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6615-8767-4E4F-9A08-F01B2667995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B6C6-AA5C-4C5B-8E9A-EBEBA2B2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6615-8767-4E4F-9A08-F01B2667995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B6C6-AA5C-4C5B-8E9A-EBEBA2B2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6615-8767-4E4F-9A08-F01B2667995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B6C6-AA5C-4C5B-8E9A-EBEBA2B2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6615-8767-4E4F-9A08-F01B2667995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B6C6-AA5C-4C5B-8E9A-EBEBA2B2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6615-8767-4E4F-9A08-F01B2667995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B6C6-AA5C-4C5B-8E9A-EBEBA2B2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6615-8767-4E4F-9A08-F01B2667995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B6C6-AA5C-4C5B-8E9A-EBEBA2B2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6615-8767-4E4F-9A08-F01B2667995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B6C6-AA5C-4C5B-8E9A-EBEBA2B2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6615-8767-4E4F-9A08-F01B2667995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B6C6-AA5C-4C5B-8E9A-EBEBA2B2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6615-8767-4E4F-9A08-F01B2667995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B6C6-AA5C-4C5B-8E9A-EBEBA2B2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6615-8767-4E4F-9A08-F01B2667995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B6C6-AA5C-4C5B-8E9A-EBEBA2B2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6615-8767-4E4F-9A08-F01B2667995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CB6C6-AA5C-4C5B-8E9A-EBEBA2B2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46615-8767-4E4F-9A08-F01B26679954}" type="datetimeFigureOut">
              <a:rPr lang="en-US" smtClean="0"/>
              <a:pPr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CB6C6-AA5C-4C5B-8E9A-EBEBA2B23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AE331-8A7F-4D25-99B8-E9F246F7585F}" type="slidenum">
              <a:rPr lang="en-US"/>
              <a:pPr/>
              <a:t>1</a:t>
            </a:fld>
            <a:endParaRPr lang="en-US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/>
              <a:t>GANGGUAN </a:t>
            </a:r>
          </a:p>
          <a:p>
            <a:r>
              <a:rPr lang="en-US" sz="2800" b="1"/>
              <a:t>SISTEM  PERNAPASAN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D1961-2868-4C20-8219-23708C3F67F8}" type="slidenum">
              <a:rPr lang="en-US"/>
              <a:pPr/>
              <a:t>10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/>
              <a:t>Gangguan trakea (Lanjutan)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>
                <a:sym typeface="Wingdings" pitchFamily="2" charset="2"/>
              </a:rPr>
              <a:t>Trakeitis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Umumnya akibat infeksi (viral) diperberat oleh asep rokok. 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Timbul bersama laryngitis dan bronshitis 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Laryngotracheobronchitis (croup), batuk kering 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dan parau  umumnya sembuh sendiri.</a:t>
            </a:r>
            <a:endParaRPr lang="en-US" sz="2400"/>
          </a:p>
          <a:p>
            <a:endParaRPr lang="en-US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1C21-E2E5-4B08-A7C6-F98EB0E873E0}" type="slidenum">
              <a:rPr lang="en-US"/>
              <a:pPr/>
              <a:t>11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sz="2800" b="1"/>
              <a:t>GANGGUAN  PADA  LARYNX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229600" cy="5715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Larynx bertanggungjawab </a:t>
            </a:r>
            <a:r>
              <a:rPr lang="en-US" sz="2400" b="1"/>
              <a:t>memproduksi suara</a:t>
            </a:r>
            <a:r>
              <a:rPr lang="en-US" sz="2400"/>
              <a:t> dan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/>
              <a:t>mencegah makanan masuk saluran napas saat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menelan.</a:t>
            </a:r>
            <a:r>
              <a:rPr lang="en-US" sz="2400"/>
              <a:t> 	Disebut: kotak suara.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Gangguan kongenital</a:t>
            </a:r>
            <a:r>
              <a:rPr lang="en-US" sz="2400"/>
              <a:t> jarang: laryngomalacia </a:t>
            </a:r>
            <a:r>
              <a:rPr lang="en-US" sz="2400">
                <a:sym typeface="Wingdings" pitchFamily="2" charset="2"/>
              </a:rPr>
              <a:t> stridor,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suara berisik saat menyusu.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	Laryngitis</a:t>
            </a:r>
            <a:r>
              <a:rPr lang="en-US" sz="2400"/>
              <a:t>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-	yang </a:t>
            </a:r>
            <a:r>
              <a:rPr lang="en-US" sz="2400" b="1"/>
              <a:t>akut</a:t>
            </a:r>
            <a:r>
              <a:rPr lang="en-US" sz="2400"/>
              <a:t> umumnya akibat infeksi viral, bisa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juga alergi obat, serbuk tumbuhan atau substansi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lain. 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suara parau,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-	yang </a:t>
            </a:r>
            <a:r>
              <a:rPr lang="en-US" sz="2400" b="1"/>
              <a:t>kronik</a:t>
            </a:r>
            <a:r>
              <a:rPr lang="en-US" sz="2400"/>
              <a:t> bisa akibat </a:t>
            </a:r>
            <a:r>
              <a:rPr lang="en-US" sz="2400" b="1"/>
              <a:t>overuse pita suara</a:t>
            </a:r>
            <a:r>
              <a:rPr lang="en-US" sz="2400"/>
              <a:t>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timbul rasa sakit, tidak nyaman saat menelan,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	kering dan batuk merangsang.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AB0D-918F-4214-BDF8-8E5188D2A10C}" type="slidenum">
              <a:rPr lang="en-US"/>
              <a:pPr/>
              <a:t>12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l"/>
            <a:r>
              <a:rPr lang="en-US" sz="2000"/>
              <a:t>Gangguan laring (Lanjutan)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	Larynx cancer: </a:t>
            </a:r>
          </a:p>
          <a:p>
            <a:pPr>
              <a:buFontTx/>
              <a:buNone/>
            </a:pPr>
            <a:r>
              <a:rPr lang="en-US" sz="2400" b="1"/>
              <a:t>	</a:t>
            </a:r>
            <a:r>
              <a:rPr lang="en-US" sz="2400"/>
              <a:t>Tumor malignant menimbulkan suara parau menetap, 2% dari seluruh kanker. </a:t>
            </a:r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b="1"/>
              <a:t>Polyp</a:t>
            </a:r>
            <a:r>
              <a:rPr lang="en-US" sz="2400"/>
              <a:t> bisa timbul akibat:</a:t>
            </a:r>
          </a:p>
          <a:p>
            <a:pPr>
              <a:buFontTx/>
              <a:buNone/>
            </a:pPr>
            <a:r>
              <a:rPr lang="en-US" sz="2400"/>
              <a:t>		-	merokok, </a:t>
            </a:r>
          </a:p>
          <a:p>
            <a:pPr>
              <a:buFontTx/>
              <a:buNone/>
            </a:pPr>
            <a:r>
              <a:rPr lang="en-US" sz="2400"/>
              <a:t>		-	infeksi flu, </a:t>
            </a:r>
          </a:p>
          <a:p>
            <a:pPr>
              <a:buFontTx/>
              <a:buNone/>
            </a:pPr>
            <a:r>
              <a:rPr lang="en-US" sz="2400"/>
              <a:t>		-	banyak ber-suara. </a:t>
            </a:r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b="1"/>
              <a:t>Singer’s node</a:t>
            </a:r>
            <a:r>
              <a:rPr lang="en-US" sz="2400"/>
              <a:t> akibat menyanyi. </a:t>
            </a:r>
          </a:p>
          <a:p>
            <a:pPr>
              <a:buFontTx/>
              <a:buNone/>
            </a:pPr>
            <a:r>
              <a:rPr lang="en-US" sz="2400"/>
              <a:t>	Gangguan lain: </a:t>
            </a:r>
          </a:p>
          <a:p>
            <a:pPr>
              <a:buFontTx/>
              <a:buNone/>
            </a:pPr>
            <a:r>
              <a:rPr lang="en-US" sz="2400"/>
              <a:t>	-	bisa timbul kerusakan akibat post-operasi	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FBC11-DE97-459F-9F62-ADF214398B1D}" type="slidenum">
              <a:rPr lang="en-US"/>
              <a:pPr/>
              <a:t>13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 b="1"/>
              <a:t>GANGGUAN  PHARYNX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Faringitis akut </a:t>
            </a:r>
            <a:r>
              <a:rPr lang="en-US" sz="2400">
                <a:sym typeface="Wingdings" pitchFamily="2" charset="2"/>
              </a:rPr>
              <a:t> sakit tenggorokan.</a:t>
            </a:r>
          </a:p>
          <a:p>
            <a:pPr>
              <a:lnSpc>
                <a:spcPct val="90000"/>
              </a:lnSpc>
            </a:pPr>
            <a:r>
              <a:rPr lang="en-US" sz="2400" b="1">
                <a:sym typeface="Wingdings" pitchFamily="2" charset="2"/>
              </a:rPr>
              <a:t>Cedera</a:t>
            </a:r>
            <a:r>
              <a:rPr lang="en-US" sz="2400">
                <a:sym typeface="Wingdings" pitchFamily="2" charset="2"/>
              </a:rPr>
              <a:t>: Bisa tertusuk duri ikan  sakit, mencekek.</a:t>
            </a:r>
          </a:p>
          <a:p>
            <a:pPr>
              <a:lnSpc>
                <a:spcPct val="90000"/>
              </a:lnSpc>
            </a:pPr>
            <a:r>
              <a:rPr lang="en-US" sz="2400" b="1">
                <a:sym typeface="Wingdings" pitchFamily="2" charset="2"/>
              </a:rPr>
              <a:t>Pharyngoesophageal diverticulum </a:t>
            </a:r>
            <a:r>
              <a:rPr lang="en-US" sz="2400">
                <a:sym typeface="Wingdings" pitchFamily="2" charset="2"/>
              </a:rPr>
              <a:t>(Zenker’s diverti-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culum) jarang terjadi.</a:t>
            </a:r>
          </a:p>
          <a:p>
            <a:pPr>
              <a:lnSpc>
                <a:spcPct val="90000"/>
              </a:lnSpc>
            </a:pPr>
            <a:r>
              <a:rPr lang="en-US" sz="2400" b="1">
                <a:sym typeface="Wingdings" pitchFamily="2" charset="2"/>
              </a:rPr>
              <a:t>Tumor malignant nasopharynx</a:t>
            </a:r>
            <a:r>
              <a:rPr lang="en-US" sz="2400">
                <a:sym typeface="Wingdings" pitchFamily="2" charset="2"/>
              </a:rPr>
              <a:t> banyak di Timur Jauh,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jarang di Barat. Kanker oropharynx dan laryngopharynx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banyak akibat merokok dan minum alkohol.</a:t>
            </a:r>
          </a:p>
          <a:p>
            <a:pPr>
              <a:lnSpc>
                <a:spcPct val="90000"/>
              </a:lnSpc>
            </a:pPr>
            <a:r>
              <a:rPr lang="en-US" sz="2400" b="1">
                <a:sym typeface="Wingdings" pitchFamily="2" charset="2"/>
              </a:rPr>
              <a:t>Kanker pharynx</a:t>
            </a:r>
            <a:r>
              <a:rPr lang="en-US" sz="2400">
                <a:sym typeface="Wingdings" pitchFamily="2" charset="2"/>
              </a:rPr>
              <a:t>: umumnya dari sel squamous dari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membrane mukosa.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Diagnosis: biopsi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Terapi: operasi, radiasi, obat antikanker.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79D0D-1E17-42CB-9150-2AF437A37042}" type="slidenum">
              <a:rPr lang="en-US"/>
              <a:pPr/>
              <a:t>14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2400" b="1"/>
              <a:t>SINUSITIS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Radang membrane pelapis sinus facialis akibat infeksi.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Sinus facialis terdiri dari 2 (dua) sinus frontalis, 2 (dua) sinus maxillaris, 2 (dua) sinus ethmoidalis dan sinus sphenoidalis. Lendir dari mereka masuk ke rongga hidung.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/>
              <a:t>Sinusitis umumnya akibat infeksi dari hidung,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seringnya akibat infeksi </a:t>
            </a:r>
            <a:r>
              <a:rPr lang="en-US" sz="2400" b="1"/>
              <a:t>bakterial</a:t>
            </a:r>
            <a:r>
              <a:rPr lang="en-US" sz="2400"/>
              <a:t> yang timbul sekunder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komplikasi  infeksi viral.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Gejala disertai sakit dan berat kepala, hidung tersumbat, demam, kehilangan fungsi indra bau.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b="1"/>
              <a:t>Bisa timbul nanah: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-	orbital cellulitis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-	osteomyelitis dan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-	meningitis.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2D095-36C0-449C-A16F-B7CE85090E9E}" type="slidenum">
              <a:rPr lang="en-US"/>
              <a:pPr/>
              <a:t>15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15963"/>
          </a:xfrm>
        </p:spPr>
        <p:txBody>
          <a:bodyPr/>
          <a:lstStyle/>
          <a:p>
            <a:r>
              <a:rPr lang="en-US" sz="2800" b="1"/>
              <a:t>GANGGUAN  BRONCHUS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r>
              <a:rPr lang="en-US" sz="2400" b="1"/>
              <a:t>Bronchitis akut</a:t>
            </a:r>
            <a:r>
              <a:rPr lang="en-US" sz="2400"/>
              <a:t>: umumnya timbul cepat dan cepat sembuh, kecuali pada yang resistensinya rendah.</a:t>
            </a:r>
          </a:p>
          <a:p>
            <a:pPr>
              <a:buFontTx/>
              <a:buNone/>
            </a:pPr>
            <a:r>
              <a:rPr lang="en-US" sz="2400"/>
              <a:t>	Seringnya akibat infeksi viral, flu dan pollutan.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 b="1"/>
              <a:t>Broncitis kronik</a:t>
            </a:r>
            <a:r>
              <a:rPr lang="en-US" sz="2400"/>
              <a:t>: disebut kronik bila sputum keluar </a:t>
            </a:r>
          </a:p>
          <a:p>
            <a:pPr>
              <a:buFontTx/>
              <a:buNone/>
            </a:pPr>
            <a:r>
              <a:rPr lang="en-US" sz="2400"/>
              <a:t>	terus selama &gt;3 bulan – &lt; dari 2 tahun berturut-turut </a:t>
            </a:r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>
                <a:sym typeface="Wingdings" pitchFamily="2" charset="2"/>
              </a:rPr>
              <a:t> obstruksi napas, emphysema = chronic onstructive 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lung disease (COLD, COPD)</a:t>
            </a:r>
          </a:p>
          <a:p>
            <a:pPr>
              <a:buFontTx/>
              <a:buNone/>
            </a:pPr>
            <a:r>
              <a:rPr lang="en-US" sz="2400"/>
              <a:t>	Pencegahan: mengurangi polusi udara, merokok, </a:t>
            </a:r>
            <a:endParaRPr lang="en-US" sz="24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FFBCA-0157-4005-B5BC-5A8796E13860}" type="slidenum">
              <a:rPr lang="en-US"/>
              <a:pPr/>
              <a:t>16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pPr algn="l"/>
            <a:r>
              <a:rPr lang="en-US" sz="2000"/>
              <a:t>GANGGUAN  BRONCHUS (lanjutan)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Bronchiectasis: </a:t>
            </a:r>
            <a:r>
              <a:rPr lang="en-US" sz="2400"/>
              <a:t>terjadi pelebaran pipa bronchi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disertai kerusakan selaput pelapisnya, umumnya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timbul akibat gangguan infeksi paru kronik, keadaan bisa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menahun.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Bronchiolitis</a:t>
            </a:r>
            <a:r>
              <a:rPr lang="en-US" sz="2400"/>
              <a:t>: umumnya menyerang bayi, paling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umum akibat infeksi virus syncytial (RSV), bisa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juga virus lain, bisa juga komplikasi dari bronchitis.</a:t>
            </a:r>
            <a:endParaRPr lang="en-US" sz="2400" b="1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E4754-1199-4045-83AE-D857EA24173E}" type="slidenum">
              <a:rPr lang="en-US"/>
              <a:pPr/>
              <a:t>17</a:t>
            </a:fld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400" b="1"/>
              <a:t>GANGGUAN PARU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Paru adalah organ tubuh yang senantiasa terekpos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	partikel-partikel yang hidup/ada di udara (airborne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particles), di antaranya: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bakteri,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virus,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alergens yang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semuanya bisa menimbulkan gangguan pada jaringan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dan fungsi paru.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Sebagian gangguan tersebut di atas tidak mengganggu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suplei O2, sedangkan yang dapat mengganggu akan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sangat mengancam jiwa seseorang.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0122-6100-4B5C-BBB9-9912E62606F8}" type="slidenum">
              <a:rPr lang="en-US"/>
              <a:pPr/>
              <a:t>18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800" b="1"/>
              <a:t>INFEKSI  PARU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sz="2400"/>
              <a:t>Gangguan infeksi paru adalah umum, terutama dalam bentuk serangan </a:t>
            </a:r>
            <a:r>
              <a:rPr lang="en-US" sz="2400" b="1" i="1"/>
              <a:t>tracheitis</a:t>
            </a:r>
            <a:r>
              <a:rPr lang="en-US" sz="2400" i="1"/>
              <a:t> </a:t>
            </a:r>
            <a:r>
              <a:rPr lang="en-US" sz="2400"/>
              <a:t>(radang saluran pipa napas atas)</a:t>
            </a:r>
            <a:r>
              <a:rPr lang="en-US" sz="2400" i="1"/>
              <a:t> </a:t>
            </a:r>
            <a:r>
              <a:rPr lang="en-US" sz="2400"/>
              <a:t>dan </a:t>
            </a:r>
            <a:r>
              <a:rPr lang="en-US" sz="2400" b="1" i="1"/>
              <a:t>croup</a:t>
            </a:r>
            <a:r>
              <a:rPr lang="en-US" sz="2400" i="1"/>
              <a:t> </a:t>
            </a:r>
            <a:r>
              <a:rPr lang="en-US" sz="2400"/>
              <a:t>(infeksi viral pada kanak-kanak).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 b="1"/>
              <a:t>Bronchitis</a:t>
            </a:r>
            <a:r>
              <a:rPr lang="en-US" sz="2400"/>
              <a:t> (radang bronchus), bronchiectasis  (pelebaran bronchi) dan bronchiolitis (radang pada bronchioles) yang umumnya sebagai kelanjutan influenza.</a:t>
            </a:r>
          </a:p>
          <a:p>
            <a:endParaRPr lang="en-US" sz="2400"/>
          </a:p>
          <a:p>
            <a:r>
              <a:rPr lang="en-US" sz="2400" b="1"/>
              <a:t>Pneumonia</a:t>
            </a:r>
            <a:r>
              <a:rPr lang="en-US" sz="2400"/>
              <a:t> (radang pada jaringan paru, alveoli) umumnya akibat infeksi viral atau bakterial.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ADEE-7433-4D43-879C-4EBECDAD2E95}" type="slidenum">
              <a:rPr lang="en-US"/>
              <a:pPr/>
              <a:t>19</a:t>
            </a:fld>
            <a:endParaRPr 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/>
            <a:r>
              <a:rPr lang="en-US" sz="2000"/>
              <a:t>Infeksi (Lanjutan) - Alergi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83163"/>
          </a:xfrm>
        </p:spPr>
        <p:txBody>
          <a:bodyPr/>
          <a:lstStyle/>
          <a:p>
            <a:r>
              <a:rPr lang="en-US" sz="2400" b="1"/>
              <a:t>Infeksi fungi</a:t>
            </a:r>
            <a:r>
              <a:rPr lang="en-US" sz="2400"/>
              <a:t> pada paru (di antaranya aspergilossis,</a:t>
            </a:r>
          </a:p>
          <a:p>
            <a:pPr>
              <a:buFontTx/>
              <a:buNone/>
            </a:pPr>
            <a:r>
              <a:rPr lang="en-US" sz="2400"/>
              <a:t> 	actinomycosis, histoplasmosis, dan candidiasis),</a:t>
            </a:r>
          </a:p>
          <a:p>
            <a:pPr>
              <a:buFontTx/>
              <a:buNone/>
            </a:pPr>
            <a:r>
              <a:rPr lang="en-US" sz="2400"/>
              <a:t>	tidak terlalu umum.</a:t>
            </a:r>
          </a:p>
          <a:p>
            <a:pPr>
              <a:buFontTx/>
              <a:buNone/>
            </a:pPr>
            <a:endParaRPr lang="en-US" sz="2400"/>
          </a:p>
          <a:p>
            <a:r>
              <a:rPr lang="en-US" sz="2400" b="1"/>
              <a:t>Alergi</a:t>
            </a:r>
          </a:p>
          <a:p>
            <a:pPr>
              <a:buFontTx/>
              <a:buNone/>
            </a:pPr>
            <a:r>
              <a:rPr lang="en-US" sz="2400"/>
              <a:t>	Bronchitis asthma, gangguan yang ditandai dengan </a:t>
            </a:r>
            <a:r>
              <a:rPr lang="en-US" sz="2400" b="1"/>
              <a:t>otot bronchi kontraksi dan mengobstruksi jalan napas,</a:t>
            </a:r>
            <a:r>
              <a:rPr lang="en-US" sz="2400"/>
              <a:t> sering timbul pada seseorang yang peka terhadap serbuk sari tumbuhan (pollens), tungau rumah (houise mites), spora jamur, kotoran hewan, dan agen-agen lain.</a:t>
            </a:r>
          </a:p>
          <a:p>
            <a:pPr>
              <a:buFontTx/>
              <a:buNone/>
            </a:pPr>
            <a:r>
              <a:rPr lang="en-US" sz="2400"/>
              <a:t>	Alergic alveolitis: bisa akibat berbagai jenis debu organik</a:t>
            </a:r>
          </a:p>
          <a:p>
            <a:pPr>
              <a:buFontTx/>
              <a:buNone/>
            </a:pPr>
            <a:endParaRPr lang="en-US" sz="2400" i="1"/>
          </a:p>
          <a:p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65F1C-A0A0-4D09-B8CD-3C7B64AFF684}" type="slidenum">
              <a:rPr lang="en-US"/>
              <a:pPr/>
              <a:t>2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DESKRIPSI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	</a:t>
            </a:r>
          </a:p>
          <a:p>
            <a:pPr>
              <a:buFontTx/>
              <a:buNone/>
            </a:pPr>
            <a:r>
              <a:rPr lang="en-US" sz="2400"/>
              <a:t>		Pembahasan materi meliput gangguan pada</a:t>
            </a:r>
          </a:p>
          <a:p>
            <a:pPr>
              <a:buFontTx/>
              <a:buNone/>
            </a:pPr>
            <a:r>
              <a:rPr lang="en-US" sz="2400"/>
              <a:t>	 	sistem pernapasan, penyebab, gejala dan cara</a:t>
            </a:r>
          </a:p>
          <a:p>
            <a:pPr>
              <a:buFontTx/>
              <a:buNone/>
            </a:pPr>
            <a:r>
              <a:rPr lang="en-US" sz="2400"/>
              <a:t>	 	pemeriksaannya.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CDB3-C710-4464-861D-B7EAA81C746D}" type="slidenum">
              <a:rPr lang="en-US"/>
              <a:pPr/>
              <a:t>20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algn="l"/>
            <a:r>
              <a:rPr lang="en-US" sz="2000" b="1"/>
              <a:t>Tumor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2296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b="1"/>
              <a:t>TUMOR</a:t>
            </a:r>
          </a:p>
          <a:p>
            <a:pPr>
              <a:buFontTx/>
              <a:buNone/>
            </a:pPr>
            <a:r>
              <a:rPr lang="en-US" sz="2400" b="1"/>
              <a:t>	Kanker paru </a:t>
            </a:r>
            <a:r>
              <a:rPr lang="en-US" sz="2400"/>
              <a:t>adalah yang terumum dari kanker </a:t>
            </a:r>
          </a:p>
          <a:p>
            <a:pPr>
              <a:buFontTx/>
              <a:buNone/>
            </a:pPr>
            <a:r>
              <a:rPr lang="en-US" sz="2400"/>
              <a:t>	lain-lain.</a:t>
            </a:r>
          </a:p>
          <a:p>
            <a:pPr>
              <a:buFontTx/>
              <a:buNone/>
            </a:pPr>
            <a:r>
              <a:rPr lang="en-US" sz="2400"/>
              <a:t>	Pada sebagian kasus adalah akibat merokok.</a:t>
            </a:r>
          </a:p>
          <a:p>
            <a:pPr>
              <a:buFontTx/>
              <a:buNone/>
            </a:pPr>
            <a:r>
              <a:rPr lang="en-US" sz="2400"/>
              <a:t>	</a:t>
            </a:r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b="1"/>
              <a:t>Tumor ganas sekunder</a:t>
            </a:r>
            <a:r>
              <a:rPr lang="en-US" sz="2400"/>
              <a:t>, sebagai penjalaran tumor 				metastasis dari tempat lain. 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/>
              <a:t>	</a:t>
            </a:r>
            <a:r>
              <a:rPr lang="en-US" sz="2400" b="1"/>
              <a:t>Tumor jinak</a:t>
            </a:r>
            <a:r>
              <a:rPr lang="en-US" sz="2400"/>
              <a:t> paru sangat jarang.</a:t>
            </a:r>
            <a:endParaRPr lang="en-US" sz="2400" b="1"/>
          </a:p>
          <a:p>
            <a:pPr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FD446-F636-4335-A323-914033DF1DA4}" type="slidenum">
              <a:rPr lang="en-US"/>
              <a:pPr/>
              <a:t>21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2400" b="1"/>
              <a:t>CEDERA PARU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Umumnya akibat </a:t>
            </a:r>
            <a:r>
              <a:rPr lang="en-US" sz="2400" b="1"/>
              <a:t>cedera tusuk/penetrasi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Pneumothorax</a:t>
            </a:r>
            <a:r>
              <a:rPr lang="en-US" sz="2400"/>
              <a:t> (udara dalam cavum pleura) dan </a:t>
            </a:r>
            <a:r>
              <a:rPr lang="en-US" sz="2400" b="1"/>
              <a:t>hemothorax</a:t>
            </a:r>
            <a:r>
              <a:rPr lang="en-US" sz="2400"/>
              <a:t> (darah di cavum pleura), umumnya disebabkan oleh luka cedera tusuk, semua ini bisa menimbulkan paru kolaps (menguncup).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Cedera  bisa juga timbul akibat </a:t>
            </a:r>
            <a:r>
              <a:rPr lang="en-US" sz="2400" b="1"/>
              <a:t>inhalasi zat debu</a:t>
            </a:r>
            <a:r>
              <a:rPr lang="en-US" sz="2400"/>
              <a:t> racun, atau gas racun, atau substansi racun lain-lain.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Silicosis dan asbestosis adalah gangguan paru disebabkan oleh inhalasi debu silikon dan asbestos, gangguan ini  bisa menjurus ke </a:t>
            </a:r>
            <a:r>
              <a:rPr lang="en-US" sz="2400" b="1"/>
              <a:t>fibrosis jaringan paru yang progresif</a:t>
            </a:r>
            <a:r>
              <a:rPr lang="en-US" sz="2400"/>
              <a:t>. 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464CF-92D8-4651-9388-F5A62B7BA1BC}" type="slidenum">
              <a:rPr lang="en-US"/>
              <a:pPr/>
              <a:t>22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400" b="1"/>
              <a:t>GANGGUAN SUPLEI DARAH DAN OKSIGEN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Yang paling serius adalah </a:t>
            </a:r>
            <a:r>
              <a:rPr lang="en-US" sz="2400" b="1"/>
              <a:t>emboli paru.</a:t>
            </a:r>
            <a:r>
              <a:rPr lang="en-US" sz="2400"/>
              <a:t> Pada ini gumpalan/bekuan darah dalam satu vena besar, lepas dan terbawa aliran darah sampai ke paru. Bekuan darah dapat memblokade arteria pulmonari dan menimbulkan kematian.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Gagal jantung</a:t>
            </a:r>
            <a:r>
              <a:rPr lang="en-US" sz="2400"/>
              <a:t> bisa menimbulkan </a:t>
            </a:r>
            <a:r>
              <a:rPr lang="en-US" sz="2400" b="1"/>
              <a:t>edema paru</a:t>
            </a:r>
            <a:r>
              <a:rPr lang="en-US" sz="2400"/>
              <a:t> yang mengakibtakan paru terisi genangan cairan tubuh.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 b="1"/>
              <a:t>Respiratory distress syndrome (RDS):</a:t>
            </a:r>
            <a:r>
              <a:rPr lang="en-US" sz="2400"/>
              <a:t> bisa menyerang bayi neonatal atau dewasa, bisa akibat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berbagai gangguan, kebocoran cairan masuk ke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alveoli akan sangat mengganggu suplei O2.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E6A7D-F090-4B3D-BA5F-0889904AE438}" type="slidenum">
              <a:rPr lang="en-US"/>
              <a:pPr/>
              <a:t>23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2400" b="1"/>
              <a:t>GANGGUAN SUPLEI DARAH DAN OKSIGEN</a:t>
            </a:r>
            <a:r>
              <a:rPr lang="en-US" sz="2400"/>
              <a:t> </a:t>
            </a:r>
            <a:br>
              <a:rPr lang="en-US" sz="2400"/>
            </a:br>
            <a:r>
              <a:rPr lang="en-US" sz="2000"/>
              <a:t>(Lanjutan)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Emphysema </a:t>
            </a:r>
            <a:r>
              <a:rPr lang="en-US" sz="2400"/>
              <a:t>adalah bentuk gangguan dinding paru yang meregang robek sehingga area oksigenasi menurun sering timbul sebagai komplikasi asthma dan bronchitis.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400" b="1"/>
              <a:t>INVESTIGASI</a:t>
            </a:r>
          </a:p>
          <a:p>
            <a:pPr>
              <a:lnSpc>
                <a:spcPct val="90000"/>
              </a:lnSpc>
            </a:pPr>
            <a:r>
              <a:rPr lang="en-US" sz="2400"/>
              <a:t>X-ray thorax</a:t>
            </a:r>
          </a:p>
          <a:p>
            <a:pPr>
              <a:lnSpc>
                <a:spcPct val="90000"/>
              </a:lnSpc>
            </a:pPr>
            <a:r>
              <a:rPr lang="en-US" sz="2400"/>
              <a:t>Bronchoscopy</a:t>
            </a:r>
          </a:p>
          <a:p>
            <a:pPr>
              <a:lnSpc>
                <a:spcPct val="90000"/>
              </a:lnSpc>
            </a:pPr>
            <a:r>
              <a:rPr lang="en-US" sz="2400"/>
              <a:t>Test fungsi paru</a:t>
            </a:r>
          </a:p>
          <a:p>
            <a:pPr>
              <a:lnSpc>
                <a:spcPct val="90000"/>
              </a:lnSpc>
            </a:pPr>
            <a:r>
              <a:rPr lang="en-US" sz="2400"/>
              <a:t>Analisis sputum</a:t>
            </a:r>
          </a:p>
          <a:p>
            <a:pPr>
              <a:lnSpc>
                <a:spcPct val="90000"/>
              </a:lnSpc>
            </a:pPr>
            <a:r>
              <a:rPr lang="en-US" sz="2400"/>
              <a:t>Test darah</a:t>
            </a:r>
          </a:p>
          <a:p>
            <a:pPr>
              <a:lnSpc>
                <a:spcPct val="90000"/>
              </a:lnSpc>
            </a:pPr>
            <a:r>
              <a:rPr lang="en-US" sz="2400"/>
              <a:t>Pemeriksaan fisik,</a:t>
            </a:r>
          </a:p>
          <a:p>
            <a:pPr>
              <a:lnSpc>
                <a:spcPct val="90000"/>
              </a:lnSpc>
            </a:pPr>
            <a:r>
              <a:rPr lang="en-US" sz="2400"/>
              <a:t>Biopsy paru.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E2E9E-972D-487E-946C-F787ADF69B67}" type="slidenum">
              <a:rPr lang="en-US"/>
              <a:pPr/>
              <a:t>3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/>
              <a:t>TUJUAN  INSTRUKSIONAL  UMUM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		Mampu memahami bentuk-bentuk gangguan</a:t>
            </a:r>
          </a:p>
          <a:p>
            <a:pPr>
              <a:buFontTx/>
              <a:buNone/>
            </a:pPr>
            <a:r>
              <a:rPr lang="en-US" sz="2400"/>
              <a:t>		sistem pernapasan, penyebab dan cara</a:t>
            </a:r>
          </a:p>
          <a:p>
            <a:pPr>
              <a:buFontTx/>
              <a:buNone/>
            </a:pPr>
            <a:r>
              <a:rPr lang="en-US" sz="2400"/>
              <a:t>		pemeriksaannya.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81357-F83A-4B3C-9885-916584F1136D}" type="slidenum">
              <a:rPr lang="en-US"/>
              <a:pPr/>
              <a:t>4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/>
              <a:t>TUJUAN  INSTRUKSIONAL  KHUSUS</a:t>
            </a:r>
            <a:br>
              <a:rPr lang="en-US" sz="2400" b="1"/>
            </a:br>
            <a:r>
              <a:rPr lang="en-US" sz="2400" b="1"/>
              <a:t>&amp;  POKOK  BAHASAN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		Menjelaskan:</a:t>
            </a:r>
          </a:p>
          <a:p>
            <a:pPr>
              <a:buFontTx/>
              <a:buNone/>
            </a:pPr>
            <a:r>
              <a:rPr lang="en-US" sz="2400"/>
              <a:t>		-	Gangguan pada hidung</a:t>
            </a:r>
          </a:p>
          <a:p>
            <a:pPr>
              <a:buFontTx/>
              <a:buNone/>
            </a:pPr>
            <a:r>
              <a:rPr lang="en-US" sz="2400"/>
              <a:t>		-	Gangguan pada larynx dan pharynx</a:t>
            </a:r>
          </a:p>
          <a:p>
            <a:pPr>
              <a:buFontTx/>
              <a:buNone/>
            </a:pPr>
            <a:r>
              <a:rPr lang="en-US" sz="2400"/>
              <a:t>		-	Gangguan pada sinus</a:t>
            </a:r>
          </a:p>
          <a:p>
            <a:pPr>
              <a:buFontTx/>
              <a:buNone/>
            </a:pPr>
            <a:r>
              <a:rPr lang="en-US" sz="2400"/>
              <a:t>		-	Gangguan pada trachea</a:t>
            </a:r>
          </a:p>
          <a:p>
            <a:pPr>
              <a:buFontTx/>
              <a:buNone/>
            </a:pPr>
            <a:r>
              <a:rPr lang="en-US" sz="2400"/>
              <a:t>		-	Gangguan pada bronchus</a:t>
            </a:r>
          </a:p>
          <a:p>
            <a:pPr>
              <a:buFontTx/>
              <a:buNone/>
            </a:pPr>
            <a:r>
              <a:rPr lang="en-US" sz="2400"/>
              <a:t>		-	Gangguan pada paru dan pleura</a:t>
            </a:r>
          </a:p>
          <a:p>
            <a:pPr>
              <a:buFontTx/>
              <a:buNone/>
            </a:pPr>
            <a:r>
              <a:rPr lang="en-US" sz="2400"/>
              <a:t>		-	Transplantasi paru </a:t>
            </a:r>
          </a:p>
          <a:p>
            <a:pPr>
              <a:buFontTx/>
              <a:buNone/>
            </a:pPr>
            <a:r>
              <a:rPr lang="en-US" sz="2400"/>
              <a:t>		-	Emboli paru</a:t>
            </a:r>
          </a:p>
          <a:p>
            <a:pPr>
              <a:buFontTx/>
              <a:buNone/>
            </a:pPr>
            <a:r>
              <a:rPr lang="en-US" sz="2400"/>
              <a:t>		-	</a:t>
            </a:r>
            <a:r>
              <a:rPr lang="en-US" sz="2400" i="1"/>
              <a:t>Causes of pulmonary hypertension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BBC8-1686-4C5F-8C01-F2A332FBA79E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2800" b="1"/>
              <a:t>GANGGUAN  HIDUNG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Hidung sangat mudah terkena berbagai gangguan, infeksi dan alergi </a:t>
            </a:r>
            <a:r>
              <a:rPr lang="en-US" sz="2400">
                <a:sym typeface="Wingdings" pitchFamily="2" charset="2"/>
              </a:rPr>
              <a:t> tersumbat, bersin sampai kehilangan rasa bau, karena struktur yang mancung maka mudah terkena cedera.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Defek kongenital: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-	atresia choanal bisa unilateral atau bilateral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-	Infeksi sifilis  gagal pertumbuhan tulang hidung 	 bentuk datar dari tulang hidungnya.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Infeksi: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-	Common cold  hidung tersumbat lendir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-	Bisul kecil-kecil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-	Infeksi dari hidung menjalar  menimbulkan sinous 	cavernosus thrombosis (gawat dan emergensi)</a:t>
            </a: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A28F-B8CB-458D-8F70-2A8C4BAC8C32}" type="slidenum">
              <a:rPr lang="en-US"/>
              <a:pPr/>
              <a:t>6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algn="l"/>
            <a:r>
              <a:rPr lang="en-US" sz="2000"/>
              <a:t>Gangguan Hidung (Lanjutan-1)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Tumor Hidung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Hemangioma (benign)  banyak menyerang bayi, 	bisa hilang spontan saat akil-balig.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Basal cell carcinoma dan squamous cell carcinoma 	dapat menyerang kulit sekitar lubang hidung.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	Hidung juga bisa menerima penjalaran tumor sinus.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Cedera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-	</a:t>
            </a:r>
            <a:r>
              <a:rPr lang="en-US" sz="2400"/>
              <a:t>Fraktur tulang hidung </a:t>
            </a:r>
            <a:r>
              <a:rPr lang="en-US" sz="2400">
                <a:sym typeface="Wingdings" pitchFamily="2" charset="2"/>
              </a:rPr>
              <a:t> deformitas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-</a:t>
            </a:r>
            <a:r>
              <a:rPr lang="en-US" sz="2400" b="1"/>
              <a:t>	</a:t>
            </a:r>
            <a:r>
              <a:rPr lang="en-US" sz="2400"/>
              <a:t>Perdarahan hidung (epistaxis), banyak pada anak 	akibat pembuluh darah yang fragil, infeksi atau 	membuang ingus terlalu keras.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33B8-173E-4ECF-9567-F1B6D2A07F5C}" type="slidenum">
              <a:rPr lang="en-US"/>
              <a:pPr/>
              <a:t>7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algn="l"/>
            <a:r>
              <a:rPr lang="en-US" sz="2000"/>
              <a:t>Gangguan Hidung (Lanjutan-2)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Obat-obat</a:t>
            </a:r>
            <a:r>
              <a:rPr lang="en-US" sz="2400"/>
              <a:t>:</a:t>
            </a:r>
          </a:p>
          <a:p>
            <a:pPr>
              <a:buFontTx/>
              <a:buNone/>
            </a:pPr>
            <a:r>
              <a:rPr lang="en-US" sz="2400"/>
              <a:t>	-	Pengguna narkoba hisap </a:t>
            </a:r>
            <a:r>
              <a:rPr lang="en-US" sz="2400">
                <a:sym typeface="Wingdings" pitchFamily="2" charset="2"/>
              </a:rPr>
              <a:t> perforasi septum nasi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-	Obat hisap hidung  nasopharyngeal cancer</a:t>
            </a:r>
          </a:p>
          <a:p>
            <a:pPr>
              <a:buFontTx/>
              <a:buNone/>
            </a:pPr>
            <a:endParaRPr lang="en-US" sz="2400">
              <a:sym typeface="Wingdings" pitchFamily="2" charset="2"/>
            </a:endParaRPr>
          </a:p>
          <a:p>
            <a:pPr>
              <a:buFontTx/>
              <a:buNone/>
            </a:pPr>
            <a:r>
              <a:rPr lang="en-US" sz="2400" b="1">
                <a:sym typeface="Wingdings" pitchFamily="2" charset="2"/>
              </a:rPr>
              <a:t>Alergi</a:t>
            </a:r>
          </a:p>
          <a:p>
            <a:pPr>
              <a:buFontTx/>
              <a:buNone/>
            </a:pPr>
            <a:r>
              <a:rPr lang="en-US" sz="2400"/>
              <a:t>-	Rhinitis alergik bisa akibat serbuk tumbuhan, 	kotoran hewan, tungau rumah, spora fungi.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None/>
            </a:pPr>
            <a:r>
              <a:rPr lang="en-US" sz="2400" b="1"/>
              <a:t>Obstruksi</a:t>
            </a:r>
          </a:p>
          <a:p>
            <a:pPr>
              <a:buFontTx/>
              <a:buNone/>
            </a:pPr>
            <a:r>
              <a:rPr lang="en-US" sz="2400" b="1"/>
              <a:t>	-	</a:t>
            </a:r>
            <a:r>
              <a:rPr lang="en-US" sz="2400"/>
              <a:t>Polip nasi </a:t>
            </a:r>
            <a:r>
              <a:rPr lang="en-US" sz="2400">
                <a:sym typeface="Wingdings" pitchFamily="2" charset="2"/>
              </a:rPr>
              <a:t> kongesti lobang hidung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-	Masuknya benda asing  obstruksi </a:t>
            </a:r>
          </a:p>
          <a:p>
            <a:pPr>
              <a:buFontTx/>
              <a:buNone/>
            </a:pPr>
            <a:endParaRPr lang="en-US" sz="2400">
              <a:sym typeface="Wingdings" pitchFamily="2" charset="2"/>
            </a:endParaRPr>
          </a:p>
          <a:p>
            <a:pPr>
              <a:buFontTx/>
              <a:buNone/>
            </a:pPr>
            <a:endParaRPr lang="en-US" sz="2400" b="1"/>
          </a:p>
          <a:p>
            <a:endParaRPr 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25CFA-A954-4462-92B0-983C2D7E73F9}" type="slidenum">
              <a:rPr lang="en-US"/>
              <a:pPr/>
              <a:t>8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/>
            <a:r>
              <a:rPr lang="en-US" sz="2400"/>
              <a:t> </a:t>
            </a:r>
            <a:r>
              <a:rPr lang="en-US" sz="2000"/>
              <a:t>Gangguan Hidung (Lanjutan-3)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 sz="2400" b="1">
                <a:sym typeface="Wingdings" pitchFamily="2" charset="2"/>
              </a:rPr>
              <a:t>Investigasi:</a:t>
            </a:r>
          </a:p>
          <a:p>
            <a:pPr>
              <a:buFontTx/>
              <a:buNone/>
            </a:pPr>
            <a:r>
              <a:rPr lang="en-US" sz="2400" b="1">
                <a:sym typeface="Wingdings" pitchFamily="2" charset="2"/>
              </a:rPr>
              <a:t>	</a:t>
            </a:r>
            <a:r>
              <a:rPr lang="en-US" sz="2400">
                <a:sym typeface="Wingdings" pitchFamily="2" charset="2"/>
              </a:rPr>
              <a:t>-	Speculum hidung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-	X-rays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-	Endoscopic nasal</a:t>
            </a:r>
          </a:p>
          <a:p>
            <a:pPr>
              <a:buFontTx/>
              <a:buNone/>
            </a:pPr>
            <a:r>
              <a:rPr lang="en-US" sz="2400">
                <a:sym typeface="Wingdings" pitchFamily="2" charset="2"/>
              </a:rPr>
              <a:t>	-	Bila perlu biopsy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A14A7-2F08-4DF1-A84E-1B18200593A2}" type="slidenum">
              <a:rPr lang="en-US"/>
              <a:pPr/>
              <a:t>9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200" b="1"/>
              <a:t>GANGGUAN  TRAKEA </a:t>
            </a:r>
            <a:r>
              <a:rPr lang="en-US" sz="3200" b="1" i="1"/>
              <a:t>(Trachea)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Konstruksi trakea terdiri dari jaringan: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- 	fibrosa,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-	elastis dan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-	otot polos berikut kurang lebih 20 ring tulang rawan. Saluran dilapisi membrane mukosa dan cilia.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 b="1"/>
              <a:t>Gangguan kongenital jarang ditemui</a:t>
            </a:r>
            <a:r>
              <a:rPr lang="en-US" sz="2400"/>
              <a:t>, bisa terjadi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fistula tracheoesophageal (3/10.000 bayi), bagian bawah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esophagus bermuara di trachea dan saluran bagian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	atasnya tidak terbentuk  </a:t>
            </a:r>
            <a:r>
              <a:rPr lang="en-US" sz="2400">
                <a:sym typeface="Wingdings" pitchFamily="2" charset="2"/>
              </a:rPr>
              <a:t> tidak bisa menelan walaupun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hanya saliva  pada saat bayi menyusu/makan akan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tersedak masuk paru  </a:t>
            </a:r>
            <a:r>
              <a:rPr lang="en-US" sz="2400" b="1">
                <a:sym typeface="Wingdings" pitchFamily="2" charset="2"/>
              </a:rPr>
              <a:t>cyanosis</a:t>
            </a:r>
            <a:r>
              <a:rPr lang="en-US" sz="2400">
                <a:sym typeface="Wingdings" pitchFamily="2" charset="2"/>
              </a:rPr>
              <a:t>  dan udara masuk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lambung  kembung, sedangkan asam lambung masuk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>
                <a:sym typeface="Wingdings" pitchFamily="2" charset="2"/>
              </a:rPr>
              <a:t>	paru  </a:t>
            </a:r>
            <a:r>
              <a:rPr lang="en-US" sz="2400" b="1">
                <a:sym typeface="Wingdings" pitchFamily="2" charset="2"/>
              </a:rPr>
              <a:t>pneumonia dan atelectasis</a:t>
            </a:r>
            <a:r>
              <a:rPr lang="en-US" sz="240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422</Words>
  <Application>Microsoft Office PowerPoint</Application>
  <PresentationFormat>On-screen Show (4:3)</PresentationFormat>
  <Paragraphs>231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DESKRIPSI</vt:lpstr>
      <vt:lpstr>TUJUAN  INSTRUKSIONAL  UMUM</vt:lpstr>
      <vt:lpstr>TUJUAN  INSTRUKSIONAL  KHUSUS &amp;  POKOK  BAHASAN</vt:lpstr>
      <vt:lpstr>GANGGUAN  HIDUNG</vt:lpstr>
      <vt:lpstr>Gangguan Hidung (Lanjutan-1)</vt:lpstr>
      <vt:lpstr>Gangguan Hidung (Lanjutan-2)</vt:lpstr>
      <vt:lpstr> Gangguan Hidung (Lanjutan-3)</vt:lpstr>
      <vt:lpstr>GANGGUAN  TRAKEA (Trachea)</vt:lpstr>
      <vt:lpstr>Gangguan trakea (Lanjutan)</vt:lpstr>
      <vt:lpstr>GANGGUAN  PADA  LARYNX</vt:lpstr>
      <vt:lpstr>Gangguan laring (Lanjutan)</vt:lpstr>
      <vt:lpstr>GANGGUAN  PHARYNX</vt:lpstr>
      <vt:lpstr>SINUSITIS </vt:lpstr>
      <vt:lpstr>GANGGUAN  BRONCHUS</vt:lpstr>
      <vt:lpstr>GANGGUAN  BRONCHUS (lanjutan)</vt:lpstr>
      <vt:lpstr>GANGGUAN PARU</vt:lpstr>
      <vt:lpstr>INFEKSI  PARU</vt:lpstr>
      <vt:lpstr>Infeksi (Lanjutan) - Alergi</vt:lpstr>
      <vt:lpstr>Tumor</vt:lpstr>
      <vt:lpstr>CEDERA PARU</vt:lpstr>
      <vt:lpstr>GANGGUAN SUPLEI DARAH DAN OKSIGEN</vt:lpstr>
      <vt:lpstr>GANGGUAN SUPLEI DARAH DAN OKSIGEN  (Lanjutan)</vt:lpstr>
    </vt:vector>
  </TitlesOfParts>
  <Company>UEU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fisio</dc:creator>
  <cp:lastModifiedBy>fisio</cp:lastModifiedBy>
  <cp:revision>2</cp:revision>
  <dcterms:created xsi:type="dcterms:W3CDTF">2018-01-24T04:24:28Z</dcterms:created>
  <dcterms:modified xsi:type="dcterms:W3CDTF">2018-01-24T05:57:58Z</dcterms:modified>
</cp:coreProperties>
</file>