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C5B32-4B0B-4100-AA64-73A79180464C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5C3B2-A861-40E0-8C2F-6C7A8C8B2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Integumen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0427-70E6-4449-8169-ABAA9B1C9105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533400"/>
          </a:xfrm>
        </p:spPr>
        <p:txBody>
          <a:bodyPr/>
          <a:lstStyle/>
          <a:p>
            <a:pPr algn="l"/>
            <a:r>
              <a:rPr lang="en-US" sz="2000"/>
              <a:t>DEFINISI BENTUK LESI  pada KULIT (Lanjutan-4)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Keratitis: </a:t>
            </a:r>
            <a:r>
              <a:rPr lang="en-US" sz="2400"/>
              <a:t>radang kornea mata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Krusta: </a:t>
            </a:r>
            <a:r>
              <a:rPr lang="en-US" sz="2400"/>
              <a:t>UKK yang terjadi akibat </a:t>
            </a:r>
            <a:r>
              <a:rPr lang="en-US" sz="2400" b="1"/>
              <a:t>akumulasi eksudat 	serosa atau muko-purulen (pus)</a:t>
            </a:r>
            <a:r>
              <a:rPr lang="en-US" sz="2400"/>
              <a:t> yang mengering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(contoh: impetigo, lesi herpes)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Keloid: </a:t>
            </a:r>
            <a:r>
              <a:rPr lang="en-US" sz="2400"/>
              <a:t>UKK bentuk </a:t>
            </a:r>
            <a:r>
              <a:rPr lang="en-US" sz="2400" b="1"/>
              <a:t>jaringan parut</a:t>
            </a:r>
            <a:r>
              <a:rPr lang="en-US" sz="2400"/>
              <a:t> di kulit yang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melebihi cedera awalnya </a:t>
            </a:r>
            <a:r>
              <a:rPr lang="en-US" sz="2400">
                <a:sym typeface="Wingdings" pitchFamily="2" charset="2"/>
              </a:rPr>
              <a:t> kulit jadi gembung,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merah dan padat. (Banyak pada anak Amerika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turunan Afrika).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Lichentification: </a:t>
            </a:r>
            <a:r>
              <a:rPr lang="en-US" sz="2400"/>
              <a:t>UKK berbentuk kulit kasar dan 	menebal, bisa terjadi akibat terus-menerus	 	mendapat iritasi (contoh: dermatitis atopi</a:t>
            </a:r>
            <a:r>
              <a:rPr lang="en-US" sz="2400" b="1"/>
              <a:t>k)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E2138-6A74-406C-9F01-25F238E15437}" type="slidenum">
              <a:rPr lang="en-US"/>
              <a:pPr/>
              <a:t>11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000"/>
              <a:t>Definisi Lesi pada Kulit (Lanjutan-5)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Maceration: </a:t>
            </a:r>
            <a:r>
              <a:rPr lang="en-US" sz="2400"/>
              <a:t>pelunakan kulit dan basah</a:t>
            </a:r>
            <a:r>
              <a:rPr lang="en-US" sz="2400" b="1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Macule (maculae): </a:t>
            </a:r>
            <a:r>
              <a:rPr lang="en-US" sz="2400"/>
              <a:t>UKK datar ditandai oleh perubahan 	warna. Ukuran bisa &lt; 1 cm (contoh: </a:t>
            </a:r>
            <a:r>
              <a:rPr lang="en-US" sz="2400" i="1"/>
              <a:t>freckle)</a:t>
            </a:r>
            <a:endParaRPr lang="en-US" sz="2400" b="1"/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Nevus (nevi):</a:t>
            </a:r>
            <a:r>
              <a:rPr lang="en-US" sz="2400"/>
              <a:t> tahi lalat (mole)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Nodule (nodus) : </a:t>
            </a:r>
            <a:r>
              <a:rPr lang="en-US" sz="2400"/>
              <a:t>UKK berupa masa padat, mengem-	bung, ukuran antara 0.5 cm. Konsistensi nodus lebih 	padat dari papul (contoh: kista).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Papule (papulae): </a:t>
            </a:r>
            <a:r>
              <a:rPr lang="en-US" sz="2400"/>
              <a:t>UKK berupa massa padat meninggi 	ukuran sampai 0.5cm (contoh: nevus = tahi lalat/ 	tanda lahir)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C3E2-D4B2-4DD6-B599-874565E6001F}" type="slidenum">
              <a:rPr lang="en-US"/>
              <a:pPr/>
              <a:t>12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/>
              <a:t>Definisi Lesi pada Kulit (Lanjutan-6)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Petechiae: </a:t>
            </a:r>
            <a:r>
              <a:rPr lang="en-US" sz="2400"/>
              <a:t>UKK berupa bercak merah yang merupakan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 	perdarahan kecil di bawah kulit. (contoh: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pencerminan adanya gangguan perdarahan atau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masalah fragilitas(kerapuhan) kapiler).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Plaque: </a:t>
            </a:r>
            <a:r>
              <a:rPr lang="en-US" sz="2400"/>
              <a:t>UKK berbentuk permukaan datar menjadi 	gembung dan berukuran dari 0.5cm (contoh: terjadi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dari papula yang menyatu).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Purpura: </a:t>
            </a:r>
            <a:r>
              <a:rPr lang="en-US" sz="2400"/>
              <a:t>	UKK berupa bercak-2 ukuran besar disertai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diskolorasi keunguan di bawah kulit terkait perdarah-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an. Lesi ini menandakan ada perdarahan di tubuh,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bisa juga di otak,  timbul akibat trombositopenia,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trauma, dan respons alergi.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55F5-473F-483C-A31F-8598F9814ED9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Definisi Lesi pada Kulit (Lanjutan-7)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sz="2400" b="1"/>
              <a:t>Pustule (pustulae);</a:t>
            </a:r>
            <a:r>
              <a:rPr lang="en-US" sz="2400"/>
              <a:t> vesikel isi pus (nanah). </a:t>
            </a:r>
          </a:p>
          <a:p>
            <a:endParaRPr lang="en-US" sz="2400"/>
          </a:p>
          <a:p>
            <a:r>
              <a:rPr lang="en-US" sz="2400" b="1"/>
              <a:t>Pyoderma: </a:t>
            </a:r>
            <a:r>
              <a:rPr lang="en-US" sz="2400"/>
              <a:t>penyakit kulit berpustulae</a:t>
            </a:r>
          </a:p>
          <a:p>
            <a:endParaRPr lang="en-US" sz="2400"/>
          </a:p>
          <a:p>
            <a:r>
              <a:rPr lang="en-US" sz="2400" b="1"/>
              <a:t>Spider angioma: </a:t>
            </a:r>
            <a:r>
              <a:rPr lang="en-US" sz="2400"/>
              <a:t>tumor benign terjadi dari pelebaran 	pembuluh darah (telengangiectasia) yang mem-	bentuk gambaran mirip laba-laba, umumnya timbul 	akibat gangguan hati. </a:t>
            </a:r>
          </a:p>
          <a:p>
            <a:endParaRPr lang="en-US" sz="2400" b="1"/>
          </a:p>
          <a:p>
            <a:r>
              <a:rPr lang="en-US" sz="2400" b="1"/>
              <a:t>Squama: </a:t>
            </a:r>
            <a:r>
              <a:rPr lang="en-US" sz="2400"/>
              <a:t>	UKK bersisik pada epidermis (contoh: </a:t>
            </a:r>
          </a:p>
          <a:p>
            <a:pPr>
              <a:buFontTx/>
              <a:buNone/>
            </a:pPr>
            <a:r>
              <a:rPr lang="en-US" sz="2400"/>
              <a:t>		ketombe, kulit mengering)</a:t>
            </a:r>
          </a:p>
          <a:p>
            <a:pPr>
              <a:buFontTx/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DF49-628D-4FA3-A8D9-C540AA99B529}" type="slidenum">
              <a:rPr lang="en-US"/>
              <a:pPr/>
              <a:t>14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Definisi Lesi pada Kulit (Lanjutan-8)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Pruritis: </a:t>
            </a:r>
            <a:r>
              <a:rPr lang="en-US" sz="2400"/>
              <a:t>UKK menimbulkan rasa gatal, terjadi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sebagai respons primer iritan permukaan/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inflamasi (contoh: post gigitan nyamuk, atau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kulit kering)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Pruritis primer</a:t>
            </a:r>
            <a:r>
              <a:rPr lang="en-US" sz="2400"/>
              <a:t> ini timbul akibat pelepasan histamin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selama peradangan.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</a:pPr>
            <a:r>
              <a:rPr lang="en-US" sz="2400" b="1"/>
              <a:t>Pruritis sistemik</a:t>
            </a:r>
            <a:r>
              <a:rPr lang="en-US" sz="2400"/>
              <a:t> timbul akibat penyakit sistemik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(contoh: gagal hati, gagal ginjal).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Pada tipe ini 	toksin-2 hasil metabolik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tertimbun di cairan interstisium di bawah kulit.</a:t>
            </a:r>
            <a:endParaRPr lang="en-US" sz="2400" b="1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3006-CDB1-4CD0-9A55-D14ABFBDB8CE}" type="slidenum">
              <a:rPr lang="en-US"/>
              <a:pPr/>
              <a:t>15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/>
              <a:t>Definisi Lesi pada Kulit (Lanjutan-9)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Jaringan parut </a:t>
            </a:r>
            <a:r>
              <a:rPr lang="en-US" sz="2400" b="1" i="1"/>
              <a:t>(cicatrix): </a:t>
            </a:r>
            <a:r>
              <a:rPr lang="en-US" sz="2400"/>
              <a:t>Daerah yang kulitnya 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digantikan jaringan fibrosa (contoh: bekas luka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yang dalam, luka bakar)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Tumor: </a:t>
            </a:r>
            <a:r>
              <a:rPr lang="en-US" sz="2400"/>
              <a:t>Masa padat, membesar, meninggi, ukuran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&gt; 2 cm.</a:t>
            </a:r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Ulcer</a:t>
            </a:r>
            <a:r>
              <a:rPr lang="en-US" sz="2400"/>
              <a:t>:  UKK berupa hilangnya epidermis (lapisan terluar)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dan lapisan yang lebih dalam, dapat berdarah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disertai jaringan parut </a:t>
            </a:r>
            <a:r>
              <a:rPr lang="en-US" sz="2400" b="1"/>
              <a:t>dekubitus </a:t>
            </a:r>
            <a:r>
              <a:rPr lang="en-US" sz="2400" b="1" i="1"/>
              <a:t>(pressure sore)</a:t>
            </a:r>
            <a:r>
              <a:rPr lang="en-US" sz="240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65F59-0700-4C17-9B9A-F921822936F8}" type="slidenum">
              <a:rPr lang="en-US"/>
              <a:pPr/>
              <a:t>16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/>
              <a:t>Definisi Lesi pada Kulit (Lanjutan-10)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Verruca:</a:t>
            </a:r>
            <a:r>
              <a:rPr lang="en-US" sz="2400"/>
              <a:t> tonjolan pertumbuhan berwarna jaringan.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Vesicle (vesicula): </a:t>
            </a:r>
            <a:r>
              <a:rPr lang="en-US" sz="2400"/>
              <a:t>tonjolan (&lt; 1cm) berisi cairan bening 	(pada blister, herpes simplek, herpes zooster).</a:t>
            </a:r>
          </a:p>
          <a:p>
            <a:pPr>
              <a:lnSpc>
                <a:spcPct val="80000"/>
              </a:lnSpc>
            </a:pPr>
            <a:endParaRPr lang="en-US" sz="2400" b="1" i="1"/>
          </a:p>
          <a:p>
            <a:pPr>
              <a:lnSpc>
                <a:spcPct val="80000"/>
              </a:lnSpc>
            </a:pPr>
            <a:r>
              <a:rPr lang="en-US" sz="2400" b="1" i="1"/>
              <a:t>WHEAL (urticaria)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		</a:t>
            </a:r>
            <a:r>
              <a:rPr lang="en-US" sz="2400"/>
              <a:t>Biduran (kaligata), ini adalah edem kulit yang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menggembung, hanya muncul singkat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menimbulkan rasa gatal (contoh: gigitan nyamuk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dan serangga lain-lain)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76F6B-68B3-4EC2-B277-926A816E9AE6}" type="slidenum">
              <a:rPr lang="en-US"/>
              <a:pPr/>
              <a:t>17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Definisi Lesi Kulit (Lanjutan-11)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Pada lansia </a:t>
            </a:r>
            <a:r>
              <a:rPr lang="en-US" sz="2400"/>
              <a:t>sering  mengalami purpura dan petekia,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terutama di tungkai bawah, biasanya menandakan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rapuhnya pembuluh darah atau ada gangguan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trombosit, pada sebagian kasus keadaan ini timbul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murni akibat terjatuh, atau tindak kekerasan.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Xerodema: </a:t>
            </a:r>
            <a:r>
              <a:rPr lang="en-US" sz="2400"/>
              <a:t>bentuk gangguan ringan pengelupasan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akibat kulit kering. Bisa timbul akibat defisiensi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vitamin A.</a:t>
            </a: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endParaRPr lang="en-US" sz="2400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7D98-2D83-4F95-B8C9-A4C954C3472D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800" b="1"/>
              <a:t>DERMATITIS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165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Dermatitis = radang kulit</a:t>
            </a:r>
          </a:p>
          <a:p>
            <a:r>
              <a:rPr lang="en-US" sz="2400" b="1"/>
              <a:t>Dermatitis kontak</a:t>
            </a:r>
            <a:r>
              <a:rPr lang="en-US" sz="2400"/>
              <a:t>: timbul akibat terpajan akut/kronik ke 	suatu iritan atau alergen.</a:t>
            </a:r>
          </a:p>
          <a:p>
            <a:r>
              <a:rPr lang="en-US" sz="2400" b="1"/>
              <a:t>Eczyma dermatitis (atopik)</a:t>
            </a:r>
            <a:r>
              <a:rPr lang="en-US" sz="2400"/>
              <a:t>: Timbul akibat rangsangan 	berlebih limfosit T dan mast-cel yang mengeluarkan </a:t>
            </a:r>
          </a:p>
          <a:p>
            <a:pPr>
              <a:buFontTx/>
              <a:buNone/>
            </a:pPr>
            <a:r>
              <a:rPr lang="en-US" sz="2400"/>
              <a:t>		histamin </a:t>
            </a:r>
            <a:r>
              <a:rPr lang="en-US" sz="2400">
                <a:sym typeface="Wingdings" pitchFamily="2" charset="2"/>
              </a:rPr>
              <a:t> gatal, eritema. &gt; pada bayi (bokong dan 	wajah), kanak-2, juga bisa pada dewasa. Timbul 	pada sifat alergi yang diturunkan. Kadang sembuh 	sendiri setelah anak tumbuh, ada juga yang sampai 	dewasa baru hilang. </a:t>
            </a:r>
          </a:p>
          <a:p>
            <a:r>
              <a:rPr lang="en-US" sz="2400" b="1">
                <a:sym typeface="Wingdings" pitchFamily="2" charset="2"/>
              </a:rPr>
              <a:t>Nummular eczyma</a:t>
            </a:r>
            <a:r>
              <a:rPr lang="en-US" sz="2400">
                <a:sym typeface="Wingdings" pitchFamily="2" charset="2"/>
              </a:rPr>
              <a:t>: pada sewasa, </a:t>
            </a:r>
            <a:r>
              <a:rPr lang="en-US" sz="2400" i="1">
                <a:sym typeface="Wingdings" pitchFamily="2" charset="2"/>
              </a:rPr>
              <a:t>causa unknown.</a:t>
            </a:r>
            <a:r>
              <a:rPr lang="en-US" sz="2400">
                <a:sym typeface="Wingdings" pitchFamily="2" charset="2"/>
              </a:rPr>
              <a:t> </a:t>
            </a:r>
          </a:p>
          <a:p>
            <a:r>
              <a:rPr lang="en-US" sz="2400" b="1">
                <a:sym typeface="Wingdings" pitchFamily="2" charset="2"/>
              </a:rPr>
              <a:t>UKK</a:t>
            </a:r>
            <a:r>
              <a:rPr lang="en-US" sz="2400">
                <a:sym typeface="Wingdings" pitchFamily="2" charset="2"/>
              </a:rPr>
              <a:t> </a:t>
            </a:r>
            <a:r>
              <a:rPr lang="en-US" sz="2400" b="1">
                <a:sym typeface="Wingdings" pitchFamily="2" charset="2"/>
              </a:rPr>
              <a:t>eritema berkrusta dan basah.</a:t>
            </a:r>
            <a:r>
              <a:rPr lang="en-US" sz="2400">
                <a:sym typeface="Wingdings" pitchFamily="2" charset="2"/>
              </a:rPr>
              <a:t> Bisa genetik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	(muncul bersama asma, dan bentuk alergi lain).</a:t>
            </a:r>
            <a:endParaRPr lang="en-US" sz="24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E4A4-E803-4357-B301-89B512600665}" type="slidenum">
              <a:rPr lang="en-US"/>
              <a:pPr/>
              <a:t>19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/>
              <a:t>Berbagai Gangguan Kulit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sz="2400" b="1"/>
              <a:t>AKNE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Jerawat adalah penyakit peradangan kelenjar sebacea yang sering dijumpai/berkaitan dengan folikel rambut (pilosebasea).</a:t>
            </a:r>
          </a:p>
          <a:p>
            <a:pPr>
              <a:buFontTx/>
              <a:buNone/>
            </a:pPr>
            <a:r>
              <a:rPr lang="en-US" sz="2400" b="1"/>
              <a:t>	</a:t>
            </a:r>
            <a:r>
              <a:rPr lang="en-US" sz="2400"/>
              <a:t>Ada dua jenis: </a:t>
            </a:r>
          </a:p>
          <a:p>
            <a:pPr>
              <a:buFontTx/>
              <a:buNone/>
            </a:pPr>
            <a:r>
              <a:rPr lang="en-US" sz="2400"/>
              <a:t>	-	yang meradang dan </a:t>
            </a:r>
          </a:p>
          <a:p>
            <a:pPr>
              <a:buFontTx/>
              <a:buNone/>
            </a:pPr>
            <a:r>
              <a:rPr lang="en-US" sz="2400"/>
              <a:t>	-	yang tidak meradang, </a:t>
            </a:r>
          </a:p>
          <a:p>
            <a:pPr>
              <a:buFontTx/>
              <a:buNone/>
            </a:pPr>
            <a:r>
              <a:rPr lang="en-US" sz="2400"/>
              <a:t>	ditandai dengan pembentukan sebum yang berlebih, tertimbun di folikel sehingga folikel membengkak.</a:t>
            </a:r>
          </a:p>
          <a:p>
            <a:pPr>
              <a:buFontTx/>
              <a:buNone/>
            </a:pPr>
            <a:r>
              <a:rPr lang="en-US" sz="2400"/>
              <a:t>	Pada yang meradang bisa disertai infeksi </a:t>
            </a:r>
            <a:r>
              <a:rPr lang="en-US" sz="2400">
                <a:sym typeface="Wingdings" pitchFamily="2" charset="2"/>
              </a:rPr>
              <a:t> pecah, sebum dan bakteri keluar, masuk ke dermis  peradangan jaringan dermis.	</a:t>
            </a:r>
            <a:endParaRPr lang="en-US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03497-1DC1-4FCB-98F1-403B690F5872}" type="slidenum">
              <a:rPr lang="en-US"/>
              <a:pPr/>
              <a:t>2</a:t>
            </a:fld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en-US" sz="2800" b="1"/>
              <a:t>DEFINISI </a:t>
            </a:r>
          </a:p>
          <a:p>
            <a:r>
              <a:rPr lang="en-US" sz="2800" b="1"/>
              <a:t>BENTUK  UJUD  KELAINAN  KULIT</a:t>
            </a:r>
          </a:p>
          <a:p>
            <a:r>
              <a:rPr lang="en-US" sz="2800" b="1"/>
              <a:t>&amp;</a:t>
            </a:r>
          </a:p>
          <a:p>
            <a:r>
              <a:rPr lang="en-US" sz="2800" b="1"/>
              <a:t>BERBAGAI GANGGUAN KULIT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68E7-8DB6-4A46-92A0-FA2745A2AAAC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000"/>
              <a:t>Akne (Lanjutan-1)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Pada yang non-radang: folikel tidak pecah,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namun tetap 	dilatasi, sebum mengalir ke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permukaan kulit (blackhead, komedo terbuka)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atau kanalis tetap tersumbat (whitehead, komedo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tertutup).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Penyebab: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 Rangsangan </a:t>
            </a:r>
            <a:r>
              <a:rPr lang="en-US" sz="2400" b="1">
                <a:sym typeface="Wingdings" pitchFamily="2" charset="2"/>
              </a:rPr>
              <a:t>androgen </a:t>
            </a:r>
            <a:r>
              <a:rPr lang="en-US" sz="2400">
                <a:sym typeface="Wingdings" pitchFamily="2" charset="2"/>
              </a:rPr>
              <a:t>(&gt; testosteron).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 </a:t>
            </a:r>
            <a:r>
              <a:rPr lang="en-US" sz="2400" b="1">
                <a:sym typeface="Wingdings" pitchFamily="2" charset="2"/>
              </a:rPr>
              <a:t>Infeksi</a:t>
            </a:r>
            <a:r>
              <a:rPr lang="en-US" sz="2400">
                <a:sym typeface="Wingdings" pitchFamily="2" charset="2"/>
              </a:rPr>
              <a:t> diperparah oleh higiene yang jelek, gizi buruk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dan stres.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 Ada faktor </a:t>
            </a:r>
            <a:r>
              <a:rPr lang="en-US" sz="2400" b="1">
                <a:sym typeface="Wingdings" pitchFamily="2" charset="2"/>
              </a:rPr>
              <a:t>genetik </a:t>
            </a:r>
            <a:r>
              <a:rPr lang="en-US" sz="2400">
                <a:sym typeface="Wingdings" pitchFamily="2" charset="2"/>
              </a:rPr>
              <a:t>yang menimbulkan seorang rentan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	terhadap timbulnya akne.  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8BD-2A1A-4E0A-87DB-9AE8E0D7AD6D}" type="slidenum">
              <a:rPr lang="en-US"/>
              <a:pPr/>
              <a:t>21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457200"/>
          </a:xfrm>
        </p:spPr>
        <p:txBody>
          <a:bodyPr/>
          <a:lstStyle/>
          <a:p>
            <a:pPr algn="l"/>
            <a:r>
              <a:rPr lang="en-US" sz="2000"/>
              <a:t>Akne (Lanjutan-2)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>
                <a:sym typeface="Wingdings" pitchFamily="2" charset="2"/>
              </a:rPr>
              <a:t>Estrogen</a:t>
            </a:r>
            <a:r>
              <a:rPr lang="en-US" sz="2400">
                <a:sym typeface="Wingdings" pitchFamily="2" charset="2"/>
              </a:rPr>
              <a:t> bisa melawan aktivitas androgen pada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kelenjar sebasea dan mengurangi pembentukan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	akne.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Pada wanita bisa meningkat sebelum atau selama haid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		akibat kadar estrogen terendah.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Komplikasi</a:t>
            </a:r>
            <a:r>
              <a:rPr lang="en-US" sz="2400"/>
              <a:t>: timbul jaringan parut yang mengganggu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kosmetik.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Terapi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Obat topikal benzoil peroksida dan asam retinoat (vit. A)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untuk mengeringkan dan mengelupaskan kulit </a:t>
            </a:r>
            <a:r>
              <a:rPr lang="en-US" sz="2400">
                <a:sym typeface="Wingdings" pitchFamily="2" charset="2"/>
              </a:rPr>
              <a:t> folikel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terbuka dan memudahkan keluarnya sebum ke permu-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kaan kulit.</a:t>
            </a: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933-FA57-40B6-9D38-2DAE6B0A8D6E}" type="slidenum">
              <a:rPr lang="en-US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/>
              <a:t>Akne (Lanjutan-3)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Gunakan Sabun antibakteri</a:t>
            </a:r>
            <a:r>
              <a:rPr lang="en-US" sz="240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Terapi </a:t>
            </a:r>
            <a:r>
              <a:rPr lang="en-US" sz="2400" b="1">
                <a:sym typeface="Wingdings" pitchFamily="2" charset="2"/>
              </a:rPr>
              <a:t>antibiotik</a:t>
            </a:r>
            <a:r>
              <a:rPr lang="en-US" sz="2400">
                <a:sym typeface="Wingdings" pitchFamily="2" charset="2"/>
              </a:rPr>
              <a:t> (&gt; tetrasikilin) dapat mengurangi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proliferasi bakteri di folikel. Perlu beberapa hari-bulan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agar efektif. C.i: wanita hamil atau yang berencana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untuk hamil.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</a:t>
            </a:r>
            <a:r>
              <a:rPr lang="en-US" sz="2400" b="1">
                <a:sym typeface="Wingdings" pitchFamily="2" charset="2"/>
              </a:rPr>
              <a:t>Pil KB</a:t>
            </a:r>
            <a:r>
              <a:rPr lang="en-US" sz="2400">
                <a:sym typeface="Wingdings" pitchFamily="2" charset="2"/>
              </a:rPr>
              <a:t> yang mengandung estrogen dapat </a:t>
            </a:r>
            <a:r>
              <a:rPr lang="en-US" sz="2400" b="1">
                <a:sym typeface="Wingdings" pitchFamily="2" charset="2"/>
              </a:rPr>
              <a:t>menekan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ym typeface="Wingdings" pitchFamily="2" charset="2"/>
              </a:rPr>
              <a:t>	pembentukan sebum </a:t>
            </a:r>
            <a:r>
              <a:rPr lang="en-US" sz="2400">
                <a:sym typeface="Wingdings" pitchFamily="2" charset="2"/>
              </a:rPr>
              <a:t> mengobati akne pada gadis.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Asam 13-sis-retinoat (isoretinoin) sistemik untuk kasus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parah. (obat ini dapat menimbulkan cacat lahir, c.i.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wanita hamil).</a:t>
            </a:r>
            <a:endParaRPr lang="en-U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94DA-13F0-457B-9DCC-4D57112D9F8E}" type="slidenum">
              <a:rPr lang="en-US"/>
              <a:pPr/>
              <a:t>23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2800" b="1"/>
              <a:t>PENYAKIT INFEKSI disertai UKK/RUAM khusus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RUBEOLA (MEASLE, CAMPAK) = Campak 10 hari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		atau campak merah. </a:t>
            </a:r>
          </a:p>
          <a:p>
            <a:pPr>
              <a:lnSpc>
                <a:spcPct val="80000"/>
              </a:lnSpc>
            </a:pPr>
            <a:endParaRPr lang="en-US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</a:t>
            </a:r>
            <a:r>
              <a:rPr lang="en-US" sz="2400"/>
              <a:t>Campak ini merupakan infeksi saluran napas atas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oleh paramikso-virus. Umumnya dijumpai pada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kanak-2, ditularkan  melalui percikan liur (droplets)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atau terhirup.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Masa inkubasi</a:t>
            </a:r>
            <a:r>
              <a:rPr lang="en-US" sz="2400"/>
              <a:t>: 7-12 hari sebelum gejala penyakit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muncul.  </a:t>
            </a:r>
            <a:r>
              <a:rPr lang="en-US" sz="2400" b="1"/>
              <a:t>Sangat menular</a:t>
            </a:r>
            <a:r>
              <a:rPr lang="en-US" sz="2400" b="1" i="1"/>
              <a:t> (Contagious)</a:t>
            </a:r>
            <a:r>
              <a:rPr lang="en-US" sz="2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Ruam berawal di wajah (muka, daerah belakang telinga)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 menyebar ke badan, akhirnya ke ektrimitas. Menetap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selama 4 hari.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A5BF-86BA-44C4-94C7-7DB4BED41D02}" type="slidenum">
              <a:rPr lang="en-US"/>
              <a:pPr/>
              <a:t>24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000"/>
              <a:t>PENYAKIT INFEKSI disertai UKK/RUAM khusus (Lanjutan)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Komplikasi</a:t>
            </a:r>
            <a:r>
              <a:rPr lang="en-US" sz="2400"/>
              <a:t>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ensefalitis (primer atau sekunder)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=	pneumonia.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Vaksinasi:</a:t>
            </a:r>
            <a:r>
              <a:rPr lang="en-US" sz="2400"/>
              <a:t> pada bayi usia 15 bulan,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 suntikan booster pada usia 4-5 tahun,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	 kemudian pada remaja.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Terapi:</a:t>
            </a:r>
            <a:r>
              <a:rPr lang="en-US" sz="2400"/>
              <a:t> -	suportif.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      -	antibiotik untuk infeksi sekunder.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5390-31D7-4A77-8758-492EFE545EB2}" type="slidenum">
              <a:rPr lang="en-US"/>
              <a:pPr/>
              <a:t>3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DESKRIPSI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	Pembahasan materi meliput istilah-istilah </a:t>
            </a:r>
          </a:p>
          <a:p>
            <a:pPr>
              <a:buFontTx/>
              <a:buNone/>
            </a:pPr>
            <a:r>
              <a:rPr lang="en-US" sz="2400"/>
              <a:t>		sebutan bentuk ujud gangguan kulit, dan </a:t>
            </a:r>
          </a:p>
          <a:p>
            <a:pPr>
              <a:buFontTx/>
              <a:buNone/>
            </a:pPr>
            <a:r>
              <a:rPr lang="en-US" sz="2400"/>
              <a:t>		penyakit kulit yang spesifik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3FCD-E08E-4E18-8BA0-C48A9B987B71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TUJUAN  INSTRUKSIONAL  UMUM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Mampu memahami berbagai gejala penyakit kulit </a:t>
            </a:r>
          </a:p>
          <a:p>
            <a:pPr>
              <a:buFontTx/>
              <a:buNone/>
            </a:pPr>
            <a:r>
              <a:rPr lang="en-US" sz="2400"/>
              <a:t>		yang mungkin menyertai pasien yang perlu</a:t>
            </a:r>
          </a:p>
          <a:p>
            <a:pPr>
              <a:buFontTx/>
              <a:buNone/>
            </a:pPr>
            <a:r>
              <a:rPr lang="en-US" sz="2400"/>
              <a:t>		pelayanan fisioterapi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C597-D01B-4842-925F-2EC8D79688AF}" type="slidenum">
              <a:rPr lang="en-US"/>
              <a:pPr/>
              <a:t>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TUJUAN  INSTRUKSIONAL  KHUSUS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Menjelaskan:</a:t>
            </a:r>
          </a:p>
          <a:p>
            <a:pPr>
              <a:buFontTx/>
              <a:buNone/>
            </a:pPr>
            <a:r>
              <a:rPr lang="en-US" sz="2400"/>
              <a:t>		-	Bentuk berbagai Ujud Kelainan Kulit</a:t>
            </a:r>
          </a:p>
          <a:p>
            <a:pPr>
              <a:buFontTx/>
              <a:buNone/>
            </a:pPr>
            <a:r>
              <a:rPr lang="en-US" sz="2400"/>
              <a:t>		-	Dermatitis</a:t>
            </a:r>
          </a:p>
          <a:p>
            <a:pPr>
              <a:buFontTx/>
              <a:buNone/>
            </a:pPr>
            <a:r>
              <a:rPr lang="en-US" sz="2400"/>
              <a:t>		-	Akne</a:t>
            </a:r>
          </a:p>
          <a:p>
            <a:pPr>
              <a:buFontTx/>
              <a:buNone/>
            </a:pPr>
            <a:r>
              <a:rPr lang="en-US" sz="2400"/>
              <a:t>		-	Penyakit Infeksi disertai UKK/RUAM khusus</a:t>
            </a:r>
          </a:p>
          <a:p>
            <a:pPr>
              <a:buFontTx/>
              <a:buNone/>
            </a:pPr>
            <a:r>
              <a:rPr lang="en-US" sz="2400"/>
              <a:t>		-	Measle, Rubela, Herpes simplek 1,2, 			Varisela, Herpes zoster, </a:t>
            </a:r>
          </a:p>
          <a:p>
            <a:pPr>
              <a:buFontTx/>
              <a:buNone/>
            </a:pPr>
            <a:r>
              <a:rPr lang="en-US" sz="2400"/>
              <a:t>		-	</a:t>
            </a:r>
            <a:r>
              <a:rPr lang="en-US" sz="2400" i="1"/>
              <a:t>Verruca (Wart), </a:t>
            </a:r>
          </a:p>
          <a:p>
            <a:pPr>
              <a:buFontTx/>
              <a:buNone/>
            </a:pPr>
            <a:r>
              <a:rPr lang="en-US" sz="2400" i="1"/>
              <a:t>		-	</a:t>
            </a:r>
            <a:r>
              <a:rPr lang="en-US" sz="2400"/>
              <a:t>Impetigo</a:t>
            </a:r>
            <a:r>
              <a:rPr lang="en-US" sz="2400" i="1"/>
              <a:t>, Cellulitis</a:t>
            </a:r>
            <a:r>
              <a:rPr lang="en-US" sz="2400"/>
              <a:t> dan </a:t>
            </a:r>
            <a:r>
              <a:rPr lang="en-US" sz="2400" i="1"/>
              <a:t>Erysepelas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	-	</a:t>
            </a:r>
            <a:r>
              <a:rPr lang="en-US" sz="2400" i="1"/>
              <a:t>Mycoses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3FD0B-F8D1-4157-A325-CD310B0C0747}" type="slidenum">
              <a:rPr lang="en-US"/>
              <a:pPr/>
              <a:t>6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r>
              <a:rPr lang="en-US" sz="2800" b="1"/>
              <a:t>DEFINISI BENTUK LESI  pada KULIT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Lesi dibedakan berdasarkan ukuran, kedalaman dan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konsistensinya: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Alopecia: 	</a:t>
            </a:r>
            <a:r>
              <a:rPr lang="en-US" sz="2400"/>
              <a:t>rambut hilang = botak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Blepharitis: </a:t>
            </a:r>
            <a:r>
              <a:rPr lang="en-US" sz="2400"/>
              <a:t>radang kelenjar, folikel bulu mata pada  	kelopak mata. </a:t>
            </a:r>
            <a:endParaRPr lang="en-US" sz="2400" b="1"/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Boil/furuncle: </a:t>
            </a:r>
            <a:r>
              <a:rPr lang="en-US" sz="2400"/>
              <a:t>Bisul </a:t>
            </a:r>
            <a:endParaRPr lang="en-US" sz="2400" b="1"/>
          </a:p>
          <a:p>
            <a:pPr>
              <a:lnSpc>
                <a:spcPct val="90000"/>
              </a:lnSpc>
            </a:pPr>
            <a:endParaRPr lang="en-US" sz="2400" b="1"/>
          </a:p>
          <a:p>
            <a:pPr>
              <a:lnSpc>
                <a:spcPct val="90000"/>
              </a:lnSpc>
            </a:pPr>
            <a:r>
              <a:rPr lang="en-US" sz="2400" b="1"/>
              <a:t>BULA (bullae): </a:t>
            </a:r>
            <a:r>
              <a:rPr lang="en-US" sz="2400"/>
              <a:t>Suatu ujud kelainan kulit (UKK) berupa 	gelembung (pelepuh) berukuran besar sampai 	0.5cm, berisi cairan (contoh: luka bakar).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8260-479C-430D-8688-3E3F87137E04}" type="slidenum">
              <a:rPr lang="en-US"/>
              <a:pPr/>
              <a:t>7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sz="2000"/>
              <a:t>DEFINISI BENTUK LESI  pada KULIT (Lanjutan-1)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sz="2400" b="1"/>
              <a:t>Carbuncle: </a:t>
            </a:r>
            <a:r>
              <a:rPr lang="en-US" sz="2400"/>
              <a:t>bisul kumpulan folikel rambut yang saling 	berhubungan = bisul besar.</a:t>
            </a:r>
          </a:p>
          <a:p>
            <a:endParaRPr lang="en-US" sz="2400"/>
          </a:p>
          <a:p>
            <a:r>
              <a:rPr lang="en-US" sz="2400" b="1"/>
              <a:t>Comedo (comedones)</a:t>
            </a:r>
            <a:r>
              <a:rPr lang="en-US" sz="2400"/>
              <a:t>: kumpulan keratin dan sebum 	dalam folikel rambut (infeksi bakterial) </a:t>
            </a:r>
            <a:r>
              <a:rPr lang="en-US" sz="2400">
                <a:sym typeface="Wingdings" pitchFamily="2" charset="2"/>
              </a:rPr>
              <a:t> whitehead 	 terbuka jadi blackhead.</a:t>
            </a:r>
          </a:p>
          <a:p>
            <a:endParaRPr lang="en-US" sz="2400">
              <a:sym typeface="Wingdings" pitchFamily="2" charset="2"/>
            </a:endParaRPr>
          </a:p>
          <a:p>
            <a:r>
              <a:rPr lang="en-US" sz="2400" b="1"/>
              <a:t>Desquamation: </a:t>
            </a:r>
            <a:r>
              <a:rPr lang="en-US" sz="2400"/>
              <a:t>pengelupasan bersisik kulit</a:t>
            </a:r>
          </a:p>
          <a:p>
            <a:endParaRPr lang="en-US" sz="2400"/>
          </a:p>
          <a:p>
            <a:r>
              <a:rPr lang="en-US" sz="2400" b="1"/>
              <a:t>Echymosis: </a:t>
            </a:r>
            <a:r>
              <a:rPr lang="en-US" sz="2400"/>
              <a:t>memar warna merah batas tegas 	disebabkan adanya </a:t>
            </a:r>
            <a:r>
              <a:rPr lang="en-US" sz="2400" b="1"/>
              <a:t>aliran darah bertambah</a:t>
            </a:r>
            <a:r>
              <a:rPr lang="en-US" sz="2400"/>
              <a:t> di 	dalam kulit dan jaringan subkutan.</a:t>
            </a:r>
          </a:p>
          <a:p>
            <a:endParaRPr lang="en-US" sz="2400" b="1"/>
          </a:p>
          <a:p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DC9B7-1D26-46E3-80E3-89A4462D42AD}" type="slidenum">
              <a:rPr lang="en-US"/>
              <a:pPr/>
              <a:t>8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/>
              <a:t>DEFINISI BENTUK LESI  pada KULIT (Lanjutan-2)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sz="2400" b="1"/>
              <a:t>Erythema: </a:t>
            </a:r>
            <a:r>
              <a:rPr lang="en-US" sz="2400"/>
              <a:t>Kemerahan akibat </a:t>
            </a:r>
            <a:r>
              <a:rPr lang="en-US" sz="2400" b="1"/>
              <a:t>kongesti kapiler darah</a:t>
            </a:r>
            <a:r>
              <a:rPr lang="en-US" sz="2400"/>
              <a:t> </a:t>
            </a:r>
          </a:p>
          <a:p>
            <a:pPr>
              <a:buFontTx/>
              <a:buNone/>
            </a:pPr>
            <a:r>
              <a:rPr lang="en-US" sz="2400"/>
              <a:t>		di lapisan bawah kulit timbul bersama cedera kulit, </a:t>
            </a:r>
          </a:p>
          <a:p>
            <a:pPr>
              <a:buFontTx/>
              <a:buNone/>
            </a:pPr>
            <a:r>
              <a:rPr lang="en-US" sz="2400"/>
              <a:t>		infeksi atau peradangan.</a:t>
            </a:r>
          </a:p>
          <a:p>
            <a:endParaRPr lang="en-US" sz="2400"/>
          </a:p>
          <a:p>
            <a:r>
              <a:rPr lang="en-US" sz="2400" b="1"/>
              <a:t>Excoriation: </a:t>
            </a:r>
            <a:r>
              <a:rPr lang="en-US" sz="2400"/>
              <a:t>UKK kelupas berupa goresan/garukan  	(contoh kulit lutut terkelupas)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 b="1"/>
              <a:t>Fisura: </a:t>
            </a:r>
            <a:r>
              <a:rPr lang="en-US" sz="2400"/>
              <a:t>UKK berbentuk celah retak linier (contoh: infeksi</a:t>
            </a:r>
          </a:p>
          <a:p>
            <a:pPr>
              <a:buFontTx/>
              <a:buNone/>
            </a:pPr>
            <a:r>
              <a:rPr lang="en-US" sz="2400"/>
              <a:t>		kutu aiir pada </a:t>
            </a:r>
            <a:r>
              <a:rPr lang="en-US" sz="2400" i="1"/>
              <a:t>athlete’s foot)</a:t>
            </a:r>
          </a:p>
          <a:p>
            <a:endParaRPr lang="en-US" sz="2400" b="1"/>
          </a:p>
          <a:p>
            <a:r>
              <a:rPr lang="en-US" sz="2400" b="1"/>
              <a:t>Folliculitis: </a:t>
            </a:r>
            <a:r>
              <a:rPr lang="en-US" sz="2400"/>
              <a:t>radang pada folikel rambut.</a:t>
            </a:r>
            <a:endParaRPr lang="en-US" sz="2400" b="1"/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AD49-3C52-4659-A720-792279D8DA90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DEFINISI BENTUK LESI  pada KULIT (Lanjutan-3)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Furuncle</a:t>
            </a:r>
            <a:r>
              <a:rPr lang="en-US" sz="2400"/>
              <a:t> = boil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F</a:t>
            </a:r>
            <a:r>
              <a:rPr lang="en-US" sz="2400" b="1"/>
              <a:t>urunculosis ; </a:t>
            </a:r>
            <a:r>
              <a:rPr lang="en-US" sz="2400"/>
              <a:t>bisul persisten (berminggu, berbulan)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Erosi: </a:t>
            </a:r>
            <a:r>
              <a:rPr lang="en-US" sz="2400"/>
              <a:t>UKK berupa </a:t>
            </a:r>
            <a:r>
              <a:rPr lang="en-US" sz="2400" b="1"/>
              <a:t>hilangnya epidermis superfisial</a:t>
            </a:r>
            <a:r>
              <a:rPr lang="en-US" sz="2400"/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basal, tidak berdarah (contoh: kulit setelah suatu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pelepuh/vesikel pecah)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Ichthyosis: </a:t>
            </a:r>
            <a:r>
              <a:rPr lang="en-US" sz="2400"/>
              <a:t>kumpulan gejala gangguan kulit dengan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</a:t>
            </a:r>
            <a:r>
              <a:rPr lang="en-US" sz="2400" b="1"/>
              <a:t>tanda kering, kasar, kelupas</a:t>
            </a:r>
            <a:r>
              <a:rPr lang="en-US" sz="2400"/>
              <a:t> dan terjadi penebalan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	kulit </a:t>
            </a:r>
            <a:r>
              <a:rPr lang="en-US" sz="2400">
                <a:sym typeface="Wingdings" pitchFamily="2" charset="2"/>
              </a:rPr>
              <a:t> keadaan mirip kulit buaya.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b="1"/>
              <a:t>Induration: </a:t>
            </a:r>
            <a:r>
              <a:rPr lang="en-US" sz="2400"/>
              <a:t>tonjolan pengerasan.</a:t>
            </a: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332</Words>
  <Application>Microsoft Office PowerPoint</Application>
  <PresentationFormat>On-screen Show (4:3)</PresentationFormat>
  <Paragraphs>267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Gangguan Sistem Integumen</vt:lpstr>
      <vt:lpstr>Slide 2</vt:lpstr>
      <vt:lpstr>DESKRIPSI</vt:lpstr>
      <vt:lpstr>TUJUAN  INSTRUKSIONAL  UMUM</vt:lpstr>
      <vt:lpstr>TUJUAN  INSTRUKSIONAL  KHUSUS</vt:lpstr>
      <vt:lpstr>DEFINISI BENTUK LESI  pada KULIT </vt:lpstr>
      <vt:lpstr>DEFINISI BENTUK LESI  pada KULIT (Lanjutan-1)</vt:lpstr>
      <vt:lpstr>DEFINISI BENTUK LESI  pada KULIT (Lanjutan-2)</vt:lpstr>
      <vt:lpstr>DEFINISI BENTUK LESI  pada KULIT (Lanjutan-3)</vt:lpstr>
      <vt:lpstr>DEFINISI BENTUK LESI  pada KULIT (Lanjutan-4)</vt:lpstr>
      <vt:lpstr>Definisi Lesi pada Kulit (Lanjutan-5)</vt:lpstr>
      <vt:lpstr>Definisi Lesi pada Kulit (Lanjutan-6)</vt:lpstr>
      <vt:lpstr>Definisi Lesi pada Kulit (Lanjutan-7)</vt:lpstr>
      <vt:lpstr>Definisi Lesi pada Kulit (Lanjutan-8)</vt:lpstr>
      <vt:lpstr>Definisi Lesi pada Kulit (Lanjutan-9)</vt:lpstr>
      <vt:lpstr>Definisi Lesi pada Kulit (Lanjutan-10)</vt:lpstr>
      <vt:lpstr>Definisi Lesi Kulit (Lanjutan-11)</vt:lpstr>
      <vt:lpstr>DERMATITIS</vt:lpstr>
      <vt:lpstr>Berbagai Gangguan Kulit </vt:lpstr>
      <vt:lpstr>Akne (Lanjutan-1)</vt:lpstr>
      <vt:lpstr>Akne (Lanjutan-2)</vt:lpstr>
      <vt:lpstr>Akne (Lanjutan-3)</vt:lpstr>
      <vt:lpstr>PENYAKIT INFEKSI disertai UKK/RUAM khusus</vt:lpstr>
      <vt:lpstr>PENYAKIT INFEKSI disertai UKK/RUAM khusus (Lanjutan)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Sistem Integumen</dc:title>
  <dc:creator>fisio</dc:creator>
  <cp:lastModifiedBy>fisio</cp:lastModifiedBy>
  <cp:revision>3</cp:revision>
  <dcterms:created xsi:type="dcterms:W3CDTF">2018-01-24T04:25:45Z</dcterms:created>
  <dcterms:modified xsi:type="dcterms:W3CDTF">2018-01-24T06:13:37Z</dcterms:modified>
</cp:coreProperties>
</file>