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807A-6D26-4AAE-97BF-FC50E2A6D93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3519-9B81-4725-BA18-1F49A1B60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807A-6D26-4AAE-97BF-FC50E2A6D93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3519-9B81-4725-BA18-1F49A1B60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807A-6D26-4AAE-97BF-FC50E2A6D93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3519-9B81-4725-BA18-1F49A1B60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807A-6D26-4AAE-97BF-FC50E2A6D93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3519-9B81-4725-BA18-1F49A1B60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807A-6D26-4AAE-97BF-FC50E2A6D93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3519-9B81-4725-BA18-1F49A1B60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807A-6D26-4AAE-97BF-FC50E2A6D93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3519-9B81-4725-BA18-1F49A1B60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807A-6D26-4AAE-97BF-FC50E2A6D93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3519-9B81-4725-BA18-1F49A1B60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807A-6D26-4AAE-97BF-FC50E2A6D93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3519-9B81-4725-BA18-1F49A1B60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807A-6D26-4AAE-97BF-FC50E2A6D93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3519-9B81-4725-BA18-1F49A1B60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807A-6D26-4AAE-97BF-FC50E2A6D93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3519-9B81-4725-BA18-1F49A1B60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807A-6D26-4AAE-97BF-FC50E2A6D93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3519-9B81-4725-BA18-1F49A1B60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D807A-6D26-4AAE-97BF-FC50E2A6D93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C3519-9B81-4725-BA18-1F49A1B608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70043B-AF44-4A8C-A976-02938B3D4C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/>
          <a:lstStyle/>
          <a:p>
            <a:pPr eaLnBrk="1" hangingPunct="1"/>
            <a:r>
              <a:rPr lang="en-US" sz="2800" b="1" smtClean="0"/>
              <a:t>PENGERTIAN UMUM </a:t>
            </a:r>
          </a:p>
          <a:p>
            <a:pPr eaLnBrk="1" hangingPunct="1"/>
            <a:r>
              <a:rPr lang="en-US" sz="2800" b="1" smtClean="0"/>
              <a:t>TENTANG 	</a:t>
            </a:r>
          </a:p>
          <a:p>
            <a:pPr eaLnBrk="1" hangingPunct="1"/>
            <a:r>
              <a:rPr lang="en-US" sz="2800" b="1" smtClean="0"/>
              <a:t>PATOLOGI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9C8579-0C97-46A9-ADB9-A4CC830BE60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pPr eaLnBrk="1" hangingPunct="1"/>
            <a:r>
              <a:rPr lang="en-US" sz="3200" b="1" smtClean="0"/>
              <a:t>PATOLOGI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  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		(1)	Studi tentang </a:t>
            </a:r>
            <a:r>
              <a:rPr lang="en-US" sz="2400" b="1" u="sng" smtClean="0"/>
              <a:t>adaptasi</a:t>
            </a:r>
            <a:r>
              <a:rPr lang="en-US" sz="2400" b="1" smtClean="0"/>
              <a:t> terhadap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			perubahan di lingkungan luar maupun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			dalam yang </a:t>
            </a:r>
            <a:r>
              <a:rPr lang="en-US" sz="2400" b="1" u="sng" smtClean="0"/>
              <a:t>kurang </a:t>
            </a:r>
            <a:r>
              <a:rPr lang="en-US" sz="2400" b="1" smtClean="0"/>
              <a:t>adequat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	atau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		(2)      Studi ilmiah tentang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i="1" smtClean="0"/>
              <a:t>			“the way things go wrong”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i="1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i="1" smtClean="0"/>
              <a:t>	</a:t>
            </a:r>
            <a:r>
              <a:rPr lang="en-US" sz="2000" i="1" smtClean="0"/>
              <a:t>(W.G. Spector: An introduction to General Pathology, 3</a:t>
            </a:r>
            <a:r>
              <a:rPr lang="en-US" sz="2000" i="1" baseline="30000" smtClean="0"/>
              <a:t>rd </a:t>
            </a:r>
            <a:r>
              <a:rPr lang="en-US" sz="2000" i="1" smtClean="0"/>
              <a:t>ed. revised by T.D. Spector))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5C9E4A-E4B0-4943-8DA7-83BDDA4E831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 eaLnBrk="1" hangingPunct="1"/>
            <a:r>
              <a:rPr lang="en-US" sz="2000" smtClean="0"/>
              <a:t>PATOLOGI (Lanjutan-1)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</a:t>
            </a:r>
            <a:r>
              <a:rPr lang="en-US" sz="2800" b="1" smtClean="0"/>
              <a:t>Ketidakmampuan menjawab stimuli bisa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		berbentuk: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1.	</a:t>
            </a:r>
            <a:r>
              <a:rPr lang="en-US" sz="2800" b="1" u="sng" smtClean="0"/>
              <a:t>Kegagalan</a:t>
            </a:r>
            <a:r>
              <a:rPr lang="en-US" sz="2800" smtClean="0"/>
              <a:t> menjawab stimuli dengan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	tepat yang sederhana.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atau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2.	</a:t>
            </a:r>
            <a:r>
              <a:rPr lang="en-US" sz="2800" b="1" u="sng" smtClean="0"/>
              <a:t>Mekanisme adaptif yang berbalik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	menyerang tubuhnya sendiri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Contoh: Antibodi yang timbul menyerang/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	   merugikan tubuhnya sendiri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	   (autoimunitas)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9218CF-7EB2-413E-B80A-85CC516B63F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 eaLnBrk="1" hangingPunct="1"/>
            <a:r>
              <a:rPr lang="en-US" sz="2000" smtClean="0"/>
              <a:t> Patologi (Lanjutan -2)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/>
              <a:t>		Penyakit/sakit timbul akibat:</a:t>
            </a:r>
            <a:r>
              <a:rPr lang="en-US" sz="2400" smtClean="0"/>
              <a:t>		</a:t>
            </a:r>
          </a:p>
          <a:p>
            <a:pPr eaLnBrk="1" hangingPunct="1"/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		</a:t>
            </a:r>
            <a:r>
              <a:rPr lang="en-US" sz="2400" b="1" smtClean="0"/>
              <a:t>1.	</a:t>
            </a:r>
            <a:r>
              <a:rPr lang="en-US" sz="2400" b="1" smtClean="0">
                <a:sym typeface="Wingdings" pitchFamily="2" charset="2"/>
              </a:rPr>
              <a:t> ketidakmampuan tubuh menjawab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ym typeface="Wingdings" pitchFamily="2" charset="2"/>
              </a:rPr>
              <a:t>		    	 stimuli, 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ym typeface="Wingdings" pitchFamily="2" charset="2"/>
              </a:rPr>
              <a:t>	atau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ym typeface="Wingdings" pitchFamily="2" charset="2"/>
              </a:rPr>
              <a:t>    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ym typeface="Wingdings" pitchFamily="2" charset="2"/>
              </a:rPr>
              <a:t>		2.	 hasil yang nampak akibat mekanisme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ym typeface="Wingdings" pitchFamily="2" charset="2"/>
              </a:rPr>
              <a:t> 		   	 adaptif yang kurang menguntungkan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ym typeface="Wingdings" pitchFamily="2" charset="2"/>
              </a:rPr>
              <a:t>		   	 tubuhnya sendiri</a:t>
            </a:r>
          </a:p>
          <a:p>
            <a:pPr eaLnBrk="1" hangingPunct="1">
              <a:buFontTx/>
              <a:buNone/>
            </a:pPr>
            <a:endParaRPr lang="en-US" sz="2400" b="1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31E149-45A8-45A6-A850-194B61DB4AF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 eaLnBrk="1" hangingPunct="1"/>
            <a:r>
              <a:rPr lang="en-US" sz="2000" smtClean="0"/>
              <a:t>Patologi (Lanjutan -3)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ym typeface="Wingdings" pitchFamily="2" charset="2"/>
              </a:rPr>
              <a:t>	Contoh beberapa gangguan/penyakit: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i="1" smtClean="0"/>
              <a:t>Ath”er.o’ma 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i="1" smtClean="0"/>
              <a:t>	[Y. athere = porridge; oma = tumor]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i="1" smtClean="0"/>
              <a:t>		=	</a:t>
            </a:r>
            <a:r>
              <a:rPr lang="en-US" sz="2400" smtClean="0">
                <a:sym typeface="Wingdings" pitchFamily="2" charset="2"/>
              </a:rPr>
              <a:t>menyempitnya pembuluh darah (p.d.)</a:t>
            </a:r>
            <a:r>
              <a:rPr lang="en-US" sz="2400" i="1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i="1" smtClean="0"/>
              <a:t>			</a:t>
            </a:r>
            <a:r>
              <a:rPr lang="en-US" sz="2400" smtClean="0"/>
              <a:t>akibat deposit lemak </a:t>
            </a:r>
            <a:r>
              <a:rPr lang="en-US" sz="2400" b="1" smtClean="0"/>
              <a:t>(</a:t>
            </a:r>
            <a:r>
              <a:rPr lang="en-US" sz="2400" b="1" i="1" smtClean="0">
                <a:sym typeface="Wingdings" pitchFamily="2" charset="2"/>
              </a:rPr>
              <a:t>atherosclerosis)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i="1" smtClean="0">
                <a:sym typeface="Wingdings" pitchFamily="2" charset="2"/>
              </a:rPr>
              <a:t>			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i="1" smtClean="0">
                <a:sym typeface="Wingdings" pitchFamily="2" charset="2"/>
              </a:rPr>
              <a:t> </a:t>
            </a:r>
            <a:r>
              <a:rPr lang="en-US" sz="2400" smtClean="0">
                <a:sym typeface="Wingdings" pitchFamily="2" charset="2"/>
              </a:rPr>
              <a:t>mengganggu aliran darah.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i="1" smtClean="0"/>
              <a:t>	</a:t>
            </a:r>
            <a:r>
              <a:rPr lang="en-US" sz="2400" b="1" i="1" smtClean="0"/>
              <a:t>Atherosclerosis </a:t>
            </a:r>
            <a:r>
              <a:rPr lang="en-US" sz="2400" smtClean="0"/>
              <a:t>timbul akibat degenerasi lemak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dinding pembuluh darah yang terinfiltrasi zat lipid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(lemak) </a:t>
            </a:r>
            <a:r>
              <a:rPr lang="en-US" sz="2400" smtClean="0">
                <a:sym typeface="Wingdings" pitchFamily="2" charset="2"/>
              </a:rPr>
              <a:t> dinding menjadi kurang kuat menahan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ym typeface="Wingdings" pitchFamily="2" charset="2"/>
              </a:rPr>
              <a:t> 	tekanan.</a:t>
            </a: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i="1" smtClean="0"/>
              <a:t>	</a:t>
            </a:r>
            <a:r>
              <a:rPr lang="en-US" sz="2000" i="1" smtClean="0"/>
              <a:t>(Y = Yunani kuno,  L= latin)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87C1BB-2A93-4426-9EF6-DD39D66D3BC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l" eaLnBrk="1" hangingPunct="1"/>
            <a:r>
              <a:rPr lang="en-US" sz="2000" smtClean="0"/>
              <a:t>Patologi (Lanjutan-4)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i="1" smtClean="0"/>
              <a:t>Can’cer</a:t>
            </a:r>
            <a:r>
              <a:rPr lang="en-US" sz="2400" b="1" i="1" smtClean="0">
                <a:sym typeface="Wingdings" pitchFamily="2" charset="2"/>
              </a:rPr>
              <a:t> </a:t>
            </a:r>
            <a:r>
              <a:rPr lang="en-US" sz="2400" smtClean="0">
                <a:sym typeface="Wingdings" pitchFamily="2" charset="2"/>
              </a:rPr>
              <a:t>merusak sel/jaringan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/>
              <a:t>			</a:t>
            </a:r>
            <a:r>
              <a:rPr lang="en-US" sz="2400" i="1" smtClean="0"/>
              <a:t>[L. crab, </a:t>
            </a:r>
            <a:r>
              <a:rPr lang="en-US" sz="2400" smtClean="0"/>
              <a:t>kepiting</a:t>
            </a:r>
            <a:r>
              <a:rPr lang="en-US" sz="2400" i="1" smtClean="0"/>
              <a:t>] = </a:t>
            </a:r>
            <a:r>
              <a:rPr lang="en-US" sz="2400" smtClean="0"/>
              <a:t>tumor ganas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	</a:t>
            </a:r>
            <a:r>
              <a:rPr lang="en-US" sz="2400" i="1" smtClean="0"/>
              <a:t>(malignant), </a:t>
            </a:r>
            <a:r>
              <a:rPr lang="en-US" sz="2400" smtClean="0"/>
              <a:t>bisa: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	</a:t>
            </a:r>
            <a:r>
              <a:rPr lang="en-US" sz="2400" i="1" smtClean="0"/>
              <a:t>- </a:t>
            </a:r>
            <a:r>
              <a:rPr lang="en-US" sz="2400" b="1" i="1" smtClean="0"/>
              <a:t>carcinoma</a:t>
            </a:r>
            <a:r>
              <a:rPr lang="en-US" sz="2400" i="1" smtClean="0"/>
              <a:t> </a:t>
            </a:r>
            <a:r>
              <a:rPr lang="en-US" sz="2400" smtClean="0"/>
              <a:t>atau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/>
              <a:t>			- sarcoma</a:t>
            </a:r>
            <a:r>
              <a:rPr lang="en-US" sz="2400" i="1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i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i="1" smtClean="0"/>
              <a:t>Throm.bo’sis </a:t>
            </a:r>
            <a:r>
              <a:rPr lang="en-US" sz="2400" b="1" i="1" smtClean="0">
                <a:sym typeface="Wingdings" pitchFamily="2" charset="2"/>
              </a:rPr>
              <a:t> </a:t>
            </a:r>
            <a:r>
              <a:rPr lang="en-US" sz="2400" b="1" smtClean="0">
                <a:sym typeface="Wingdings" pitchFamily="2" charset="2"/>
              </a:rPr>
              <a:t>penyumbatan</a:t>
            </a:r>
            <a:r>
              <a:rPr lang="en-US" sz="2400" smtClean="0">
                <a:sym typeface="Wingdings" pitchFamily="2" charset="2"/>
              </a:rPr>
              <a:t> pembuluh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Wingdings" pitchFamily="2" charset="2"/>
              </a:rPr>
              <a:t> 			darah   </a:t>
            </a:r>
            <a:r>
              <a:rPr lang="en-US" sz="2400" i="1" smtClean="0"/>
              <a:t>[Y. a becoming curdled] =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smtClean="0"/>
              <a:t>		</a:t>
            </a:r>
            <a:r>
              <a:rPr lang="en-US" sz="2400" smtClean="0"/>
              <a:t>pembentukan </a:t>
            </a:r>
            <a:r>
              <a:rPr lang="en-US" sz="2400" i="1" smtClean="0"/>
              <a:t>throm’bus. [pl.thrombi, thrombos]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smtClean="0"/>
              <a:t>		=  </a:t>
            </a:r>
            <a:r>
              <a:rPr lang="en-US" sz="2400" smtClean="0"/>
              <a:t>bekuan darah yang terbentuk di dalam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   	 jantung atau pembuluh darah akibat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	lambatnya aliran atau perubahan permukaan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   	dinding pembuluh darah.</a:t>
            </a:r>
            <a:r>
              <a:rPr lang="en-US" sz="2400" i="1" smtClean="0"/>
              <a:t>	</a:t>
            </a:r>
            <a:endParaRPr lang="en-US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348DA1-8610-4DC1-B1E1-3360999ED49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2000" smtClean="0"/>
              <a:t>Patologi (Lanjutan -5)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i="1" smtClean="0"/>
              <a:t>Stress </a:t>
            </a:r>
            <a:r>
              <a:rPr lang="en-US" sz="2400" b="1" i="1" smtClean="0">
                <a:sym typeface="Wingdings" pitchFamily="2" charset="2"/>
              </a:rPr>
              <a:t> </a:t>
            </a:r>
            <a:r>
              <a:rPr lang="en-US" sz="2400" smtClean="0">
                <a:sym typeface="Wingdings" pitchFamily="2" charset="2"/>
              </a:rPr>
              <a:t>menimbulkan gangguan lain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smtClean="0"/>
              <a:t>		[L. stringere. To bind tight] 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smtClean="0"/>
              <a:t>		Stress = </a:t>
            </a:r>
            <a:r>
              <a:rPr lang="en-US" sz="2400" smtClean="0"/>
              <a:t>mengikat dengan ketat.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1.	Beban berat, tarikan, tekanan atau gangguan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mekanik lain.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2.	Pada ilmu kedokteran = </a:t>
            </a:r>
            <a:r>
              <a:rPr lang="en-US" sz="2400" b="1" smtClean="0"/>
              <a:t>suatu stimulus/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		stimuli yang  demikian hebat sehingga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		mengganggu homeostasis organ.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24FF47-8F87-499B-9CFE-55889E656BD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 eaLnBrk="1" hangingPunct="1"/>
            <a:r>
              <a:rPr lang="en-US" sz="2800" smtClean="0"/>
              <a:t>			</a:t>
            </a:r>
            <a:r>
              <a:rPr lang="en-US" sz="2800" b="1" smtClean="0"/>
              <a:t>HOMEOSTASIS</a:t>
            </a:r>
            <a:r>
              <a:rPr lang="en-US" sz="2800" smtClean="0"/>
              <a:t>			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smtClean="0"/>
              <a:t>	    </a:t>
            </a:r>
            <a:r>
              <a:rPr lang="en-US" sz="2400" b="1" i="1" smtClean="0"/>
              <a:t>Ho”me.o’sta.sis</a:t>
            </a:r>
            <a:r>
              <a:rPr lang="en-US" sz="2400" smtClean="0"/>
              <a:t>	</a:t>
            </a:r>
          </a:p>
          <a:p>
            <a:pPr algn="ctr" eaLnBrk="1" hangingPunct="1">
              <a:buFontTx/>
              <a:buNone/>
            </a:pPr>
            <a:r>
              <a:rPr lang="en-US" sz="2400" i="1" smtClean="0"/>
              <a:t>		[Y. homios = like, stasis = position]   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  </a:t>
            </a:r>
          </a:p>
          <a:p>
            <a:pPr algn="ctr" eaLnBrk="1" hangingPunct="1">
              <a:buFontTx/>
              <a:buNone/>
            </a:pPr>
            <a:r>
              <a:rPr lang="en-US" sz="2400" smtClean="0"/>
              <a:t>    =   koordinasi proses fisiologi tubuh untuk      </a:t>
            </a:r>
          </a:p>
          <a:p>
            <a:pPr algn="ctr" eaLnBrk="1" hangingPunct="1">
              <a:buFontTx/>
              <a:buNone/>
            </a:pPr>
            <a:r>
              <a:rPr lang="en-US" sz="2400" smtClean="0"/>
              <a:t>       mempertahankan </a:t>
            </a:r>
            <a:r>
              <a:rPr lang="en-US" sz="2400" b="1" smtClean="0"/>
              <a:t>kemantapan</a:t>
            </a:r>
            <a:r>
              <a:rPr lang="en-US" sz="2400" smtClean="0"/>
              <a:t> status </a:t>
            </a:r>
            <a:r>
              <a:rPr lang="en-US" sz="2400" u="sng" smtClean="0"/>
              <a:t>internal </a:t>
            </a:r>
            <a:r>
              <a:rPr lang="en-US" sz="2400" smtClean="0"/>
              <a:t>     </a:t>
            </a:r>
            <a:r>
              <a:rPr lang="en-US" sz="2400" u="sng" smtClean="0"/>
              <a:t>organisme</a:t>
            </a:r>
            <a:r>
              <a:rPr lang="en-US" sz="2400" smtClean="0"/>
              <a:t> dalam menghadapi keadaan</a:t>
            </a:r>
          </a:p>
          <a:p>
            <a:pPr algn="ctr" eaLnBrk="1" hangingPunct="1">
              <a:buFontTx/>
              <a:buNone/>
            </a:pPr>
            <a:r>
              <a:rPr lang="en-US" sz="2400" smtClean="0"/>
              <a:t> 	     perubahan </a:t>
            </a:r>
            <a:r>
              <a:rPr lang="en-US" sz="2400" u="sng" smtClean="0"/>
              <a:t>lingkungan eksternal.</a:t>
            </a:r>
          </a:p>
          <a:p>
            <a:pPr eaLnBrk="1" hangingPunct="1">
              <a:buFontTx/>
              <a:buNone/>
            </a:pPr>
            <a:endParaRPr lang="en-US" sz="2400" u="sng" smtClean="0"/>
          </a:p>
          <a:p>
            <a:pPr eaLnBrk="1" hangingPunct="1">
              <a:buFontTx/>
              <a:buNone/>
            </a:pPr>
            <a:r>
              <a:rPr lang="en-US" sz="2400" b="1" smtClean="0"/>
              <a:t>		Efek samping mekanisme homeostasis </a:t>
            </a:r>
            <a:r>
              <a:rPr lang="en-US" sz="2400" b="1" smtClean="0">
                <a:sym typeface="Wingdings" pitchFamily="2" charset="2"/>
              </a:rPr>
              <a:t> 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ym typeface="Wingdings" pitchFamily="2" charset="2"/>
              </a:rPr>
              <a:t>	   menimbulkan  gangguan keseimbangan tubuh.</a:t>
            </a:r>
          </a:p>
          <a:p>
            <a:pPr eaLnBrk="1" hangingPunct="1">
              <a:buFontTx/>
              <a:buNone/>
            </a:pPr>
            <a:r>
              <a:rPr lang="en-US" sz="2400" b="1" smtClean="0"/>
              <a:t>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3912E3-4CAC-4F68-B7B9-99CD9A64884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 eaLnBrk="1" hangingPunct="1"/>
            <a:r>
              <a:rPr lang="en-US" sz="1800" smtClean="0"/>
              <a:t>Patologi (Lanjutan-7)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Di dalam patologi tidak ada hukum adanya </a:t>
            </a:r>
            <a:r>
              <a:rPr lang="en-US" sz="2400" b="1" i="1" noProof="1" smtClean="0"/>
              <a:t>t</a:t>
            </a:r>
            <a:r>
              <a:rPr lang="en-US" sz="2400" b="1" i="1" smtClean="0"/>
              <a:t>hemes: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	Penyakit timbul</a:t>
            </a:r>
            <a:endParaRPr lang="en-US" sz="2400" b="1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smtClean="0"/>
              <a:t>	</a:t>
            </a:r>
            <a:r>
              <a:rPr lang="en-US" sz="2400" noProof="1" smtClean="0"/>
              <a:t>1</a:t>
            </a:r>
            <a:r>
              <a:rPr lang="en-US" sz="2400" smtClean="0"/>
              <a:t>.	sering sebagai </a:t>
            </a:r>
            <a:r>
              <a:rPr lang="en-US" sz="2400" b="1" smtClean="0"/>
              <a:t>kel</a:t>
            </a:r>
            <a:r>
              <a:rPr lang="en-US" sz="2400" b="1" noProof="1" smtClean="0"/>
              <a:t>a</a:t>
            </a:r>
            <a:r>
              <a:rPr lang="en-US" sz="2400" b="1" smtClean="0"/>
              <a:t>njutan</a:t>
            </a:r>
            <a:r>
              <a:rPr lang="en-US" sz="2400" smtClean="0"/>
              <a:t> mekanisme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noProof="1" smtClean="0"/>
              <a:t>	</a:t>
            </a:r>
            <a:r>
              <a:rPr lang="en-US" sz="2400" smtClean="0"/>
              <a:t>	survival yang terdah</a:t>
            </a:r>
            <a:r>
              <a:rPr lang="en-US" sz="2400" noProof="1" smtClean="0"/>
              <a:t>u</a:t>
            </a:r>
            <a:r>
              <a:rPr lang="en-US" sz="2400" smtClean="0"/>
              <a:t>lu.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2.	akibat </a:t>
            </a:r>
            <a:r>
              <a:rPr lang="en-US" sz="2400" b="1" smtClean="0"/>
              <a:t>kegaga</a:t>
            </a:r>
            <a:r>
              <a:rPr lang="en-US" sz="2400" b="1" noProof="1" smtClean="0"/>
              <a:t>l</a:t>
            </a:r>
            <a:r>
              <a:rPr lang="en-US" sz="2400" b="1" smtClean="0"/>
              <a:t>an</a:t>
            </a:r>
            <a:r>
              <a:rPr lang="en-US" sz="2400" smtClean="0"/>
              <a:t> adap</a:t>
            </a:r>
            <a:r>
              <a:rPr lang="en-US" sz="2400" noProof="1" smtClean="0"/>
              <a:t>t</a:t>
            </a:r>
            <a:r>
              <a:rPr lang="en-US" sz="2400" smtClean="0"/>
              <a:t>asi yang menim-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noProof="1" smtClean="0"/>
              <a:t>	</a:t>
            </a:r>
            <a:r>
              <a:rPr lang="en-US" sz="2400" smtClean="0"/>
              <a:t>	bulkan tekanan pada diri </a:t>
            </a:r>
            <a:r>
              <a:rPr lang="en-US" sz="2400" noProof="1" smtClean="0"/>
              <a:t>d</a:t>
            </a:r>
            <a:r>
              <a:rPr lang="en-US" sz="2400" smtClean="0"/>
              <a:t>an progresif.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3.	sebagai </a:t>
            </a:r>
            <a:r>
              <a:rPr lang="en-US" sz="2400" b="1" smtClean="0"/>
              <a:t>respons</a:t>
            </a:r>
            <a:r>
              <a:rPr lang="en-US" sz="2400" smtClean="0"/>
              <a:t> tubuh segera (</a:t>
            </a:r>
            <a:r>
              <a:rPr lang="en-US" sz="2400" b="1" smtClean="0"/>
              <a:t>dini</a:t>
            </a:r>
            <a:r>
              <a:rPr lang="en-US" sz="2400" smtClean="0"/>
              <a:t>) yang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terlalu </a:t>
            </a:r>
            <a:r>
              <a:rPr lang="en-US" sz="2400" b="1" smtClean="0"/>
              <a:t>berlebih</a:t>
            </a:r>
            <a:r>
              <a:rPr lang="en-US" sz="2400" smtClean="0"/>
              <a:t> terhadap </a:t>
            </a:r>
            <a:r>
              <a:rPr lang="en-US" sz="2400" b="1" i="1" smtClean="0"/>
              <a:t>even</a:t>
            </a:r>
            <a:r>
              <a:rPr lang="en-US" sz="2400" smtClean="0"/>
              <a:t> lingkungan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4.	akibat adanya </a:t>
            </a:r>
            <a:r>
              <a:rPr lang="en-US" sz="2400" b="1" smtClean="0"/>
              <a:t>duel patologis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(antara bakteri/kuman &gt;&lt; manusia)</a:t>
            </a:r>
            <a:endParaRPr lang="en-US" sz="2400" b="1" i="1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BD4C4-CF95-4B41-87ED-17854D2DA2AD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2800" b="1" smtClean="0"/>
              <a:t>KLASIFIKASI KEADAAN PATOLOGI</a:t>
            </a:r>
            <a:endParaRPr lang="en-US" sz="280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	</a:t>
            </a:r>
            <a:r>
              <a:rPr lang="en-US" sz="2400" b="1" smtClean="0"/>
              <a:t>Dasar klasifikasi, </a:t>
            </a:r>
            <a:r>
              <a:rPr lang="en-US" sz="2400" smtClean="0"/>
              <a:t>primer adalah </a:t>
            </a:r>
            <a:r>
              <a:rPr lang="en-US" sz="2400" u="sng" smtClean="0"/>
              <a:t>defek</a:t>
            </a:r>
            <a:r>
              <a:rPr lang="en-US" sz="2400" smtClean="0"/>
              <a:t>  atau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jawaban badaniah yang terjadi dan bukan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berdasarkan kausa (penyebab).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b="1" smtClean="0"/>
              <a:t>	(1) Gejala inflamasi (radang/peradangan): </a:t>
            </a:r>
            <a:r>
              <a:rPr lang="en-US" sz="2400" smtClean="0"/>
              <a:t>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-	</a:t>
            </a:r>
            <a:r>
              <a:rPr lang="en-US" sz="2400" b="1" i="1" smtClean="0"/>
              <a:t>Color</a:t>
            </a:r>
            <a:r>
              <a:rPr lang="en-US" sz="2400" smtClean="0"/>
              <a:t> (panas),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-	</a:t>
            </a:r>
            <a:r>
              <a:rPr lang="en-US" sz="2400" b="1" i="1" smtClean="0"/>
              <a:t>Rubor</a:t>
            </a:r>
            <a:r>
              <a:rPr lang="en-US" sz="2400" smtClean="0"/>
              <a:t> (merah),  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       -	</a:t>
            </a:r>
            <a:r>
              <a:rPr lang="en-US" sz="2400" b="1" i="1" smtClean="0"/>
              <a:t>Tumor</a:t>
            </a:r>
            <a:r>
              <a:rPr lang="en-US" sz="2400" smtClean="0"/>
              <a:t> (bengkak),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-	</a:t>
            </a:r>
            <a:r>
              <a:rPr lang="en-US" sz="2400" b="1" i="1" smtClean="0"/>
              <a:t>Dolor</a:t>
            </a:r>
            <a:r>
              <a:rPr lang="en-US" sz="2400" smtClean="0"/>
              <a:t> (sakit) dan </a:t>
            </a:r>
            <a:r>
              <a:rPr lang="en-US" sz="2400" smtClean="0">
                <a:sym typeface="Wingdings" pitchFamily="2" charset="2"/>
              </a:rPr>
              <a:t> 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		</a:t>
            </a:r>
            <a:r>
              <a:rPr lang="en-US" sz="2400" b="1" smtClean="0">
                <a:sym typeface="Wingdings" pitchFamily="2" charset="2"/>
              </a:rPr>
              <a:t>Fungsio-lesion </a:t>
            </a:r>
            <a:r>
              <a:rPr lang="en-US" sz="2400" smtClean="0">
                <a:sym typeface="Wingdings" pitchFamily="2" charset="2"/>
              </a:rPr>
              <a:t>(gangguan fungsi) yang 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		beratnya bergantung pada site inflamasi  (radang)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		pada bagian tubuh yang terkena.</a:t>
            </a:r>
            <a:r>
              <a:rPr lang="en-US" sz="2400" b="1" smtClean="0"/>
              <a:t>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415EA9-A50C-4D89-8F5B-E42E46F2EFF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l" eaLnBrk="1" hangingPunct="1"/>
            <a:r>
              <a:rPr lang="en-US" sz="2400" smtClean="0"/>
              <a:t>KLASIFIKASI KEADAAN PATOLOGI (Lanjutan-1)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Umumnya</a:t>
            </a:r>
            <a:r>
              <a:rPr lang="en-US" sz="2400" b="1" smtClean="0"/>
              <a:t> inflamasi diikuti akumulasi sel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		darah putih (leukosit)</a:t>
            </a:r>
            <a:r>
              <a:rPr lang="en-US" sz="2400" smtClean="0"/>
              <a:t> yang tertarik ke site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inflamasi oleh zat kimiawi radang.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Sel darah putih (leukosit) ini diperlukan untuk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(a) </a:t>
            </a:r>
            <a:r>
              <a:rPr lang="en-US" sz="2400" b="1" smtClean="0"/>
              <a:t>menghancurkan microba penyerang</a:t>
            </a:r>
            <a:r>
              <a:rPr lang="en-US" sz="2400" smtClean="0"/>
              <a:t> dan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	juga diperlukan untuk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(b) </a:t>
            </a:r>
            <a:r>
              <a:rPr lang="en-US" sz="2400" b="1" smtClean="0"/>
              <a:t>perbaikan/ penyembuhan jaringan  yang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			rusak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Inflamasi yang kurang tepat bisa diatasi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dengan pemberian corticosteroid atau anti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inflamasi non-steroid.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Contoh: 	Rheumatoid arthritis, gangguan autoimune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B34D6B-011D-46D2-B5B7-CA26EE6A6B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/>
              <a:t> </a:t>
            </a:r>
            <a:br>
              <a:rPr lang="en-US" sz="2800" b="1" smtClean="0"/>
            </a:br>
            <a:r>
              <a:rPr lang="en-US" sz="2800" b="1" smtClean="0"/>
              <a:t>DESKRIPSI</a:t>
            </a:r>
            <a:br>
              <a:rPr lang="en-US" sz="2800" b="1" smtClean="0"/>
            </a:br>
            <a:endParaRPr lang="en-US" sz="2800" b="1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305800" cy="4068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	</a:t>
            </a:r>
            <a:r>
              <a:rPr lang="en-US" sz="2800" b="1" smtClean="0"/>
              <a:t>	Pembahasan meliput :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	-	definisi patologi,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	-	klasifikasi keadaan patologis,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	-	penyakit akut dan kronis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	-	serta faktor-faktor penyebab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		perubahan patologis.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DE828C-A8EB-48A4-9D37-668E687D378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algn="l" eaLnBrk="1" hangingPunct="1"/>
            <a:r>
              <a:rPr lang="en-US" sz="2000" smtClean="0"/>
              <a:t>KLASIFIKASI KEADAAN PATOLOGI (Lanjutan-2)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	(2)	Degenerasi  </a:t>
            </a:r>
            <a:r>
              <a:rPr lang="en-US" sz="2400" b="1" smtClean="0">
                <a:sym typeface="Wingdings" pitchFamily="2" charset="2"/>
              </a:rPr>
              <a:t></a:t>
            </a:r>
            <a:r>
              <a:rPr lang="en-US" sz="2400" b="1" smtClean="0"/>
              <a:t> </a:t>
            </a:r>
            <a:r>
              <a:rPr lang="en-US" sz="2400" smtClean="0"/>
              <a:t>Perubahan fisis atau kimiawi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sel, jaringan atau organ yang mengurangi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efisiensi sel/jaringan/organ terkait.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		Penyebab: </a:t>
            </a:r>
            <a:r>
              <a:rPr lang="en-US" sz="2400" smtClean="0"/>
              <a:t>belum diketahui dengan pasti,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 		bisa akibat proses penyakit, bisa suatu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	gambaran lansia.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</a:t>
            </a:r>
            <a:r>
              <a:rPr lang="en-US" sz="2400" b="1" smtClean="0"/>
              <a:t>Sebab lain</a:t>
            </a:r>
            <a:r>
              <a:rPr lang="en-US" sz="2400" smtClean="0"/>
              <a:t>: bisa cedera, pengurangan aliran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	darah, keracunan, diet kurang gizi vitamin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	tertentu.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	</a:t>
            </a:r>
            <a:endParaRPr lang="en-US" sz="2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17102B-E192-49BD-BF23-D9B1F47B66E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l" eaLnBrk="1" hangingPunct="1"/>
            <a:r>
              <a:rPr lang="en-US" sz="2400" smtClean="0"/>
              <a:t>KLASIFIKASI KEADAAN PATOLOGI (Lanjutan-3)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609600" indent="-609600" eaLnBrk="1" hangingPunct="1">
              <a:buFontTx/>
              <a:buAutoNum type="arabicParenBoth" startAt="3"/>
            </a:pPr>
            <a:r>
              <a:rPr lang="en-US" sz="2400" b="1" smtClean="0"/>
              <a:t>Neoplasia  </a:t>
            </a:r>
          </a:p>
          <a:p>
            <a:pPr marL="609600" indent="-609600" eaLnBrk="1" hangingPunct="1">
              <a:buFontTx/>
              <a:buNone/>
            </a:pPr>
            <a:r>
              <a:rPr lang="en-US" sz="2400" b="1" smtClean="0"/>
              <a:t>	Adalah istilah medis </a:t>
            </a:r>
            <a:r>
              <a:rPr lang="en-US" sz="2400" smtClean="0"/>
              <a:t>untuk </a:t>
            </a:r>
            <a:r>
              <a:rPr lang="en-US" sz="2400" b="1" smtClean="0"/>
              <a:t>tumor </a:t>
            </a:r>
          </a:p>
          <a:p>
            <a:pPr marL="609600" indent="-609600" eaLnBrk="1" hangingPunct="1">
              <a:buFontTx/>
              <a:buNone/>
            </a:pPr>
            <a:r>
              <a:rPr lang="en-US" sz="2400" b="1" smtClean="0"/>
              <a:t>	=  </a:t>
            </a:r>
            <a:r>
              <a:rPr lang="en-US" sz="2400" smtClean="0"/>
              <a:t>pertumbuhan sel/jaringan baru, bisa:</a:t>
            </a:r>
          </a:p>
          <a:p>
            <a:pPr marL="609600" indent="-609600" eaLnBrk="1" hangingPunct="1">
              <a:buFontTx/>
              <a:buNone/>
            </a:pPr>
            <a:endParaRPr lang="en-US" sz="2400" smtClean="0"/>
          </a:p>
          <a:p>
            <a:pPr marL="609600" indent="-609600" eaLnBrk="1" hangingPunct="1">
              <a:buFontTx/>
              <a:buNone/>
            </a:pPr>
            <a:r>
              <a:rPr lang="en-US" sz="2400" b="1" smtClean="0"/>
              <a:t>	 -	</a:t>
            </a:r>
            <a:r>
              <a:rPr lang="en-US" sz="2400" b="1" i="1" smtClean="0"/>
              <a:t>malignant </a:t>
            </a:r>
            <a:r>
              <a:rPr lang="en-US" sz="2400" smtClean="0"/>
              <a:t>(ganas) bisa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/>
              <a:t>				- carcinoma (asal jaringan epitel)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/>
              <a:t>				- sarcoma (asal jaringan lunak)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/>
              <a:t>				- mix-tumor (campuran)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/>
              <a:t>		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/>
              <a:t>	  </a:t>
            </a:r>
            <a:r>
              <a:rPr lang="en-US" sz="2400" b="1" smtClean="0"/>
              <a:t>-</a:t>
            </a:r>
            <a:r>
              <a:rPr lang="en-US" sz="2400" smtClean="0"/>
              <a:t>	</a:t>
            </a:r>
            <a:r>
              <a:rPr lang="en-US" sz="2400" i="1" smtClean="0"/>
              <a:t>b</a:t>
            </a:r>
            <a:r>
              <a:rPr lang="en-US" sz="2400" b="1" i="1" smtClean="0"/>
              <a:t>enign </a:t>
            </a:r>
            <a:r>
              <a:rPr lang="en-US" sz="2400" smtClean="0"/>
              <a:t>(jinak)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F55341-B4EC-4101-928F-085A4117302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 eaLnBrk="1" hangingPunct="1"/>
            <a:r>
              <a:rPr lang="en-US" sz="2000" smtClean="0"/>
              <a:t>Klasifikasi Patologi (Lanjutan-4)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/>
              <a:t>	(4)	Kelompok </a:t>
            </a:r>
            <a:r>
              <a:rPr lang="en-US" sz="2400" smtClean="0"/>
              <a:t>penyakit </a:t>
            </a:r>
            <a:r>
              <a:rPr lang="en-US" sz="2400" b="1" i="1" smtClean="0"/>
              <a:t>congenital</a:t>
            </a:r>
            <a:r>
              <a:rPr lang="en-US" sz="2400" b="1" smtClean="0"/>
              <a:t> </a:t>
            </a:r>
            <a:r>
              <a:rPr lang="en-US" sz="2400" smtClean="0"/>
              <a:t>atau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</a:t>
            </a:r>
            <a:r>
              <a:rPr lang="en-US" sz="2400" b="1" i="1" smtClean="0"/>
              <a:t>hereditary </a:t>
            </a:r>
            <a:r>
              <a:rPr lang="en-US" sz="2400" smtClean="0"/>
              <a:t>(keturunan)</a:t>
            </a:r>
          </a:p>
          <a:p>
            <a:pPr eaLnBrk="1" hangingPunct="1">
              <a:buFontTx/>
              <a:buNone/>
            </a:pPr>
            <a:r>
              <a:rPr lang="en-US" sz="2400" b="1" i="1" smtClean="0"/>
              <a:t>   		</a:t>
            </a:r>
          </a:p>
          <a:p>
            <a:pPr eaLnBrk="1" hangingPunct="1">
              <a:buFontTx/>
              <a:buNone/>
            </a:pPr>
            <a:r>
              <a:rPr lang="en-US" sz="2400" b="1" i="1" smtClean="0"/>
              <a:t>	Congenital </a:t>
            </a:r>
            <a:r>
              <a:rPr lang="en-US" sz="2400" b="1" smtClean="0"/>
              <a:t>(Kongenital): </a:t>
            </a:r>
            <a:r>
              <a:rPr lang="en-US" sz="2400" smtClean="0"/>
              <a:t>hadir sejak dilahirkan.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Ini bisa diturunkan secara </a:t>
            </a:r>
            <a:r>
              <a:rPr lang="en-US" sz="2400" b="1" smtClean="0"/>
              <a:t>genetik, </a:t>
            </a:r>
            <a:r>
              <a:rPr lang="en-US" sz="2400" smtClean="0"/>
              <a:t>bisa 	karena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 	ada infeksi </a:t>
            </a:r>
            <a:r>
              <a:rPr lang="en-US" sz="2400" b="1" smtClean="0"/>
              <a:t>atau kerusakan </a:t>
            </a:r>
            <a:r>
              <a:rPr lang="en-US" sz="2400" smtClean="0"/>
              <a:t>di dalam kandungan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atau timbul </a:t>
            </a:r>
            <a:r>
              <a:rPr lang="en-US" sz="2400" b="1" smtClean="0"/>
              <a:t>saat dilahirkan </a:t>
            </a:r>
            <a:r>
              <a:rPr lang="en-US" sz="2400" smtClean="0"/>
              <a:t>(didapat di jalan lahir).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</a:t>
            </a:r>
            <a:r>
              <a:rPr lang="en-US" sz="2400" b="1" i="1" smtClean="0"/>
              <a:t>Hereditary </a:t>
            </a:r>
            <a:r>
              <a:rPr lang="en-US" sz="2400" b="1" smtClean="0"/>
              <a:t>(keturunan): </a:t>
            </a:r>
            <a:r>
              <a:rPr lang="en-US" sz="2400" smtClean="0"/>
              <a:t>Transmisi sifat bawaan     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          melalui mekanisme </a:t>
            </a:r>
            <a:r>
              <a:rPr lang="en-US" sz="2400" b="1" smtClean="0"/>
              <a:t>genetik.</a:t>
            </a:r>
            <a:endParaRPr lang="en-US" sz="24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D2D2A3-3037-4AE1-B793-B6B6404A892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i="1" smtClean="0"/>
              <a:t>Definition </a:t>
            </a:r>
            <a:r>
              <a:rPr lang="en-US" sz="2800" smtClean="0"/>
              <a:t>(Batasan Pengertian)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5287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i="1" smtClean="0"/>
              <a:t>	DISEASE:  </a:t>
            </a:r>
            <a:r>
              <a:rPr lang="en-US" sz="2400" i="1" smtClean="0"/>
              <a:t>(The Bantam Medical Dictionary 3</a:t>
            </a:r>
            <a:r>
              <a:rPr lang="en-US" sz="2400" i="1" baseline="30000" smtClean="0"/>
              <a:t>rd</a:t>
            </a:r>
            <a:r>
              <a:rPr lang="en-US" sz="2400" i="1" smtClean="0"/>
              <a:t> ed)</a:t>
            </a:r>
            <a:endParaRPr lang="en-US" sz="2400" b="1" i="1" smtClean="0"/>
          </a:p>
          <a:p>
            <a:pPr eaLnBrk="1" hangingPunct="1">
              <a:buFontTx/>
              <a:buNone/>
            </a:pPr>
            <a:r>
              <a:rPr lang="en-US" sz="2400" b="1" i="1" smtClean="0"/>
              <a:t>	</a:t>
            </a:r>
          </a:p>
          <a:p>
            <a:pPr eaLnBrk="1" hangingPunct="1">
              <a:buFontTx/>
              <a:buNone/>
            </a:pPr>
            <a:r>
              <a:rPr lang="en-US" sz="2400" b="1" i="1" smtClean="0"/>
              <a:t>	A </a:t>
            </a:r>
            <a:r>
              <a:rPr lang="en-US" sz="2400" b="1" i="1" u="sng" smtClean="0"/>
              <a:t>disorder</a:t>
            </a:r>
            <a:r>
              <a:rPr lang="en-US" sz="2400" b="1" i="1" smtClean="0"/>
              <a:t> with a </a:t>
            </a:r>
            <a:r>
              <a:rPr lang="en-US" sz="2400" b="1" i="1" u="sng" smtClean="0"/>
              <a:t>specific cause </a:t>
            </a:r>
            <a:r>
              <a:rPr lang="en-US" sz="2400" b="1" i="1" smtClean="0"/>
              <a:t>and </a:t>
            </a:r>
          </a:p>
          <a:p>
            <a:pPr eaLnBrk="1" hangingPunct="1">
              <a:buFontTx/>
              <a:buNone/>
            </a:pPr>
            <a:r>
              <a:rPr lang="en-US" sz="2400" b="1" i="1" smtClean="0"/>
              <a:t>	</a:t>
            </a:r>
            <a:r>
              <a:rPr lang="en-US" sz="2400" b="1" i="1" u="sng" smtClean="0"/>
              <a:t>recognizable signs and symptoms</a:t>
            </a:r>
            <a:r>
              <a:rPr lang="en-US" sz="2400" b="1" i="1" smtClean="0"/>
              <a:t> any </a:t>
            </a:r>
          </a:p>
          <a:p>
            <a:pPr eaLnBrk="1" hangingPunct="1">
              <a:buFontTx/>
              <a:buNone/>
            </a:pPr>
            <a:r>
              <a:rPr lang="en-US" sz="2400" b="1" i="1" smtClean="0"/>
              <a:t>	</a:t>
            </a:r>
            <a:r>
              <a:rPr lang="en-US" sz="2400" b="1" i="1" u="sng" smtClean="0"/>
              <a:t>bodily abnormality</a:t>
            </a:r>
            <a:r>
              <a:rPr lang="en-US" sz="2400" b="1" i="1" smtClean="0"/>
              <a:t> </a:t>
            </a:r>
          </a:p>
          <a:p>
            <a:pPr eaLnBrk="1" hangingPunct="1">
              <a:buFontTx/>
              <a:buNone/>
            </a:pPr>
            <a:r>
              <a:rPr lang="en-US" sz="2400" b="1" i="1" smtClean="0"/>
              <a:t>	or</a:t>
            </a:r>
          </a:p>
          <a:p>
            <a:pPr eaLnBrk="1" hangingPunct="1">
              <a:buFontTx/>
              <a:buNone/>
            </a:pPr>
            <a:r>
              <a:rPr lang="en-US" sz="2400" b="1" i="1" smtClean="0"/>
              <a:t>	F</a:t>
            </a:r>
            <a:r>
              <a:rPr lang="en-US" sz="2400" b="1" i="1" u="sng" smtClean="0"/>
              <a:t>ailure to function properly</a:t>
            </a:r>
            <a:r>
              <a:rPr lang="en-US" sz="2400" b="1" i="1" smtClean="0"/>
              <a:t>,</a:t>
            </a:r>
            <a:r>
              <a:rPr lang="en-US" sz="2400" b="1" i="1" u="sng" smtClean="0"/>
              <a:t> except that </a:t>
            </a:r>
          </a:p>
          <a:p>
            <a:pPr eaLnBrk="1" hangingPunct="1">
              <a:buFontTx/>
              <a:buNone/>
            </a:pPr>
            <a:r>
              <a:rPr lang="en-US" sz="2400" b="1" i="1" smtClean="0"/>
              <a:t>	</a:t>
            </a:r>
            <a:r>
              <a:rPr lang="en-US" sz="2400" b="1" i="1" u="sng" smtClean="0"/>
              <a:t>resulting directly from physical injury </a:t>
            </a:r>
          </a:p>
          <a:p>
            <a:pPr eaLnBrk="1" hangingPunct="1">
              <a:buFontTx/>
              <a:buNone/>
            </a:pPr>
            <a:r>
              <a:rPr lang="en-US" sz="2400" b="1" i="1" smtClean="0"/>
              <a:t>	(the later, however may open the way for disease).</a:t>
            </a:r>
          </a:p>
          <a:p>
            <a:pPr eaLnBrk="1" hangingPunct="1">
              <a:buFontTx/>
              <a:buNone/>
            </a:pPr>
            <a:endParaRPr lang="en-US" sz="2400" b="1" i="1" smtClean="0"/>
          </a:p>
          <a:p>
            <a:pPr eaLnBrk="1" hangingPunct="1">
              <a:buFontTx/>
              <a:buNone/>
            </a:pPr>
            <a:r>
              <a:rPr lang="en-US" sz="2400" b="1" i="1" smtClean="0"/>
              <a:t>	</a:t>
            </a:r>
            <a:r>
              <a:rPr lang="en-US" sz="2400" i="1" smtClean="0"/>
              <a:t>					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0E2E4E-E171-40D4-803D-17619A2BA05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l" eaLnBrk="1" hangingPunct="1"/>
            <a:r>
              <a:rPr lang="en-US" sz="2000" i="1" smtClean="0"/>
              <a:t>Definition </a:t>
            </a:r>
            <a:r>
              <a:rPr lang="en-US" sz="2000" smtClean="0"/>
              <a:t>(Batas Pengertian) (Lanjutan-1)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i="1" smtClean="0"/>
              <a:t>				DISEASE:  </a:t>
            </a:r>
          </a:p>
          <a:p>
            <a:pPr eaLnBrk="1" hangingPunct="1">
              <a:buFontTx/>
              <a:buNone/>
            </a:pPr>
            <a:r>
              <a:rPr lang="en-US" sz="2400" b="1" i="1" smtClean="0"/>
              <a:t>	     </a:t>
            </a:r>
            <a:r>
              <a:rPr lang="en-US" sz="2000" i="1" smtClean="0"/>
              <a:t>(The Signet Mosby Medical Encyclopedia, Rev. ed)</a:t>
            </a:r>
            <a:endParaRPr lang="en-US" sz="2000" b="1" i="1" smtClean="0"/>
          </a:p>
          <a:p>
            <a:pPr eaLnBrk="1" hangingPunct="1">
              <a:buFontTx/>
              <a:buNone/>
            </a:pPr>
            <a:r>
              <a:rPr lang="en-US" sz="2400" b="1" i="1" smtClean="0"/>
              <a:t>	1.	</a:t>
            </a:r>
            <a:r>
              <a:rPr lang="en-US" sz="2400" i="1" smtClean="0"/>
              <a:t>A condition of abnormal function involving 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		any  structure, part, or system of an 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		organism.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	</a:t>
            </a:r>
            <a:r>
              <a:rPr lang="en-US" sz="2400" b="1" i="1" smtClean="0"/>
              <a:t>2.	</a:t>
            </a:r>
            <a:r>
              <a:rPr lang="en-US" sz="2400" i="1" smtClean="0"/>
              <a:t>A specific illness or disorder marked by a 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		specific set of signs and symptoms. 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		It  may stem from: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		*  </a:t>
            </a:r>
            <a:r>
              <a:rPr lang="en-US" sz="2400" b="1" i="1" smtClean="0"/>
              <a:t>heredity  </a:t>
            </a:r>
          </a:p>
          <a:p>
            <a:pPr eaLnBrk="1" hangingPunct="1">
              <a:buFontTx/>
              <a:buNone/>
            </a:pPr>
            <a:r>
              <a:rPr lang="en-US" sz="2400" b="1" i="1" smtClean="0"/>
              <a:t>		* infection   </a:t>
            </a:r>
          </a:p>
          <a:p>
            <a:pPr eaLnBrk="1" hangingPunct="1">
              <a:buFontTx/>
              <a:buNone/>
            </a:pPr>
            <a:r>
              <a:rPr lang="en-US" sz="2400" b="1" i="1" smtClean="0"/>
              <a:t>		* diet  </a:t>
            </a:r>
          </a:p>
          <a:p>
            <a:pPr eaLnBrk="1" hangingPunct="1">
              <a:buFontTx/>
              <a:buNone/>
            </a:pPr>
            <a:r>
              <a:rPr lang="en-US" sz="2400" b="1" i="1" smtClean="0"/>
              <a:t>		* environment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A68254-33CF-4CA3-879B-24B792A5B7B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3200" b="1" smtClean="0"/>
              <a:t>Penyakit Akut dan Kronis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/>
              <a:t>				ACUTE DISEASE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/>
              <a:t>				</a:t>
            </a:r>
            <a:r>
              <a:rPr lang="en-US" sz="2400" b="1" smtClean="0"/>
              <a:t>(PENYAKIT AKUT)</a:t>
            </a:r>
            <a:endParaRPr lang="en-US" sz="2400" b="1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/>
              <a:t>			= </a:t>
            </a:r>
            <a:r>
              <a:rPr lang="en-US" sz="2400" i="1" smtClean="0"/>
              <a:t>is one with symptoms that are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smtClean="0"/>
              <a:t>			usually severe, but last only a short time.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smtClean="0"/>
              <a:t>	 		The patient gets better, moves into a long-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smtClean="0"/>
              <a:t>			term phase, or dies.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smtClean="0"/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smtClean="0"/>
              <a:t>		</a:t>
            </a:r>
            <a:r>
              <a:rPr lang="en-US" sz="2400" smtClean="0"/>
              <a:t>(Contoh: influensa)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/>
              <a:t>	</a:t>
            </a:r>
            <a:endParaRPr lang="en-US" sz="2400" i="1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8E7A6B-62C4-4DB7-953B-B006584CD1D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000" smtClean="0"/>
              <a:t>Penyakit Akut dan Kronis  (Lanjutan(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77200" cy="510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i="1" smtClean="0"/>
              <a:t>				CHRONIC DISEASE</a:t>
            </a:r>
          </a:p>
          <a:p>
            <a:pPr eaLnBrk="1" hangingPunct="1">
              <a:buFontTx/>
              <a:buNone/>
            </a:pPr>
            <a:r>
              <a:rPr lang="en-US" sz="2400" b="1" i="1" smtClean="0"/>
              <a:t>				</a:t>
            </a:r>
            <a:r>
              <a:rPr lang="en-US" sz="2400" b="1" smtClean="0"/>
              <a:t>(PENYAKIT KRONIS)</a:t>
            </a:r>
            <a:endParaRPr lang="en-US" sz="2400" b="1" i="1" smtClean="0"/>
          </a:p>
          <a:p>
            <a:pPr eaLnBrk="1" hangingPunct="1">
              <a:buFontTx/>
              <a:buNone/>
            </a:pPr>
            <a:endParaRPr lang="en-US" sz="2400" b="1" i="1" smtClean="0"/>
          </a:p>
          <a:p>
            <a:pPr eaLnBrk="1" hangingPunct="1">
              <a:buFontTx/>
              <a:buNone/>
            </a:pPr>
            <a:r>
              <a:rPr lang="en-US" sz="2400" b="1" i="1" smtClean="0"/>
              <a:t>			= </a:t>
            </a:r>
            <a:r>
              <a:rPr lang="en-US" sz="2400" i="1" smtClean="0"/>
              <a:t>is one that persists over a long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	 		period of time, but is often less severe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			than an acute disease. </a:t>
            </a:r>
          </a:p>
          <a:p>
            <a:pPr eaLnBrk="1" hangingPunct="1">
              <a:buFontTx/>
              <a:buNone/>
            </a:pPr>
            <a:endParaRPr lang="en-US" sz="2400" i="1" smtClean="0"/>
          </a:p>
          <a:p>
            <a:pPr eaLnBrk="1" hangingPunct="1">
              <a:buFontTx/>
              <a:buNone/>
            </a:pPr>
            <a:r>
              <a:rPr lang="en-US" sz="2400" i="1" smtClean="0"/>
              <a:t>	       </a:t>
            </a:r>
            <a:r>
              <a:rPr lang="en-US" sz="2400" smtClean="0"/>
              <a:t>(Contoh: Tuberculosis)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D9400A-239A-4301-9595-6519790D7E2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 eaLnBrk="1" hangingPunct="1"/>
            <a:r>
              <a:rPr lang="en-US" sz="2000" smtClean="0"/>
              <a:t>	</a:t>
            </a:r>
            <a:r>
              <a:rPr lang="en-US" sz="2000" i="1" smtClean="0"/>
              <a:t>Definition</a:t>
            </a:r>
            <a:r>
              <a:rPr lang="en-US" sz="2000" smtClean="0"/>
              <a:t> (Lanjutan -2)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/>
              <a:t>			FUNCTIONAL DISEASE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/>
              <a:t>			    has two meanings:</a:t>
            </a:r>
          </a:p>
          <a:p>
            <a:pPr eaLnBrk="1" hangingPunct="1">
              <a:lnSpc>
                <a:spcPct val="90000"/>
              </a:lnSpc>
            </a:pPr>
            <a:endParaRPr lang="en-US" sz="2400" b="1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smtClean="0"/>
              <a:t>	1.	It may refer to a disease that affect function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smtClean="0"/>
              <a:t>		or performance rather than body tissue.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smtClean="0"/>
              <a:t>	2.	It may also be a condition with symptoms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smtClean="0"/>
              <a:t>		of a physical disease or disorder although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smtClean="0"/>
              <a:t>		careful examination fails to show any sign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smtClean="0"/>
              <a:t>		of physical problems.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smtClean="0"/>
              <a:t>	</a:t>
            </a:r>
            <a:endParaRPr lang="en-US" sz="2400" b="1" i="1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E34302-0E66-4DCD-93B2-053C317C9D03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000" i="1" smtClean="0"/>
              <a:t>Definition</a:t>
            </a:r>
            <a:r>
              <a:rPr lang="en-US" sz="2000" smtClean="0"/>
              <a:t> (Lanjutan -3)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i="1" smtClean="0"/>
              <a:t>		</a:t>
            </a:r>
            <a:r>
              <a:rPr lang="en-US" sz="2400" b="1" i="1" smtClean="0"/>
              <a:t>The symptoms of a functional disorder are </a:t>
            </a:r>
          </a:p>
          <a:p>
            <a:pPr eaLnBrk="1" hangingPunct="1">
              <a:buFontTx/>
              <a:buNone/>
            </a:pPr>
            <a:r>
              <a:rPr lang="en-US" sz="2400" b="1" i="1" smtClean="0"/>
              <a:t>		as real as those of a physical disease.</a:t>
            </a:r>
          </a:p>
          <a:p>
            <a:pPr eaLnBrk="1" hangingPunct="1">
              <a:buFontTx/>
              <a:buNone/>
            </a:pPr>
            <a:endParaRPr lang="en-US" sz="2400" b="1" i="1" smtClean="0"/>
          </a:p>
          <a:p>
            <a:pPr eaLnBrk="1" hangingPunct="1">
              <a:buFontTx/>
              <a:buNone/>
            </a:pPr>
            <a:r>
              <a:rPr lang="en-US" sz="2400" b="1" i="1" smtClean="0"/>
              <a:t>		</a:t>
            </a:r>
            <a:r>
              <a:rPr lang="en-US" sz="2400" i="1" smtClean="0"/>
              <a:t>	-	Headache, 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			-	Lack of sexual function 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				(impotence), 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			-	Certain heart problems, and 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			-	Constipation 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			may be symptoms of functional disease.	</a:t>
            </a:r>
            <a:endParaRPr lang="en-US" sz="2400" b="1" i="1" smtClean="0"/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D9834-2D18-47EB-BD9F-1DF008C54F00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l" eaLnBrk="1" hangingPunct="1"/>
            <a:r>
              <a:rPr lang="en-US" sz="2000" i="1" smtClean="0"/>
              <a:t>Definition </a:t>
            </a:r>
            <a:r>
              <a:rPr lang="en-US" sz="2000" smtClean="0"/>
              <a:t>(Lanjutan-4)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163513" lvl="1" indent="3175" eaLnBrk="1" hangingPunct="1">
              <a:buFontTx/>
              <a:buNone/>
            </a:pPr>
            <a:r>
              <a:rPr lang="en-US" sz="2400" b="1" i="1" smtClean="0"/>
              <a:t>   Inter-current disease:</a:t>
            </a:r>
            <a:r>
              <a:rPr lang="en-US" sz="2400" i="1" smtClean="0"/>
              <a:t> </a:t>
            </a:r>
          </a:p>
          <a:p>
            <a:pPr marL="49213" indent="-49213" eaLnBrk="1" hangingPunct="1">
              <a:buFontTx/>
              <a:buNone/>
            </a:pPr>
            <a:r>
              <a:rPr lang="en-US" sz="2400" i="1" smtClean="0"/>
              <a:t>		is one that developed in and may after the </a:t>
            </a:r>
          </a:p>
          <a:p>
            <a:pPr marL="49213" indent="-49213" eaLnBrk="1" hangingPunct="1">
              <a:buFontTx/>
              <a:buNone/>
            </a:pPr>
            <a:r>
              <a:rPr lang="en-US" sz="2400" i="1" smtClean="0"/>
              <a:t>		course of another disease.</a:t>
            </a:r>
          </a:p>
          <a:p>
            <a:pPr marL="49213" indent="-49213" eaLnBrk="1" hangingPunct="1">
              <a:buFontTx/>
              <a:buNone/>
            </a:pPr>
            <a:endParaRPr lang="en-US" sz="2400" i="1" smtClean="0"/>
          </a:p>
          <a:p>
            <a:pPr marL="49213" indent="-49213" eaLnBrk="1" hangingPunct="1">
              <a:buFontTx/>
              <a:buNone/>
            </a:pPr>
            <a:r>
              <a:rPr lang="en-US" sz="2400" b="1" i="1" smtClean="0"/>
              <a:t>Juanita J. &amp; Davis: </a:t>
            </a:r>
          </a:p>
          <a:p>
            <a:pPr marL="49213" indent="-49213" eaLnBrk="1" hangingPunct="1">
              <a:buFontTx/>
              <a:buNone/>
            </a:pPr>
            <a:r>
              <a:rPr lang="en-US" sz="2400" b="1" i="1" smtClean="0"/>
              <a:t>	(A Quick Reference to Medical Terminology):</a:t>
            </a:r>
          </a:p>
          <a:p>
            <a:pPr marL="49213" indent="-49213" eaLnBrk="1" hangingPunct="1">
              <a:buFontTx/>
              <a:buNone/>
            </a:pPr>
            <a:endParaRPr lang="en-US" sz="2400" b="1" i="1" smtClean="0"/>
          </a:p>
          <a:p>
            <a:pPr marL="49213" indent="-49213" eaLnBrk="1" hangingPunct="1">
              <a:buFontTx/>
              <a:buNone/>
            </a:pPr>
            <a:r>
              <a:rPr lang="en-US" sz="2400" b="1" i="1" smtClean="0"/>
              <a:t>	     Disease = A </a:t>
            </a:r>
            <a:r>
              <a:rPr lang="en-US" sz="2400" b="1" i="1" u="sng" smtClean="0"/>
              <a:t>pathological state</a:t>
            </a:r>
            <a:r>
              <a:rPr lang="en-US" sz="2400" b="1" i="1" smtClean="0"/>
              <a:t> manifested by </a:t>
            </a:r>
          </a:p>
          <a:p>
            <a:pPr marL="49213" indent="-49213" eaLnBrk="1" hangingPunct="1">
              <a:buFontTx/>
              <a:buNone/>
            </a:pPr>
            <a:r>
              <a:rPr lang="en-US" sz="2400" b="1" i="1" smtClean="0"/>
              <a:t>	  		  a group of signs and symptoms that</a:t>
            </a:r>
          </a:p>
          <a:p>
            <a:pPr marL="49213" indent="-49213" eaLnBrk="1" hangingPunct="1">
              <a:buFontTx/>
              <a:buNone/>
            </a:pPr>
            <a:r>
              <a:rPr lang="en-US" sz="2400" b="1" i="1" smtClean="0"/>
              <a:t>			  </a:t>
            </a:r>
            <a:r>
              <a:rPr lang="en-US" sz="2400" b="1" i="1" u="sng" smtClean="0"/>
              <a:t>deviate </a:t>
            </a:r>
            <a:r>
              <a:rPr lang="en-US" sz="2400" b="1" i="1" smtClean="0"/>
              <a:t>from the normal structure and</a:t>
            </a:r>
          </a:p>
          <a:p>
            <a:pPr marL="49213" indent="-49213" eaLnBrk="1" hangingPunct="1">
              <a:buFontTx/>
              <a:buNone/>
            </a:pPr>
            <a:r>
              <a:rPr lang="en-US" sz="2400" b="1" i="1" smtClean="0"/>
              <a:t>			  function of the body organs.</a:t>
            </a:r>
            <a:endParaRPr lang="en-US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08944A-F4E9-4769-B909-85BCA22461A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TUJUAN INSTRUKSIONAL UMUM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		</a:t>
            </a:r>
            <a:r>
              <a:rPr lang="en-US" sz="2800" b="1" smtClean="0"/>
              <a:t>Memahami batasan pengertian</a:t>
            </a:r>
            <a:r>
              <a:rPr lang="en-US" sz="2800" smtClean="0"/>
              <a:t>: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	-	patologi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	-	keadaan patologis,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	-	klasifikasi keadaan sakit, 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	-	faktor-faktor penyebab sakit dan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	-	penyakit akut dan kronis.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49314F-7326-4647-8A0E-0F90E0C2946D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algn="l" eaLnBrk="1" hangingPunct="1"/>
            <a:r>
              <a:rPr lang="en-US" sz="2000" smtClean="0"/>
              <a:t>	</a:t>
            </a:r>
            <a:r>
              <a:rPr lang="en-US" sz="2000" i="1" smtClean="0"/>
              <a:t>Definition  </a:t>
            </a:r>
            <a:r>
              <a:rPr lang="en-US" sz="2000" smtClean="0"/>
              <a:t>(Lanjutan-5)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i="1" smtClean="0"/>
              <a:t>W.G. Spector:  (An introduction to GENERAL  					PATHOLOGY, 3</a:t>
            </a:r>
            <a:r>
              <a:rPr lang="en-US" sz="2400" b="1" i="1" baseline="30000" smtClean="0"/>
              <a:t>rd</a:t>
            </a:r>
            <a:r>
              <a:rPr lang="en-US" sz="2400" b="1" i="1" smtClean="0"/>
              <a:t> Edition):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/>
              <a:t>	What is disease?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/>
              <a:t>		It is often defined as </a:t>
            </a:r>
            <a:r>
              <a:rPr lang="en-US" sz="2400" b="1" i="1" u="sng" smtClean="0"/>
              <a:t>disability</a:t>
            </a:r>
            <a:r>
              <a:rPr lang="en-US" sz="2400" b="1" i="1" smtClean="0"/>
              <a:t>, or in terms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/>
              <a:t>		of </a:t>
            </a:r>
            <a:r>
              <a:rPr lang="en-US" sz="2400" b="1" i="1" u="sng" smtClean="0"/>
              <a:t>visible changes</a:t>
            </a:r>
            <a:r>
              <a:rPr lang="en-US" sz="2400" b="1" i="1" smtClean="0"/>
              <a:t> in bodily organs, but to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/>
              <a:t>		do this is to avoid the issue.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/>
              <a:t>		More usually, disease is partly the </a:t>
            </a:r>
            <a:r>
              <a:rPr lang="en-US" sz="2400" b="1" i="1" u="sng" smtClean="0"/>
              <a:t>result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/>
              <a:t>		</a:t>
            </a:r>
            <a:r>
              <a:rPr lang="en-US" sz="2400" b="1" i="1" u="sng" smtClean="0"/>
              <a:t>of an adaptive mechanism</a:t>
            </a:r>
            <a:r>
              <a:rPr lang="en-US" sz="2400" b="1" i="1" smtClean="0"/>
              <a:t> being turned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/>
              <a:t>		against the host instead of working to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/>
              <a:t>		his benefits.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8F07B3-5668-42F6-AFDA-067752F80C9A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3940175" algn="l"/>
              </a:tabLst>
            </a:pPr>
            <a:r>
              <a:rPr lang="en-US" sz="2800" b="1" smtClean="0"/>
              <a:t>FAKTOR-FAKTOR </a:t>
            </a:r>
            <a:br>
              <a:rPr lang="en-US" sz="2800" b="1" smtClean="0"/>
            </a:br>
            <a:r>
              <a:rPr lang="en-US" sz="2800" b="1" smtClean="0"/>
              <a:t>PENYEBAB PERUBAHAN PATOLOGIS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Di antaranya, meliput: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-	Pathogens (penyebab penyakit)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-	Racun (poisonous) kimia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-	Radiasi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-	Inflamasi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-	Degenerasi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-	Akumulasi substansi abnormal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-	Defek metabolik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-	Gangguan nutrisi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-	Carcinogens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14120E-5C64-4746-B504-E98F6E65A53B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sz="2800" b="1" smtClean="0"/>
              <a:t>Cabang Patologi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	</a:t>
            </a:r>
            <a:r>
              <a:rPr lang="en-US" sz="2400" b="1" i="1" smtClean="0"/>
              <a:t>Cytopathology</a:t>
            </a:r>
            <a:r>
              <a:rPr lang="en-US" sz="2400" smtClean="0"/>
              <a:t>: satu cabang sitologi yang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	mempelajari perubahan patologi pada sel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</a:t>
            </a:r>
            <a:r>
              <a:rPr lang="en-US" sz="2400" b="1" i="1" smtClean="0"/>
              <a:t>Histopathology</a:t>
            </a:r>
            <a:r>
              <a:rPr lang="en-US" sz="2400" smtClean="0"/>
              <a:t>: cabang histology yang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	berhubungan dengan perubahan jaringan.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Kedua cabang ilmu tersebut bertumpu pada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pemeriksaan sel jaringan tubuh di bawah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mikroskop (Laboratorium  PA = Patologi-Anatomik)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94E14A-6D58-40AF-86DE-9A4CCCA90FB5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 eaLnBrk="1" hangingPunct="1"/>
            <a:r>
              <a:rPr lang="en-US" sz="2000" smtClean="0"/>
              <a:t>Cabang Patologi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i="1" smtClean="0"/>
              <a:t>	Post-mortem pathology</a:t>
            </a:r>
            <a:r>
              <a:rPr lang="en-US" sz="2400" smtClean="0"/>
              <a:t> yang berkembang 	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sejak abad ke 18 dan 19 menjadi dasar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pengembangan ilmu medis modern. 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		Melalui postmortem patologi memungkinkan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para ahli medis mengkaitkan simtoma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 	penyakit dengan perubahan yang terjadi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pada organ dalam tubuh </a:t>
            </a:r>
            <a:r>
              <a:rPr lang="en-US" sz="2400" smtClean="0">
                <a:sym typeface="Wingdings" pitchFamily="2" charset="2"/>
              </a:rPr>
              <a:t> ini</a:t>
            </a:r>
            <a:r>
              <a:rPr lang="en-US" sz="2400" smtClean="0"/>
              <a:t> memung-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kinkan para dokter menentukan akurasi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diagnoses berserta efek dari terapi yang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telah dijalankan.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FCA76C-90B6-4A2E-A2E1-C1275C465A79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i="1" smtClean="0"/>
              <a:t>AUTOPSY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i="1" smtClean="0"/>
              <a:t>A postmortem examination of the body, sometimes required by statute, sometime not. </a:t>
            </a:r>
          </a:p>
          <a:p>
            <a:pPr eaLnBrk="1" hangingPunct="1">
              <a:buFontTx/>
              <a:buNone/>
            </a:pPr>
            <a:r>
              <a:rPr lang="en-US" sz="2800" i="1" smtClean="0"/>
              <a:t>	In instance of unnatural death or death under suspicious circumstances, states require an autopsy to be performed by the country coroner, not necessarily a physician or the medical examiner, who  is a physician with qualifications in pathology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26217B-5730-4AD1-8017-83EF6FE36E1F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l" eaLnBrk="1" hangingPunct="1"/>
            <a:r>
              <a:rPr lang="en-US" sz="2000" smtClean="0"/>
              <a:t>Autopsy (Cont.-)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772400" cy="4830763"/>
          </a:xfrm>
        </p:spPr>
        <p:txBody>
          <a:bodyPr/>
          <a:lstStyle/>
          <a:p>
            <a:pPr eaLnBrk="1" hangingPunct="1"/>
            <a:r>
              <a:rPr lang="en-US" sz="2800" i="1" smtClean="0"/>
              <a:t>Some state require a report to the medical examiner in the case of any death occurring outside a hospital. </a:t>
            </a:r>
          </a:p>
          <a:p>
            <a:pPr eaLnBrk="1" hangingPunct="1">
              <a:buFontTx/>
              <a:buNone/>
            </a:pPr>
            <a:endParaRPr lang="en-US" sz="2800" i="1" smtClean="0"/>
          </a:p>
          <a:p>
            <a:pPr eaLnBrk="1" hangingPunct="1">
              <a:buFontTx/>
              <a:buNone/>
            </a:pPr>
            <a:r>
              <a:rPr lang="en-US" sz="2800" i="1" smtClean="0"/>
              <a:t>	When the cause of death is not suspicious. but when examination of the organs after death will be useful for research or teaching hospitals and physicians must seek the next-of-kin’s permission for an autopsy.</a:t>
            </a:r>
          </a:p>
          <a:p>
            <a:pPr eaLnBrk="1" hangingPunct="1"/>
            <a:endParaRPr lang="en-US" sz="2800" i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294657-4081-457D-B019-199D1073489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TUJUAN INSTRUKSIONAL KHUSUS</a:t>
            </a:r>
            <a:br>
              <a:rPr lang="en-US" sz="3200" b="1" smtClean="0"/>
            </a:br>
            <a:r>
              <a:rPr lang="en-US" sz="3200" b="1" smtClean="0"/>
              <a:t>&amp;  POKOK  BAHASAN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pPr eaLnBrk="1" hangingPunct="1"/>
            <a:r>
              <a:rPr lang="en-US" sz="2800" b="1" smtClean="0"/>
              <a:t>Mampu  menjelaskan</a:t>
            </a:r>
            <a:r>
              <a:rPr lang="en-US" sz="2800" smtClean="0"/>
              <a:t>: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-	Berbagai definisi keadaan patologis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-	Klasifikasi keadaan patologis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-	Batasan pengertian penyakit akut dan kronis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-	Faktor-faktor penyebab timbulnya 	penyakit/sakit.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-	Klasifikasi keadaan sakit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5423AC-C494-447A-AED7-6988151AEEC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990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	 </a:t>
            </a:r>
            <a:r>
              <a:rPr lang="en-US" sz="3200" b="1" smtClean="0"/>
              <a:t>		 PATOLOGI</a:t>
            </a:r>
            <a:br>
              <a:rPr lang="en-US" sz="3200" b="1" smtClean="0"/>
            </a:br>
            <a:endParaRPr lang="en-US" sz="3200" b="1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				</a:t>
            </a:r>
            <a:r>
              <a:rPr lang="en-US" sz="2800" b="1" i="1" smtClean="0"/>
              <a:t>PATHOLOGY:</a:t>
            </a:r>
            <a:endParaRPr lang="en-US" sz="2800" smtClean="0"/>
          </a:p>
          <a:p>
            <a:pPr algn="ctr" eaLnBrk="1" hangingPunct="1">
              <a:buFontTx/>
              <a:buNone/>
            </a:pPr>
            <a:endParaRPr lang="en-US" sz="2800" smtClean="0"/>
          </a:p>
          <a:p>
            <a:pPr algn="ctr" eaLnBrk="1" hangingPunct="1">
              <a:buFontTx/>
              <a:buNone/>
            </a:pPr>
            <a:r>
              <a:rPr lang="en-US" sz="2800" smtClean="0"/>
              <a:t>Studi tentang: penyakit,   </a:t>
            </a:r>
          </a:p>
          <a:p>
            <a:pPr algn="ctr" eaLnBrk="1" hangingPunct="1">
              <a:buFontTx/>
              <a:buNone/>
            </a:pPr>
            <a:r>
              <a:rPr lang="en-US" sz="2800" smtClean="0"/>
              <a:t>-   penyebabnya,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	                  -   mekanismenya dan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		         -  efek </a:t>
            </a:r>
          </a:p>
          <a:p>
            <a:pPr algn="ctr" eaLnBrk="1" hangingPunct="1">
              <a:buFontTx/>
              <a:buNone/>
            </a:pPr>
            <a:r>
              <a:rPr lang="en-US" sz="2800" smtClean="0"/>
              <a:t>	yang terjadi pada tubuh manusia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(Petikan dari: AMA Encyclopedia of Medicine)	</a:t>
            </a:r>
            <a:r>
              <a:rPr lang="en-US" b="1" smtClean="0"/>
              <a:t>	</a:t>
            </a: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0944D1-FA5B-4F10-81A7-FA22047C079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05800" cy="990600"/>
          </a:xfrm>
        </p:spPr>
        <p:txBody>
          <a:bodyPr/>
          <a:lstStyle/>
          <a:p>
            <a:pPr eaLnBrk="1" hangingPunct="1"/>
            <a:r>
              <a:rPr lang="en-US" sz="3200" b="1" i="1" smtClean="0"/>
              <a:t>PATHOLOGY  </a:t>
            </a:r>
            <a:r>
              <a:rPr lang="en-US" sz="3200" b="1" smtClean="0"/>
              <a:t>(</a:t>
            </a:r>
            <a:r>
              <a:rPr lang="en-US" sz="3200" b="1" i="1" smtClean="0"/>
              <a:t>P</a:t>
            </a:r>
            <a:r>
              <a:rPr lang="en-US" sz="3200" b="1" smtClean="0"/>
              <a:t>ATOLOGI)</a:t>
            </a:r>
            <a:endParaRPr lang="en-US" sz="3200" b="1" i="1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	</a:t>
            </a:r>
            <a:r>
              <a:rPr lang="en-US" sz="2800" b="1" smtClean="0"/>
              <a:t>Penyakit </a:t>
            </a:r>
            <a:r>
              <a:rPr lang="en-US" sz="2800" b="1" i="1" smtClean="0"/>
              <a:t>(Disease)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800" b="1" i="1" smtClean="0"/>
              <a:t>	[Disease, L: dis = separation, ease = of aise]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u="sng" smtClean="0"/>
              <a:t>Gangguan fungsi atau struktur</a:t>
            </a:r>
            <a:r>
              <a:rPr lang="en-US" sz="2400" smtClean="0"/>
              <a:t> bagian, organ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atau sistem tubuh yang timbul akibat </a:t>
            </a:r>
            <a:r>
              <a:rPr lang="en-US" sz="2400" b="1" u="sng" smtClean="0"/>
              <a:t>kegagalan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	</a:t>
            </a:r>
            <a:r>
              <a:rPr lang="en-US" sz="2400" b="1" u="sng" smtClean="0"/>
              <a:t>mekanisme penyesuaian diri (adaptif)</a:t>
            </a:r>
            <a:r>
              <a:rPr lang="en-US" sz="2400" u="sng" smtClean="0"/>
              <a:t> </a:t>
            </a:r>
            <a:r>
              <a:rPr lang="en-US" sz="2400" smtClean="0"/>
              <a:t>suatu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organisme melawan stimuli atau stress dengan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memadai.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(= reaksi tubuh terhadap cedera, sakit/penyakit)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i="1" smtClean="0"/>
              <a:t>	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i="1" smtClean="0"/>
              <a:t>		</a:t>
            </a:r>
            <a:endParaRPr lang="en-US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728E14-7211-450E-8F93-4B8FB187F35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l" eaLnBrk="1" hangingPunct="1"/>
            <a:r>
              <a:rPr lang="en-US" sz="2000" smtClean="0"/>
              <a:t>PATHOLOGY (Lanjutan-1)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2.	Suatu kesatuan khusus yang merupakan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 	</a:t>
            </a:r>
            <a:r>
              <a:rPr lang="en-US" sz="2800" b="1" smtClean="0"/>
              <a:t>total jumlah</a:t>
            </a:r>
            <a:r>
              <a:rPr lang="en-US" sz="2800" smtClean="0"/>
              <a:t> dari berbagai </a:t>
            </a:r>
            <a:r>
              <a:rPr lang="en-US" sz="2800" b="1" u="sng" smtClean="0"/>
              <a:t>ekspresi satu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		</a:t>
            </a:r>
            <a:r>
              <a:rPr lang="en-US" sz="2800" b="1" u="sng" smtClean="0"/>
              <a:t>atau lebih proses patologik</a:t>
            </a:r>
            <a:r>
              <a:rPr lang="en-US" sz="2800" b="1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Penyebab kesatuan penyakitnya terwakili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oleh </a:t>
            </a:r>
            <a:r>
              <a:rPr lang="en-US" sz="2800" b="1" u="sng" smtClean="0"/>
              <a:t>dasar proses patologik digabung</a:t>
            </a:r>
            <a:r>
              <a:rPr lang="en-US" sz="2800" b="1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		</a:t>
            </a:r>
            <a:r>
              <a:rPr lang="en-US" sz="2800" b="1" u="sng" smtClean="0"/>
              <a:t>dengan faktor penyebab sekunder yang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		</a:t>
            </a:r>
            <a:r>
              <a:rPr lang="en-US" sz="2800" b="1" u="sng" smtClean="0"/>
              <a:t>penting</a:t>
            </a:r>
            <a:r>
              <a:rPr lang="en-US" sz="2800" b="1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</a:t>
            </a:r>
            <a:r>
              <a:rPr lang="en-US" sz="2800" i="1" smtClean="0"/>
              <a:t>(</a:t>
            </a:r>
            <a:r>
              <a:rPr lang="en-US" sz="2800" smtClean="0"/>
              <a:t>Sumber: </a:t>
            </a:r>
            <a:r>
              <a:rPr lang="en-US" sz="2800" i="1" smtClean="0"/>
              <a:t>Blakiston’s New Gould Medical Dictionary)</a:t>
            </a:r>
            <a:r>
              <a:rPr lang="en-US" sz="2800" smtClean="0"/>
              <a:t>	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F6A91A-5AA2-42B6-ADA7-CDF5BA5EDAD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algn="l" eaLnBrk="1" hangingPunct="1"/>
            <a:r>
              <a:rPr lang="en-US" sz="2000" smtClean="0"/>
              <a:t> Patologi (Lanjutan-2)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smtClean="0"/>
              <a:t>	</a:t>
            </a:r>
            <a:r>
              <a:rPr lang="en-US" b="1" smtClean="0"/>
              <a:t>Kondisi Non-Patologik (Normal)</a:t>
            </a:r>
          </a:p>
          <a:p>
            <a:pPr eaLnBrk="1" hangingPunct="1"/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	Dalam keadaan </a:t>
            </a:r>
            <a:r>
              <a:rPr lang="en-US" sz="2400" b="1" u="sng" smtClean="0"/>
              <a:t>non-patologik</a:t>
            </a:r>
            <a:r>
              <a:rPr lang="en-US" sz="2400" smtClean="0"/>
              <a:t>: eksistensi tubuh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	bergantung kepada ribuan upaya penyesuaian,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yang terlaksana setiap detik, melalui mekanisme </a:t>
            </a:r>
          </a:p>
          <a:p>
            <a:pPr eaLnBrk="1" hangingPunct="1">
              <a:buFontTx/>
              <a:buNone/>
            </a:pPr>
            <a:r>
              <a:rPr lang="en-US" sz="2400" b="1" smtClean="0"/>
              <a:t>	</a:t>
            </a:r>
            <a:r>
              <a:rPr lang="en-US" sz="2400" b="1" u="sng" smtClean="0"/>
              <a:t>homeostasis</a:t>
            </a:r>
            <a:r>
              <a:rPr lang="en-US" sz="2400" smtClean="0"/>
              <a:t> tubuh sendiri, untuk menjawab peru-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bahan yang terjadi di luar tubuh. 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	(Contoh: suhu udara luar terlalu dingin, di dalam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ruang terlalu panas, atau rasa haus karena kehi-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langan cairan tubuh dsb.)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5F88B9-987E-4EC5-8EB4-D3CF2DBB7FB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FISIOLOGI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				       Proses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	          kesinambungan pemonitoran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		    	         dan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         	    penyesuaian diri tubuh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		     termasuk bidang ilmu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			      </a:t>
            </a:r>
            <a:r>
              <a:rPr lang="en-US" sz="2800" b="1" u="sng" smtClean="0"/>
              <a:t>Fisiologi </a:t>
            </a:r>
          </a:p>
          <a:p>
            <a:pPr eaLnBrk="1" hangingPunct="1">
              <a:buFontTx/>
              <a:buNone/>
            </a:pPr>
            <a:r>
              <a:rPr lang="en-US" sz="2800" b="1" smtClean="0"/>
              <a:t>				   </a:t>
            </a:r>
            <a:r>
              <a:rPr lang="en-US" sz="2800" b="1" i="1" u="sng" smtClean="0"/>
              <a:t>(Physiology)</a:t>
            </a:r>
            <a:r>
              <a:rPr lang="en-US" sz="2800" b="1" smtClean="0"/>
              <a:t>	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On-screen Show (4:3)</PresentationFormat>
  <Paragraphs>413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  DESKRIPSI </vt:lpstr>
      <vt:lpstr>TUJUAN INSTRUKSIONAL UMUM</vt:lpstr>
      <vt:lpstr>TUJUAN INSTRUKSIONAL KHUSUS &amp;  POKOK  BAHASAN</vt:lpstr>
      <vt:lpstr>      PATOLOGI </vt:lpstr>
      <vt:lpstr>PATHOLOGY  (PATOLOGI)</vt:lpstr>
      <vt:lpstr>PATHOLOGY (Lanjutan-1)</vt:lpstr>
      <vt:lpstr> Patologi (Lanjutan-2)</vt:lpstr>
      <vt:lpstr>FISIOLOGI</vt:lpstr>
      <vt:lpstr>PATOLOGI</vt:lpstr>
      <vt:lpstr>PATOLOGI (Lanjutan-1)</vt:lpstr>
      <vt:lpstr> Patologi (Lanjutan -2)</vt:lpstr>
      <vt:lpstr>Patologi (Lanjutan -3)</vt:lpstr>
      <vt:lpstr>Patologi (Lanjutan-4)</vt:lpstr>
      <vt:lpstr>Patologi (Lanjutan -5)</vt:lpstr>
      <vt:lpstr>   HOMEOSTASIS   </vt:lpstr>
      <vt:lpstr>Patologi (Lanjutan-7)</vt:lpstr>
      <vt:lpstr>KLASIFIKASI KEADAAN PATOLOGI</vt:lpstr>
      <vt:lpstr>KLASIFIKASI KEADAAN PATOLOGI (Lanjutan-1)</vt:lpstr>
      <vt:lpstr>KLASIFIKASI KEADAAN PATOLOGI (Lanjutan-2)</vt:lpstr>
      <vt:lpstr>KLASIFIKASI KEADAAN PATOLOGI (Lanjutan-3)</vt:lpstr>
      <vt:lpstr>Klasifikasi Patologi (Lanjutan-4)</vt:lpstr>
      <vt:lpstr>Definition (Batasan Pengertian)</vt:lpstr>
      <vt:lpstr>Definition (Batas Pengertian) (Lanjutan-1)</vt:lpstr>
      <vt:lpstr>Penyakit Akut dan Kronis</vt:lpstr>
      <vt:lpstr>Penyakit Akut dan Kronis  (Lanjutan(</vt:lpstr>
      <vt:lpstr> Definition (Lanjutan -2)</vt:lpstr>
      <vt:lpstr>Definition (Lanjutan -3)</vt:lpstr>
      <vt:lpstr>Definition (Lanjutan-4)</vt:lpstr>
      <vt:lpstr> Definition  (Lanjutan-5)</vt:lpstr>
      <vt:lpstr>FAKTOR-FAKTOR  PENYEBAB PERUBAHAN PATOLOGIS</vt:lpstr>
      <vt:lpstr>Cabang Patologi</vt:lpstr>
      <vt:lpstr>Cabang Patologi</vt:lpstr>
      <vt:lpstr>AUTOPSY</vt:lpstr>
      <vt:lpstr>Autopsy (Cont.-)</vt:lpstr>
    </vt:vector>
  </TitlesOfParts>
  <Company>UEU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fisio</dc:creator>
  <cp:lastModifiedBy>fisio</cp:lastModifiedBy>
  <cp:revision>1</cp:revision>
  <dcterms:created xsi:type="dcterms:W3CDTF">2018-01-24T04:28:43Z</dcterms:created>
  <dcterms:modified xsi:type="dcterms:W3CDTF">2018-01-24T04:29:29Z</dcterms:modified>
</cp:coreProperties>
</file>