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321" r:id="rId2"/>
    <p:sldId id="322" r:id="rId3"/>
    <p:sldId id="323"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53" r:id="rId34"/>
    <p:sldId id="354"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6" r:id="rId55"/>
    <p:sldId id="375" r:id="rId56"/>
    <p:sldId id="377" r:id="rId57"/>
    <p:sldId id="378" r:id="rId58"/>
    <p:sldId id="379" r:id="rId59"/>
    <p:sldId id="380" r:id="rId60"/>
    <p:sldId id="381" r:id="rId61"/>
    <p:sldId id="382" r:id="rId62"/>
    <p:sldId id="383" r:id="rId63"/>
    <p:sldId id="384" r:id="rId64"/>
    <p:sldId id="385" r:id="rId65"/>
    <p:sldId id="386" r:id="rId66"/>
    <p:sldId id="387" r:id="rId67"/>
    <p:sldId id="388" r:id="rId68"/>
    <p:sldId id="389" r:id="rId69"/>
    <p:sldId id="390" r:id="rId70"/>
    <p:sldId id="391" r:id="rId71"/>
    <p:sldId id="392" r:id="rId72"/>
    <p:sldId id="393" r:id="rId73"/>
    <p:sldId id="394"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96" autoAdjust="0"/>
  </p:normalViewPr>
  <p:slideViewPr>
    <p:cSldViewPr>
      <p:cViewPr varScale="1">
        <p:scale>
          <a:sx n="70" d="100"/>
          <a:sy n="70" d="100"/>
        </p:scale>
        <p:origin x="-516" y="-108"/>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54A12-9C4D-4180-8B8E-93745AAA4EAB}" type="datetimeFigureOut">
              <a:rPr lang="en-US" smtClean="0"/>
              <a:pPr/>
              <a:t>1/10/2013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0D30A4-950A-4720-822E-3255BB033C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id-ID" smtClean="0"/>
          </a:p>
        </p:txBody>
      </p:sp>
      <p:sp>
        <p:nvSpPr>
          <p:cNvPr id="24580" name="Slide Number Placeholder 3"/>
          <p:cNvSpPr>
            <a:spLocks noGrp="1"/>
          </p:cNvSpPr>
          <p:nvPr>
            <p:ph type="sldNum" sz="quarter" idx="5"/>
          </p:nvPr>
        </p:nvSpPr>
        <p:spPr>
          <a:noFill/>
        </p:spPr>
        <p:txBody>
          <a:bodyPr/>
          <a:lstStyle/>
          <a:p>
            <a:fld id="{4036925E-7B4D-4FA7-B2FF-92BBA41FDDB4}" type="slidenum">
              <a:rPr lang="id-ID" smtClean="0"/>
              <a:pPr/>
              <a:t>1</a:t>
            </a:fld>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563E604F-CA22-4E2F-B34E-2860FE25E3B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3E604F-CA22-4E2F-B34E-2860FE25E3BA}" type="slidenum">
              <a:rPr lang="en-US" smtClean="0"/>
              <a:pPr/>
              <a:t>59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C05FD41-5D18-44A1-A24B-6873E867F38E}" type="datetimeFigureOut">
              <a:rPr lang="en-US" smtClean="0"/>
              <a:pPr/>
              <a:t>1/10/2013</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2AE998D1-FCB3-4359-A84D-C96EBFF540E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05FD41-5D18-44A1-A24B-6873E867F38E}" type="datetimeFigureOut">
              <a:rPr lang="en-US" smtClean="0"/>
              <a:pPr/>
              <a:t>1/10/2013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E998D1-FCB3-4359-A84D-C96EBFF540E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05FD41-5D18-44A1-A24B-6873E867F38E}" type="datetimeFigureOut">
              <a:rPr lang="en-US" smtClean="0"/>
              <a:pPr/>
              <a:t>1/10/2013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E998D1-FCB3-4359-A84D-C96EBFF540E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05FD41-5D18-44A1-A24B-6873E867F38E}" type="datetimeFigureOut">
              <a:rPr lang="en-US" smtClean="0"/>
              <a:pPr/>
              <a:t>1/10/2013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E998D1-FCB3-4359-A84D-C96EBFF540E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05FD41-5D18-44A1-A24B-6873E867F38E}" type="datetimeFigureOut">
              <a:rPr lang="en-US" smtClean="0"/>
              <a:pPr/>
              <a:t>1/10/2013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E998D1-FCB3-4359-A84D-C96EBFF540E5}"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05FD41-5D18-44A1-A24B-6873E867F38E}" type="datetimeFigureOut">
              <a:rPr lang="en-US" smtClean="0"/>
              <a:pPr/>
              <a:t>1/10/2013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AE998D1-FCB3-4359-A84D-C96EBFF540E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05FD41-5D18-44A1-A24B-6873E867F38E}" type="datetimeFigureOut">
              <a:rPr lang="en-US" smtClean="0"/>
              <a:pPr/>
              <a:t>1/10/2013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AE998D1-FCB3-4359-A84D-C96EBFF540E5}"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C05FD41-5D18-44A1-A24B-6873E867F38E}" type="datetimeFigureOut">
              <a:rPr lang="en-US" smtClean="0"/>
              <a:pPr/>
              <a:t>1/10/2013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AE998D1-FCB3-4359-A84D-C96EBFF540E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05FD41-5D18-44A1-A24B-6873E867F38E}" type="datetimeFigureOut">
              <a:rPr lang="en-US" smtClean="0"/>
              <a:pPr/>
              <a:t>1/10/2013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AE998D1-FCB3-4359-A84D-C96EBFF540E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05FD41-5D18-44A1-A24B-6873E867F38E}" type="datetimeFigureOut">
              <a:rPr lang="en-US" smtClean="0"/>
              <a:pPr/>
              <a:t>1/10/2013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AE998D1-FCB3-4359-A84D-C96EBFF540E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C05FD41-5D18-44A1-A24B-6873E867F38E}" type="datetimeFigureOut">
              <a:rPr lang="en-US" smtClean="0"/>
              <a:pPr/>
              <a:t>1/10/2013</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2AE998D1-FCB3-4359-A84D-C96EBFF540E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C05FD41-5D18-44A1-A24B-6873E867F38E}" type="datetimeFigureOut">
              <a:rPr lang="en-US" smtClean="0"/>
              <a:pPr/>
              <a:t>1/10/2013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AE998D1-FCB3-4359-A84D-C96EBFF540E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javascript:refimgshow(1)" TargetMode="External"/><Relationship Id="rId1" Type="http://schemas.openxmlformats.org/officeDocument/2006/relationships/slideLayout" Target="../slideLayouts/slideLayout2.xml"/><Relationship Id="rId6" Type="http://schemas.openxmlformats.org/officeDocument/2006/relationships/hyperlink" Target="javascript:refimgshow(5)" TargetMode="External"/><Relationship Id="rId5" Type="http://schemas.openxmlformats.org/officeDocument/2006/relationships/image" Target="../media/image12.jpeg"/><Relationship Id="rId4" Type="http://schemas.openxmlformats.org/officeDocument/2006/relationships/hyperlink" Target="javascript:refimgshow(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javascript:refimgshow(3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javascript:refimgshow(26)"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javascript:refimgshow(27)"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javascript:popup('/DiseaseHealthInfo/HealthLibrary/orthopaedics/0287-pop.html','600','800','no')"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eorthopod.com/sites/default/files/images/child_flatfoot_intro01.jp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wheelessonline.com/images/hl4.jpg" TargetMode="External"/><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hyperlink" Target="http://1.bp.blogspot.com/_Hbhw6M1yv8s/S8F-XA2JzPI/AAAAAAAAALw/caE6k_vkzB8/s1600/DSC02222.JPG" TargetMode="External"/><Relationship Id="rId1" Type="http://schemas.openxmlformats.org/officeDocument/2006/relationships/slideLayout" Target="../slideLayouts/slideLayout7.xml"/><Relationship Id="rId6" Type="http://schemas.openxmlformats.org/officeDocument/2006/relationships/hyperlink" Target="http://1.bp.blogspot.com/_Hbhw6M1yv8s/S8F-WJShIUI/AAAAAAAAALg/DSoK9LB58JY/s1600/DSC02220.JPG" TargetMode="External"/><Relationship Id="rId5" Type="http://schemas.openxmlformats.org/officeDocument/2006/relationships/image" Target="../media/image49.jpeg"/><Relationship Id="rId4" Type="http://schemas.openxmlformats.org/officeDocument/2006/relationships/hyperlink" Target="http://3.bp.blogspot.com/_Hbhw6M1yv8s/S8F-WuDBOsI/AAAAAAAAALo/dXuMg68nmnM/s1600/DSC02221.JPG"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50350" cy="6858000"/>
          </a:xfrm>
          <a:prstGeom prst="rect">
            <a:avLst/>
          </a:prstGeom>
          <a:noFill/>
          <a:ln w="9525">
            <a:noFill/>
            <a:miter lim="800000"/>
            <a:headEnd/>
            <a:tailEnd/>
          </a:ln>
        </p:spPr>
      </p:pic>
      <p:sp>
        <p:nvSpPr>
          <p:cNvPr id="2051" name="Rectangle 2"/>
          <p:cNvSpPr>
            <a:spLocks noChangeArrowheads="1"/>
          </p:cNvSpPr>
          <p:nvPr/>
        </p:nvSpPr>
        <p:spPr bwMode="auto">
          <a:xfrm>
            <a:off x="3286125" y="0"/>
            <a:ext cx="5857875" cy="1938338"/>
          </a:xfrm>
          <a:prstGeom prst="rect">
            <a:avLst/>
          </a:prstGeom>
          <a:noFill/>
          <a:ln w="9525">
            <a:noFill/>
            <a:miter lim="800000"/>
            <a:headEnd/>
            <a:tailEnd/>
          </a:ln>
        </p:spPr>
        <p:txBody>
          <a:bodyPr>
            <a:spAutoFit/>
          </a:bodyPr>
          <a:lstStyle/>
          <a:p>
            <a:r>
              <a:rPr lang="en-US" sz="4000" b="1" dirty="0">
                <a:latin typeface="Calibri" pitchFamily="34" charset="0"/>
                <a:cs typeface="Calibri" pitchFamily="34" charset="0"/>
              </a:rPr>
              <a:t>PENUNJANG</a:t>
            </a:r>
            <a:br>
              <a:rPr lang="en-US" sz="4000" b="1" dirty="0">
                <a:latin typeface="Calibri" pitchFamily="34" charset="0"/>
                <a:cs typeface="Calibri" pitchFamily="34" charset="0"/>
              </a:rPr>
            </a:br>
            <a:r>
              <a:rPr lang="en-US" sz="4000" b="1" dirty="0">
                <a:latin typeface="Calibri" pitchFamily="34" charset="0"/>
                <a:cs typeface="Calibri" pitchFamily="34" charset="0"/>
              </a:rPr>
              <a:t>DIAGNOSIS FISIOTERAPI</a:t>
            </a:r>
            <a:r>
              <a:rPr lang="en-US" sz="4000" b="1" dirty="0">
                <a:solidFill>
                  <a:schemeClr val="bg1"/>
                </a:solidFill>
                <a:latin typeface="Calibri" pitchFamily="34" charset="0"/>
                <a:cs typeface="Calibri" pitchFamily="34" charset="0"/>
              </a:rPr>
              <a:t/>
            </a:r>
            <a:br>
              <a:rPr lang="en-US" sz="4000" b="1" dirty="0">
                <a:solidFill>
                  <a:schemeClr val="bg1"/>
                </a:solidFill>
                <a:latin typeface="Calibri" pitchFamily="34" charset="0"/>
                <a:cs typeface="Calibri" pitchFamily="34" charset="0"/>
              </a:rPr>
            </a:br>
            <a:endParaRPr lang="en-US" sz="4000" dirty="0">
              <a:solidFill>
                <a:schemeClr val="bg1"/>
              </a:solidFill>
              <a:latin typeface="Calibri" pitchFamily="34" charset="0"/>
              <a:cs typeface="Calibri" pitchFamily="34" charset="0"/>
            </a:endParaRPr>
          </a:p>
        </p:txBody>
      </p:sp>
      <p:sp>
        <p:nvSpPr>
          <p:cNvPr id="2052" name="Rectangle 4"/>
          <p:cNvSpPr>
            <a:spLocks noChangeArrowheads="1"/>
          </p:cNvSpPr>
          <p:nvPr/>
        </p:nvSpPr>
        <p:spPr bwMode="auto">
          <a:xfrm>
            <a:off x="4114800" y="5572125"/>
            <a:ext cx="4029075" cy="461665"/>
          </a:xfrm>
          <a:prstGeom prst="rect">
            <a:avLst/>
          </a:prstGeom>
          <a:noFill/>
          <a:ln w="9525">
            <a:noFill/>
            <a:miter lim="800000"/>
            <a:headEnd/>
            <a:tailEnd/>
          </a:ln>
        </p:spPr>
        <p:txBody>
          <a:bodyPr wrap="square">
            <a:spAutoFit/>
          </a:bodyPr>
          <a:lstStyle/>
          <a:p>
            <a:r>
              <a:rPr lang="en-US" sz="2400" b="1" dirty="0" err="1">
                <a:solidFill>
                  <a:schemeClr val="bg1"/>
                </a:solidFill>
              </a:rPr>
              <a:t>Wismanto</a:t>
            </a:r>
            <a:r>
              <a:rPr lang="en-US" sz="2400" b="1" dirty="0">
                <a:solidFill>
                  <a:schemeClr val="bg1"/>
                </a:solidFill>
              </a:rPr>
              <a:t>  </a:t>
            </a:r>
            <a:r>
              <a:rPr lang="id-ID" sz="2400" b="1" dirty="0" smtClean="0">
                <a:solidFill>
                  <a:schemeClr val="bg1"/>
                </a:solidFill>
              </a:rPr>
              <a:t>SPd, SFt, </a:t>
            </a:r>
            <a:r>
              <a:rPr lang="en-US" sz="2400" b="1" dirty="0" smtClean="0">
                <a:solidFill>
                  <a:schemeClr val="bg1"/>
                </a:solidFill>
              </a:rPr>
              <a:t>M </a:t>
            </a:r>
            <a:r>
              <a:rPr lang="en-US" sz="2400" b="1" dirty="0" err="1">
                <a:solidFill>
                  <a:schemeClr val="bg1"/>
                </a:solidFill>
              </a:rPr>
              <a:t>Fis</a:t>
            </a:r>
            <a:r>
              <a:rPr lang="en-US" sz="2400" b="1" dirty="0">
                <a:solidFill>
                  <a:schemeClr val="bg1"/>
                </a:solidFill>
              </a:rPr>
              <a:t>.</a:t>
            </a:r>
          </a:p>
        </p:txBody>
      </p:sp>
      <p:sp>
        <p:nvSpPr>
          <p:cNvPr id="2053" name="TextBox 6"/>
          <p:cNvSpPr txBox="1">
            <a:spLocks noChangeArrowheads="1"/>
          </p:cNvSpPr>
          <p:nvPr/>
        </p:nvSpPr>
        <p:spPr bwMode="auto">
          <a:xfrm>
            <a:off x="0" y="2667000"/>
            <a:ext cx="3571875" cy="1323975"/>
          </a:xfrm>
          <a:prstGeom prst="rect">
            <a:avLst/>
          </a:prstGeom>
          <a:noFill/>
          <a:ln w="9525">
            <a:noFill/>
            <a:miter lim="800000"/>
            <a:headEnd/>
            <a:tailEnd/>
          </a:ln>
        </p:spPr>
        <p:txBody>
          <a:bodyPr>
            <a:spAutoFit/>
          </a:bodyPr>
          <a:lstStyle/>
          <a:p>
            <a:r>
              <a:rPr lang="id-ID" sz="3200" b="1" dirty="0">
                <a:solidFill>
                  <a:srgbClr val="0000FF"/>
                </a:solidFill>
              </a:rPr>
              <a:t>     </a:t>
            </a:r>
            <a:r>
              <a:rPr lang="id-ID" sz="4000" b="1" dirty="0">
                <a:solidFill>
                  <a:srgbClr val="0000FF"/>
                </a:solidFill>
              </a:rPr>
              <a:t> </a:t>
            </a:r>
            <a:r>
              <a:rPr lang="id-ID" sz="4000" b="1" dirty="0">
                <a:solidFill>
                  <a:srgbClr val="0033CC"/>
                </a:solidFill>
                <a:latin typeface="Calibri" pitchFamily="34" charset="0"/>
                <a:cs typeface="Calibri" pitchFamily="34" charset="0"/>
              </a:rPr>
              <a:t>PERTEMUAN</a:t>
            </a:r>
            <a:r>
              <a:rPr lang="id-ID" sz="4000" b="1" dirty="0">
                <a:solidFill>
                  <a:srgbClr val="0033CC"/>
                </a:solidFill>
              </a:rPr>
              <a:t>  </a:t>
            </a:r>
          </a:p>
        </p:txBody>
      </p:sp>
      <p:sp>
        <p:nvSpPr>
          <p:cNvPr id="8" name="Oval 7"/>
          <p:cNvSpPr/>
          <p:nvPr/>
        </p:nvSpPr>
        <p:spPr>
          <a:xfrm>
            <a:off x="3987800" y="2589212"/>
            <a:ext cx="965200" cy="915987"/>
          </a:xfrm>
          <a:prstGeom prst="ellipse">
            <a:avLst/>
          </a:prstGeom>
          <a:solidFill>
            <a:srgbClr val="1753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t>1</a:t>
            </a:r>
            <a:r>
              <a:rPr lang="id-ID" sz="3600" b="1" dirty="0" smtClean="0"/>
              <a:t>3</a:t>
            </a:r>
            <a:endParaRPr lang="id-ID"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09600"/>
            <a:ext cx="7772400" cy="5867400"/>
          </a:xfrm>
        </p:spPr>
        <p:txBody>
          <a:bodyPr>
            <a:normAutofit/>
          </a:bodyPr>
          <a:lstStyle/>
          <a:p>
            <a:pPr lvl="0" algn="ctr" fontAlgn="base">
              <a:buNone/>
            </a:pPr>
            <a:r>
              <a:rPr lang="en-US" sz="3200" b="1" dirty="0" smtClean="0">
                <a:solidFill>
                  <a:schemeClr val="accent1"/>
                </a:solidFill>
              </a:rPr>
              <a:t>PENUNJANG DIAGNOSTIK</a:t>
            </a:r>
          </a:p>
          <a:p>
            <a:pPr lvl="0" fontAlgn="base">
              <a:buNone/>
            </a:pPr>
            <a:r>
              <a:rPr lang="en-US" sz="3500" b="1" dirty="0" smtClean="0">
                <a:solidFill>
                  <a:srgbClr val="FFFF00"/>
                </a:solidFill>
              </a:rPr>
              <a:t>                                        </a:t>
            </a:r>
          </a:p>
          <a:p>
            <a:pPr lvl="0" fontAlgn="base">
              <a:buNone/>
            </a:pPr>
            <a:r>
              <a:rPr lang="en-US" sz="3500" b="1" dirty="0" smtClean="0">
                <a:solidFill>
                  <a:srgbClr val="FFFF00"/>
                </a:solidFill>
              </a:rPr>
              <a:t>                                  </a:t>
            </a:r>
            <a:r>
              <a:rPr lang="en-US" sz="4000" b="1" dirty="0" smtClean="0">
                <a:solidFill>
                  <a:srgbClr val="FFFF00"/>
                </a:solidFill>
              </a:rPr>
              <a:t>   USG</a:t>
            </a:r>
          </a:p>
          <a:p>
            <a:pPr lvl="0" fontAlgn="base"/>
            <a:r>
              <a:rPr lang="en-US" sz="1700" dirty="0" smtClean="0">
                <a:solidFill>
                  <a:schemeClr val="accent1"/>
                </a:solidFill>
              </a:rPr>
              <a:t>Jack Chun-</a:t>
            </a:r>
            <a:r>
              <a:rPr lang="en-US" sz="1700" dirty="0" err="1" smtClean="0">
                <a:solidFill>
                  <a:schemeClr val="accent1"/>
                </a:solidFill>
              </a:rPr>
              <a:t>Yiu</a:t>
            </a:r>
            <a:r>
              <a:rPr lang="en-US" sz="1700" dirty="0" smtClean="0">
                <a:solidFill>
                  <a:schemeClr val="accent1"/>
                </a:solidFill>
              </a:rPr>
              <a:t> Cheng, Constantine </a:t>
            </a:r>
            <a:r>
              <a:rPr lang="en-US" sz="1700" dirty="0" err="1" smtClean="0">
                <a:solidFill>
                  <a:schemeClr val="accent1"/>
                </a:solidFill>
              </a:rPr>
              <a:t>Metreweli</a:t>
            </a:r>
            <a:r>
              <a:rPr lang="en-US" sz="1700" dirty="0" smtClean="0">
                <a:solidFill>
                  <a:schemeClr val="accent1"/>
                </a:solidFill>
              </a:rPr>
              <a:t>, Tracy </a:t>
            </a:r>
            <a:r>
              <a:rPr lang="en-US" sz="1700" dirty="0" err="1" smtClean="0">
                <a:solidFill>
                  <a:schemeClr val="accent1"/>
                </a:solidFill>
              </a:rPr>
              <a:t>Mui</a:t>
            </a:r>
            <a:r>
              <a:rPr lang="en-US" sz="1700" dirty="0" smtClean="0">
                <a:solidFill>
                  <a:schemeClr val="accent1"/>
                </a:solidFill>
              </a:rPr>
              <a:t>-Kwan Chen, </a:t>
            </a:r>
            <a:r>
              <a:rPr lang="en-US" sz="1700" dirty="0" err="1" smtClean="0">
                <a:solidFill>
                  <a:schemeClr val="accent1"/>
                </a:solidFill>
              </a:rPr>
              <a:t>Sheng</a:t>
            </a:r>
            <a:r>
              <a:rPr lang="en-US" sz="1700" dirty="0" smtClean="0">
                <a:solidFill>
                  <a:schemeClr val="accent1"/>
                </a:solidFill>
              </a:rPr>
              <a:t>-Ping Tang</a:t>
            </a:r>
          </a:p>
          <a:p>
            <a:pPr lvl="0" fontAlgn="base"/>
            <a:r>
              <a:rPr lang="en-US" sz="1700" dirty="0" smtClean="0">
                <a:solidFill>
                  <a:schemeClr val="accent1"/>
                </a:solidFill>
              </a:rPr>
              <a:t>Departments of Department of </a:t>
            </a:r>
            <a:r>
              <a:rPr lang="en-US" sz="1700" dirty="0" err="1" smtClean="0">
                <a:solidFill>
                  <a:schemeClr val="accent1"/>
                </a:solidFill>
              </a:rPr>
              <a:t>Orthopaedics</a:t>
            </a:r>
            <a:r>
              <a:rPr lang="en-US" sz="1700" dirty="0" smtClean="0">
                <a:solidFill>
                  <a:schemeClr val="accent1"/>
                </a:solidFill>
              </a:rPr>
              <a:t> and </a:t>
            </a:r>
            <a:r>
              <a:rPr lang="en-US" sz="1700" dirty="0" err="1" smtClean="0">
                <a:solidFill>
                  <a:schemeClr val="accent1"/>
                </a:solidFill>
              </a:rPr>
              <a:t>Traumatology</a:t>
            </a:r>
            <a:r>
              <a:rPr lang="en-US" sz="1700" dirty="0" smtClean="0">
                <a:solidFill>
                  <a:schemeClr val="accent1"/>
                </a:solidFill>
              </a:rPr>
              <a:t>, The Chinese University of Hong Kong, Prince of Wales Hospital, </a:t>
            </a:r>
            <a:r>
              <a:rPr lang="en-US" sz="1700" dirty="0" err="1" smtClean="0">
                <a:solidFill>
                  <a:schemeClr val="accent1"/>
                </a:solidFill>
              </a:rPr>
              <a:t>Shatin</a:t>
            </a:r>
            <a:r>
              <a:rPr lang="en-US" sz="1700" dirty="0" smtClean="0">
                <a:solidFill>
                  <a:schemeClr val="accent1"/>
                </a:solidFill>
              </a:rPr>
              <a:t>, Hong Kong, China</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6" name="Down Arrow 5"/>
          <p:cNvSpPr/>
          <p:nvPr/>
        </p:nvSpPr>
        <p:spPr>
          <a:xfrm>
            <a:off x="4191000" y="4724400"/>
            <a:ext cx="1905000" cy="990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smtClean="0"/>
              <a:t>Gambar. 1. </a:t>
            </a:r>
            <a:r>
              <a:rPr lang="en-US" sz="2400" dirty="0" smtClean="0"/>
              <a:t/>
            </a:r>
            <a:br>
              <a:rPr lang="en-US" sz="2400" dirty="0" smtClean="0"/>
            </a:br>
            <a:r>
              <a:rPr lang="id-ID" sz="2400" dirty="0" smtClean="0"/>
              <a:t>(a) image USG Longitudinal otot sternokleidomastoid normal dan struktur yang berdekatan, </a:t>
            </a:r>
            <a:r>
              <a:rPr lang="en-US" sz="2400" dirty="0" smtClean="0"/>
              <a:t/>
            </a:r>
            <a:br>
              <a:rPr lang="en-US" sz="2400" dirty="0" smtClean="0"/>
            </a:br>
            <a:r>
              <a:rPr lang="id-ID" sz="2400" dirty="0" smtClean="0"/>
              <a:t>(b) USG gambar melintang dari ujung bawah dari otot sternokleidomastoid normal.</a:t>
            </a:r>
            <a:endParaRPr lang="id-ID" sz="2400" b="1" dirty="0">
              <a:solidFill>
                <a:schemeClr val="accent2"/>
              </a:solidFill>
            </a:endParaRPr>
          </a:p>
        </p:txBody>
      </p:sp>
      <p:pic>
        <p:nvPicPr>
          <p:cNvPr id="6" name="Content Placeholder 5" descr="1-s2.0-S030156290000301X-gr1.jpg"/>
          <p:cNvPicPr>
            <a:picLocks noGrp="1" noChangeAspect="1"/>
          </p:cNvPicPr>
          <p:nvPr>
            <p:ph idx="1"/>
          </p:nvPr>
        </p:nvPicPr>
        <p:blipFill>
          <a:blip r:embed="rId2"/>
          <a:stretch>
            <a:fillRect/>
          </a:stretch>
        </p:blipFill>
        <p:spPr>
          <a:xfrm>
            <a:off x="1066800" y="3352800"/>
            <a:ext cx="7625062" cy="2909734"/>
          </a:xfrm>
          <a:ln>
            <a:solidFill>
              <a:schemeClr val="accent6"/>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400" dirty="0" smtClean="0"/>
              <a:t>Gambar. 2. </a:t>
            </a:r>
            <a:r>
              <a:rPr lang="en-US" sz="2400" dirty="0" smtClean="0"/>
              <a:t/>
            </a:r>
            <a:br>
              <a:rPr lang="en-US" sz="2400" dirty="0" smtClean="0"/>
            </a:br>
            <a:r>
              <a:rPr lang="id-ID" sz="2400" dirty="0" smtClean="0"/>
              <a:t>Hyperechogenicity dari SCM pada View ketiga longitudinal yang bawah.</a:t>
            </a:r>
            <a:endParaRPr lang="id-ID" sz="2400" dirty="0"/>
          </a:p>
        </p:txBody>
      </p:sp>
      <p:pic>
        <p:nvPicPr>
          <p:cNvPr id="6" name="Content Placeholder 5" descr="1-s2.0-S030156290000301X-gr2.jpg"/>
          <p:cNvPicPr>
            <a:picLocks noGrp="1" noChangeAspect="1"/>
          </p:cNvPicPr>
          <p:nvPr>
            <p:ph idx="1"/>
          </p:nvPr>
        </p:nvPicPr>
        <p:blipFill>
          <a:blip r:embed="rId2"/>
          <a:stretch>
            <a:fillRect/>
          </a:stretch>
        </p:blipFill>
        <p:spPr>
          <a:xfrm>
            <a:off x="2209800" y="2341634"/>
            <a:ext cx="4419600" cy="3012669"/>
          </a:xfrm>
          <a:ln>
            <a:solidFill>
              <a:schemeClr val="accent6"/>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240536"/>
          </a:xfrm>
        </p:spPr>
        <p:txBody>
          <a:bodyPr/>
          <a:lstStyle/>
          <a:p>
            <a:r>
              <a:rPr lang="id-ID" sz="2400" dirty="0" smtClean="0"/>
              <a:t>Gambar. 3. </a:t>
            </a:r>
            <a:r>
              <a:rPr lang="en-US" sz="2400" dirty="0" smtClean="0"/>
              <a:t/>
            </a:r>
            <a:br>
              <a:rPr lang="en-US" sz="2400" dirty="0" smtClean="0"/>
            </a:br>
            <a:r>
              <a:rPr lang="id-ID" sz="2400" dirty="0" smtClean="0"/>
              <a:t>Echo Abnormal tekstur ketiga bawah dari SCM-cross-sectional view.</a:t>
            </a:r>
            <a:endParaRPr lang="id-ID" sz="2400" dirty="0"/>
          </a:p>
        </p:txBody>
      </p:sp>
      <p:pic>
        <p:nvPicPr>
          <p:cNvPr id="6" name="Content Placeholder 5" descr="1-s2.0-S030156290000301X-gr3.jpg"/>
          <p:cNvPicPr>
            <a:picLocks noGrp="1" noChangeAspect="1"/>
          </p:cNvPicPr>
          <p:nvPr>
            <p:ph idx="1"/>
          </p:nvPr>
        </p:nvPicPr>
        <p:blipFill>
          <a:blip r:embed="rId2"/>
          <a:stretch>
            <a:fillRect/>
          </a:stretch>
        </p:blipFill>
        <p:spPr>
          <a:xfrm>
            <a:off x="1993292" y="2449020"/>
            <a:ext cx="5169508" cy="3566421"/>
          </a:xfrm>
          <a:ln>
            <a:solidFill>
              <a:schemeClr val="accent6"/>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697736"/>
          </a:xfrm>
        </p:spPr>
        <p:txBody>
          <a:bodyPr/>
          <a:lstStyle/>
          <a:p>
            <a:r>
              <a:rPr lang="id-ID" sz="2400" dirty="0" smtClean="0"/>
              <a:t>Gambar. 4. </a:t>
            </a:r>
            <a:r>
              <a:rPr lang="en-US" sz="2400" dirty="0" smtClean="0"/>
              <a:t/>
            </a:r>
            <a:br>
              <a:rPr lang="en-US" sz="2400" dirty="0" smtClean="0"/>
            </a:br>
            <a:r>
              <a:rPr lang="en-US" sz="2400" dirty="0" err="1" smtClean="0"/>
              <a:t>Keadaan</a:t>
            </a:r>
            <a:r>
              <a:rPr lang="en-US" sz="2400" dirty="0" smtClean="0"/>
              <a:t>  yang p</a:t>
            </a:r>
            <a:r>
              <a:rPr lang="id-ID" sz="2400" dirty="0" smtClean="0"/>
              <a:t>arah kedua bagian cleido-dan sternomastoid dari SCM pada View ketiga transversal bawah.</a:t>
            </a:r>
            <a:endParaRPr lang="id-ID" sz="2400" dirty="0"/>
          </a:p>
        </p:txBody>
      </p:sp>
      <p:pic>
        <p:nvPicPr>
          <p:cNvPr id="6" name="Content Placeholder 5" descr="1-s2.0-S030156290000301X-gr4.jpg"/>
          <p:cNvPicPr>
            <a:picLocks noGrp="1" noChangeAspect="1"/>
          </p:cNvPicPr>
          <p:nvPr>
            <p:ph idx="1"/>
          </p:nvPr>
        </p:nvPicPr>
        <p:blipFill>
          <a:blip r:embed="rId2"/>
          <a:stretch>
            <a:fillRect/>
          </a:stretch>
        </p:blipFill>
        <p:spPr>
          <a:xfrm>
            <a:off x="2209800" y="2438400"/>
            <a:ext cx="4783494" cy="3255434"/>
          </a:xfrm>
          <a:ln>
            <a:solidFill>
              <a:schemeClr val="accent6"/>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8" name="Content Placeholder 7" descr="SPINE DEF 4.jpg"/>
          <p:cNvPicPr>
            <a:picLocks noGrp="1" noChangeAspect="1"/>
          </p:cNvPicPr>
          <p:nvPr>
            <p:ph idx="1"/>
          </p:nvPr>
        </p:nvPicPr>
        <p:blipFill>
          <a:blip r:embed="rId2"/>
          <a:stretch>
            <a:fillRect/>
          </a:stretch>
        </p:blipFill>
        <p:spPr>
          <a:xfrm>
            <a:off x="762000" y="2438400"/>
            <a:ext cx="7996480" cy="2209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SPINE DEF 2.jpg"/>
          <p:cNvPicPr>
            <a:picLocks noGrp="1" noChangeAspect="1"/>
          </p:cNvPicPr>
          <p:nvPr>
            <p:ph idx="1"/>
          </p:nvPr>
        </p:nvPicPr>
        <p:blipFill>
          <a:blip r:embed="rId2"/>
          <a:stretch>
            <a:fillRect/>
          </a:stretch>
        </p:blipFill>
        <p:spPr>
          <a:xfrm>
            <a:off x="2286000" y="990600"/>
            <a:ext cx="4267200" cy="498523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772400" cy="762000"/>
          </a:xfrm>
        </p:spPr>
        <p:txBody>
          <a:bodyPr/>
          <a:lstStyle/>
          <a:p>
            <a:pPr algn="ctr"/>
            <a:r>
              <a:rPr lang="en-US" sz="3600" b="1" dirty="0" smtClean="0">
                <a:solidFill>
                  <a:schemeClr val="accent2"/>
                </a:solidFill>
              </a:rPr>
              <a:t>SCOLIOSIS</a:t>
            </a:r>
            <a:endParaRPr lang="id-ID" sz="3600" b="1" dirty="0">
              <a:solidFill>
                <a:schemeClr val="accent2"/>
              </a:solidFill>
            </a:endParaRPr>
          </a:p>
        </p:txBody>
      </p:sp>
      <p:sp>
        <p:nvSpPr>
          <p:cNvPr id="3" name="Content Placeholder 2"/>
          <p:cNvSpPr>
            <a:spLocks noGrp="1"/>
          </p:cNvSpPr>
          <p:nvPr>
            <p:ph idx="1"/>
          </p:nvPr>
        </p:nvSpPr>
        <p:spPr>
          <a:xfrm>
            <a:off x="914400" y="1600200"/>
            <a:ext cx="7772400" cy="4038600"/>
          </a:xfrm>
          <a:ln>
            <a:solidFill>
              <a:schemeClr val="accent2"/>
            </a:solidFill>
          </a:ln>
        </p:spPr>
        <p:txBody>
          <a:bodyPr>
            <a:normAutofit fontScale="70000" lnSpcReduction="20000"/>
          </a:bodyPr>
          <a:lstStyle/>
          <a:p>
            <a:endParaRPr lang="en-US" dirty="0" smtClean="0"/>
          </a:p>
          <a:p>
            <a:endParaRPr lang="en-US" dirty="0" smtClean="0"/>
          </a:p>
          <a:p>
            <a:r>
              <a:rPr lang="en-US" sz="3600" dirty="0" err="1" smtClean="0"/>
              <a:t>Radiografi</a:t>
            </a:r>
            <a:r>
              <a:rPr lang="en-US" sz="3600" dirty="0" smtClean="0"/>
              <a:t> </a:t>
            </a:r>
            <a:r>
              <a:rPr lang="en-US" sz="3600" dirty="0" err="1" smtClean="0"/>
              <a:t>adalah</a:t>
            </a:r>
            <a:r>
              <a:rPr lang="en-US" sz="3600" dirty="0" smtClean="0"/>
              <a:t> </a:t>
            </a:r>
            <a:r>
              <a:rPr lang="en-US" sz="3600" dirty="0" err="1" smtClean="0"/>
              <a:t>andalan</a:t>
            </a:r>
            <a:r>
              <a:rPr lang="en-US" sz="3600" dirty="0" smtClean="0"/>
              <a:t> </a:t>
            </a:r>
            <a:r>
              <a:rPr lang="en-US" sz="3600" dirty="0" err="1" smtClean="0"/>
              <a:t>dalam</a:t>
            </a:r>
            <a:r>
              <a:rPr lang="en-US" sz="3600" dirty="0" smtClean="0"/>
              <a:t> imaging  scoliosis </a:t>
            </a:r>
            <a:r>
              <a:rPr lang="en-US" sz="3600" dirty="0" err="1" smtClean="0"/>
              <a:t>idiopatik</a:t>
            </a:r>
            <a:r>
              <a:rPr lang="en-US" sz="3600" dirty="0" smtClean="0"/>
              <a:t> </a:t>
            </a:r>
            <a:r>
              <a:rPr lang="en-US" sz="3600" dirty="0" err="1" smtClean="0"/>
              <a:t>untuk</a:t>
            </a:r>
            <a:r>
              <a:rPr lang="en-US" sz="3600" dirty="0" smtClean="0"/>
              <a:t>  </a:t>
            </a:r>
            <a:r>
              <a:rPr lang="en-US" sz="3600" dirty="0" err="1" smtClean="0"/>
              <a:t>mengkonfirmasikan</a:t>
            </a:r>
            <a:r>
              <a:rPr lang="en-US" sz="3600" dirty="0" smtClean="0"/>
              <a:t> diagnosis. </a:t>
            </a:r>
          </a:p>
          <a:p>
            <a:r>
              <a:rPr lang="en-US" sz="3600" dirty="0" smtClean="0"/>
              <a:t>Scoliosis </a:t>
            </a:r>
            <a:r>
              <a:rPr lang="en-US" sz="3600" dirty="0" err="1" smtClean="0"/>
              <a:t>adalah</a:t>
            </a:r>
            <a:r>
              <a:rPr lang="en-US" sz="3600" dirty="0" smtClean="0"/>
              <a:t> </a:t>
            </a:r>
            <a:r>
              <a:rPr lang="en-US" sz="3600" dirty="0" err="1" smtClean="0"/>
              <a:t>adanya</a:t>
            </a:r>
            <a:r>
              <a:rPr lang="en-US" sz="3600" dirty="0" smtClean="0"/>
              <a:t> 1 </a:t>
            </a:r>
            <a:r>
              <a:rPr lang="en-US" sz="3600" dirty="0" err="1" smtClean="0"/>
              <a:t>atau</a:t>
            </a:r>
            <a:r>
              <a:rPr lang="en-US" sz="3600" dirty="0" smtClean="0"/>
              <a:t> </a:t>
            </a:r>
            <a:r>
              <a:rPr lang="en-US" sz="3600" dirty="0" err="1" smtClean="0"/>
              <a:t>lebih</a:t>
            </a:r>
            <a:r>
              <a:rPr lang="en-US" sz="3600" dirty="0" smtClean="0"/>
              <a:t> </a:t>
            </a:r>
            <a:r>
              <a:rPr lang="en-US" sz="3600" dirty="0" err="1" smtClean="0"/>
              <a:t>kurva</a:t>
            </a:r>
            <a:r>
              <a:rPr lang="en-US" sz="3600" dirty="0" smtClean="0"/>
              <a:t> </a:t>
            </a:r>
            <a:r>
              <a:rPr lang="en-US" sz="3600" dirty="0" err="1" smtClean="0"/>
              <a:t>ke</a:t>
            </a:r>
            <a:r>
              <a:rPr lang="en-US" sz="3600" dirty="0" smtClean="0"/>
              <a:t> lateral </a:t>
            </a:r>
            <a:r>
              <a:rPr lang="en-US" sz="3600" dirty="0" err="1" smtClean="0"/>
              <a:t>tulang</a:t>
            </a:r>
            <a:r>
              <a:rPr lang="en-US" sz="3600" dirty="0" smtClean="0"/>
              <a:t> </a:t>
            </a:r>
            <a:r>
              <a:rPr lang="en-US" sz="3600" dirty="0" err="1" smtClean="0"/>
              <a:t>belakang</a:t>
            </a:r>
            <a:r>
              <a:rPr lang="en-US" sz="3600" dirty="0" smtClean="0"/>
              <a:t> . </a:t>
            </a:r>
          </a:p>
          <a:p>
            <a:r>
              <a:rPr lang="en-US" sz="3600" dirty="0" err="1" smtClean="0"/>
              <a:t>Banyak</a:t>
            </a:r>
            <a:r>
              <a:rPr lang="en-US" sz="3600" dirty="0" smtClean="0"/>
              <a:t> </a:t>
            </a:r>
            <a:r>
              <a:rPr lang="en-US" sz="3600" dirty="0" err="1" smtClean="0"/>
              <a:t>penyebab</a:t>
            </a:r>
            <a:r>
              <a:rPr lang="en-US" sz="3600" dirty="0" smtClean="0"/>
              <a:t> </a:t>
            </a:r>
            <a:r>
              <a:rPr lang="en-US" sz="3600" dirty="0" err="1" smtClean="0"/>
              <a:t>dari</a:t>
            </a:r>
            <a:r>
              <a:rPr lang="en-US" sz="3600" dirty="0" smtClean="0"/>
              <a:t> scoliosis yang </a:t>
            </a:r>
            <a:r>
              <a:rPr lang="en-US" sz="3600" dirty="0" err="1" smtClean="0"/>
              <a:t>diketahui</a:t>
            </a:r>
            <a:r>
              <a:rPr lang="en-US" sz="3600" dirty="0" smtClean="0"/>
              <a:t>, </a:t>
            </a:r>
            <a:r>
              <a:rPr lang="en-US" sz="3600" dirty="0" err="1" smtClean="0"/>
              <a:t>namun</a:t>
            </a:r>
            <a:r>
              <a:rPr lang="en-US" sz="3600" dirty="0" smtClean="0"/>
              <a:t>, 80% </a:t>
            </a:r>
            <a:r>
              <a:rPr lang="en-US" sz="3600" dirty="0" err="1" smtClean="0"/>
              <a:t>dari</a:t>
            </a:r>
            <a:r>
              <a:rPr lang="en-US" sz="3600" dirty="0" smtClean="0"/>
              <a:t> </a:t>
            </a:r>
            <a:r>
              <a:rPr lang="en-US" sz="3600" dirty="0" err="1" smtClean="0"/>
              <a:t>mereka</a:t>
            </a:r>
            <a:r>
              <a:rPr lang="en-US" sz="3600" dirty="0" smtClean="0"/>
              <a:t> </a:t>
            </a:r>
            <a:r>
              <a:rPr lang="en-US" sz="3600" dirty="0" err="1" smtClean="0"/>
              <a:t>adalah</a:t>
            </a:r>
            <a:r>
              <a:rPr lang="en-US" sz="3600" dirty="0" smtClean="0"/>
              <a:t> </a:t>
            </a:r>
            <a:r>
              <a:rPr lang="en-US" sz="3600" dirty="0" err="1" smtClean="0"/>
              <a:t>idiopatik</a:t>
            </a:r>
            <a:r>
              <a:rPr lang="en-US" sz="3600" dirty="0" smtClean="0"/>
              <a:t>. </a:t>
            </a:r>
          </a:p>
          <a:p>
            <a:pPr>
              <a:buNone/>
            </a:pPr>
            <a:r>
              <a:rPr lang="id-ID" dirty="0" smtClean="0"/>
              <a:t/>
            </a:r>
            <a:br>
              <a:rPr lang="id-ID" dirty="0" smtClean="0"/>
            </a:br>
            <a:r>
              <a:rPr lang="id-ID" dirty="0" smtClean="0"/>
              <a:t/>
            </a:r>
            <a:br>
              <a:rPr lang="id-ID" dirty="0" smtClean="0"/>
            </a:b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8200"/>
            <a:ext cx="7772400" cy="4800600"/>
          </a:xfrm>
          <a:ln>
            <a:solidFill>
              <a:schemeClr val="accent2"/>
            </a:solidFill>
          </a:ln>
        </p:spPr>
        <p:txBody>
          <a:bodyPr/>
          <a:lstStyle/>
          <a:p>
            <a:pPr>
              <a:buNone/>
            </a:pPr>
            <a:r>
              <a:rPr lang="en-US" dirty="0" smtClean="0"/>
              <a:t>	</a:t>
            </a:r>
          </a:p>
          <a:p>
            <a:pPr>
              <a:buNone/>
            </a:pPr>
            <a:r>
              <a:rPr lang="en-US" dirty="0" smtClean="0"/>
              <a:t>	</a:t>
            </a:r>
            <a:r>
              <a:rPr lang="en-US" dirty="0" err="1" smtClean="0"/>
              <a:t>Istilah</a:t>
            </a:r>
            <a:r>
              <a:rPr lang="en-US" dirty="0" smtClean="0"/>
              <a:t> Scoliosis </a:t>
            </a:r>
            <a:r>
              <a:rPr lang="en-US" dirty="0" err="1" smtClean="0"/>
              <a:t>selalu</a:t>
            </a:r>
            <a:r>
              <a:rPr lang="en-US" dirty="0" smtClean="0"/>
              <a:t> </a:t>
            </a:r>
            <a:r>
              <a:rPr lang="en-US" dirty="0" err="1" smtClean="0"/>
              <a:t>mengacu</a:t>
            </a:r>
            <a:r>
              <a:rPr lang="en-US" dirty="0" smtClean="0"/>
              <a:t> </a:t>
            </a:r>
            <a:r>
              <a:rPr lang="en-US" dirty="0" err="1" smtClean="0"/>
              <a:t>pada</a:t>
            </a:r>
            <a:r>
              <a:rPr lang="en-US" dirty="0" smtClean="0"/>
              <a:t> </a:t>
            </a:r>
            <a:r>
              <a:rPr lang="en-US" dirty="0" err="1" smtClean="0"/>
              <a:t>kurva</a:t>
            </a:r>
            <a:r>
              <a:rPr lang="en-US" dirty="0" smtClean="0"/>
              <a:t> abnormal </a:t>
            </a:r>
            <a:r>
              <a:rPr lang="en-US" dirty="0" err="1" smtClean="0"/>
              <a:t>pada</a:t>
            </a:r>
            <a:r>
              <a:rPr lang="en-US" dirty="0" smtClean="0"/>
              <a:t> </a:t>
            </a:r>
            <a:r>
              <a:rPr lang="en-US" dirty="0" err="1" smtClean="0"/>
              <a:t>tulang</a:t>
            </a:r>
            <a:r>
              <a:rPr lang="en-US" dirty="0" smtClean="0"/>
              <a:t> </a:t>
            </a:r>
            <a:r>
              <a:rPr lang="en-US" dirty="0" err="1" smtClean="0"/>
              <a:t>belakang</a:t>
            </a:r>
            <a:r>
              <a:rPr lang="en-US" dirty="0" smtClean="0"/>
              <a:t>/vertebrae </a:t>
            </a:r>
            <a:r>
              <a:rPr lang="en-US" dirty="0" err="1" smtClean="0"/>
              <a:t>yakni</a:t>
            </a:r>
            <a:r>
              <a:rPr lang="en-US" dirty="0" smtClean="0"/>
              <a:t> </a:t>
            </a:r>
            <a:r>
              <a:rPr lang="en-US" dirty="0" err="1" smtClean="0"/>
              <a:t>terjadinya</a:t>
            </a:r>
            <a:r>
              <a:rPr lang="en-US" dirty="0" smtClean="0"/>
              <a:t> </a:t>
            </a:r>
            <a:r>
              <a:rPr lang="en-US" dirty="0" err="1" smtClean="0"/>
              <a:t>pembengkokan</a:t>
            </a:r>
            <a:r>
              <a:rPr lang="en-US" dirty="0" smtClean="0"/>
              <a:t> </a:t>
            </a:r>
            <a:r>
              <a:rPr lang="en-US" dirty="0" err="1" smtClean="0"/>
              <a:t>kearah</a:t>
            </a:r>
            <a:r>
              <a:rPr lang="en-US" dirty="0" smtClean="0"/>
              <a:t> </a:t>
            </a:r>
            <a:r>
              <a:rPr lang="en-US" dirty="0" err="1" smtClean="0"/>
              <a:t>samping</a:t>
            </a:r>
            <a:r>
              <a:rPr lang="en-US" dirty="0" smtClean="0"/>
              <a:t> </a:t>
            </a:r>
            <a:r>
              <a:rPr lang="en-US" dirty="0" err="1" smtClean="0"/>
              <a:t>kiri</a:t>
            </a:r>
            <a:r>
              <a:rPr lang="en-US" dirty="0" smtClean="0"/>
              <a:t>/</a:t>
            </a:r>
            <a:r>
              <a:rPr lang="en-US" dirty="0" err="1" smtClean="0"/>
              <a:t>kanan</a:t>
            </a:r>
            <a:r>
              <a:rPr lang="en-US" dirty="0" smtClean="0"/>
              <a:t> </a:t>
            </a:r>
            <a:r>
              <a:rPr lang="en-US" dirty="0" err="1" smtClean="0"/>
              <a:t>dengan</a:t>
            </a:r>
            <a:r>
              <a:rPr lang="en-US" dirty="0" smtClean="0"/>
              <a:t> </a:t>
            </a:r>
            <a:r>
              <a:rPr lang="en-US" dirty="0" err="1" smtClean="0"/>
              <a:t>membentuk</a:t>
            </a:r>
            <a:r>
              <a:rPr lang="en-US" dirty="0" smtClean="0"/>
              <a:t> </a:t>
            </a:r>
            <a:r>
              <a:rPr lang="en-US" dirty="0" err="1" smtClean="0"/>
              <a:t>huruf</a:t>
            </a:r>
            <a:r>
              <a:rPr lang="en-US" dirty="0" smtClean="0"/>
              <a:t> ”C” </a:t>
            </a:r>
            <a:r>
              <a:rPr lang="en-US" dirty="0" err="1" smtClean="0"/>
              <a:t>atau</a:t>
            </a:r>
            <a:r>
              <a:rPr lang="en-US" dirty="0" smtClean="0"/>
              <a:t> “S” </a:t>
            </a:r>
            <a:r>
              <a:rPr lang="en-US" dirty="0" err="1" smtClean="0"/>
              <a:t>ketika</a:t>
            </a:r>
            <a:r>
              <a:rPr lang="en-US" dirty="0" smtClean="0"/>
              <a:t> </a:t>
            </a:r>
            <a:r>
              <a:rPr lang="en-US" dirty="0" err="1" smtClean="0"/>
              <a:t>dilihat</a:t>
            </a:r>
            <a:r>
              <a:rPr lang="en-US" dirty="0" smtClean="0"/>
              <a:t> </a:t>
            </a:r>
            <a:r>
              <a:rPr lang="en-US" dirty="0" err="1" smtClean="0"/>
              <a:t>dari</a:t>
            </a:r>
            <a:r>
              <a:rPr lang="en-US" dirty="0" smtClean="0"/>
              <a:t> </a:t>
            </a:r>
            <a:r>
              <a:rPr lang="en-US" dirty="0" err="1" smtClean="0"/>
              <a:t>sisi</a:t>
            </a:r>
            <a:r>
              <a:rPr lang="en-US" dirty="0" smtClean="0"/>
              <a:t> </a:t>
            </a:r>
            <a:r>
              <a:rPr lang="en-US" dirty="0" err="1" smtClean="0"/>
              <a:t>depan</a:t>
            </a:r>
            <a:r>
              <a:rPr lang="en-US" dirty="0" smtClean="0"/>
              <a:t>/</a:t>
            </a:r>
            <a:r>
              <a:rPr lang="en-US" dirty="0" err="1" smtClean="0"/>
              <a:t>belakang</a:t>
            </a:r>
            <a:r>
              <a:rPr lang="en-US" dirty="0" smtClean="0"/>
              <a:t> </a:t>
            </a:r>
            <a:r>
              <a:rPr lang="en-US" dirty="0" err="1" smtClean="0"/>
              <a:t>sesuai</a:t>
            </a:r>
            <a:r>
              <a:rPr lang="en-US" dirty="0" smtClean="0"/>
              <a:t> </a:t>
            </a:r>
            <a:r>
              <a:rPr lang="en-US" dirty="0" err="1" smtClean="0"/>
              <a:t>derajat</a:t>
            </a:r>
            <a:r>
              <a:rPr lang="en-US" dirty="0" smtClean="0"/>
              <a:t>/level </a:t>
            </a:r>
            <a:r>
              <a:rPr lang="en-US" dirty="0" err="1" smtClean="0"/>
              <a:t>keparahan</a:t>
            </a:r>
            <a:r>
              <a:rPr lang="en-US" dirty="0" smtClean="0"/>
              <a:t> yang </a:t>
            </a:r>
            <a:r>
              <a:rPr lang="en-US" dirty="0" err="1" smtClean="0"/>
              <a:t>bersifat</a:t>
            </a:r>
            <a:r>
              <a:rPr lang="en-US" dirty="0" smtClean="0"/>
              <a:t> individual yang </a:t>
            </a:r>
            <a:r>
              <a:rPr lang="en-US" dirty="0" err="1" smtClean="0"/>
              <a:t>mana</a:t>
            </a:r>
            <a:r>
              <a:rPr lang="en-US" dirty="0" smtClean="0"/>
              <a:t> </a:t>
            </a:r>
            <a:r>
              <a:rPr lang="en-US" dirty="0" err="1" smtClean="0"/>
              <a:t>memiliki</a:t>
            </a:r>
            <a:r>
              <a:rPr lang="en-US" dirty="0" smtClean="0"/>
              <a:t> </a:t>
            </a:r>
            <a:r>
              <a:rPr lang="en-US" dirty="0" err="1" smtClean="0"/>
              <a:t>resiko</a:t>
            </a:r>
            <a:r>
              <a:rPr lang="en-US" dirty="0" smtClean="0"/>
              <a:t> yang </a:t>
            </a:r>
            <a:r>
              <a:rPr lang="en-US" dirty="0" err="1" smtClean="0"/>
              <a:t>berbeda</a:t>
            </a:r>
            <a:r>
              <a:rPr lang="en-US" dirty="0" smtClean="0"/>
              <a:t>.</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8" name="Content Placeholder 7"/>
          <p:cNvSpPr>
            <a:spLocks noGrp="1"/>
          </p:cNvSpPr>
          <p:nvPr>
            <p:ph idx="1"/>
          </p:nvPr>
        </p:nvSpPr>
        <p:spPr>
          <a:xfrm>
            <a:off x="914400" y="1143000"/>
            <a:ext cx="7772400" cy="4800600"/>
          </a:xfrm>
          <a:ln>
            <a:solidFill>
              <a:schemeClr val="accent2"/>
            </a:solidFill>
          </a:ln>
        </p:spPr>
        <p:txBody>
          <a:bodyPr>
            <a:normAutofit/>
          </a:bodyPr>
          <a:lstStyle/>
          <a:p>
            <a:r>
              <a:rPr lang="en-US" dirty="0" smtClean="0"/>
              <a:t>Imaging </a:t>
            </a:r>
            <a:r>
              <a:rPr lang="en-US" dirty="0" err="1" smtClean="0"/>
              <a:t>pada</a:t>
            </a:r>
            <a:r>
              <a:rPr lang="en-US" dirty="0" smtClean="0"/>
              <a:t>   scoliosis </a:t>
            </a:r>
            <a:r>
              <a:rPr lang="en-US" dirty="0" err="1" smtClean="0"/>
              <a:t>adalah</a:t>
            </a:r>
            <a:r>
              <a:rPr lang="en-US" dirty="0" smtClean="0"/>
              <a:t> </a:t>
            </a:r>
            <a:r>
              <a:rPr lang="en-US" dirty="0" err="1" smtClean="0"/>
              <a:t>penting</a:t>
            </a:r>
            <a:r>
              <a:rPr lang="en-US" dirty="0" smtClean="0"/>
              <a:t>. </a:t>
            </a:r>
          </a:p>
          <a:p>
            <a:r>
              <a:rPr lang="en-US" dirty="0" err="1" smtClean="0"/>
              <a:t>Sebagian</a:t>
            </a:r>
            <a:r>
              <a:rPr lang="en-US" dirty="0" smtClean="0"/>
              <a:t> </a:t>
            </a:r>
            <a:r>
              <a:rPr lang="en-US" dirty="0" err="1" smtClean="0"/>
              <a:t>besar</a:t>
            </a:r>
            <a:r>
              <a:rPr lang="en-US" dirty="0" smtClean="0"/>
              <a:t> </a:t>
            </a:r>
            <a:r>
              <a:rPr lang="en-US" dirty="0" err="1" smtClean="0"/>
              <a:t>kasus</a:t>
            </a:r>
            <a:r>
              <a:rPr lang="en-US" dirty="0" smtClean="0"/>
              <a:t> </a:t>
            </a:r>
            <a:r>
              <a:rPr lang="en-US" dirty="0" err="1" smtClean="0"/>
              <a:t>skoliosis</a:t>
            </a:r>
            <a:r>
              <a:rPr lang="en-US" dirty="0" smtClean="0"/>
              <a:t> </a:t>
            </a:r>
            <a:r>
              <a:rPr lang="en-US" dirty="0" err="1" smtClean="0"/>
              <a:t>idiopatik</a:t>
            </a:r>
            <a:r>
              <a:rPr lang="en-US" dirty="0" smtClean="0"/>
              <a:t> , </a:t>
            </a:r>
            <a:r>
              <a:rPr lang="en-US" dirty="0" err="1" smtClean="0"/>
              <a:t>dan</a:t>
            </a:r>
            <a:r>
              <a:rPr lang="en-US" dirty="0" smtClean="0"/>
              <a:t> imaging </a:t>
            </a:r>
            <a:r>
              <a:rPr lang="en-US" dirty="0" err="1" smtClean="0"/>
              <a:t>digunakan</a:t>
            </a:r>
            <a:r>
              <a:rPr lang="en-US" dirty="0" smtClean="0"/>
              <a:t> </a:t>
            </a:r>
            <a:r>
              <a:rPr lang="en-US" dirty="0" err="1" smtClean="0"/>
              <a:t>secara</a:t>
            </a:r>
            <a:r>
              <a:rPr lang="en-US" dirty="0" smtClean="0"/>
              <a:t> </a:t>
            </a:r>
            <a:r>
              <a:rPr lang="en-US" dirty="0" err="1" smtClean="0"/>
              <a:t>rutin</a:t>
            </a:r>
            <a:r>
              <a:rPr lang="en-US" dirty="0" smtClean="0"/>
              <a:t> </a:t>
            </a:r>
            <a:r>
              <a:rPr lang="en-US" dirty="0" err="1" smtClean="0"/>
              <a:t>dalam</a:t>
            </a:r>
            <a:r>
              <a:rPr lang="en-US" dirty="0" smtClean="0"/>
              <a:t> </a:t>
            </a:r>
            <a:r>
              <a:rPr lang="en-US" dirty="0" err="1" smtClean="0"/>
              <a:t>memantau</a:t>
            </a:r>
            <a:r>
              <a:rPr lang="en-US" dirty="0" smtClean="0"/>
              <a:t> </a:t>
            </a:r>
            <a:r>
              <a:rPr lang="en-US" dirty="0" err="1" smtClean="0"/>
              <a:t>perubahan</a:t>
            </a:r>
            <a:r>
              <a:rPr lang="en-US" dirty="0" smtClean="0"/>
              <a:t> </a:t>
            </a:r>
            <a:r>
              <a:rPr lang="en-US" dirty="0" err="1" smtClean="0"/>
              <a:t>deformitas</a:t>
            </a:r>
            <a:r>
              <a:rPr lang="en-US" dirty="0" smtClean="0"/>
              <a:t> yang </a:t>
            </a:r>
            <a:r>
              <a:rPr lang="en-US" dirty="0" err="1" smtClean="0"/>
              <a:t>terjadi</a:t>
            </a:r>
            <a:r>
              <a:rPr lang="en-US" dirty="0" smtClean="0"/>
              <a:t> </a:t>
            </a:r>
            <a:r>
              <a:rPr lang="en-US" dirty="0" err="1" smtClean="0"/>
              <a:t>selama</a:t>
            </a:r>
            <a:r>
              <a:rPr lang="en-US" dirty="0" smtClean="0"/>
              <a:t> </a:t>
            </a:r>
            <a:r>
              <a:rPr lang="en-US" dirty="0" err="1" smtClean="0"/>
              <a:t>pertumbuhan</a:t>
            </a:r>
            <a:r>
              <a:rPr lang="en-US" dirty="0" smtClean="0"/>
              <a:t>.</a:t>
            </a:r>
          </a:p>
          <a:p>
            <a:r>
              <a:rPr lang="en-US" dirty="0" smtClean="0"/>
              <a:t>Imaging </a:t>
            </a:r>
            <a:r>
              <a:rPr lang="en-US" dirty="0" err="1" smtClean="0"/>
              <a:t>juga</a:t>
            </a:r>
            <a:r>
              <a:rPr lang="en-US" dirty="0" smtClean="0"/>
              <a:t> </a:t>
            </a:r>
            <a:r>
              <a:rPr lang="en-US" dirty="0" err="1" smtClean="0"/>
              <a:t>penting</a:t>
            </a:r>
            <a:r>
              <a:rPr lang="en-US" dirty="0" smtClean="0"/>
              <a:t> </a:t>
            </a:r>
            <a:r>
              <a:rPr lang="en-US" dirty="0" err="1" smtClean="0"/>
              <a:t>dalam</a:t>
            </a:r>
            <a:r>
              <a:rPr lang="en-US" dirty="0" smtClean="0"/>
              <a:t> </a:t>
            </a:r>
            <a:r>
              <a:rPr lang="en-US" dirty="0" err="1" smtClean="0"/>
              <a:t>menentukan</a:t>
            </a:r>
            <a:r>
              <a:rPr lang="en-US" dirty="0" smtClean="0"/>
              <a:t> </a:t>
            </a:r>
            <a:r>
              <a:rPr lang="en-US" dirty="0" err="1" smtClean="0"/>
              <a:t>etiologi</a:t>
            </a:r>
            <a:r>
              <a:rPr lang="en-US" dirty="0" smtClean="0"/>
              <a:t> yang </a:t>
            </a:r>
            <a:r>
              <a:rPr lang="en-US" dirty="0" err="1" smtClean="0"/>
              <a:t>mendasari</a:t>
            </a:r>
            <a:r>
              <a:rPr lang="en-US" dirty="0" smtClean="0"/>
              <a:t> non-</a:t>
            </a:r>
            <a:r>
              <a:rPr lang="en-US" dirty="0" err="1" smtClean="0"/>
              <a:t>idiopatik</a:t>
            </a:r>
            <a:r>
              <a:rPr lang="en-US" dirty="0" smtClean="0"/>
              <a:t> </a:t>
            </a:r>
            <a:r>
              <a:rPr lang="en-US" dirty="0" err="1" smtClean="0"/>
              <a:t>kasus</a:t>
            </a:r>
            <a:r>
              <a:rPr lang="en-US" dirty="0" smtClean="0"/>
              <a:t> scoliosis </a:t>
            </a:r>
            <a:r>
              <a:rPr lang="en-US" dirty="0" err="1" smtClean="0"/>
              <a:t>dan</a:t>
            </a:r>
            <a:r>
              <a:rPr lang="en-US" dirty="0" smtClean="0"/>
              <a:t> </a:t>
            </a:r>
            <a:r>
              <a:rPr lang="en-US" dirty="0" err="1" smtClean="0"/>
              <a:t>digunakan</a:t>
            </a:r>
            <a:r>
              <a:rPr lang="en-US" dirty="0" smtClean="0"/>
              <a:t> </a:t>
            </a:r>
            <a:r>
              <a:rPr lang="en-US" dirty="0" err="1" smtClean="0"/>
              <a:t>dalam</a:t>
            </a:r>
            <a:r>
              <a:rPr lang="en-US" dirty="0" smtClean="0"/>
              <a:t> </a:t>
            </a:r>
            <a:r>
              <a:rPr lang="en-US" dirty="0" err="1" smtClean="0"/>
              <a:t>pemantauan</a:t>
            </a:r>
            <a:r>
              <a:rPr lang="en-US" dirty="0" smtClean="0"/>
              <a:t> </a:t>
            </a:r>
            <a:r>
              <a:rPr lang="en-US" dirty="0" err="1" smtClean="0"/>
              <a:t>pra-dan</a:t>
            </a:r>
            <a:r>
              <a:rPr lang="en-US" dirty="0" smtClean="0"/>
              <a:t> </a:t>
            </a:r>
            <a:r>
              <a:rPr lang="en-US" dirty="0" err="1" smtClean="0"/>
              <a:t>pasca</a:t>
            </a:r>
            <a:r>
              <a:rPr lang="en-US" dirty="0" smtClean="0"/>
              <a:t> </a:t>
            </a:r>
            <a:r>
              <a:rPr lang="en-US" dirty="0" err="1" smtClean="0"/>
              <a:t>operasi</a:t>
            </a:r>
            <a:r>
              <a:rPr lang="en-US" dirty="0" smtClean="0"/>
              <a:t>.</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914400"/>
          </a:xfrm>
        </p:spPr>
        <p:txBody>
          <a:bodyPr/>
          <a:lstStyle/>
          <a:p>
            <a:pPr algn="ctr" eaLnBrk="1" fontAlgn="auto" hangingPunct="1">
              <a:spcAft>
                <a:spcPts val="0"/>
              </a:spcAft>
              <a:defRPr/>
            </a:pPr>
            <a:r>
              <a:rPr lang="id-ID" sz="3200" b="1" dirty="0" smtClean="0">
                <a:solidFill>
                  <a:schemeClr val="tx2">
                    <a:satMod val="200000"/>
                  </a:schemeClr>
                </a:solidFill>
              </a:rPr>
              <a:t>KASUS </a:t>
            </a:r>
            <a:br>
              <a:rPr lang="id-ID" sz="3200" b="1" dirty="0" smtClean="0">
                <a:solidFill>
                  <a:schemeClr val="tx2">
                    <a:satMod val="200000"/>
                  </a:schemeClr>
                </a:solidFill>
              </a:rPr>
            </a:br>
            <a:r>
              <a:rPr lang="id-ID" sz="3200" b="1" dirty="0" smtClean="0">
                <a:solidFill>
                  <a:schemeClr val="tx2"/>
                </a:solidFill>
              </a:rPr>
              <a:t>GANGGUAN ALAT PENGGERAK TUBUH:</a:t>
            </a:r>
          </a:p>
        </p:txBody>
      </p:sp>
      <p:sp>
        <p:nvSpPr>
          <p:cNvPr id="3" name="Content Placeholder 2"/>
          <p:cNvSpPr>
            <a:spLocks noGrp="1"/>
          </p:cNvSpPr>
          <p:nvPr>
            <p:ph idx="1"/>
          </p:nvPr>
        </p:nvSpPr>
        <p:spPr/>
        <p:txBody>
          <a:bodyPr>
            <a:normAutofit/>
          </a:bodyPr>
          <a:lstStyle/>
          <a:p>
            <a:pPr marL="411480" eaLnBrk="1" fontAlgn="auto" hangingPunct="1">
              <a:spcAft>
                <a:spcPts val="0"/>
              </a:spcAft>
              <a:buFont typeface="Wingdings"/>
              <a:buNone/>
              <a:defRPr/>
            </a:pPr>
            <a:r>
              <a:rPr lang="id-ID" sz="3200" b="1" dirty="0" smtClean="0">
                <a:solidFill>
                  <a:srgbClr val="FFC000"/>
                </a:solidFill>
              </a:rPr>
              <a:t>1. Deformitas, </a:t>
            </a:r>
          </a:p>
          <a:p>
            <a:pPr marL="411480" eaLnBrk="1" fontAlgn="auto" hangingPunct="1">
              <a:spcAft>
                <a:spcPts val="0"/>
              </a:spcAft>
              <a:buFont typeface="Wingdings"/>
              <a:buNone/>
              <a:defRPr/>
            </a:pPr>
            <a:r>
              <a:rPr lang="id-ID" sz="3200" b="1" dirty="0" smtClean="0">
                <a:solidFill>
                  <a:srgbClr val="FFC000"/>
                </a:solidFill>
              </a:rPr>
              <a:t>2. Oedema</a:t>
            </a:r>
            <a:endParaRPr lang="en-US" sz="3200" dirty="0" smtClean="0">
              <a:solidFill>
                <a:srgbClr val="FFC000"/>
              </a:solidFill>
            </a:endParaRPr>
          </a:p>
          <a:p>
            <a:pPr marL="411480" eaLnBrk="1" fontAlgn="auto" hangingPunct="1">
              <a:spcAft>
                <a:spcPts val="0"/>
              </a:spcAft>
              <a:buFont typeface="Wingdings"/>
              <a:buNone/>
              <a:defRPr/>
            </a:pPr>
            <a:r>
              <a:rPr lang="id-ID" sz="3200" b="1" dirty="0" smtClean="0">
                <a:solidFill>
                  <a:srgbClr val="FFC000"/>
                </a:solidFill>
              </a:rPr>
              <a:t>3. Efusi, </a:t>
            </a:r>
          </a:p>
          <a:p>
            <a:pPr marL="411480" eaLnBrk="1" fontAlgn="auto" hangingPunct="1">
              <a:spcAft>
                <a:spcPts val="0"/>
              </a:spcAft>
              <a:buFont typeface="Wingdings"/>
              <a:buNone/>
              <a:defRPr/>
            </a:pPr>
            <a:r>
              <a:rPr lang="id-ID" sz="3200" b="1" dirty="0" smtClean="0">
                <a:solidFill>
                  <a:srgbClr val="FFC000"/>
                </a:solidFill>
              </a:rPr>
              <a:t>4. Inflamasi, </a:t>
            </a:r>
          </a:p>
          <a:p>
            <a:pPr marL="411480" eaLnBrk="1" fontAlgn="auto" hangingPunct="1">
              <a:spcAft>
                <a:spcPts val="0"/>
              </a:spcAft>
              <a:buFont typeface="Wingdings"/>
              <a:buNone/>
              <a:defRPr/>
            </a:pPr>
            <a:r>
              <a:rPr lang="id-ID" sz="3200" b="1" dirty="0" smtClean="0">
                <a:solidFill>
                  <a:srgbClr val="FFC000"/>
                </a:solidFill>
              </a:rPr>
              <a:t>5. Tekanan dan temperatur intra artikular, </a:t>
            </a:r>
          </a:p>
          <a:p>
            <a:pPr marL="411480" eaLnBrk="1" fontAlgn="auto" hangingPunct="1">
              <a:spcAft>
                <a:spcPts val="0"/>
              </a:spcAft>
              <a:buFont typeface="Wingdings"/>
              <a:buNone/>
              <a:defRPr/>
            </a:pPr>
            <a:r>
              <a:rPr lang="id-ID" sz="3200" b="1" dirty="0" smtClean="0">
                <a:solidFill>
                  <a:srgbClr val="FFC000"/>
                </a:solidFill>
              </a:rPr>
              <a:t>6. Difusi sinovial</a:t>
            </a:r>
            <a:endParaRPr lang="en-US" sz="3200" dirty="0" smtClean="0">
              <a:solidFill>
                <a:srgbClr val="FFC000"/>
              </a:solidFill>
            </a:endParaRPr>
          </a:p>
          <a:p>
            <a:pPr marL="411480" eaLnBrk="1" fontAlgn="auto" hangingPunct="1">
              <a:spcAft>
                <a:spcPts val="0"/>
              </a:spcAft>
              <a:buFont typeface="Wingdings"/>
              <a:buChar char=""/>
              <a:defRPr/>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anchor="ctr"/>
          <a:lstStyle/>
          <a:p>
            <a:pPr algn="ctr">
              <a:defRPr/>
            </a:pPr>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X-RAY</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Mild remaja scoliosis. ">
            <a:hlinkClick r:id="rId2"/>
          </p:cNvPr>
          <p:cNvPicPr>
            <a:picLocks noGrp="1"/>
          </p:cNvPicPr>
          <p:nvPr>
            <p:ph idx="1"/>
          </p:nvPr>
        </p:nvPicPr>
        <p:blipFill>
          <a:blip r:embed="rId3"/>
          <a:srcRect/>
          <a:stretch>
            <a:fillRect/>
          </a:stretch>
        </p:blipFill>
        <p:spPr bwMode="auto">
          <a:xfrm>
            <a:off x="990600" y="2286000"/>
            <a:ext cx="1447800" cy="2438400"/>
          </a:xfrm>
          <a:prstGeom prst="rect">
            <a:avLst/>
          </a:prstGeom>
          <a:noFill/>
          <a:ln w="9525">
            <a:solidFill>
              <a:schemeClr val="accent6"/>
            </a:solidFill>
            <a:miter lim="800000"/>
            <a:headEnd/>
            <a:tailEnd/>
          </a:ln>
        </p:spPr>
      </p:pic>
      <p:pic>
        <p:nvPicPr>
          <p:cNvPr id="7" name="Picture 6" descr="Sedang scoliosis. ">
            <a:hlinkClick r:id="rId4"/>
          </p:cNvPr>
          <p:cNvPicPr/>
          <p:nvPr/>
        </p:nvPicPr>
        <p:blipFill>
          <a:blip r:embed="rId5"/>
          <a:srcRect/>
          <a:stretch>
            <a:fillRect/>
          </a:stretch>
        </p:blipFill>
        <p:spPr bwMode="auto">
          <a:xfrm>
            <a:off x="3810000" y="2286000"/>
            <a:ext cx="1524000" cy="2438400"/>
          </a:xfrm>
          <a:prstGeom prst="rect">
            <a:avLst/>
          </a:prstGeom>
          <a:noFill/>
          <a:ln w="9525">
            <a:solidFill>
              <a:schemeClr val="accent6"/>
            </a:solidFill>
            <a:miter lim="800000"/>
            <a:headEnd/>
            <a:tailEnd/>
          </a:ln>
        </p:spPr>
      </p:pic>
      <p:pic>
        <p:nvPicPr>
          <p:cNvPr id="8" name="Picture 7" descr="Parah kanakan scoliosis. ">
            <a:hlinkClick r:id="rId6"/>
          </p:cNvPr>
          <p:cNvPicPr/>
          <p:nvPr/>
        </p:nvPicPr>
        <p:blipFill>
          <a:blip r:embed="rId7"/>
          <a:srcRect/>
          <a:stretch>
            <a:fillRect/>
          </a:stretch>
        </p:blipFill>
        <p:spPr bwMode="auto">
          <a:xfrm>
            <a:off x="6629400" y="2286000"/>
            <a:ext cx="1600200" cy="2438400"/>
          </a:xfrm>
          <a:prstGeom prst="rect">
            <a:avLst/>
          </a:prstGeom>
          <a:noFill/>
          <a:ln w="9525">
            <a:solidFill>
              <a:schemeClr val="accent6"/>
            </a:solidFill>
            <a:miter lim="800000"/>
            <a:headEnd/>
            <a:tailEnd/>
          </a:ln>
        </p:spPr>
      </p:pic>
      <p:sp>
        <p:nvSpPr>
          <p:cNvPr id="9" name="TextBox 8"/>
          <p:cNvSpPr txBox="1"/>
          <p:nvPr/>
        </p:nvSpPr>
        <p:spPr>
          <a:xfrm>
            <a:off x="609600" y="5105400"/>
            <a:ext cx="2362200" cy="369332"/>
          </a:xfrm>
          <a:prstGeom prst="rect">
            <a:avLst/>
          </a:prstGeom>
          <a:noFill/>
        </p:spPr>
        <p:txBody>
          <a:bodyPr wrap="square" rtlCol="0">
            <a:spAutoFit/>
          </a:bodyPr>
          <a:lstStyle/>
          <a:p>
            <a:r>
              <a:rPr lang="en-US" dirty="0" smtClean="0">
                <a:solidFill>
                  <a:srgbClr val="FFFF00"/>
                </a:solidFill>
              </a:rPr>
              <a:t>Mild Juvenile scoliosis.</a:t>
            </a:r>
            <a:endParaRPr lang="en-US" dirty="0">
              <a:solidFill>
                <a:srgbClr val="FFFF00"/>
              </a:solidFill>
            </a:endParaRPr>
          </a:p>
        </p:txBody>
      </p:sp>
      <p:sp>
        <p:nvSpPr>
          <p:cNvPr id="10" name="TextBox 9"/>
          <p:cNvSpPr txBox="1"/>
          <p:nvPr/>
        </p:nvSpPr>
        <p:spPr>
          <a:xfrm>
            <a:off x="3657600" y="5105400"/>
            <a:ext cx="2057400" cy="369332"/>
          </a:xfrm>
          <a:prstGeom prst="rect">
            <a:avLst/>
          </a:prstGeom>
          <a:noFill/>
        </p:spPr>
        <p:txBody>
          <a:bodyPr wrap="square" rtlCol="0">
            <a:spAutoFit/>
          </a:bodyPr>
          <a:lstStyle/>
          <a:p>
            <a:r>
              <a:rPr lang="en-US" dirty="0" smtClean="0">
                <a:solidFill>
                  <a:srgbClr val="FFFF00"/>
                </a:solidFill>
              </a:rPr>
              <a:t>Moderate  scoliosis.</a:t>
            </a:r>
            <a:endParaRPr lang="en-US" dirty="0">
              <a:solidFill>
                <a:srgbClr val="FFFF00"/>
              </a:solidFill>
            </a:endParaRPr>
          </a:p>
        </p:txBody>
      </p:sp>
      <p:sp>
        <p:nvSpPr>
          <p:cNvPr id="11" name="TextBox 10"/>
          <p:cNvSpPr txBox="1"/>
          <p:nvPr/>
        </p:nvSpPr>
        <p:spPr>
          <a:xfrm>
            <a:off x="6248400" y="5105400"/>
            <a:ext cx="2667000" cy="369332"/>
          </a:xfrm>
          <a:prstGeom prst="rect">
            <a:avLst/>
          </a:prstGeom>
          <a:noFill/>
        </p:spPr>
        <p:txBody>
          <a:bodyPr wrap="square" rtlCol="0">
            <a:spAutoFit/>
          </a:bodyPr>
          <a:lstStyle/>
          <a:p>
            <a:r>
              <a:rPr lang="en-US" dirty="0" smtClean="0">
                <a:solidFill>
                  <a:srgbClr val="FFFF00"/>
                </a:solidFill>
              </a:rPr>
              <a:t>Severe infantile scoliosis.</a:t>
            </a:r>
            <a:endParaRPr lang="en-US"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CT-SCAN</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3-dimensi (3D) direkonstruksi CT scan sa">
            <a:hlinkClick r:id="rId2"/>
          </p:cNvPr>
          <p:cNvPicPr>
            <a:picLocks noGrp="1"/>
          </p:cNvPicPr>
          <p:nvPr>
            <p:ph idx="1"/>
          </p:nvPr>
        </p:nvPicPr>
        <p:blipFill>
          <a:blip r:embed="rId3"/>
          <a:srcRect/>
          <a:stretch>
            <a:fillRect/>
          </a:stretch>
        </p:blipFill>
        <p:spPr bwMode="auto">
          <a:xfrm>
            <a:off x="914400" y="2133600"/>
            <a:ext cx="2819400" cy="3962400"/>
          </a:xfrm>
          <a:prstGeom prst="rect">
            <a:avLst/>
          </a:prstGeom>
          <a:noFill/>
          <a:ln w="9525">
            <a:solidFill>
              <a:schemeClr val="accent6"/>
            </a:solidFill>
            <a:miter lim="800000"/>
            <a:headEnd/>
            <a:tailEnd/>
          </a:ln>
        </p:spPr>
      </p:pic>
      <p:sp>
        <p:nvSpPr>
          <p:cNvPr id="7" name="TextBox 6"/>
          <p:cNvSpPr txBox="1"/>
          <p:nvPr/>
        </p:nvSpPr>
        <p:spPr>
          <a:xfrm>
            <a:off x="3962400" y="2133600"/>
            <a:ext cx="4953000" cy="707886"/>
          </a:xfrm>
          <a:prstGeom prst="rect">
            <a:avLst/>
          </a:prstGeom>
          <a:noFill/>
          <a:ln>
            <a:solidFill>
              <a:schemeClr val="accent6"/>
            </a:solidFill>
          </a:ln>
        </p:spPr>
        <p:txBody>
          <a:bodyPr wrap="square" rtlCol="0">
            <a:spAutoFit/>
          </a:bodyPr>
          <a:lstStyle/>
          <a:p>
            <a:r>
              <a:rPr lang="en-US" sz="2000" dirty="0" err="1" smtClean="0"/>
              <a:t>Rekonstruksi</a:t>
            </a:r>
            <a:r>
              <a:rPr lang="en-US" sz="2000" dirty="0" smtClean="0"/>
              <a:t> </a:t>
            </a:r>
            <a:r>
              <a:rPr lang="en-US" sz="2000" dirty="0" err="1" smtClean="0"/>
              <a:t>koronal</a:t>
            </a:r>
            <a:r>
              <a:rPr lang="en-US" sz="2000" dirty="0" smtClean="0"/>
              <a:t> </a:t>
            </a:r>
            <a:r>
              <a:rPr lang="en-US" sz="2000" dirty="0" err="1" smtClean="0"/>
              <a:t>dari</a:t>
            </a:r>
            <a:r>
              <a:rPr lang="en-US" sz="2000" dirty="0" smtClean="0"/>
              <a:t> </a:t>
            </a:r>
            <a:r>
              <a:rPr lang="en-US" sz="2000" dirty="0" err="1" smtClean="0"/>
              <a:t>multidetektor</a:t>
            </a:r>
            <a:r>
              <a:rPr lang="en-US" sz="2000" dirty="0" smtClean="0"/>
              <a:t>- CT </a:t>
            </a:r>
            <a:r>
              <a:rPr lang="en-US" sz="2000" dirty="0" err="1" smtClean="0"/>
              <a:t>menunjukkan</a:t>
            </a:r>
            <a:r>
              <a:rPr lang="en-US" sz="2000" dirty="0" smtClean="0"/>
              <a:t>  </a:t>
            </a:r>
            <a:r>
              <a:rPr lang="en-US" sz="2000" dirty="0" err="1" smtClean="0"/>
              <a:t>beberapa</a:t>
            </a:r>
            <a:r>
              <a:rPr lang="en-US" sz="2000" dirty="0" smtClean="0"/>
              <a:t> </a:t>
            </a:r>
            <a:r>
              <a:rPr lang="en-US" sz="2000" dirty="0" err="1" smtClean="0"/>
              <a:t>hemivertebrae</a:t>
            </a:r>
            <a:r>
              <a:rPr lang="en-US" sz="2000" dirty="0" smtClean="0"/>
              <a:t> .</a:t>
            </a:r>
            <a:endParaRPr lang="en-US" sz="2000" dirty="0"/>
          </a:p>
        </p:txBody>
      </p:sp>
      <p:sp>
        <p:nvSpPr>
          <p:cNvPr id="8" name="TextBox 7"/>
          <p:cNvSpPr txBox="1"/>
          <p:nvPr/>
        </p:nvSpPr>
        <p:spPr>
          <a:xfrm>
            <a:off x="4038600" y="3276600"/>
            <a:ext cx="4876800" cy="2862322"/>
          </a:xfrm>
          <a:prstGeom prst="rect">
            <a:avLst/>
          </a:prstGeom>
          <a:noFill/>
          <a:ln>
            <a:solidFill>
              <a:schemeClr val="accent6"/>
            </a:solidFill>
          </a:ln>
        </p:spPr>
        <p:txBody>
          <a:bodyPr wrap="square" rtlCol="0">
            <a:spAutoFit/>
          </a:bodyPr>
          <a:lstStyle/>
          <a:p>
            <a:pPr>
              <a:buFont typeface="Wingdings" pitchFamily="2" charset="2"/>
              <a:buChar char="§"/>
            </a:pPr>
            <a:r>
              <a:rPr lang="en-US" sz="2000" dirty="0" smtClean="0"/>
              <a:t> </a:t>
            </a:r>
            <a:r>
              <a:rPr lang="en-US" sz="2000" dirty="0" err="1" smtClean="0"/>
              <a:t>Dengan</a:t>
            </a:r>
            <a:r>
              <a:rPr lang="en-US" sz="2000" dirty="0" smtClean="0"/>
              <a:t> CT, </a:t>
            </a:r>
            <a:r>
              <a:rPr lang="en-US" sz="2000" dirty="0" err="1" smtClean="0"/>
              <a:t>rekonstruksi</a:t>
            </a:r>
            <a:r>
              <a:rPr lang="en-US" sz="2000" dirty="0" smtClean="0"/>
              <a:t> 3D </a:t>
            </a:r>
            <a:r>
              <a:rPr lang="en-US" sz="2000" dirty="0" err="1" smtClean="0"/>
              <a:t>berguna</a:t>
            </a:r>
            <a:r>
              <a:rPr lang="en-US" sz="2000" dirty="0" smtClean="0"/>
              <a:t> </a:t>
            </a:r>
            <a:r>
              <a:rPr lang="en-US" sz="2000" dirty="0" err="1" smtClean="0"/>
              <a:t>dalam</a:t>
            </a:r>
            <a:endParaRPr lang="en-US" sz="2000" dirty="0" smtClean="0"/>
          </a:p>
          <a:p>
            <a:r>
              <a:rPr lang="en-US" sz="2000" dirty="0" smtClean="0"/>
              <a:t>   </a:t>
            </a:r>
            <a:r>
              <a:rPr lang="en-US" sz="2000" dirty="0" err="1" smtClean="0"/>
              <a:t>menilai</a:t>
            </a:r>
            <a:r>
              <a:rPr lang="en-US" sz="2000" dirty="0" smtClean="0"/>
              <a:t> </a:t>
            </a:r>
            <a:r>
              <a:rPr lang="en-US" sz="2000" dirty="0" err="1" smtClean="0"/>
              <a:t>kelainan</a:t>
            </a:r>
            <a:r>
              <a:rPr lang="en-US" sz="2000" dirty="0" smtClean="0"/>
              <a:t> </a:t>
            </a:r>
            <a:r>
              <a:rPr lang="en-US" sz="2000" dirty="0" err="1" smtClean="0"/>
              <a:t>segmentasi</a:t>
            </a:r>
            <a:r>
              <a:rPr lang="en-US" sz="2000" dirty="0" smtClean="0"/>
              <a:t>.</a:t>
            </a:r>
          </a:p>
          <a:p>
            <a:endParaRPr lang="en-US" sz="2000" dirty="0" smtClean="0"/>
          </a:p>
          <a:p>
            <a:pPr>
              <a:buFont typeface="Wingdings" pitchFamily="2" charset="2"/>
              <a:buChar char="§"/>
            </a:pPr>
            <a:r>
              <a:rPr lang="en-US" sz="2000" dirty="0" smtClean="0"/>
              <a:t> CT </a:t>
            </a:r>
            <a:r>
              <a:rPr lang="en-US" sz="2000" dirty="0" err="1" smtClean="0"/>
              <a:t>juga</a:t>
            </a:r>
            <a:r>
              <a:rPr lang="en-US" sz="2000" dirty="0" smtClean="0"/>
              <a:t> </a:t>
            </a:r>
            <a:r>
              <a:rPr lang="en-US" sz="2000" dirty="0" err="1" smtClean="0"/>
              <a:t>dapat</a:t>
            </a:r>
            <a:r>
              <a:rPr lang="en-US" sz="2000" dirty="0" smtClean="0"/>
              <a:t> </a:t>
            </a:r>
            <a:r>
              <a:rPr lang="en-US" sz="2000" dirty="0" err="1" smtClean="0"/>
              <a:t>digunakan</a:t>
            </a:r>
            <a:r>
              <a:rPr lang="en-US" sz="2000" dirty="0" smtClean="0"/>
              <a:t> </a:t>
            </a:r>
            <a:r>
              <a:rPr lang="en-US" sz="2000" dirty="0" err="1" smtClean="0"/>
              <a:t>untuk</a:t>
            </a:r>
            <a:r>
              <a:rPr lang="en-US" sz="2000" dirty="0" smtClean="0"/>
              <a:t> </a:t>
            </a:r>
            <a:r>
              <a:rPr lang="en-US" sz="2000" dirty="0" err="1" smtClean="0"/>
              <a:t>menilai</a:t>
            </a:r>
            <a:r>
              <a:rPr lang="en-US" sz="2000" dirty="0" smtClean="0"/>
              <a:t> </a:t>
            </a:r>
          </a:p>
          <a:p>
            <a:r>
              <a:rPr lang="en-US" sz="2000" dirty="0" smtClean="0"/>
              <a:t>   </a:t>
            </a:r>
            <a:r>
              <a:rPr lang="en-US" sz="2000" dirty="0" err="1" smtClean="0"/>
              <a:t>sejauh</a:t>
            </a:r>
            <a:r>
              <a:rPr lang="en-US" sz="2000" dirty="0" smtClean="0"/>
              <a:t> </a:t>
            </a:r>
            <a:r>
              <a:rPr lang="en-US" sz="2000" dirty="0" err="1" smtClean="0"/>
              <a:t>mana</a:t>
            </a:r>
            <a:r>
              <a:rPr lang="en-US" sz="2000" dirty="0" smtClean="0"/>
              <a:t> </a:t>
            </a:r>
            <a:r>
              <a:rPr lang="en-US" sz="2000" dirty="0" err="1" smtClean="0"/>
              <a:t>sebenarnya</a:t>
            </a:r>
            <a:r>
              <a:rPr lang="en-US" sz="2000" dirty="0" smtClean="0"/>
              <a:t> </a:t>
            </a:r>
            <a:r>
              <a:rPr lang="en-US" sz="2000" dirty="0" err="1" smtClean="0"/>
              <a:t>dari</a:t>
            </a:r>
            <a:r>
              <a:rPr lang="en-US" sz="2000" dirty="0" smtClean="0"/>
              <a:t> </a:t>
            </a:r>
            <a:r>
              <a:rPr lang="en-US" sz="2000" dirty="0" err="1" smtClean="0"/>
              <a:t>cacat</a:t>
            </a:r>
            <a:r>
              <a:rPr lang="en-US" sz="2000" dirty="0" smtClean="0"/>
              <a:t> </a:t>
            </a:r>
            <a:r>
              <a:rPr lang="en-US" sz="2000" dirty="0" err="1" smtClean="0"/>
              <a:t>rotasi</a:t>
            </a:r>
            <a:endParaRPr lang="en-US" sz="2000" dirty="0" smtClean="0"/>
          </a:p>
          <a:p>
            <a:r>
              <a:rPr lang="en-US" sz="2000" dirty="0" smtClean="0"/>
              <a:t>   </a:t>
            </a:r>
            <a:r>
              <a:rPr lang="en-US" sz="2000" dirty="0" err="1" smtClean="0"/>
              <a:t>dan</a:t>
            </a:r>
            <a:r>
              <a:rPr lang="en-US" sz="2000" dirty="0" smtClean="0"/>
              <a:t> </a:t>
            </a:r>
            <a:r>
              <a:rPr lang="en-US" sz="2000" dirty="0" err="1" smtClean="0"/>
              <a:t>tulang</a:t>
            </a:r>
            <a:r>
              <a:rPr lang="en-US" sz="2000" dirty="0" smtClean="0"/>
              <a:t> </a:t>
            </a:r>
            <a:r>
              <a:rPr lang="en-US" sz="2000" dirty="0" err="1" smtClean="0"/>
              <a:t>rusuk</a:t>
            </a:r>
            <a:r>
              <a:rPr lang="en-US" sz="2000" dirty="0" smtClean="0"/>
              <a:t>. </a:t>
            </a:r>
          </a:p>
          <a:p>
            <a:endParaRPr lang="en-US" sz="2000" dirty="0" smtClean="0"/>
          </a:p>
          <a:p>
            <a:pPr>
              <a:buFont typeface="Wingdings" pitchFamily="2" charset="2"/>
              <a:buChar char="§"/>
            </a:pPr>
            <a:r>
              <a:rPr lang="en-US" sz="2000" dirty="0" smtClean="0"/>
              <a:t> Hal </a:t>
            </a:r>
            <a:r>
              <a:rPr lang="en-US" sz="2000" dirty="0" err="1" smtClean="0"/>
              <a:t>ini</a:t>
            </a:r>
            <a:r>
              <a:rPr lang="en-US" sz="2000" dirty="0" smtClean="0"/>
              <a:t> </a:t>
            </a:r>
            <a:r>
              <a:rPr lang="en-US" sz="2000" dirty="0" err="1" smtClean="0"/>
              <a:t>memainkan</a:t>
            </a:r>
            <a:r>
              <a:rPr lang="en-US" sz="2000" dirty="0" smtClean="0"/>
              <a:t> </a:t>
            </a:r>
            <a:r>
              <a:rPr lang="en-US" sz="2000" dirty="0" err="1" smtClean="0"/>
              <a:t>peran</a:t>
            </a:r>
            <a:r>
              <a:rPr lang="en-US" sz="2000" dirty="0" smtClean="0"/>
              <a:t> </a:t>
            </a:r>
            <a:r>
              <a:rPr lang="en-US" sz="2000" dirty="0" err="1" smtClean="0"/>
              <a:t>penting</a:t>
            </a:r>
            <a:r>
              <a:rPr lang="en-US" sz="2000" dirty="0" smtClean="0"/>
              <a:t> </a:t>
            </a:r>
            <a:r>
              <a:rPr lang="en-US" sz="2000" dirty="0" err="1" smtClean="0"/>
              <a:t>dalam</a:t>
            </a:r>
            <a:r>
              <a:rPr lang="en-US" sz="2000" dirty="0" smtClean="0"/>
              <a:t> </a:t>
            </a:r>
          </a:p>
          <a:p>
            <a:r>
              <a:rPr lang="en-US" sz="2000" dirty="0" smtClean="0"/>
              <a:t>   </a:t>
            </a:r>
            <a:r>
              <a:rPr lang="en-US" sz="2000" dirty="0" err="1" smtClean="0"/>
              <a:t>mengevaluasi</a:t>
            </a:r>
            <a:r>
              <a:rPr lang="en-US" sz="2000" dirty="0" smtClean="0"/>
              <a:t> </a:t>
            </a:r>
            <a:r>
              <a:rPr lang="en-US" sz="2000" dirty="0" err="1" smtClean="0"/>
              <a:t>komplikasi</a:t>
            </a:r>
            <a:r>
              <a:rPr lang="en-US" sz="2000" dirty="0" smtClean="0"/>
              <a:t> </a:t>
            </a:r>
            <a:r>
              <a:rPr lang="en-US" sz="2000" dirty="0" err="1" smtClean="0"/>
              <a:t>pasca</a:t>
            </a:r>
            <a:r>
              <a:rPr lang="en-US" sz="2000" dirty="0" smtClean="0"/>
              <a:t> </a:t>
            </a:r>
            <a:r>
              <a:rPr lang="en-US" sz="2000" dirty="0" err="1" smtClean="0"/>
              <a:t>operasi</a:t>
            </a:r>
            <a:r>
              <a:rPr lang="en-US" sz="2000" dirty="0" smtClean="0"/>
              <a:t>.</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914400"/>
          </a:xfrm>
        </p:spPr>
        <p:txBody>
          <a:bodyPr/>
          <a:lstStyle/>
          <a:p>
            <a:pPr algn="ctr"/>
            <a:r>
              <a:rPr lang="en-US" dirty="0" smtClean="0"/>
              <a:t>MRI</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MRI menunjukkan scoliosis serviks. ">
            <a:hlinkClick r:id="rId2"/>
          </p:cNvPr>
          <p:cNvPicPr>
            <a:picLocks noGrp="1"/>
          </p:cNvPicPr>
          <p:nvPr>
            <p:ph idx="1"/>
          </p:nvPr>
        </p:nvPicPr>
        <p:blipFill>
          <a:blip r:embed="rId3"/>
          <a:srcRect/>
          <a:stretch>
            <a:fillRect/>
          </a:stretch>
        </p:blipFill>
        <p:spPr bwMode="auto">
          <a:xfrm>
            <a:off x="1066800" y="990600"/>
            <a:ext cx="2514600" cy="2438400"/>
          </a:xfrm>
          <a:prstGeom prst="rect">
            <a:avLst/>
          </a:prstGeom>
          <a:noFill/>
          <a:ln w="9525">
            <a:solidFill>
              <a:schemeClr val="accent6"/>
            </a:solidFill>
            <a:miter lim="800000"/>
            <a:headEnd/>
            <a:tailEnd/>
          </a:ln>
        </p:spPr>
      </p:pic>
      <p:pic>
        <p:nvPicPr>
          <p:cNvPr id="7" name="Picture 6" descr="MRI sagital menunjukkan scoliosis lumbalis. ">
            <a:hlinkClick r:id="rId4"/>
          </p:cNvPr>
          <p:cNvPicPr/>
          <p:nvPr/>
        </p:nvPicPr>
        <p:blipFill>
          <a:blip r:embed="rId5"/>
          <a:srcRect/>
          <a:stretch>
            <a:fillRect/>
          </a:stretch>
        </p:blipFill>
        <p:spPr bwMode="auto">
          <a:xfrm>
            <a:off x="990600" y="4267200"/>
            <a:ext cx="2590800" cy="2438400"/>
          </a:xfrm>
          <a:prstGeom prst="rect">
            <a:avLst/>
          </a:prstGeom>
          <a:noFill/>
          <a:ln w="9525">
            <a:solidFill>
              <a:schemeClr val="accent6"/>
            </a:solidFill>
            <a:miter lim="800000"/>
            <a:headEnd/>
            <a:tailEnd/>
          </a:ln>
        </p:spPr>
      </p:pic>
      <p:sp>
        <p:nvSpPr>
          <p:cNvPr id="8" name="Rectangle 7"/>
          <p:cNvSpPr/>
          <p:nvPr/>
        </p:nvSpPr>
        <p:spPr>
          <a:xfrm>
            <a:off x="1066800" y="457200"/>
            <a:ext cx="2871299" cy="369332"/>
          </a:xfrm>
          <a:prstGeom prst="rect">
            <a:avLst/>
          </a:prstGeom>
          <a:ln>
            <a:solidFill>
              <a:schemeClr val="accent6"/>
            </a:solidFill>
          </a:ln>
        </p:spPr>
        <p:txBody>
          <a:bodyPr wrap="none">
            <a:spAutoFit/>
          </a:bodyPr>
          <a:lstStyle/>
          <a:p>
            <a:r>
              <a:rPr lang="en-US" dirty="0" smtClean="0"/>
              <a:t>MRIs show cervical scoliosis.</a:t>
            </a:r>
            <a:endParaRPr lang="en-US" dirty="0"/>
          </a:p>
        </p:txBody>
      </p:sp>
      <p:sp>
        <p:nvSpPr>
          <p:cNvPr id="9" name="Rectangle 8"/>
          <p:cNvSpPr/>
          <p:nvPr/>
        </p:nvSpPr>
        <p:spPr>
          <a:xfrm>
            <a:off x="990600" y="3657600"/>
            <a:ext cx="3555782" cy="369332"/>
          </a:xfrm>
          <a:prstGeom prst="rect">
            <a:avLst/>
          </a:prstGeom>
          <a:ln>
            <a:solidFill>
              <a:schemeClr val="accent6"/>
            </a:solidFill>
          </a:ln>
        </p:spPr>
        <p:txBody>
          <a:bodyPr wrap="none">
            <a:spAutoFit/>
          </a:bodyPr>
          <a:lstStyle/>
          <a:p>
            <a:r>
              <a:rPr lang="en-US" dirty="0" err="1" smtClean="0"/>
              <a:t>Sagittal</a:t>
            </a:r>
            <a:r>
              <a:rPr lang="en-US" dirty="0" smtClean="0"/>
              <a:t> MRIs show lumbar scoliosis</a:t>
            </a:r>
            <a:endParaRPr lang="en-US" dirty="0"/>
          </a:p>
        </p:txBody>
      </p:sp>
      <p:sp>
        <p:nvSpPr>
          <p:cNvPr id="10" name="Rectangle 9"/>
          <p:cNvSpPr/>
          <p:nvPr/>
        </p:nvSpPr>
        <p:spPr>
          <a:xfrm>
            <a:off x="4724400" y="1143000"/>
            <a:ext cx="4191000" cy="4893647"/>
          </a:xfrm>
          <a:prstGeom prst="rect">
            <a:avLst/>
          </a:prstGeom>
          <a:ln>
            <a:solidFill>
              <a:schemeClr val="accent2"/>
            </a:solidFill>
          </a:ln>
        </p:spPr>
        <p:txBody>
          <a:bodyPr wrap="square">
            <a:spAutoFit/>
          </a:bodyPr>
          <a:lstStyle/>
          <a:p>
            <a:pPr>
              <a:buFont typeface="Wingdings" pitchFamily="2" charset="2"/>
              <a:buChar char="§"/>
            </a:pPr>
            <a:r>
              <a:rPr lang="en-US" sz="2400" dirty="0" smtClean="0"/>
              <a:t>  </a:t>
            </a:r>
            <a:r>
              <a:rPr lang="en-US" sz="2400" dirty="0" err="1" smtClean="0"/>
              <a:t>Peran</a:t>
            </a:r>
            <a:r>
              <a:rPr lang="en-US" sz="2400" dirty="0" smtClean="0"/>
              <a:t> MRI </a:t>
            </a:r>
            <a:r>
              <a:rPr lang="en-US" sz="2400" dirty="0" err="1" smtClean="0"/>
              <a:t>adalah</a:t>
            </a:r>
            <a:r>
              <a:rPr lang="en-US" sz="2400" dirty="0" smtClean="0"/>
              <a:t> </a:t>
            </a:r>
          </a:p>
          <a:p>
            <a:r>
              <a:rPr lang="en-US" sz="2400" dirty="0" smtClean="0"/>
              <a:t>     </a:t>
            </a:r>
            <a:r>
              <a:rPr lang="en-US" sz="2400" dirty="0" err="1" smtClean="0"/>
              <a:t>kontroversial</a:t>
            </a:r>
            <a:r>
              <a:rPr lang="en-US" sz="2400" dirty="0" smtClean="0"/>
              <a:t>. </a:t>
            </a:r>
            <a:r>
              <a:rPr lang="en-US" sz="2400" dirty="0" err="1" smtClean="0"/>
              <a:t>Meskipun</a:t>
            </a:r>
            <a:r>
              <a:rPr lang="en-US" sz="2400" dirty="0" smtClean="0"/>
              <a:t> </a:t>
            </a:r>
          </a:p>
          <a:p>
            <a:r>
              <a:rPr lang="en-US" sz="2400" dirty="0" smtClean="0"/>
              <a:t>     </a:t>
            </a:r>
            <a:r>
              <a:rPr lang="en-US" sz="2400" dirty="0" err="1" smtClean="0"/>
              <a:t>beberapa</a:t>
            </a:r>
            <a:r>
              <a:rPr lang="en-US" sz="2400" dirty="0" smtClean="0"/>
              <a:t> </a:t>
            </a:r>
            <a:r>
              <a:rPr lang="en-US" sz="2400" dirty="0" err="1" smtClean="0"/>
              <a:t>lembaga</a:t>
            </a:r>
            <a:r>
              <a:rPr lang="en-US" sz="2400" dirty="0" smtClean="0"/>
              <a:t> </a:t>
            </a:r>
            <a:r>
              <a:rPr lang="en-US" sz="2400" dirty="0" err="1" smtClean="0"/>
              <a:t>lebih</a:t>
            </a:r>
            <a:r>
              <a:rPr lang="en-US" sz="2400" dirty="0" smtClean="0"/>
              <a:t> </a:t>
            </a:r>
          </a:p>
          <a:p>
            <a:r>
              <a:rPr lang="en-US" sz="2400" dirty="0" smtClean="0"/>
              <a:t>     </a:t>
            </a:r>
            <a:r>
              <a:rPr lang="en-US" sz="2400" dirty="0" err="1" smtClean="0"/>
              <a:t>memilih</a:t>
            </a:r>
            <a:r>
              <a:rPr lang="en-US" sz="2400" dirty="0" smtClean="0"/>
              <a:t> </a:t>
            </a:r>
            <a:r>
              <a:rPr lang="en-US" sz="2400" dirty="0" err="1" smtClean="0"/>
              <a:t>untuk</a:t>
            </a:r>
            <a:r>
              <a:rPr lang="en-US" sz="2400" dirty="0" smtClean="0"/>
              <a:t> </a:t>
            </a:r>
            <a:r>
              <a:rPr lang="en-US" sz="2400" dirty="0" err="1" smtClean="0"/>
              <a:t>melakukan</a:t>
            </a:r>
            <a:endParaRPr lang="en-US" sz="2400" dirty="0" smtClean="0"/>
          </a:p>
          <a:p>
            <a:r>
              <a:rPr lang="en-US" sz="2400" dirty="0" smtClean="0"/>
              <a:t>     MRI </a:t>
            </a:r>
            <a:r>
              <a:rPr lang="en-US" sz="2400" dirty="0" err="1" smtClean="0"/>
              <a:t>pra</a:t>
            </a:r>
            <a:r>
              <a:rPr lang="en-US" sz="2400" dirty="0" smtClean="0"/>
              <a:t> </a:t>
            </a:r>
            <a:r>
              <a:rPr lang="en-US" sz="2400" dirty="0" err="1" smtClean="0"/>
              <a:t>operasi</a:t>
            </a:r>
            <a:r>
              <a:rPr lang="en-US" sz="2400" dirty="0" smtClean="0"/>
              <a:t>  </a:t>
            </a:r>
            <a:r>
              <a:rPr lang="en-US" sz="2400" dirty="0" err="1" smtClean="0"/>
              <a:t>pada</a:t>
            </a:r>
            <a:r>
              <a:rPr lang="en-US" sz="2400" dirty="0" smtClean="0"/>
              <a:t> </a:t>
            </a:r>
            <a:r>
              <a:rPr lang="en-US" sz="2400" dirty="0" err="1" smtClean="0"/>
              <a:t>semua</a:t>
            </a:r>
            <a:endParaRPr lang="en-US" sz="2400" dirty="0" smtClean="0"/>
          </a:p>
          <a:p>
            <a:r>
              <a:rPr lang="en-US" sz="2400" dirty="0" smtClean="0"/>
              <a:t>     </a:t>
            </a:r>
            <a:r>
              <a:rPr lang="en-US" sz="2400" dirty="0" err="1" smtClean="0"/>
              <a:t>pasien</a:t>
            </a:r>
            <a:r>
              <a:rPr lang="en-US" sz="2400" dirty="0" smtClean="0"/>
              <a:t>.</a:t>
            </a:r>
          </a:p>
          <a:p>
            <a:pPr>
              <a:buFont typeface="Wingdings" pitchFamily="2" charset="2"/>
              <a:buChar char="§"/>
            </a:pPr>
            <a:r>
              <a:rPr lang="en-US" sz="2400" dirty="0" smtClean="0"/>
              <a:t>  MRI </a:t>
            </a:r>
            <a:r>
              <a:rPr lang="en-US" sz="2400" dirty="0" err="1" smtClean="0"/>
              <a:t>berguna</a:t>
            </a:r>
            <a:r>
              <a:rPr lang="en-US" sz="2400" dirty="0" smtClean="0"/>
              <a:t> </a:t>
            </a:r>
            <a:r>
              <a:rPr lang="en-US" sz="2400" dirty="0" err="1" smtClean="0"/>
              <a:t>untuk</a:t>
            </a:r>
            <a:r>
              <a:rPr lang="en-US" sz="2400" dirty="0" smtClean="0"/>
              <a:t> </a:t>
            </a:r>
          </a:p>
          <a:p>
            <a:r>
              <a:rPr lang="en-US" sz="2400" dirty="0" smtClean="0"/>
              <a:t>    </a:t>
            </a:r>
            <a:r>
              <a:rPr lang="en-US" sz="2400" dirty="0" err="1" smtClean="0"/>
              <a:t>mendiagnosis</a:t>
            </a:r>
            <a:r>
              <a:rPr lang="en-US" sz="2400" dirty="0" smtClean="0"/>
              <a:t> </a:t>
            </a:r>
            <a:r>
              <a:rPr lang="en-US" sz="2400" dirty="0" err="1" smtClean="0"/>
              <a:t>lesi</a:t>
            </a:r>
            <a:r>
              <a:rPr lang="en-US" sz="2400" dirty="0" smtClean="0"/>
              <a:t> </a:t>
            </a:r>
            <a:r>
              <a:rPr lang="en-US" sz="2400" dirty="0" err="1" smtClean="0"/>
              <a:t>tulang</a:t>
            </a:r>
            <a:r>
              <a:rPr lang="en-US" sz="2400" dirty="0" smtClean="0"/>
              <a:t> </a:t>
            </a:r>
          </a:p>
          <a:p>
            <a:r>
              <a:rPr lang="en-US" sz="2400" dirty="0" smtClean="0"/>
              <a:t>    </a:t>
            </a:r>
            <a:r>
              <a:rPr lang="en-US" sz="2400" dirty="0" err="1" smtClean="0"/>
              <a:t>belakang</a:t>
            </a:r>
            <a:r>
              <a:rPr lang="en-US" sz="2400" dirty="0" smtClean="0"/>
              <a:t> </a:t>
            </a:r>
            <a:r>
              <a:rPr lang="en-US" sz="2400" dirty="0" err="1" smtClean="0"/>
              <a:t>dan</a:t>
            </a:r>
            <a:r>
              <a:rPr lang="en-US" sz="2400" dirty="0" smtClean="0"/>
              <a:t> </a:t>
            </a:r>
            <a:r>
              <a:rPr lang="en-US" sz="2400" dirty="0" err="1" smtClean="0"/>
              <a:t>neurologis</a:t>
            </a:r>
            <a:endParaRPr lang="en-US" sz="2400" dirty="0" smtClean="0"/>
          </a:p>
          <a:p>
            <a:r>
              <a:rPr lang="en-US" sz="2400" dirty="0" smtClean="0"/>
              <a:t>    </a:t>
            </a:r>
            <a:r>
              <a:rPr lang="en-US" sz="2400" dirty="0" err="1" smtClean="0"/>
              <a:t>terkait</a:t>
            </a:r>
            <a:r>
              <a:rPr lang="en-US" sz="2400" dirty="0" smtClean="0"/>
              <a:t>. </a:t>
            </a:r>
          </a:p>
          <a:p>
            <a:pPr>
              <a:buFont typeface="Wingdings" pitchFamily="2" charset="2"/>
              <a:buChar char="§"/>
            </a:pPr>
            <a:r>
              <a:rPr lang="en-US" sz="2400" dirty="0" smtClean="0"/>
              <a:t>  Tumor </a:t>
            </a:r>
            <a:r>
              <a:rPr lang="en-US" sz="2400" dirty="0" err="1" smtClean="0"/>
              <a:t>kecil</a:t>
            </a:r>
            <a:r>
              <a:rPr lang="en-US" sz="2400" dirty="0" smtClean="0"/>
              <a:t> </a:t>
            </a:r>
            <a:r>
              <a:rPr lang="en-US" sz="2400" dirty="0" err="1" smtClean="0"/>
              <a:t>dan</a:t>
            </a:r>
            <a:r>
              <a:rPr lang="en-US" sz="2400" dirty="0" smtClean="0"/>
              <a:t> </a:t>
            </a:r>
            <a:r>
              <a:rPr lang="en-US" sz="2400" dirty="0" err="1" smtClean="0"/>
              <a:t>infeksi</a:t>
            </a:r>
            <a:r>
              <a:rPr lang="en-US" sz="2400" dirty="0" smtClean="0"/>
              <a:t> </a:t>
            </a:r>
            <a:r>
              <a:rPr lang="en-US" sz="2400" dirty="0" err="1" smtClean="0"/>
              <a:t>dapat</a:t>
            </a:r>
            <a:endParaRPr lang="en-US" sz="2400" dirty="0" smtClean="0"/>
          </a:p>
          <a:p>
            <a:r>
              <a:rPr lang="en-US" sz="2400" dirty="0" smtClean="0"/>
              <a:t>    </a:t>
            </a:r>
            <a:r>
              <a:rPr lang="en-US" sz="2400" dirty="0" err="1" smtClean="0"/>
              <a:t>dilokalisasi</a:t>
            </a:r>
            <a:r>
              <a:rPr lang="en-US" sz="2400" dirty="0" smtClean="0"/>
              <a:t> </a:t>
            </a:r>
            <a:r>
              <a:rPr lang="en-US" sz="2400" dirty="0" err="1" smtClean="0"/>
              <a:t>dengan</a:t>
            </a:r>
            <a:r>
              <a:rPr lang="en-US" sz="2400" dirty="0" smtClean="0"/>
              <a:t> </a:t>
            </a:r>
          </a:p>
          <a:p>
            <a:r>
              <a:rPr lang="en-US" sz="2400" dirty="0" smtClean="0"/>
              <a:t>    </a:t>
            </a:r>
            <a:r>
              <a:rPr lang="en-US" sz="2400" dirty="0" err="1" smtClean="0"/>
              <a:t>menggunakan</a:t>
            </a:r>
            <a:r>
              <a:rPr lang="en-US" sz="2400" dirty="0" smtClean="0"/>
              <a:t> MRI </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RDOSIS 3.jpg"/>
          <p:cNvPicPr>
            <a:picLocks noGrp="1" noChangeAspect="1"/>
          </p:cNvPicPr>
          <p:nvPr>
            <p:ph idx="1"/>
          </p:nvPr>
        </p:nvPicPr>
        <p:blipFill>
          <a:blip r:embed="rId2"/>
          <a:stretch>
            <a:fillRect/>
          </a:stretch>
        </p:blipFill>
        <p:spPr>
          <a:xfrm>
            <a:off x="2440584" y="914400"/>
            <a:ext cx="4569816" cy="4973660"/>
          </a:xfrm>
          <a:ln>
            <a:solidFill>
              <a:schemeClr val="accent4">
                <a:lumMod val="40000"/>
                <a:lumOff val="60000"/>
              </a:schemeClr>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pPr algn="ctr"/>
            <a:r>
              <a:rPr lang="en-US" b="1" dirty="0" smtClean="0">
                <a:solidFill>
                  <a:schemeClr val="accent2"/>
                </a:solidFill>
              </a:rPr>
              <a:t>LORDOSIS</a:t>
            </a:r>
            <a:endParaRPr lang="id-ID" b="1" dirty="0">
              <a:solidFill>
                <a:schemeClr val="accent2"/>
              </a:solidFill>
            </a:endParaRPr>
          </a:p>
        </p:txBody>
      </p:sp>
      <p:sp>
        <p:nvSpPr>
          <p:cNvPr id="3" name="Content Placeholder 2"/>
          <p:cNvSpPr>
            <a:spLocks noGrp="1"/>
          </p:cNvSpPr>
          <p:nvPr>
            <p:ph idx="1"/>
          </p:nvPr>
        </p:nvSpPr>
        <p:spPr>
          <a:xfrm>
            <a:off x="3581400" y="1447800"/>
            <a:ext cx="5105400" cy="4876800"/>
          </a:xfrm>
          <a:ln>
            <a:solidFill>
              <a:schemeClr val="accent2"/>
            </a:solidFill>
          </a:ln>
        </p:spPr>
        <p:txBody>
          <a:bodyPr/>
          <a:lstStyle/>
          <a:p>
            <a:r>
              <a:rPr lang="en-US" dirty="0" err="1" smtClean="0"/>
              <a:t>Sebuah</a:t>
            </a:r>
            <a:r>
              <a:rPr lang="en-US" dirty="0" smtClean="0"/>
              <a:t> </a:t>
            </a:r>
            <a:r>
              <a:rPr lang="en-US" dirty="0" err="1" smtClean="0"/>
              <a:t>tulang</a:t>
            </a:r>
            <a:r>
              <a:rPr lang="en-US" dirty="0" smtClean="0"/>
              <a:t> </a:t>
            </a:r>
            <a:r>
              <a:rPr lang="en-US" dirty="0" err="1" smtClean="0"/>
              <a:t>belakang</a:t>
            </a:r>
            <a:r>
              <a:rPr lang="en-US" dirty="0" smtClean="0"/>
              <a:t> yang normal, </a:t>
            </a:r>
            <a:r>
              <a:rPr lang="en-US" dirty="0" err="1" smtClean="0"/>
              <a:t>bila</a:t>
            </a:r>
            <a:r>
              <a:rPr lang="en-US" dirty="0" smtClean="0"/>
              <a:t> </a:t>
            </a:r>
            <a:r>
              <a:rPr lang="en-US" dirty="0" err="1" smtClean="0"/>
              <a:t>dilihat</a:t>
            </a:r>
            <a:r>
              <a:rPr lang="en-US" dirty="0" smtClean="0"/>
              <a:t> </a:t>
            </a:r>
            <a:r>
              <a:rPr lang="en-US" dirty="0" err="1" smtClean="0"/>
              <a:t>dari</a:t>
            </a:r>
            <a:r>
              <a:rPr lang="en-US" dirty="0" smtClean="0"/>
              <a:t> </a:t>
            </a:r>
            <a:r>
              <a:rPr lang="en-US" dirty="0" err="1" smtClean="0"/>
              <a:t>belakang</a:t>
            </a:r>
            <a:r>
              <a:rPr lang="en-US" dirty="0" smtClean="0"/>
              <a:t> </a:t>
            </a:r>
            <a:r>
              <a:rPr lang="en-US" dirty="0" err="1" smtClean="0"/>
              <a:t>terlihat</a:t>
            </a:r>
            <a:r>
              <a:rPr lang="en-US" dirty="0" smtClean="0"/>
              <a:t> </a:t>
            </a:r>
            <a:r>
              <a:rPr lang="en-US" dirty="0" err="1" smtClean="0"/>
              <a:t>lurus</a:t>
            </a:r>
            <a:r>
              <a:rPr lang="en-US" dirty="0" smtClean="0"/>
              <a:t>. </a:t>
            </a:r>
          </a:p>
          <a:p>
            <a:r>
              <a:rPr lang="en-US" dirty="0" err="1" smtClean="0"/>
              <a:t>Lordosis</a:t>
            </a:r>
            <a:r>
              <a:rPr lang="en-US" dirty="0" smtClean="0"/>
              <a:t> </a:t>
            </a:r>
            <a:r>
              <a:rPr lang="en-US" dirty="0" err="1" smtClean="0"/>
              <a:t>menunjukkan</a:t>
            </a:r>
            <a:r>
              <a:rPr lang="en-US" dirty="0" smtClean="0"/>
              <a:t>  </a:t>
            </a:r>
            <a:r>
              <a:rPr lang="en-US" dirty="0" err="1" smtClean="0"/>
              <a:t>kelengkungan</a:t>
            </a:r>
            <a:r>
              <a:rPr lang="en-US" dirty="0" smtClean="0"/>
              <a:t> </a:t>
            </a:r>
            <a:r>
              <a:rPr lang="en-US" dirty="0" err="1" smtClean="0"/>
              <a:t>tulang</a:t>
            </a:r>
            <a:r>
              <a:rPr lang="en-US" dirty="0" smtClean="0"/>
              <a:t> </a:t>
            </a:r>
            <a:r>
              <a:rPr lang="en-US" dirty="0" err="1" smtClean="0"/>
              <a:t>belakang</a:t>
            </a:r>
            <a:r>
              <a:rPr lang="en-US" dirty="0" smtClean="0"/>
              <a:t> (vertebrae) </a:t>
            </a:r>
            <a:r>
              <a:rPr lang="en-US" dirty="0" err="1" smtClean="0"/>
              <a:t>di</a:t>
            </a:r>
            <a:r>
              <a:rPr lang="en-US" dirty="0" smtClean="0"/>
              <a:t> </a:t>
            </a:r>
            <a:r>
              <a:rPr lang="en-US" dirty="0" err="1" smtClean="0"/>
              <a:t>daerah</a:t>
            </a:r>
            <a:r>
              <a:rPr lang="en-US" dirty="0" smtClean="0"/>
              <a:t> </a:t>
            </a:r>
            <a:r>
              <a:rPr lang="en-US" dirty="0" err="1" smtClean="0"/>
              <a:t>punggung</a:t>
            </a:r>
            <a:r>
              <a:rPr lang="en-US" dirty="0" smtClean="0"/>
              <a:t> </a:t>
            </a:r>
            <a:r>
              <a:rPr lang="en-US" dirty="0" err="1" smtClean="0"/>
              <a:t>bawah</a:t>
            </a:r>
            <a:r>
              <a:rPr lang="en-US" dirty="0" smtClean="0"/>
              <a:t>, (</a:t>
            </a:r>
            <a:r>
              <a:rPr lang="en-US" dirty="0" err="1" smtClean="0"/>
              <a:t>Penampilan"swayback</a:t>
            </a:r>
            <a:r>
              <a:rPr lang="en-US" dirty="0" smtClean="0"/>
              <a:t>")</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5" descr="Ilustrasi seorang anak dengan lordosis">
            <a:hlinkClick r:id="rId2"/>
          </p:cNvPr>
          <p:cNvPicPr/>
          <p:nvPr/>
        </p:nvPicPr>
        <p:blipFill>
          <a:blip r:embed="rId3"/>
          <a:srcRect/>
          <a:stretch>
            <a:fillRect/>
          </a:stretch>
        </p:blipFill>
        <p:spPr bwMode="auto">
          <a:xfrm>
            <a:off x="914400" y="1447800"/>
            <a:ext cx="2286000" cy="4876800"/>
          </a:xfrm>
          <a:prstGeom prst="rect">
            <a:avLst/>
          </a:prstGeom>
          <a:noFill/>
          <a:ln w="9525">
            <a:solidFill>
              <a:schemeClr val="accent2"/>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2514600"/>
          </a:xfrm>
          <a:ln>
            <a:solidFill>
              <a:schemeClr val="accent4">
                <a:lumMod val="40000"/>
                <a:lumOff val="60000"/>
              </a:schemeClr>
            </a:solidFill>
          </a:ln>
        </p:spPr>
        <p:txBody>
          <a:bodyPr/>
          <a:lstStyle/>
          <a:p>
            <a:r>
              <a:rPr lang="en-US" sz="1800" dirty="0" err="1" smtClean="0"/>
              <a:t>Sudut</a:t>
            </a:r>
            <a:r>
              <a:rPr lang="en-US" sz="1800" dirty="0" smtClean="0"/>
              <a:t> Cobb </a:t>
            </a:r>
            <a:r>
              <a:rPr lang="en-US" sz="1800" dirty="0" err="1" smtClean="0"/>
              <a:t>untuk</a:t>
            </a:r>
            <a:r>
              <a:rPr lang="en-US" sz="1800" dirty="0" smtClean="0"/>
              <a:t> </a:t>
            </a:r>
            <a:r>
              <a:rPr lang="en-US" sz="1800" dirty="0" err="1" smtClean="0">
                <a:solidFill>
                  <a:srgbClr val="FFFF00"/>
                </a:solidFill>
              </a:rPr>
              <a:t>lordosis</a:t>
            </a:r>
            <a:r>
              <a:rPr lang="en-US" sz="1800" dirty="0" smtClean="0">
                <a:solidFill>
                  <a:srgbClr val="FFFF00"/>
                </a:solidFill>
              </a:rPr>
              <a:t> segmental </a:t>
            </a:r>
            <a:r>
              <a:rPr lang="en-US" sz="1800" dirty="0" err="1" smtClean="0">
                <a:solidFill>
                  <a:srgbClr val="FFFF00"/>
                </a:solidFill>
              </a:rPr>
              <a:t>dan</a:t>
            </a:r>
            <a:r>
              <a:rPr lang="en-US" sz="1800" dirty="0" smtClean="0">
                <a:solidFill>
                  <a:srgbClr val="FFFF00"/>
                </a:solidFill>
              </a:rPr>
              <a:t> </a:t>
            </a:r>
            <a:r>
              <a:rPr lang="en-US" sz="1800" dirty="0" err="1" smtClean="0">
                <a:solidFill>
                  <a:srgbClr val="FFFF00"/>
                </a:solidFill>
              </a:rPr>
              <a:t>lordosis</a:t>
            </a:r>
            <a:r>
              <a:rPr lang="en-US" sz="1800" dirty="0" smtClean="0">
                <a:solidFill>
                  <a:srgbClr val="FFFF00"/>
                </a:solidFill>
              </a:rPr>
              <a:t> </a:t>
            </a:r>
            <a:r>
              <a:rPr lang="en-US" sz="1800" dirty="0" err="1" smtClean="0">
                <a:solidFill>
                  <a:srgbClr val="FFFF00"/>
                </a:solidFill>
              </a:rPr>
              <a:t>lumbalis</a:t>
            </a:r>
            <a:r>
              <a:rPr lang="en-US" sz="1800" dirty="0" smtClean="0">
                <a:solidFill>
                  <a:srgbClr val="FFFF00"/>
                </a:solidFill>
              </a:rPr>
              <a:t>.</a:t>
            </a:r>
            <a:br>
              <a:rPr lang="en-US" sz="1800" dirty="0" smtClean="0">
                <a:solidFill>
                  <a:srgbClr val="FFFF00"/>
                </a:solidFill>
              </a:rPr>
            </a:br>
            <a:r>
              <a:rPr lang="en-US" sz="1800" dirty="0" smtClean="0"/>
              <a:t>(A) </a:t>
            </a:r>
            <a:r>
              <a:rPr lang="en-US" sz="1800" dirty="0" err="1" smtClean="0">
                <a:solidFill>
                  <a:srgbClr val="FFFF00"/>
                </a:solidFill>
              </a:rPr>
              <a:t>Lordosis</a:t>
            </a:r>
            <a:r>
              <a:rPr lang="en-US" sz="1800" dirty="0" smtClean="0">
                <a:solidFill>
                  <a:srgbClr val="FFFF00"/>
                </a:solidFill>
              </a:rPr>
              <a:t> segmental </a:t>
            </a:r>
            <a:r>
              <a:rPr lang="en-US" sz="1800" dirty="0" smtClean="0"/>
              <a:t>(SL) </a:t>
            </a:r>
            <a:r>
              <a:rPr lang="en-US" sz="1800" dirty="0" err="1" smtClean="0"/>
              <a:t>pada</a:t>
            </a:r>
            <a:r>
              <a:rPr lang="en-US" sz="1800" dirty="0" smtClean="0"/>
              <a:t> L4-5 (a) </a:t>
            </a:r>
            <a:r>
              <a:rPr lang="en-US" sz="1800" dirty="0" err="1" smtClean="0"/>
              <a:t>didefinisikan</a:t>
            </a:r>
            <a:r>
              <a:rPr lang="en-US" sz="1800" dirty="0" smtClean="0"/>
              <a:t> </a:t>
            </a:r>
            <a:r>
              <a:rPr lang="en-US" sz="1800" dirty="0" err="1" smtClean="0"/>
              <a:t>sebagai</a:t>
            </a:r>
            <a:r>
              <a:rPr lang="en-US" sz="1800" dirty="0" smtClean="0"/>
              <a:t> </a:t>
            </a:r>
            <a:r>
              <a:rPr lang="en-US" sz="1800" dirty="0" err="1" smtClean="0"/>
              <a:t>sudut</a:t>
            </a:r>
            <a:r>
              <a:rPr lang="en-US" sz="1800" dirty="0" smtClean="0"/>
              <a:t> subtended </a:t>
            </a:r>
            <a:r>
              <a:rPr lang="en-US" sz="1800" dirty="0" err="1" smtClean="0"/>
              <a:t>oleh</a:t>
            </a:r>
            <a:r>
              <a:rPr lang="en-US" sz="1800" dirty="0" smtClean="0"/>
              <a:t> </a:t>
            </a:r>
            <a:r>
              <a:rPr lang="en-US" sz="1800" dirty="0" err="1" smtClean="0"/>
              <a:t>garis</a:t>
            </a:r>
            <a:r>
              <a:rPr lang="en-US" sz="1800" dirty="0" smtClean="0"/>
              <a:t> endplate superior L4 </a:t>
            </a:r>
            <a:r>
              <a:rPr lang="en-US" sz="1800" dirty="0" err="1" smtClean="0"/>
              <a:t>dan</a:t>
            </a:r>
            <a:r>
              <a:rPr lang="en-US" sz="1800" dirty="0" smtClean="0"/>
              <a:t> </a:t>
            </a:r>
            <a:r>
              <a:rPr lang="en-US" sz="1800" dirty="0" err="1" smtClean="0"/>
              <a:t>garis</a:t>
            </a:r>
            <a:r>
              <a:rPr lang="en-US" sz="1800" dirty="0" smtClean="0"/>
              <a:t> endplate inferior L5. SL </a:t>
            </a:r>
            <a:r>
              <a:rPr lang="en-US" sz="1800" dirty="0" err="1" smtClean="0"/>
              <a:t>di</a:t>
            </a:r>
            <a:r>
              <a:rPr lang="en-US" sz="1800" dirty="0" smtClean="0"/>
              <a:t> L5-S1 (b) </a:t>
            </a:r>
            <a:r>
              <a:rPr lang="en-US" sz="1800" dirty="0" err="1" smtClean="0"/>
              <a:t>didefinisikan</a:t>
            </a:r>
            <a:r>
              <a:rPr lang="en-US" sz="1800" dirty="0" smtClean="0"/>
              <a:t> </a:t>
            </a:r>
            <a:r>
              <a:rPr lang="en-US" sz="1800" dirty="0" err="1" smtClean="0"/>
              <a:t>sebagai</a:t>
            </a:r>
            <a:r>
              <a:rPr lang="en-US" sz="1800" dirty="0" smtClean="0"/>
              <a:t> </a:t>
            </a:r>
            <a:r>
              <a:rPr lang="en-US" sz="1800" dirty="0" err="1" smtClean="0"/>
              <a:t>sudut</a:t>
            </a:r>
            <a:r>
              <a:rPr lang="en-US" sz="1800" dirty="0" smtClean="0"/>
              <a:t> subtended </a:t>
            </a:r>
            <a:r>
              <a:rPr lang="en-US" sz="1800" dirty="0" err="1" smtClean="0"/>
              <a:t>oleh</a:t>
            </a:r>
            <a:r>
              <a:rPr lang="en-US" sz="1800" dirty="0" smtClean="0"/>
              <a:t> </a:t>
            </a:r>
            <a:r>
              <a:rPr lang="en-US" sz="1800" dirty="0" err="1" smtClean="0"/>
              <a:t>garis</a:t>
            </a:r>
            <a:r>
              <a:rPr lang="en-US" sz="1800" dirty="0" smtClean="0"/>
              <a:t> endplate </a:t>
            </a:r>
            <a:r>
              <a:rPr lang="en-US" sz="1800" dirty="0" err="1" smtClean="0"/>
              <a:t>unggul</a:t>
            </a:r>
            <a:r>
              <a:rPr lang="en-US" sz="1800" dirty="0" smtClean="0"/>
              <a:t> </a:t>
            </a:r>
            <a:r>
              <a:rPr lang="en-US" sz="1800" dirty="0" err="1" smtClean="0"/>
              <a:t>garis</a:t>
            </a:r>
            <a:r>
              <a:rPr lang="en-US" sz="1800" dirty="0" smtClean="0"/>
              <a:t> endplate L5 </a:t>
            </a:r>
            <a:r>
              <a:rPr lang="en-US" sz="1800" dirty="0" err="1" smtClean="0"/>
              <a:t>dan</a:t>
            </a:r>
            <a:r>
              <a:rPr lang="en-US" sz="1800" dirty="0" smtClean="0"/>
              <a:t> </a:t>
            </a:r>
            <a:r>
              <a:rPr lang="en-US" sz="1800" dirty="0" err="1" smtClean="0"/>
              <a:t>unggul</a:t>
            </a:r>
            <a:r>
              <a:rPr lang="en-US" sz="1800" dirty="0" smtClean="0"/>
              <a:t> </a:t>
            </a:r>
            <a:r>
              <a:rPr lang="en-US" sz="1800" dirty="0" err="1" smtClean="0"/>
              <a:t>dari</a:t>
            </a:r>
            <a:r>
              <a:rPr lang="en-US" sz="1800" dirty="0" smtClean="0"/>
              <a:t> S1. </a:t>
            </a:r>
            <a:br>
              <a:rPr lang="en-US" sz="1800" dirty="0" smtClean="0"/>
            </a:br>
            <a:r>
              <a:rPr lang="en-US" sz="1800" dirty="0" smtClean="0"/>
              <a:t>(B) </a:t>
            </a:r>
            <a:r>
              <a:rPr lang="en-US" sz="1800" dirty="0" err="1" smtClean="0"/>
              <a:t>Lordosis</a:t>
            </a:r>
            <a:r>
              <a:rPr lang="en-US" sz="1800" dirty="0" smtClean="0"/>
              <a:t> </a:t>
            </a:r>
            <a:r>
              <a:rPr lang="en-US" sz="1800" dirty="0" err="1" smtClean="0"/>
              <a:t>lumbalis</a:t>
            </a:r>
            <a:r>
              <a:rPr lang="en-US" sz="1800" dirty="0" smtClean="0"/>
              <a:t> </a:t>
            </a:r>
            <a:r>
              <a:rPr lang="en-US" sz="1800" dirty="0" err="1" smtClean="0"/>
              <a:t>keseluruhan</a:t>
            </a:r>
            <a:r>
              <a:rPr lang="en-US" sz="1800" dirty="0" smtClean="0"/>
              <a:t> (c) </a:t>
            </a:r>
            <a:r>
              <a:rPr lang="en-US" sz="1800" dirty="0" err="1" smtClean="0"/>
              <a:t>didefinisikan</a:t>
            </a:r>
            <a:r>
              <a:rPr lang="en-US" sz="1800" dirty="0" smtClean="0"/>
              <a:t> </a:t>
            </a:r>
            <a:r>
              <a:rPr lang="en-US" sz="1800" dirty="0" err="1" smtClean="0"/>
              <a:t>sebagai</a:t>
            </a:r>
            <a:r>
              <a:rPr lang="en-US" sz="1800" dirty="0" smtClean="0"/>
              <a:t> </a:t>
            </a:r>
            <a:r>
              <a:rPr lang="en-US" sz="1800" dirty="0" err="1" smtClean="0"/>
              <a:t>sudut</a:t>
            </a:r>
            <a:r>
              <a:rPr lang="en-US" sz="1800" dirty="0" smtClean="0"/>
              <a:t> subtended </a:t>
            </a:r>
            <a:r>
              <a:rPr lang="en-US" sz="1800" dirty="0" err="1" smtClean="0"/>
              <a:t>oleh</a:t>
            </a:r>
            <a:r>
              <a:rPr lang="en-US" sz="1800" dirty="0" smtClean="0"/>
              <a:t> </a:t>
            </a:r>
            <a:r>
              <a:rPr lang="en-US" sz="1800" dirty="0" err="1" smtClean="0"/>
              <a:t>garis</a:t>
            </a:r>
            <a:r>
              <a:rPr lang="en-US" sz="1800" dirty="0" smtClean="0"/>
              <a:t> endplate superior L1 </a:t>
            </a:r>
            <a:r>
              <a:rPr lang="en-US" sz="1800" dirty="0" err="1" smtClean="0"/>
              <a:t>dan</a:t>
            </a:r>
            <a:r>
              <a:rPr lang="en-US" sz="1800" dirty="0" smtClean="0"/>
              <a:t> </a:t>
            </a:r>
            <a:r>
              <a:rPr lang="en-US" sz="1800" dirty="0" err="1" smtClean="0"/>
              <a:t>garis</a:t>
            </a:r>
            <a:r>
              <a:rPr lang="en-US" sz="1800" dirty="0" smtClean="0"/>
              <a:t> endplate superior S1.</a:t>
            </a:r>
            <a:endParaRPr lang="id-ID" sz="1800" dirty="0"/>
          </a:p>
        </p:txBody>
      </p:sp>
      <p:pic>
        <p:nvPicPr>
          <p:cNvPr id="6" name="Content Placeholder 5" descr="LORDOSIS 6.jpg"/>
          <p:cNvPicPr>
            <a:picLocks noGrp="1" noChangeAspect="1"/>
          </p:cNvPicPr>
          <p:nvPr>
            <p:ph idx="1"/>
          </p:nvPr>
        </p:nvPicPr>
        <p:blipFill>
          <a:blip r:embed="rId2"/>
          <a:stretch>
            <a:fillRect/>
          </a:stretch>
        </p:blipFill>
        <p:spPr>
          <a:xfrm>
            <a:off x="1981200" y="3124200"/>
            <a:ext cx="5410200" cy="3287448"/>
          </a:xfrm>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783336"/>
          </a:xfrm>
        </p:spPr>
        <p:txBody>
          <a:bodyPr/>
          <a:lstStyle/>
          <a:p>
            <a:r>
              <a:rPr lang="en-US" sz="3200" dirty="0" smtClean="0">
                <a:solidFill>
                  <a:schemeClr val="accent2"/>
                </a:solidFill>
              </a:rPr>
              <a:t>X-RAY</a:t>
            </a:r>
            <a:endParaRPr lang="id-ID" sz="3200" dirty="0">
              <a:solidFill>
                <a:schemeClr val="accent2"/>
              </a:solidFill>
            </a:endParaRPr>
          </a:p>
        </p:txBody>
      </p:sp>
      <p:sp>
        <p:nvSpPr>
          <p:cNvPr id="3" name="Content Placeholder 2"/>
          <p:cNvSpPr>
            <a:spLocks noGrp="1"/>
          </p:cNvSpPr>
          <p:nvPr>
            <p:ph idx="1"/>
          </p:nvPr>
        </p:nvSpPr>
        <p:spPr>
          <a:xfrm>
            <a:off x="4648200" y="2057400"/>
            <a:ext cx="4038600" cy="3276600"/>
          </a:xfrm>
          <a:ln>
            <a:solidFill>
              <a:schemeClr val="accent2"/>
            </a:solidFill>
          </a:ln>
        </p:spPr>
        <p:txBody>
          <a:bodyPr>
            <a:normAutofit/>
          </a:bodyPr>
          <a:lstStyle/>
          <a:p>
            <a:pPr lvl="0"/>
            <a:r>
              <a:rPr lang="en-US" sz="2400" dirty="0" err="1" smtClean="0"/>
              <a:t>Tes</a:t>
            </a:r>
            <a:r>
              <a:rPr lang="en-US" sz="2400" dirty="0" smtClean="0"/>
              <a:t> </a:t>
            </a:r>
            <a:r>
              <a:rPr lang="en-US" sz="2400" dirty="0" err="1" smtClean="0"/>
              <a:t>ini</a:t>
            </a:r>
            <a:r>
              <a:rPr lang="en-US" sz="2400" dirty="0" smtClean="0"/>
              <a:t> </a:t>
            </a:r>
            <a:r>
              <a:rPr lang="en-US" sz="2400" dirty="0" err="1" smtClean="0"/>
              <a:t>digunakan</a:t>
            </a:r>
            <a:r>
              <a:rPr lang="en-US" sz="2400" dirty="0" smtClean="0"/>
              <a:t> </a:t>
            </a:r>
            <a:r>
              <a:rPr lang="en-US" sz="2400" dirty="0" err="1" smtClean="0"/>
              <a:t>untuk</a:t>
            </a:r>
            <a:r>
              <a:rPr lang="en-US" sz="2400" dirty="0" smtClean="0"/>
              <a:t> </a:t>
            </a:r>
            <a:r>
              <a:rPr lang="en-US" sz="2400" dirty="0" err="1" smtClean="0"/>
              <a:t>mengukur</a:t>
            </a:r>
            <a:r>
              <a:rPr lang="en-US" sz="2400" dirty="0" smtClean="0"/>
              <a:t> </a:t>
            </a:r>
            <a:r>
              <a:rPr lang="en-US" sz="2400" dirty="0" err="1" smtClean="0"/>
              <a:t>dan</a:t>
            </a:r>
            <a:r>
              <a:rPr lang="en-US" sz="2400" dirty="0" smtClean="0"/>
              <a:t> </a:t>
            </a:r>
            <a:r>
              <a:rPr lang="en-US" sz="2400" dirty="0" err="1" smtClean="0"/>
              <a:t>mengevaluasi</a:t>
            </a:r>
            <a:r>
              <a:rPr lang="en-US" sz="2400" dirty="0" smtClean="0"/>
              <a:t> </a:t>
            </a:r>
            <a:r>
              <a:rPr lang="en-US" sz="2400" dirty="0" err="1" smtClean="0"/>
              <a:t>kurva</a:t>
            </a:r>
            <a:r>
              <a:rPr lang="en-US" sz="2400" dirty="0" smtClean="0"/>
              <a:t> </a:t>
            </a:r>
            <a:r>
              <a:rPr lang="en-US" sz="2400" dirty="0" err="1" smtClean="0"/>
              <a:t>tulang</a:t>
            </a:r>
            <a:r>
              <a:rPr lang="en-US" sz="2400" dirty="0" smtClean="0"/>
              <a:t> </a:t>
            </a:r>
            <a:r>
              <a:rPr lang="en-US" sz="2400" dirty="0" err="1" smtClean="0"/>
              <a:t>belakang</a:t>
            </a:r>
            <a:r>
              <a:rPr lang="en-US" sz="2400" dirty="0" smtClean="0"/>
              <a:t>.</a:t>
            </a:r>
          </a:p>
          <a:p>
            <a:pPr lvl="0"/>
            <a:r>
              <a:rPr lang="en-US" sz="2400" dirty="0" smtClean="0"/>
              <a:t> </a:t>
            </a:r>
            <a:r>
              <a:rPr lang="en-US" sz="2400" dirty="0" err="1" smtClean="0"/>
              <a:t>Sebuah</a:t>
            </a:r>
            <a:r>
              <a:rPr lang="en-US" sz="2400" dirty="0" smtClean="0"/>
              <a:t> </a:t>
            </a:r>
            <a:r>
              <a:rPr lang="en-US" sz="2400" dirty="0" err="1" smtClean="0"/>
              <a:t>rencana</a:t>
            </a:r>
            <a:r>
              <a:rPr lang="en-US" sz="2400" dirty="0" smtClean="0"/>
              <a:t> </a:t>
            </a:r>
            <a:r>
              <a:rPr lang="en-US" sz="2400" dirty="0" err="1" smtClean="0"/>
              <a:t>pengobatan</a:t>
            </a:r>
            <a:r>
              <a:rPr lang="en-US" sz="2400" dirty="0" smtClean="0"/>
              <a:t> </a:t>
            </a:r>
            <a:r>
              <a:rPr lang="en-US" sz="2400" dirty="0" err="1" smtClean="0"/>
              <a:t>seringkali</a:t>
            </a:r>
            <a:r>
              <a:rPr lang="en-US" sz="2400" dirty="0" smtClean="0"/>
              <a:t> </a:t>
            </a:r>
            <a:r>
              <a:rPr lang="en-US" sz="2400" dirty="0" err="1" smtClean="0"/>
              <a:t>dapat</a:t>
            </a:r>
            <a:r>
              <a:rPr lang="en-US" sz="2400" dirty="0" smtClean="0"/>
              <a:t> </a:t>
            </a:r>
            <a:r>
              <a:rPr lang="en-US" sz="2400" dirty="0" err="1" smtClean="0"/>
              <a:t>dibuat</a:t>
            </a:r>
            <a:r>
              <a:rPr lang="en-US" sz="2400" dirty="0" smtClean="0"/>
              <a:t> </a:t>
            </a:r>
            <a:r>
              <a:rPr lang="en-US" sz="2400" dirty="0" err="1" smtClean="0"/>
              <a:t>berdasarkan</a:t>
            </a:r>
            <a:r>
              <a:rPr lang="en-US" sz="2400" dirty="0" smtClean="0"/>
              <a:t> </a:t>
            </a:r>
            <a:r>
              <a:rPr lang="en-US" sz="2400" dirty="0" err="1" smtClean="0"/>
              <a:t>pengukuran</a:t>
            </a:r>
            <a:r>
              <a:rPr lang="en-US" sz="2400" dirty="0" smtClean="0"/>
              <a:t> </a:t>
            </a:r>
            <a:r>
              <a:rPr lang="en-US" sz="2400" dirty="0" err="1" smtClean="0"/>
              <a:t>ini</a:t>
            </a:r>
            <a:r>
              <a:rPr lang="en-US" sz="2400" dirty="0" smtClean="0"/>
              <a:t>.</a:t>
            </a:r>
          </a:p>
          <a:p>
            <a:pPr>
              <a:buNone/>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7" name="Picture 6" descr="x ray lordosis.jpg"/>
          <p:cNvPicPr>
            <a:picLocks noChangeAspect="1"/>
          </p:cNvPicPr>
          <p:nvPr/>
        </p:nvPicPr>
        <p:blipFill>
          <a:blip r:embed="rId2"/>
          <a:stretch>
            <a:fillRect/>
          </a:stretch>
        </p:blipFill>
        <p:spPr>
          <a:xfrm>
            <a:off x="654813" y="2076621"/>
            <a:ext cx="3612387" cy="3181179"/>
          </a:xfrm>
          <a:prstGeom prst="rect">
            <a:avLst/>
          </a:prstGeom>
          <a:ln>
            <a:solidFill>
              <a:schemeClr val="accent2"/>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Resonance Imaging </a:t>
            </a:r>
            <a:endParaRPr lang="id-ID" dirty="0"/>
          </a:p>
        </p:txBody>
      </p:sp>
      <p:sp>
        <p:nvSpPr>
          <p:cNvPr id="3" name="Content Placeholder 2"/>
          <p:cNvSpPr>
            <a:spLocks noGrp="1"/>
          </p:cNvSpPr>
          <p:nvPr>
            <p:ph idx="1"/>
          </p:nvPr>
        </p:nvSpPr>
        <p:spPr>
          <a:xfrm>
            <a:off x="4343400" y="1905000"/>
            <a:ext cx="4267200" cy="3017040"/>
          </a:xfrm>
          <a:ln>
            <a:solidFill>
              <a:schemeClr val="accent2"/>
            </a:solidFill>
          </a:ln>
        </p:spPr>
        <p:txBody>
          <a:bodyPr/>
          <a:lstStyle/>
          <a:p>
            <a:pPr lvl="0"/>
            <a:r>
              <a:rPr lang="en-US" sz="3200" dirty="0" err="1" smtClean="0"/>
              <a:t>Tes</a:t>
            </a:r>
            <a:r>
              <a:rPr lang="en-US" sz="3200" dirty="0" smtClean="0"/>
              <a:t> </a:t>
            </a:r>
            <a:r>
              <a:rPr lang="en-US" sz="3200" dirty="0" err="1" smtClean="0"/>
              <a:t>ini</a:t>
            </a:r>
            <a:r>
              <a:rPr lang="en-US" sz="3200" dirty="0" smtClean="0"/>
              <a:t> </a:t>
            </a:r>
            <a:r>
              <a:rPr lang="en-US" sz="3200" dirty="0" err="1" smtClean="0"/>
              <a:t>dilakukan</a:t>
            </a:r>
            <a:r>
              <a:rPr lang="en-US" sz="3200" dirty="0" smtClean="0"/>
              <a:t> </a:t>
            </a:r>
            <a:r>
              <a:rPr lang="en-US" sz="3200" dirty="0" err="1" smtClean="0"/>
              <a:t>untuk</a:t>
            </a:r>
            <a:r>
              <a:rPr lang="en-US" sz="3200" dirty="0" smtClean="0"/>
              <a:t> </a:t>
            </a:r>
            <a:r>
              <a:rPr lang="en-US" sz="3200" dirty="0" err="1" smtClean="0"/>
              <a:t>menyingkirkan</a:t>
            </a:r>
            <a:r>
              <a:rPr lang="en-US" sz="3200" dirty="0" smtClean="0"/>
              <a:t> </a:t>
            </a:r>
            <a:r>
              <a:rPr lang="en-US" sz="3200" dirty="0" err="1" smtClean="0"/>
              <a:t>kelainan</a:t>
            </a:r>
            <a:r>
              <a:rPr lang="en-US" sz="3200" dirty="0" smtClean="0"/>
              <a:t> </a:t>
            </a:r>
            <a:r>
              <a:rPr lang="en-US" sz="3200" dirty="0" err="1" smtClean="0"/>
              <a:t>terkait</a:t>
            </a:r>
            <a:r>
              <a:rPr lang="en-US" sz="3200" dirty="0" smtClean="0"/>
              <a:t> </a:t>
            </a:r>
            <a:r>
              <a:rPr lang="en-US" sz="3200" dirty="0" err="1" smtClean="0"/>
              <a:t>dari</a:t>
            </a:r>
            <a:r>
              <a:rPr lang="en-US" sz="3200" dirty="0" smtClean="0"/>
              <a:t> </a:t>
            </a:r>
            <a:r>
              <a:rPr lang="en-US" sz="3200" dirty="0" err="1" smtClean="0"/>
              <a:t>sumsum</a:t>
            </a:r>
            <a:r>
              <a:rPr lang="en-US" sz="3200" dirty="0" smtClean="0"/>
              <a:t> </a:t>
            </a:r>
            <a:r>
              <a:rPr lang="en-US" sz="3200" dirty="0" err="1" smtClean="0"/>
              <a:t>tulang</a:t>
            </a:r>
            <a:r>
              <a:rPr lang="en-US" sz="3200" dirty="0" smtClean="0"/>
              <a:t> </a:t>
            </a:r>
            <a:r>
              <a:rPr lang="en-US" sz="3200" dirty="0" err="1" smtClean="0"/>
              <a:t>belakang</a:t>
            </a:r>
            <a:r>
              <a:rPr lang="en-US" sz="3200" dirty="0" smtClean="0"/>
              <a:t> </a:t>
            </a:r>
            <a:r>
              <a:rPr lang="en-US" sz="3200" dirty="0" err="1" smtClean="0"/>
              <a:t>dan</a:t>
            </a:r>
            <a:r>
              <a:rPr lang="en-US" sz="3200" dirty="0" smtClean="0"/>
              <a:t> </a:t>
            </a:r>
            <a:r>
              <a:rPr lang="en-US" sz="3200" dirty="0" err="1" smtClean="0"/>
              <a:t>saraf</a:t>
            </a:r>
            <a:r>
              <a:rPr lang="en-US" sz="3200" dirty="0" smtClean="0"/>
              <a:t>.</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5" descr="lordosis mri.jpg"/>
          <p:cNvPicPr>
            <a:picLocks noChangeAspect="1"/>
          </p:cNvPicPr>
          <p:nvPr/>
        </p:nvPicPr>
        <p:blipFill>
          <a:blip r:embed="rId2"/>
          <a:stretch>
            <a:fillRect/>
          </a:stretch>
        </p:blipFill>
        <p:spPr>
          <a:xfrm>
            <a:off x="1143000" y="1905000"/>
            <a:ext cx="2819400" cy="4097528"/>
          </a:xfrm>
          <a:prstGeom prst="rect">
            <a:avLst/>
          </a:prstGeom>
          <a:ln>
            <a:solidFill>
              <a:schemeClr val="accent2"/>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CT-SCAN</a:t>
            </a:r>
            <a:endParaRPr lang="id-ID" dirty="0"/>
          </a:p>
        </p:txBody>
      </p:sp>
      <p:sp>
        <p:nvSpPr>
          <p:cNvPr id="3" name="Content Placeholder 2"/>
          <p:cNvSpPr>
            <a:spLocks noGrp="1"/>
          </p:cNvSpPr>
          <p:nvPr>
            <p:ph idx="1"/>
          </p:nvPr>
        </p:nvSpPr>
        <p:spPr>
          <a:xfrm>
            <a:off x="4724400" y="1981200"/>
            <a:ext cx="3962400" cy="3017040"/>
          </a:xfrm>
          <a:ln>
            <a:solidFill>
              <a:schemeClr val="accent2"/>
            </a:solidFill>
          </a:ln>
        </p:spPr>
        <p:txBody>
          <a:bodyPr>
            <a:normAutofit/>
          </a:bodyPr>
          <a:lstStyle/>
          <a:p>
            <a:pPr lvl="0"/>
            <a:r>
              <a:rPr lang="en-US" sz="2400" dirty="0" smtClean="0"/>
              <a:t>CT scan </a:t>
            </a:r>
            <a:r>
              <a:rPr lang="en-US" sz="2400" dirty="0" err="1" smtClean="0"/>
              <a:t>menunjukkan</a:t>
            </a:r>
            <a:r>
              <a:rPr lang="en-US" sz="2400" dirty="0" smtClean="0"/>
              <a:t> </a:t>
            </a:r>
            <a:r>
              <a:rPr lang="en-US" sz="2400" dirty="0" err="1" smtClean="0"/>
              <a:t>detal</a:t>
            </a:r>
            <a:r>
              <a:rPr lang="en-US" sz="2400" dirty="0" smtClean="0"/>
              <a:t> </a:t>
            </a:r>
            <a:r>
              <a:rPr lang="en-US" sz="2400" dirty="0" err="1" smtClean="0"/>
              <a:t>gambar</a:t>
            </a:r>
            <a:r>
              <a:rPr lang="en-US" sz="2400" dirty="0" smtClean="0"/>
              <a:t>  </a:t>
            </a:r>
            <a:r>
              <a:rPr lang="en-US" sz="2400" dirty="0" err="1" smtClean="0"/>
              <a:t>dari</a:t>
            </a:r>
            <a:r>
              <a:rPr lang="en-US" sz="2400" dirty="0" smtClean="0"/>
              <a:t> </a:t>
            </a:r>
            <a:r>
              <a:rPr lang="en-US" sz="2400" dirty="0" err="1" smtClean="0"/>
              <a:t>setiap</a:t>
            </a:r>
            <a:r>
              <a:rPr lang="en-US" sz="2400" dirty="0" smtClean="0"/>
              <a:t> </a:t>
            </a:r>
            <a:r>
              <a:rPr lang="en-US" sz="2400" dirty="0" err="1" smtClean="0"/>
              <a:t>bagian</a:t>
            </a:r>
            <a:r>
              <a:rPr lang="en-US" sz="2400" dirty="0" smtClean="0"/>
              <a:t> </a:t>
            </a:r>
            <a:r>
              <a:rPr lang="en-US" sz="2400" dirty="0" err="1" smtClean="0"/>
              <a:t>tubuh</a:t>
            </a:r>
            <a:r>
              <a:rPr lang="en-US" sz="2400" dirty="0" smtClean="0"/>
              <a:t>, </a:t>
            </a:r>
            <a:r>
              <a:rPr lang="en-US" sz="2400" dirty="0" err="1" smtClean="0"/>
              <a:t>termasuk</a:t>
            </a:r>
            <a:r>
              <a:rPr lang="en-US" sz="2400" dirty="0" smtClean="0"/>
              <a:t> </a:t>
            </a:r>
            <a:r>
              <a:rPr lang="en-US" sz="2400" dirty="0" err="1" smtClean="0"/>
              <a:t>tulang</a:t>
            </a:r>
            <a:r>
              <a:rPr lang="en-US" sz="2400" dirty="0" smtClean="0"/>
              <a:t>, </a:t>
            </a:r>
            <a:r>
              <a:rPr lang="en-US" sz="2400" dirty="0" err="1" smtClean="0"/>
              <a:t>otot</a:t>
            </a:r>
            <a:r>
              <a:rPr lang="en-US" sz="2400" dirty="0" smtClean="0"/>
              <a:t>, </a:t>
            </a:r>
            <a:r>
              <a:rPr lang="en-US" sz="2400" dirty="0" err="1" smtClean="0"/>
              <a:t>lemak</a:t>
            </a:r>
            <a:r>
              <a:rPr lang="en-US" sz="2400" dirty="0" smtClean="0"/>
              <a:t>, </a:t>
            </a:r>
            <a:r>
              <a:rPr lang="en-US" sz="2400" dirty="0" err="1" smtClean="0"/>
              <a:t>dan</a:t>
            </a:r>
            <a:r>
              <a:rPr lang="en-US" sz="2400" dirty="0" smtClean="0"/>
              <a:t> organ.</a:t>
            </a:r>
          </a:p>
          <a:p>
            <a:pPr lvl="0"/>
            <a:r>
              <a:rPr lang="en-US" sz="2400" dirty="0" smtClean="0"/>
              <a:t> CT scan </a:t>
            </a:r>
            <a:r>
              <a:rPr lang="en-US" sz="2400" dirty="0" err="1" smtClean="0"/>
              <a:t>lebih</a:t>
            </a:r>
            <a:r>
              <a:rPr lang="en-US" sz="2400" dirty="0" smtClean="0"/>
              <a:t> detail </a:t>
            </a:r>
            <a:r>
              <a:rPr lang="en-US" sz="2400" dirty="0" err="1" smtClean="0"/>
              <a:t>daripada</a:t>
            </a:r>
            <a:r>
              <a:rPr lang="en-US" sz="2400" dirty="0" smtClean="0"/>
              <a:t> x-ray.</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5" descr="lordosis ct.jpg"/>
          <p:cNvPicPr>
            <a:picLocks noChangeAspect="1"/>
          </p:cNvPicPr>
          <p:nvPr/>
        </p:nvPicPr>
        <p:blipFill>
          <a:blip r:embed="rId2"/>
          <a:stretch>
            <a:fillRect/>
          </a:stretch>
        </p:blipFill>
        <p:spPr>
          <a:xfrm>
            <a:off x="762000" y="2286000"/>
            <a:ext cx="3606800" cy="2438400"/>
          </a:xfrm>
          <a:prstGeom prst="rect">
            <a:avLst/>
          </a:prstGeom>
          <a:ln>
            <a:solidFill>
              <a:schemeClr val="accent2"/>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PINE DEF 3.jpg"/>
          <p:cNvPicPr>
            <a:picLocks noGrp="1" noChangeAspect="1"/>
          </p:cNvPicPr>
          <p:nvPr>
            <p:ph idx="1"/>
          </p:nvPr>
        </p:nvPicPr>
        <p:blipFill>
          <a:blip r:embed="rId2"/>
          <a:stretch>
            <a:fillRect/>
          </a:stretch>
        </p:blipFill>
        <p:spPr>
          <a:xfrm>
            <a:off x="2242457" y="990600"/>
            <a:ext cx="4463143" cy="5207000"/>
          </a:xfrm>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6" name="TextBox 5"/>
          <p:cNvSpPr txBox="1"/>
          <p:nvPr/>
        </p:nvSpPr>
        <p:spPr>
          <a:xfrm>
            <a:off x="1066800" y="990600"/>
            <a:ext cx="7239000" cy="5447645"/>
          </a:xfrm>
          <a:prstGeom prst="rect">
            <a:avLst/>
          </a:prstGeom>
          <a:solidFill>
            <a:srgbClr val="FF0000"/>
          </a:solidFill>
        </p:spPr>
        <p:txBody>
          <a:bodyPr wrap="square" rtlCol="0">
            <a:spAutoFit/>
          </a:bodyPr>
          <a:lstStyle/>
          <a:p>
            <a:pPr algn="ctr"/>
            <a:endParaRPr lang="id-ID" sz="3600" b="1" dirty="0" smtClean="0"/>
          </a:p>
          <a:p>
            <a:pPr marL="514350" indent="-514350"/>
            <a:r>
              <a:rPr lang="id-ID" sz="3600" b="1" dirty="0" smtClean="0"/>
              <a:t>	              </a:t>
            </a:r>
            <a:endParaRPr lang="id-ID" sz="2800" b="1" dirty="0" smtClean="0"/>
          </a:p>
          <a:p>
            <a:pPr marL="514350" indent="-514350"/>
            <a:r>
              <a:rPr lang="id-ID" sz="2800" b="1" dirty="0" smtClean="0"/>
              <a:t>		</a:t>
            </a:r>
            <a:endParaRPr lang="id-ID" sz="2800" dirty="0" smtClean="0"/>
          </a:p>
          <a:p>
            <a:pPr marL="514350" indent="-514350" algn="ctr">
              <a:buAutoNum type="alphaLcPeriod"/>
            </a:pPr>
            <a:endParaRPr lang="id-ID" sz="2800" dirty="0" smtClean="0"/>
          </a:p>
          <a:p>
            <a:pPr marL="514350" indent="-514350" algn="ctr">
              <a:buAutoNum type="alphaLcPeriod"/>
            </a:pPr>
            <a:endParaRPr lang="id-ID" sz="2800" dirty="0" smtClean="0"/>
          </a:p>
          <a:p>
            <a:pPr marL="514350" indent="-514350" algn="ctr">
              <a:buAutoNum type="alphaLcPeriod"/>
            </a:pPr>
            <a:endParaRPr lang="id-ID" sz="2800" dirty="0" smtClean="0"/>
          </a:p>
          <a:p>
            <a:pPr marL="514350" indent="-514350" algn="ctr"/>
            <a:endParaRPr lang="id-ID" sz="2800" dirty="0" smtClean="0"/>
          </a:p>
          <a:p>
            <a:pPr marL="514350" indent="-514350" algn="ctr"/>
            <a:endParaRPr lang="id-ID" sz="2800" dirty="0" smtClean="0"/>
          </a:p>
          <a:p>
            <a:pPr algn="ctr"/>
            <a:r>
              <a:rPr lang="id-ID" sz="3600" b="1" dirty="0" smtClean="0"/>
              <a:t> </a:t>
            </a:r>
          </a:p>
          <a:p>
            <a:pPr algn="ctr"/>
            <a:endParaRPr lang="id-ID" sz="3600" b="1" dirty="0" smtClean="0"/>
          </a:p>
          <a:p>
            <a:pPr algn="ctr"/>
            <a:endParaRPr lang="id-ID" sz="3600" b="1" dirty="0" smtClean="0"/>
          </a:p>
        </p:txBody>
      </p:sp>
      <p:sp>
        <p:nvSpPr>
          <p:cNvPr id="1026" name="Rectangle 2"/>
          <p:cNvSpPr>
            <a:spLocks noGrp="1" noChangeArrowheads="1"/>
          </p:cNvSpPr>
          <p:nvPr>
            <p:ph idx="1"/>
          </p:nvPr>
        </p:nvSpPr>
        <p:spPr bwMode="auto">
          <a:xfrm>
            <a:off x="1295400" y="2590800"/>
            <a:ext cx="64770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fontAlgn="base">
              <a:spcBef>
                <a:spcPct val="0"/>
              </a:spcBef>
              <a:spcAft>
                <a:spcPct val="0"/>
              </a:spcAft>
              <a:buClrTx/>
              <a:buSzTx/>
              <a:buFontTx/>
              <a:buAutoNum type="alphaLcPeriod"/>
            </a:pPr>
            <a:r>
              <a:rPr lang="en-US" sz="2000" b="1" dirty="0" smtClean="0"/>
              <a:t>Congenital </a:t>
            </a:r>
            <a:r>
              <a:rPr lang="en-US" sz="2000" b="1" dirty="0" err="1" smtClean="0"/>
              <a:t>sternomastoid</a:t>
            </a:r>
            <a:r>
              <a:rPr lang="en-US" sz="2000" b="1" dirty="0" smtClean="0"/>
              <a:t> </a:t>
            </a:r>
            <a:r>
              <a:rPr lang="en-US" sz="2000" b="1" dirty="0" err="1" smtClean="0"/>
              <a:t>torticollis</a:t>
            </a:r>
            <a:endParaRPr lang="id-ID" sz="2000" b="1" dirty="0" smtClean="0"/>
          </a:p>
          <a:p>
            <a:pPr marL="342900" lvl="0" fontAlgn="base">
              <a:spcBef>
                <a:spcPct val="0"/>
              </a:spcBef>
              <a:spcAft>
                <a:spcPct val="0"/>
              </a:spcAft>
              <a:buClrTx/>
              <a:buSzTx/>
              <a:buFontTx/>
              <a:buAutoNum type="alphaLcPeriod"/>
            </a:pPr>
            <a:r>
              <a:rPr lang="en-US" sz="2000" b="1" dirty="0" smtClean="0"/>
              <a:t>Scoliosis, </a:t>
            </a:r>
            <a:r>
              <a:rPr lang="en-US" sz="2000" b="1" dirty="0" err="1" smtClean="0"/>
              <a:t>lordosis</a:t>
            </a:r>
            <a:r>
              <a:rPr lang="en-US" sz="2000" b="1" dirty="0" smtClean="0"/>
              <a:t>, </a:t>
            </a:r>
            <a:r>
              <a:rPr lang="en-US" sz="2000" b="1" dirty="0" err="1" smtClean="0"/>
              <a:t>kyphosis</a:t>
            </a:r>
            <a:endParaRPr lang="id-ID" sz="2000" b="1" dirty="0" smtClean="0"/>
          </a:p>
          <a:p>
            <a:pPr marL="342900" lvl="0" fontAlgn="base">
              <a:spcBef>
                <a:spcPct val="0"/>
              </a:spcBef>
              <a:spcAft>
                <a:spcPct val="0"/>
              </a:spcAft>
              <a:buClrTx/>
              <a:buSzTx/>
              <a:buFontTx/>
              <a:buAutoNum type="alphaLcPeriod"/>
            </a:pPr>
            <a:r>
              <a:rPr lang="en-US" sz="2000" b="1" dirty="0" smtClean="0"/>
              <a:t>Congenital dislocation of hip</a:t>
            </a:r>
            <a:endParaRPr lang="id-ID" sz="2000" b="1" dirty="0" smtClean="0"/>
          </a:p>
          <a:p>
            <a:pPr marL="342900" lvl="0" fontAlgn="base">
              <a:spcBef>
                <a:spcPct val="0"/>
              </a:spcBef>
              <a:spcAft>
                <a:spcPct val="0"/>
              </a:spcAft>
              <a:buClrTx/>
              <a:buSzTx/>
              <a:buFontTx/>
              <a:buAutoNum type="alphaLcPeriod"/>
            </a:pPr>
            <a:r>
              <a:rPr lang="en-US" sz="2000" b="1" dirty="0" smtClean="0"/>
              <a:t>Congenital </a:t>
            </a:r>
            <a:r>
              <a:rPr lang="en-US" sz="2000" b="1" dirty="0" err="1" smtClean="0"/>
              <a:t>genu</a:t>
            </a:r>
            <a:r>
              <a:rPr lang="en-US" sz="2000" b="1" dirty="0" smtClean="0"/>
              <a:t> </a:t>
            </a:r>
            <a:r>
              <a:rPr lang="en-US" sz="2000" b="1" dirty="0" err="1" smtClean="0"/>
              <a:t>recurvatum</a:t>
            </a:r>
            <a:endParaRPr lang="id-ID" sz="2000" b="1" dirty="0" smtClean="0"/>
          </a:p>
          <a:p>
            <a:pPr marL="342900" lvl="0" fontAlgn="base">
              <a:spcBef>
                <a:spcPct val="0"/>
              </a:spcBef>
              <a:spcAft>
                <a:spcPct val="0"/>
              </a:spcAft>
              <a:buClrTx/>
              <a:buSzTx/>
              <a:buFontTx/>
              <a:buAutoNum type="alphaLcPeriod"/>
            </a:pPr>
            <a:r>
              <a:rPr lang="en-US" sz="2000" b="1" dirty="0" err="1" smtClean="0"/>
              <a:t>Talipes</a:t>
            </a:r>
            <a:r>
              <a:rPr lang="en-US" sz="2000" b="1" dirty="0" smtClean="0"/>
              <a:t> </a:t>
            </a:r>
            <a:r>
              <a:rPr lang="en-US" sz="2000" b="1" dirty="0" err="1" smtClean="0"/>
              <a:t>equinovarus</a:t>
            </a:r>
            <a:endParaRPr lang="id-ID" sz="2000" b="1" dirty="0" smtClean="0"/>
          </a:p>
          <a:p>
            <a:pPr marL="342900" lvl="0" fontAlgn="base">
              <a:spcBef>
                <a:spcPct val="0"/>
              </a:spcBef>
              <a:spcAft>
                <a:spcPct val="0"/>
              </a:spcAft>
              <a:buClrTx/>
              <a:buSzTx/>
              <a:buFontTx/>
              <a:buAutoNum type="alphaLcPeriod"/>
            </a:pPr>
            <a:r>
              <a:rPr lang="en-US" sz="2000" b="1" dirty="0" smtClean="0"/>
              <a:t>Congenital </a:t>
            </a:r>
            <a:r>
              <a:rPr lang="en-US" sz="2000" b="1" dirty="0" err="1" smtClean="0"/>
              <a:t>pes</a:t>
            </a:r>
            <a:r>
              <a:rPr lang="en-US" sz="2000" b="1" dirty="0" smtClean="0"/>
              <a:t> </a:t>
            </a:r>
            <a:r>
              <a:rPr lang="en-US" sz="2000" b="1" dirty="0" err="1" smtClean="0"/>
              <a:t>planus</a:t>
            </a:r>
            <a:endParaRPr lang="id-ID" sz="2000" b="1" dirty="0" smtClean="0"/>
          </a:p>
          <a:p>
            <a:pPr marL="342900" lvl="0" fontAlgn="base">
              <a:spcBef>
                <a:spcPct val="0"/>
              </a:spcBef>
              <a:spcAft>
                <a:spcPct val="0"/>
              </a:spcAft>
              <a:buClrTx/>
              <a:buSzTx/>
              <a:buFontTx/>
              <a:buAutoNum type="alphaLcPeriod"/>
            </a:pPr>
            <a:r>
              <a:rPr lang="en-US" sz="2000" b="1" dirty="0" smtClean="0"/>
              <a:t>Club hand (congenital)</a:t>
            </a:r>
            <a:endParaRPr kumimoji="0" lang="id-ID" sz="2000" b="1" i="0" u="none" strike="noStrike" cap="none" normalizeH="0" baseline="0" dirty="0" smtClean="0">
              <a:ln>
                <a:noFill/>
              </a:ln>
              <a:effectLst/>
              <a:latin typeface="Arial" pitchFamily="34" charset="0"/>
              <a:cs typeface="Arial" pitchFamily="34" charset="0"/>
            </a:endParaRPr>
          </a:p>
          <a:p>
            <a:pPr marL="342900" marR="0" lvl="0" algn="l" defTabSz="914400" rtl="0" eaLnBrk="1" fontAlgn="base" latinLnBrk="0" hangingPunct="1">
              <a:lnSpc>
                <a:spcPct val="100000"/>
              </a:lnSpc>
              <a:spcBef>
                <a:spcPct val="0"/>
              </a:spcBef>
              <a:spcAft>
                <a:spcPct val="0"/>
              </a:spcAft>
              <a:buClrTx/>
              <a:buSzTx/>
              <a:buNone/>
              <a:tabLst/>
            </a:pPr>
            <a:r>
              <a:rPr kumimoji="0" lang="id-ID" sz="1600" b="0" i="0" u="none" strike="noStrike" cap="none" normalizeH="0" dirty="0" smtClean="0">
                <a:ln>
                  <a:noFill/>
                </a:ln>
                <a:solidFill>
                  <a:srgbClr val="FFFF00"/>
                </a:solidFill>
                <a:effectLst/>
                <a:latin typeface="Arial" pitchFamily="34" charset="0"/>
                <a:cs typeface="Arial" pitchFamily="34" charset="0"/>
              </a:rPr>
              <a:t>    </a:t>
            </a:r>
            <a:endParaRPr kumimoji="0" lang="id-ID" sz="1600" b="0" i="0" u="none" strike="noStrike" cap="none" normalizeH="0" baseline="0" dirty="0" smtClean="0">
              <a:ln>
                <a:noFill/>
              </a:ln>
              <a:solidFill>
                <a:srgbClr val="FFFF00"/>
              </a:solidFill>
              <a:effectLst/>
              <a:latin typeface="Arial" pitchFamily="34" charset="0"/>
              <a:cs typeface="Arial" pitchFamily="34" charset="0"/>
            </a:endParaRPr>
          </a:p>
        </p:txBody>
      </p:sp>
      <p:sp>
        <p:nvSpPr>
          <p:cNvPr id="7" name="TextBox 6"/>
          <p:cNvSpPr txBox="1"/>
          <p:nvPr/>
        </p:nvSpPr>
        <p:spPr>
          <a:xfrm>
            <a:off x="990600" y="304800"/>
            <a:ext cx="5105400" cy="646331"/>
          </a:xfrm>
          <a:prstGeom prst="rect">
            <a:avLst/>
          </a:prstGeom>
          <a:noFill/>
        </p:spPr>
        <p:txBody>
          <a:bodyPr wrap="square" rtlCol="0">
            <a:spAutoFit/>
          </a:bodyPr>
          <a:lstStyle/>
          <a:p>
            <a:r>
              <a:rPr lang="id-ID" sz="3600" b="1" dirty="0" smtClean="0">
                <a:solidFill>
                  <a:srgbClr val="FFC000"/>
                </a:solidFill>
              </a:rPr>
              <a:t>1. Deformitas</a:t>
            </a:r>
            <a:endParaRPr lang="id-ID"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pPr algn="ctr"/>
            <a:r>
              <a:rPr lang="en-US" sz="3600" b="1" dirty="0" err="1" smtClean="0">
                <a:solidFill>
                  <a:schemeClr val="accent2"/>
                </a:solidFill>
              </a:rPr>
              <a:t>Kyphosis</a:t>
            </a:r>
            <a:r>
              <a:rPr lang="en-US" sz="3600" b="1" dirty="0" smtClean="0">
                <a:solidFill>
                  <a:schemeClr val="accent2"/>
                </a:solidFill>
              </a:rPr>
              <a:t>/ </a:t>
            </a:r>
            <a:r>
              <a:rPr lang="en-US" sz="3600" b="1" dirty="0" err="1" smtClean="0">
                <a:solidFill>
                  <a:schemeClr val="accent2"/>
                </a:solidFill>
              </a:rPr>
              <a:t>Scheuermann’s</a:t>
            </a:r>
            <a:r>
              <a:rPr lang="en-US" sz="3600" b="1" dirty="0" smtClean="0">
                <a:solidFill>
                  <a:schemeClr val="accent2"/>
                </a:solidFill>
              </a:rPr>
              <a:t> Disease </a:t>
            </a:r>
            <a:r>
              <a:rPr lang="en-US" dirty="0" smtClean="0"/>
              <a:t/>
            </a:r>
            <a:br>
              <a:rPr lang="en-US" dirty="0" smtClean="0"/>
            </a:br>
            <a:endParaRPr lang="id-ID" b="1" dirty="0">
              <a:solidFill>
                <a:schemeClr val="accent2"/>
              </a:solidFill>
            </a:endParaRPr>
          </a:p>
        </p:txBody>
      </p:sp>
      <p:sp>
        <p:nvSpPr>
          <p:cNvPr id="3" name="Content Placeholder 2"/>
          <p:cNvSpPr>
            <a:spLocks noGrp="1"/>
          </p:cNvSpPr>
          <p:nvPr>
            <p:ph idx="1"/>
          </p:nvPr>
        </p:nvSpPr>
        <p:spPr>
          <a:xfrm>
            <a:off x="914400" y="1066800"/>
            <a:ext cx="7772400" cy="5288760"/>
          </a:xfrm>
        </p:spPr>
        <p:txBody>
          <a:bodyPr>
            <a:normAutofit fontScale="92500" lnSpcReduction="10000"/>
          </a:bodyPr>
          <a:lstStyle/>
          <a:p>
            <a:r>
              <a:rPr lang="en-US" b="1" dirty="0" err="1" smtClean="0"/>
              <a:t>Jenis</a:t>
            </a:r>
            <a:r>
              <a:rPr lang="en-US" b="1" dirty="0" smtClean="0"/>
              <a:t>  </a:t>
            </a:r>
            <a:r>
              <a:rPr lang="en-US" b="1" dirty="0" err="1" smtClean="0"/>
              <a:t>kyphosis</a:t>
            </a:r>
            <a:r>
              <a:rPr lang="en-US" dirty="0" smtClean="0"/>
              <a:t/>
            </a:r>
            <a:br>
              <a:rPr lang="en-US" dirty="0" smtClean="0"/>
            </a:br>
            <a:r>
              <a:rPr lang="en-US" dirty="0" err="1" smtClean="0"/>
              <a:t>Ada</a:t>
            </a:r>
            <a:r>
              <a:rPr lang="en-US" dirty="0" smtClean="0"/>
              <a:t> </a:t>
            </a:r>
            <a:r>
              <a:rPr lang="en-US" dirty="0" err="1" smtClean="0"/>
              <a:t>beberapa</a:t>
            </a:r>
            <a:r>
              <a:rPr lang="en-US" dirty="0" smtClean="0"/>
              <a:t> </a:t>
            </a:r>
            <a:r>
              <a:rPr lang="en-US" dirty="0" err="1" smtClean="0"/>
              <a:t>istilah</a:t>
            </a:r>
            <a:r>
              <a:rPr lang="en-US" dirty="0" smtClean="0"/>
              <a:t> </a:t>
            </a:r>
            <a:r>
              <a:rPr lang="en-US" dirty="0" err="1" smtClean="0"/>
              <a:t>penting</a:t>
            </a:r>
            <a:r>
              <a:rPr lang="en-US" dirty="0" smtClean="0"/>
              <a:t> yang </a:t>
            </a:r>
            <a:r>
              <a:rPr lang="en-US" dirty="0" err="1" smtClean="0"/>
              <a:t>spesialis</a:t>
            </a:r>
            <a:r>
              <a:rPr lang="en-US" dirty="0" smtClean="0"/>
              <a:t> </a:t>
            </a:r>
            <a:r>
              <a:rPr lang="en-US" dirty="0" err="1" smtClean="0"/>
              <a:t>tulang</a:t>
            </a:r>
            <a:r>
              <a:rPr lang="en-US" dirty="0" smtClean="0"/>
              <a:t> </a:t>
            </a:r>
            <a:r>
              <a:rPr lang="en-US" dirty="0" err="1" smtClean="0"/>
              <a:t>belakang</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membedakan</a:t>
            </a:r>
            <a:r>
              <a:rPr lang="en-US" dirty="0" smtClean="0"/>
              <a:t> </a:t>
            </a:r>
            <a:r>
              <a:rPr lang="en-US" dirty="0" err="1" smtClean="0"/>
              <a:t>antara</a:t>
            </a:r>
            <a:r>
              <a:rPr lang="en-US" dirty="0" smtClean="0"/>
              <a:t> </a:t>
            </a:r>
            <a:r>
              <a:rPr lang="en-US" dirty="0" err="1" smtClean="0"/>
              <a:t>berbagai</a:t>
            </a:r>
            <a:r>
              <a:rPr lang="en-US" dirty="0" smtClean="0"/>
              <a:t> </a:t>
            </a:r>
            <a:r>
              <a:rPr lang="en-US" dirty="0" err="1" smtClean="0"/>
              <a:t>jenis</a:t>
            </a:r>
            <a:r>
              <a:rPr lang="en-US" dirty="0" smtClean="0"/>
              <a:t> </a:t>
            </a:r>
            <a:r>
              <a:rPr lang="en-US" dirty="0" err="1" smtClean="0"/>
              <a:t>kyphosis</a:t>
            </a:r>
            <a:r>
              <a:rPr lang="en-US" dirty="0" smtClean="0"/>
              <a:t>:</a:t>
            </a:r>
          </a:p>
          <a:p>
            <a:r>
              <a:rPr lang="en-US" b="1" dirty="0" err="1" smtClean="0"/>
              <a:t>Kurva</a:t>
            </a:r>
            <a:r>
              <a:rPr lang="en-US" b="1" dirty="0" smtClean="0"/>
              <a:t> postural -</a:t>
            </a:r>
            <a:r>
              <a:rPr lang="en-US" dirty="0" smtClean="0"/>
              <a:t> </a:t>
            </a:r>
            <a:r>
              <a:rPr lang="en-US" dirty="0" err="1" smtClean="0"/>
              <a:t>Jenis</a:t>
            </a:r>
            <a:r>
              <a:rPr lang="en-US" dirty="0" smtClean="0"/>
              <a:t> </a:t>
            </a:r>
            <a:r>
              <a:rPr lang="en-US" dirty="0" err="1" smtClean="0"/>
              <a:t>kurva</a:t>
            </a:r>
            <a:r>
              <a:rPr lang="en-US" dirty="0" smtClean="0"/>
              <a:t> </a:t>
            </a:r>
            <a:r>
              <a:rPr lang="en-US" dirty="0" err="1" smtClean="0"/>
              <a:t>bersifat</a:t>
            </a:r>
            <a:r>
              <a:rPr lang="en-US" dirty="0" smtClean="0"/>
              <a:t> </a:t>
            </a:r>
            <a:r>
              <a:rPr lang="en-US" dirty="0" err="1" smtClean="0"/>
              <a:t>fleksibel</a:t>
            </a:r>
            <a:r>
              <a:rPr lang="en-US" dirty="0" smtClean="0"/>
              <a:t>, </a:t>
            </a:r>
            <a:r>
              <a:rPr lang="en-US" dirty="0" err="1" smtClean="0"/>
              <a:t>dan</a:t>
            </a:r>
            <a:r>
              <a:rPr lang="en-US" dirty="0" smtClean="0"/>
              <a:t> </a:t>
            </a:r>
            <a:r>
              <a:rPr lang="en-US" dirty="0" err="1" smtClean="0"/>
              <a:t>kemungkinan</a:t>
            </a:r>
            <a:r>
              <a:rPr lang="en-US" dirty="0" smtClean="0"/>
              <a:t> </a:t>
            </a:r>
            <a:r>
              <a:rPr lang="en-US" dirty="0" err="1" smtClean="0"/>
              <a:t>besar</a:t>
            </a:r>
            <a:r>
              <a:rPr lang="en-US" dirty="0" smtClean="0"/>
              <a:t> </a:t>
            </a:r>
            <a:r>
              <a:rPr lang="en-US" dirty="0" err="1" smtClean="0"/>
              <a:t>merupakan</a:t>
            </a:r>
            <a:r>
              <a:rPr lang="en-US" dirty="0" smtClean="0"/>
              <a:t> </a:t>
            </a:r>
            <a:r>
              <a:rPr lang="en-US" dirty="0" err="1" smtClean="0"/>
              <a:t>hasil</a:t>
            </a:r>
            <a:r>
              <a:rPr lang="en-US" dirty="0" smtClean="0"/>
              <a:t> </a:t>
            </a:r>
            <a:r>
              <a:rPr lang="en-US" dirty="0" err="1" smtClean="0"/>
              <a:t>dari</a:t>
            </a:r>
            <a:r>
              <a:rPr lang="en-US" dirty="0" smtClean="0"/>
              <a:t> </a:t>
            </a:r>
            <a:r>
              <a:rPr lang="en-US" dirty="0" err="1" smtClean="0"/>
              <a:t>sikap</a:t>
            </a:r>
            <a:r>
              <a:rPr lang="en-US" dirty="0" smtClean="0"/>
              <a:t> </a:t>
            </a:r>
            <a:r>
              <a:rPr lang="en-US" dirty="0" err="1" smtClean="0"/>
              <a:t>tubuh</a:t>
            </a:r>
            <a:r>
              <a:rPr lang="en-US" dirty="0" smtClean="0"/>
              <a:t> yang </a:t>
            </a:r>
            <a:r>
              <a:rPr lang="en-US" dirty="0" err="1" smtClean="0"/>
              <a:t>buruk</a:t>
            </a:r>
            <a:r>
              <a:rPr lang="en-US" dirty="0" smtClean="0"/>
              <a:t>. </a:t>
            </a:r>
            <a:r>
              <a:rPr lang="en-US" dirty="0" err="1" smtClean="0"/>
              <a:t>Seorang</a:t>
            </a:r>
            <a:r>
              <a:rPr lang="en-US" dirty="0" smtClean="0"/>
              <a:t> </a:t>
            </a:r>
            <a:r>
              <a:rPr lang="en-US" dirty="0" err="1" smtClean="0"/>
              <a:t>pasien</a:t>
            </a:r>
            <a:r>
              <a:rPr lang="en-US" dirty="0" smtClean="0"/>
              <a:t> </a:t>
            </a:r>
            <a:r>
              <a:rPr lang="en-US" dirty="0" err="1" smtClean="0"/>
              <a:t>sadar</a:t>
            </a:r>
            <a:r>
              <a:rPr lang="en-US" dirty="0" smtClean="0"/>
              <a:t> </a:t>
            </a:r>
            <a:r>
              <a:rPr lang="en-US" dirty="0" err="1" smtClean="0"/>
              <a:t>dapat</a:t>
            </a:r>
            <a:r>
              <a:rPr lang="en-US" dirty="0" smtClean="0"/>
              <a:t> </a:t>
            </a:r>
            <a:r>
              <a:rPr lang="en-US" dirty="0" err="1" smtClean="0"/>
              <a:t>memperbaiki</a:t>
            </a:r>
            <a:r>
              <a:rPr lang="en-US" dirty="0" smtClean="0"/>
              <a:t> </a:t>
            </a:r>
            <a:r>
              <a:rPr lang="en-US" dirty="0" err="1" smtClean="0"/>
              <a:t>kurva</a:t>
            </a:r>
            <a:r>
              <a:rPr lang="en-US" dirty="0" smtClean="0"/>
              <a:t>.</a:t>
            </a:r>
          </a:p>
          <a:p>
            <a:r>
              <a:rPr lang="en-US" b="1" dirty="0" err="1" smtClean="0"/>
              <a:t>Kurva</a:t>
            </a:r>
            <a:r>
              <a:rPr lang="en-US" b="1" dirty="0" smtClean="0"/>
              <a:t> </a:t>
            </a:r>
            <a:r>
              <a:rPr lang="en-US" b="1" dirty="0" err="1" smtClean="0"/>
              <a:t>Struktural</a:t>
            </a:r>
            <a:r>
              <a:rPr lang="en-US" b="1" dirty="0" smtClean="0"/>
              <a:t> -</a:t>
            </a:r>
            <a:r>
              <a:rPr lang="en-US" dirty="0" smtClean="0"/>
              <a:t> </a:t>
            </a:r>
            <a:r>
              <a:rPr lang="en-US" dirty="0" err="1" smtClean="0"/>
              <a:t>Pasien</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memperbaiki</a:t>
            </a:r>
            <a:r>
              <a:rPr lang="en-US" dirty="0" smtClean="0"/>
              <a:t> </a:t>
            </a:r>
            <a:r>
              <a:rPr lang="en-US" dirty="0" err="1" smtClean="0"/>
              <a:t>hal</a:t>
            </a:r>
            <a:r>
              <a:rPr lang="en-US" dirty="0" smtClean="0"/>
              <a:t> </a:t>
            </a:r>
            <a:r>
              <a:rPr lang="en-US" dirty="0" err="1" smtClean="0"/>
              <a:t>ini</a:t>
            </a:r>
            <a:r>
              <a:rPr lang="en-US" dirty="0" smtClean="0"/>
              <a:t> </a:t>
            </a:r>
            <a:r>
              <a:rPr lang="en-US" dirty="0" err="1" smtClean="0"/>
              <a:t>jenis</a:t>
            </a:r>
            <a:r>
              <a:rPr lang="en-US" dirty="0" smtClean="0"/>
              <a:t> </a:t>
            </a:r>
            <a:r>
              <a:rPr lang="en-US" dirty="0" err="1" smtClean="0"/>
              <a:t>kurva</a:t>
            </a:r>
            <a:r>
              <a:rPr lang="en-US" dirty="0" smtClean="0"/>
              <a:t>. </a:t>
            </a:r>
            <a:r>
              <a:rPr lang="en-US" dirty="0" err="1" smtClean="0"/>
              <a:t>Kurva</a:t>
            </a:r>
            <a:r>
              <a:rPr lang="en-US" dirty="0" smtClean="0"/>
              <a:t> </a:t>
            </a:r>
            <a:r>
              <a:rPr lang="en-US" dirty="0" err="1" smtClean="0"/>
              <a:t>akan</a:t>
            </a:r>
            <a:r>
              <a:rPr lang="en-US" dirty="0" smtClean="0"/>
              <a:t> </a:t>
            </a:r>
            <a:r>
              <a:rPr lang="en-US" dirty="0" err="1" smtClean="0"/>
              <a:t>sering</a:t>
            </a:r>
            <a:r>
              <a:rPr lang="en-US" dirty="0" smtClean="0"/>
              <a:t> </a:t>
            </a:r>
            <a:r>
              <a:rPr lang="en-US" dirty="0" err="1" smtClean="0"/>
              <a:t>menampilkan</a:t>
            </a:r>
            <a:r>
              <a:rPr lang="en-US" dirty="0" smtClean="0"/>
              <a:t> </a:t>
            </a:r>
            <a:r>
              <a:rPr lang="en-US" dirty="0" err="1" smtClean="0"/>
              <a:t>pola</a:t>
            </a:r>
            <a:r>
              <a:rPr lang="en-US" dirty="0" smtClean="0"/>
              <a:t>, </a:t>
            </a:r>
            <a:r>
              <a:rPr lang="en-US" dirty="0" err="1" smtClean="0"/>
              <a:t>sudut</a:t>
            </a:r>
            <a:r>
              <a:rPr lang="en-US" dirty="0" smtClean="0"/>
              <a:t> </a:t>
            </a:r>
            <a:r>
              <a:rPr lang="en-US" dirty="0" err="1" smtClean="0"/>
              <a:t>tajam</a:t>
            </a:r>
            <a:r>
              <a:rPr lang="en-US" dirty="0" smtClean="0"/>
              <a:t> </a:t>
            </a:r>
            <a:r>
              <a:rPr lang="en-US" dirty="0" err="1" smtClean="0"/>
              <a:t>disebut</a:t>
            </a:r>
            <a:r>
              <a:rPr lang="en-US" dirty="0" smtClean="0"/>
              <a:t> </a:t>
            </a:r>
            <a:r>
              <a:rPr lang="en-US" dirty="0" err="1" smtClean="0"/>
              <a:t>gibbus</a:t>
            </a:r>
            <a:r>
              <a:rPr lang="en-US" dirty="0" smtClean="0"/>
              <a:t>, yang </a:t>
            </a:r>
            <a:r>
              <a:rPr lang="en-US" dirty="0" err="1" smtClean="0"/>
              <a:t>menjadi</a:t>
            </a:r>
            <a:r>
              <a:rPr lang="en-US" dirty="0" smtClean="0"/>
              <a:t> </a:t>
            </a:r>
            <a:r>
              <a:rPr lang="en-US" dirty="0" err="1" smtClean="0"/>
              <a:t>lebih</a:t>
            </a:r>
            <a:r>
              <a:rPr lang="en-US" dirty="0" smtClean="0"/>
              <a:t> </a:t>
            </a:r>
            <a:r>
              <a:rPr lang="en-US" dirty="0" err="1" smtClean="0"/>
              <a:t>menonjol</a:t>
            </a:r>
            <a:r>
              <a:rPr lang="en-US" dirty="0" smtClean="0"/>
              <a:t> </a:t>
            </a:r>
            <a:r>
              <a:rPr lang="en-US" dirty="0" err="1" smtClean="0"/>
              <a:t>ketika</a:t>
            </a:r>
            <a:r>
              <a:rPr lang="en-US" dirty="0" smtClean="0"/>
              <a:t> </a:t>
            </a:r>
            <a:r>
              <a:rPr lang="en-US" dirty="0" err="1" smtClean="0"/>
              <a:t>pasien</a:t>
            </a:r>
            <a:r>
              <a:rPr lang="en-US" dirty="0" smtClean="0"/>
              <a:t> </a:t>
            </a:r>
            <a:r>
              <a:rPr lang="en-US" dirty="0" err="1" smtClean="0"/>
              <a:t>menekuk</a:t>
            </a:r>
            <a:r>
              <a:rPr lang="en-US" dirty="0" smtClean="0"/>
              <a:t> </a:t>
            </a:r>
            <a:r>
              <a:rPr lang="en-US" dirty="0" err="1" smtClean="0"/>
              <a:t>ke</a:t>
            </a:r>
            <a:r>
              <a:rPr lang="en-US" dirty="0" smtClean="0"/>
              <a:t> </a:t>
            </a:r>
            <a:r>
              <a:rPr lang="en-US" dirty="0" err="1" smtClean="0"/>
              <a:t>depan</a:t>
            </a:r>
            <a:r>
              <a:rPr lang="en-US" dirty="0" smtClean="0"/>
              <a:t> </a:t>
            </a:r>
            <a:r>
              <a:rPr lang="en-US" dirty="0" err="1" smtClean="0"/>
              <a:t>dan</a:t>
            </a:r>
            <a:r>
              <a:rPr lang="en-US" dirty="0" smtClean="0"/>
              <a:t> </a:t>
            </a:r>
            <a:r>
              <a:rPr lang="en-US" dirty="0" err="1" smtClean="0"/>
              <a:t>dilihat</a:t>
            </a:r>
            <a:r>
              <a:rPr lang="en-US" dirty="0" smtClean="0"/>
              <a:t> </a:t>
            </a:r>
            <a:r>
              <a:rPr lang="en-US" dirty="0" err="1" smtClean="0"/>
              <a:t>dari</a:t>
            </a:r>
            <a:r>
              <a:rPr lang="en-US" dirty="0" smtClean="0"/>
              <a:t> </a:t>
            </a:r>
            <a:r>
              <a:rPr lang="en-US" dirty="0" err="1" smtClean="0"/>
              <a:t>sisi</a:t>
            </a:r>
            <a:r>
              <a:rPr lang="en-US" dirty="0" smtClean="0"/>
              <a:t>.</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6019800"/>
          </a:xfrm>
        </p:spPr>
        <p:txBody>
          <a:bodyPr>
            <a:normAutofit fontScale="77500" lnSpcReduction="20000"/>
          </a:bodyPr>
          <a:lstStyle/>
          <a:p>
            <a:r>
              <a:rPr lang="en-US" b="1" dirty="0" err="1" smtClean="0"/>
              <a:t>Kyphosis</a:t>
            </a:r>
            <a:r>
              <a:rPr lang="en-US" b="1" dirty="0" smtClean="0"/>
              <a:t> </a:t>
            </a:r>
            <a:r>
              <a:rPr lang="en-US" b="1" dirty="0" err="1" smtClean="0"/>
              <a:t>Sekunder</a:t>
            </a:r>
            <a:r>
              <a:rPr lang="en-US" b="1" dirty="0" smtClean="0"/>
              <a:t> -</a:t>
            </a:r>
            <a:r>
              <a:rPr lang="en-US" dirty="0" smtClean="0"/>
              <a:t> </a:t>
            </a:r>
            <a:r>
              <a:rPr lang="en-US" dirty="0" err="1" smtClean="0"/>
              <a:t>Hyperkyphosis</a:t>
            </a:r>
            <a:r>
              <a:rPr lang="en-US" dirty="0" smtClean="0"/>
              <a:t>  </a:t>
            </a:r>
            <a:r>
              <a:rPr lang="en-US" dirty="0" err="1" smtClean="0"/>
              <a:t>merupakan</a:t>
            </a:r>
            <a:r>
              <a:rPr lang="en-US" dirty="0" smtClean="0"/>
              <a:t> </a:t>
            </a:r>
            <a:r>
              <a:rPr lang="en-US" dirty="0" err="1" smtClean="0"/>
              <a:t>hasil</a:t>
            </a:r>
            <a:r>
              <a:rPr lang="en-US" dirty="0" smtClean="0"/>
              <a:t> </a:t>
            </a:r>
            <a:r>
              <a:rPr lang="en-US" dirty="0" err="1" smtClean="0"/>
              <a:t>dari</a:t>
            </a:r>
            <a:r>
              <a:rPr lang="en-US" dirty="0" smtClean="0"/>
              <a:t> </a:t>
            </a:r>
            <a:r>
              <a:rPr lang="en-US" dirty="0" err="1" smtClean="0"/>
              <a:t>masalah</a:t>
            </a:r>
            <a:r>
              <a:rPr lang="en-US" dirty="0" smtClean="0"/>
              <a:t> lain </a:t>
            </a:r>
            <a:r>
              <a:rPr lang="en-US" dirty="0" err="1" smtClean="0"/>
              <a:t>di</a:t>
            </a:r>
            <a:r>
              <a:rPr lang="en-US" dirty="0" smtClean="0"/>
              <a:t> </a:t>
            </a:r>
            <a:r>
              <a:rPr lang="en-US" dirty="0" err="1" smtClean="0"/>
              <a:t>tulang</a:t>
            </a:r>
            <a:r>
              <a:rPr lang="en-US" dirty="0" smtClean="0"/>
              <a:t> </a:t>
            </a:r>
            <a:r>
              <a:rPr lang="en-US" dirty="0" err="1" smtClean="0"/>
              <a:t>belakang</a:t>
            </a:r>
            <a:r>
              <a:rPr lang="en-US" dirty="0" smtClean="0"/>
              <a:t> (</a:t>
            </a:r>
            <a:r>
              <a:rPr lang="en-US" dirty="0" err="1" smtClean="0"/>
              <a:t>yaitu</a:t>
            </a:r>
            <a:r>
              <a:rPr lang="en-US" dirty="0" smtClean="0"/>
              <a:t> </a:t>
            </a:r>
            <a:r>
              <a:rPr lang="en-US" dirty="0" err="1" smtClean="0"/>
              <a:t>sekunder</a:t>
            </a:r>
            <a:r>
              <a:rPr lang="en-US" dirty="0" smtClean="0"/>
              <a:t>), </a:t>
            </a:r>
            <a:r>
              <a:rPr lang="en-US" dirty="0" err="1" smtClean="0"/>
              <a:t>seperti</a:t>
            </a:r>
            <a:r>
              <a:rPr lang="en-US" dirty="0" smtClean="0"/>
              <a:t> </a:t>
            </a:r>
            <a:r>
              <a:rPr lang="en-US" dirty="0" err="1" smtClean="0"/>
              <a:t>patah</a:t>
            </a:r>
            <a:r>
              <a:rPr lang="en-US" dirty="0" smtClean="0"/>
              <a:t> </a:t>
            </a:r>
            <a:r>
              <a:rPr lang="en-US" dirty="0" err="1" smtClean="0"/>
              <a:t>tulang</a:t>
            </a:r>
            <a:r>
              <a:rPr lang="en-US" dirty="0" smtClean="0"/>
              <a:t> </a:t>
            </a:r>
            <a:r>
              <a:rPr lang="en-US" dirty="0" err="1" smtClean="0"/>
              <a:t>pada</a:t>
            </a:r>
            <a:r>
              <a:rPr lang="en-US" dirty="0" smtClean="0"/>
              <a:t> </a:t>
            </a:r>
            <a:r>
              <a:rPr lang="en-US" dirty="0" err="1" smtClean="0"/>
              <a:t>satu</a:t>
            </a:r>
            <a:r>
              <a:rPr lang="en-US" dirty="0" smtClean="0"/>
              <a:t> </a:t>
            </a:r>
            <a:r>
              <a:rPr lang="en-US" dirty="0" err="1" smtClean="0"/>
              <a:t>atau</a:t>
            </a:r>
            <a:r>
              <a:rPr lang="en-US" dirty="0" smtClean="0"/>
              <a:t> </a:t>
            </a:r>
            <a:r>
              <a:rPr lang="en-US" dirty="0" err="1" smtClean="0"/>
              <a:t>lebih</a:t>
            </a:r>
            <a:r>
              <a:rPr lang="en-US" dirty="0" smtClean="0"/>
              <a:t> </a:t>
            </a:r>
            <a:r>
              <a:rPr lang="en-US" dirty="0" err="1" smtClean="0"/>
              <a:t>badan</a:t>
            </a:r>
            <a:r>
              <a:rPr lang="en-US" dirty="0" smtClean="0"/>
              <a:t> vertebra, </a:t>
            </a:r>
            <a:r>
              <a:rPr lang="en-US" dirty="0" err="1" smtClean="0"/>
              <a:t>atau</a:t>
            </a:r>
            <a:r>
              <a:rPr lang="en-US" dirty="0" smtClean="0"/>
              <a:t> </a:t>
            </a:r>
            <a:r>
              <a:rPr lang="en-US" dirty="0" err="1" smtClean="0"/>
              <a:t>ketika</a:t>
            </a:r>
            <a:r>
              <a:rPr lang="en-US" dirty="0" smtClean="0"/>
              <a:t> </a:t>
            </a:r>
            <a:r>
              <a:rPr lang="en-US" dirty="0" err="1" smtClean="0"/>
              <a:t>beberapa</a:t>
            </a:r>
            <a:r>
              <a:rPr lang="en-US" dirty="0" smtClean="0"/>
              <a:t> </a:t>
            </a:r>
            <a:r>
              <a:rPr lang="en-US" dirty="0" err="1" smtClean="0"/>
              <a:t>cakram</a:t>
            </a:r>
            <a:r>
              <a:rPr lang="en-US" dirty="0" smtClean="0"/>
              <a:t> </a:t>
            </a:r>
            <a:r>
              <a:rPr lang="en-US" dirty="0" err="1" smtClean="0"/>
              <a:t>telah</a:t>
            </a:r>
            <a:r>
              <a:rPr lang="en-US" dirty="0" smtClean="0"/>
              <a:t> </a:t>
            </a:r>
            <a:r>
              <a:rPr lang="en-US" dirty="0" err="1" smtClean="0"/>
              <a:t>merosot</a:t>
            </a:r>
            <a:r>
              <a:rPr lang="en-US" dirty="0" smtClean="0"/>
              <a:t> </a:t>
            </a:r>
            <a:r>
              <a:rPr lang="en-US" dirty="0" err="1" smtClean="0"/>
              <a:t>dan</a:t>
            </a:r>
            <a:r>
              <a:rPr lang="en-US" dirty="0" smtClean="0"/>
              <a:t> </a:t>
            </a:r>
            <a:r>
              <a:rPr lang="en-US" dirty="0" err="1" smtClean="0"/>
              <a:t>tinggi</a:t>
            </a:r>
            <a:r>
              <a:rPr lang="en-US" dirty="0" smtClean="0"/>
              <a:t> </a:t>
            </a:r>
            <a:r>
              <a:rPr lang="en-US" dirty="0" err="1" smtClean="0"/>
              <a:t>mereka</a:t>
            </a:r>
            <a:r>
              <a:rPr lang="en-US" dirty="0" smtClean="0"/>
              <a:t> </a:t>
            </a:r>
            <a:r>
              <a:rPr lang="en-US" dirty="0" err="1" smtClean="0"/>
              <a:t>telah</a:t>
            </a:r>
            <a:r>
              <a:rPr lang="en-US" dirty="0" smtClean="0"/>
              <a:t> </a:t>
            </a:r>
            <a:r>
              <a:rPr lang="en-US" dirty="0" err="1" smtClean="0"/>
              <a:t>menurun</a:t>
            </a:r>
            <a:r>
              <a:rPr lang="en-US" dirty="0" smtClean="0"/>
              <a:t>.</a:t>
            </a:r>
          </a:p>
          <a:p>
            <a:pPr>
              <a:buNone/>
            </a:pPr>
            <a:endParaRPr lang="en-US" dirty="0" smtClean="0"/>
          </a:p>
          <a:p>
            <a:r>
              <a:rPr lang="en-US" b="1" dirty="0" smtClean="0"/>
              <a:t>Primer </a:t>
            </a:r>
            <a:r>
              <a:rPr lang="en-US" b="1" dirty="0" err="1" smtClean="0"/>
              <a:t>kyphosis</a:t>
            </a:r>
            <a:r>
              <a:rPr lang="en-US" b="1" dirty="0" smtClean="0"/>
              <a:t> -</a:t>
            </a:r>
            <a:r>
              <a:rPr lang="en-US" dirty="0" smtClean="0"/>
              <a:t> </a:t>
            </a:r>
            <a:r>
              <a:rPr lang="en-US" dirty="0" err="1" smtClean="0"/>
              <a:t>Sebuah</a:t>
            </a:r>
            <a:r>
              <a:rPr lang="en-US" dirty="0" smtClean="0"/>
              <a:t> </a:t>
            </a:r>
            <a:r>
              <a:rPr lang="en-US" dirty="0" err="1" smtClean="0"/>
              <a:t>kyphosis</a:t>
            </a:r>
            <a:r>
              <a:rPr lang="en-US" dirty="0" smtClean="0"/>
              <a:t> primer </a:t>
            </a:r>
            <a:r>
              <a:rPr lang="en-US" dirty="0" err="1" smtClean="0"/>
              <a:t>tidak</a:t>
            </a:r>
            <a:r>
              <a:rPr lang="en-US" dirty="0" smtClean="0"/>
              <a:t> </a:t>
            </a:r>
            <a:r>
              <a:rPr lang="en-US" dirty="0" err="1" smtClean="0"/>
              <a:t>disebabkan</a:t>
            </a:r>
            <a:r>
              <a:rPr lang="en-US" dirty="0" smtClean="0"/>
              <a:t> </a:t>
            </a:r>
            <a:r>
              <a:rPr lang="en-US" dirty="0" err="1" smtClean="0"/>
              <a:t>oleh</a:t>
            </a:r>
            <a:r>
              <a:rPr lang="en-US" dirty="0" smtClean="0"/>
              <a:t> </a:t>
            </a:r>
            <a:r>
              <a:rPr lang="en-US" dirty="0" err="1" smtClean="0"/>
              <a:t>masalah</a:t>
            </a:r>
            <a:r>
              <a:rPr lang="en-US" dirty="0" smtClean="0"/>
              <a:t> lain </a:t>
            </a:r>
            <a:r>
              <a:rPr lang="en-US" dirty="0" err="1" smtClean="0"/>
              <a:t>di</a:t>
            </a:r>
            <a:r>
              <a:rPr lang="en-US" dirty="0" smtClean="0"/>
              <a:t> </a:t>
            </a:r>
            <a:r>
              <a:rPr lang="en-US" dirty="0" err="1" smtClean="0"/>
              <a:t>tulang</a:t>
            </a:r>
            <a:r>
              <a:rPr lang="en-US" dirty="0" smtClean="0"/>
              <a:t> </a:t>
            </a:r>
            <a:r>
              <a:rPr lang="en-US" dirty="0" err="1" smtClean="0"/>
              <a:t>belakang</a:t>
            </a:r>
            <a:r>
              <a:rPr lang="en-US" dirty="0" smtClean="0"/>
              <a:t>. </a:t>
            </a:r>
          </a:p>
          <a:p>
            <a:r>
              <a:rPr lang="en-US" dirty="0" err="1" smtClean="0"/>
              <a:t>Bentuk</a:t>
            </a:r>
            <a:r>
              <a:rPr lang="en-US" dirty="0" smtClean="0"/>
              <a:t> yang paling </a:t>
            </a:r>
            <a:r>
              <a:rPr lang="en-US" dirty="0" err="1" smtClean="0"/>
              <a:t>umum</a:t>
            </a:r>
            <a:r>
              <a:rPr lang="en-US" dirty="0" smtClean="0"/>
              <a:t> </a:t>
            </a:r>
            <a:r>
              <a:rPr lang="en-US" dirty="0" err="1" smtClean="0"/>
              <a:t>dari</a:t>
            </a:r>
            <a:r>
              <a:rPr lang="en-US" dirty="0" smtClean="0"/>
              <a:t> </a:t>
            </a:r>
            <a:r>
              <a:rPr lang="en-US" dirty="0" err="1" smtClean="0"/>
              <a:t>kyphosis</a:t>
            </a:r>
            <a:r>
              <a:rPr lang="en-US" dirty="0" smtClean="0"/>
              <a:t> </a:t>
            </a:r>
            <a:r>
              <a:rPr lang="en-US" dirty="0" err="1" smtClean="0"/>
              <a:t>utama</a:t>
            </a:r>
            <a:r>
              <a:rPr lang="en-US" dirty="0" smtClean="0"/>
              <a:t> </a:t>
            </a:r>
            <a:r>
              <a:rPr lang="en-US" dirty="0" err="1" smtClean="0"/>
              <a:t>adalah</a:t>
            </a:r>
            <a:r>
              <a:rPr lang="en-US" dirty="0" smtClean="0"/>
              <a:t> </a:t>
            </a:r>
            <a:r>
              <a:rPr lang="en-US" dirty="0" err="1" smtClean="0"/>
              <a:t>penyakit</a:t>
            </a:r>
            <a:r>
              <a:rPr lang="en-US" dirty="0" smtClean="0"/>
              <a:t> </a:t>
            </a:r>
            <a:r>
              <a:rPr lang="en-US" dirty="0" err="1" smtClean="0"/>
              <a:t>Scheuermann</a:t>
            </a:r>
            <a:r>
              <a:rPr lang="en-US" dirty="0" smtClean="0"/>
              <a:t>. </a:t>
            </a:r>
          </a:p>
          <a:p>
            <a:r>
              <a:rPr lang="en-US" dirty="0" err="1" smtClean="0"/>
              <a:t>Penyebab</a:t>
            </a:r>
            <a:r>
              <a:rPr lang="en-US" dirty="0" smtClean="0"/>
              <a:t> </a:t>
            </a:r>
            <a:r>
              <a:rPr lang="en-US" dirty="0" err="1" smtClean="0"/>
              <a:t>pasti</a:t>
            </a:r>
            <a:r>
              <a:rPr lang="en-US" dirty="0" smtClean="0"/>
              <a:t> </a:t>
            </a:r>
            <a:r>
              <a:rPr lang="en-US" dirty="0" err="1" smtClean="0"/>
              <a:t>ini</a:t>
            </a:r>
            <a:r>
              <a:rPr lang="en-US" dirty="0" smtClean="0"/>
              <a:t> </a:t>
            </a:r>
            <a:r>
              <a:rPr lang="en-US" dirty="0" err="1" smtClean="0"/>
              <a:t>Scheuermann</a:t>
            </a:r>
            <a:r>
              <a:rPr lang="en-US" dirty="0" smtClean="0"/>
              <a:t> </a:t>
            </a:r>
            <a:r>
              <a:rPr lang="en-US" dirty="0" err="1" smtClean="0"/>
              <a:t>tidak</a:t>
            </a:r>
            <a:r>
              <a:rPr lang="en-US" dirty="0" smtClean="0"/>
              <a:t> </a:t>
            </a:r>
            <a:r>
              <a:rPr lang="en-US" dirty="0" err="1" smtClean="0"/>
              <a:t>diketahui</a:t>
            </a:r>
            <a:r>
              <a:rPr lang="en-US" dirty="0" smtClean="0"/>
              <a:t>, </a:t>
            </a:r>
            <a:r>
              <a:rPr lang="en-US" dirty="0" err="1" smtClean="0"/>
              <a:t>meskipun</a:t>
            </a:r>
            <a:r>
              <a:rPr lang="en-US" dirty="0" smtClean="0"/>
              <a:t> </a:t>
            </a:r>
            <a:r>
              <a:rPr lang="en-US" dirty="0" err="1" smtClean="0"/>
              <a:t>ada</a:t>
            </a:r>
            <a:r>
              <a:rPr lang="en-US" dirty="0" smtClean="0"/>
              <a:t> </a:t>
            </a:r>
            <a:r>
              <a:rPr lang="en-US" dirty="0" err="1" smtClean="0"/>
              <a:t>tampaknya</a:t>
            </a:r>
            <a:r>
              <a:rPr lang="en-US" dirty="0" smtClean="0"/>
              <a:t> </a:t>
            </a:r>
            <a:r>
              <a:rPr lang="en-US" dirty="0" err="1" smtClean="0"/>
              <a:t>menjadi</a:t>
            </a:r>
            <a:r>
              <a:rPr lang="en-US" dirty="0" smtClean="0"/>
              <a:t> </a:t>
            </a:r>
            <a:r>
              <a:rPr lang="en-US" dirty="0" err="1" smtClean="0"/>
              <a:t>pola</a:t>
            </a:r>
            <a:r>
              <a:rPr lang="en-US" dirty="0" smtClean="0"/>
              <a:t> </a:t>
            </a:r>
            <a:r>
              <a:rPr lang="en-US" dirty="0" err="1" smtClean="0"/>
              <a:t>kejadian</a:t>
            </a:r>
            <a:r>
              <a:rPr lang="en-US" dirty="0" smtClean="0"/>
              <a:t> </a:t>
            </a:r>
            <a:r>
              <a:rPr lang="en-US" dirty="0" err="1" smtClean="0"/>
              <a:t>dalam</a:t>
            </a:r>
            <a:r>
              <a:rPr lang="en-US" dirty="0" smtClean="0"/>
              <a:t> </a:t>
            </a:r>
            <a:r>
              <a:rPr lang="en-US" dirty="0" err="1" smtClean="0"/>
              <a:t>keluarga</a:t>
            </a:r>
            <a:r>
              <a:rPr lang="en-US" dirty="0" smtClean="0"/>
              <a:t>. </a:t>
            </a:r>
          </a:p>
          <a:p>
            <a:r>
              <a:rPr lang="en-US" dirty="0" err="1" smtClean="0"/>
              <a:t>Kelainan</a:t>
            </a:r>
            <a:r>
              <a:rPr lang="en-US" dirty="0" smtClean="0"/>
              <a:t> </a:t>
            </a:r>
            <a:r>
              <a:rPr lang="en-US" dirty="0" err="1" smtClean="0"/>
              <a:t>ini</a:t>
            </a:r>
            <a:r>
              <a:rPr lang="en-US" dirty="0" smtClean="0"/>
              <a:t> </a:t>
            </a:r>
            <a:r>
              <a:rPr lang="en-US" dirty="0" err="1" smtClean="0"/>
              <a:t>biasanya</a:t>
            </a:r>
            <a:r>
              <a:rPr lang="en-US" dirty="0" smtClean="0"/>
              <a:t> </a:t>
            </a:r>
            <a:r>
              <a:rPr lang="en-US" dirty="0" err="1" smtClean="0"/>
              <a:t>pertama</a:t>
            </a:r>
            <a:r>
              <a:rPr lang="en-US" dirty="0" smtClean="0"/>
              <a:t> kali </a:t>
            </a:r>
            <a:r>
              <a:rPr lang="en-US" dirty="0" err="1" smtClean="0"/>
              <a:t>dicatat</a:t>
            </a:r>
            <a:r>
              <a:rPr lang="en-US" dirty="0" smtClean="0"/>
              <a:t> </a:t>
            </a:r>
            <a:r>
              <a:rPr lang="en-US" dirty="0" err="1" smtClean="0"/>
              <a:t>pada</a:t>
            </a:r>
            <a:r>
              <a:rPr lang="en-US" dirty="0" smtClean="0"/>
              <a:t> </a:t>
            </a:r>
            <a:r>
              <a:rPr lang="en-US" dirty="0" err="1" smtClean="0"/>
              <a:t>remaja</a:t>
            </a:r>
            <a:r>
              <a:rPr lang="en-US" dirty="0" smtClean="0"/>
              <a:t> </a:t>
            </a:r>
            <a:r>
              <a:rPr lang="en-US" dirty="0" err="1" smtClean="0"/>
              <a:t>pada</a:t>
            </a:r>
            <a:r>
              <a:rPr lang="en-US" dirty="0" smtClean="0"/>
              <a:t> </a:t>
            </a:r>
            <a:r>
              <a:rPr lang="en-US" dirty="0" err="1" smtClean="0"/>
              <a:t>rentang</a:t>
            </a:r>
            <a:r>
              <a:rPr lang="en-US" dirty="0" smtClean="0"/>
              <a:t> </a:t>
            </a:r>
            <a:r>
              <a:rPr lang="en-US" dirty="0" err="1" smtClean="0"/>
              <a:t>usia</a:t>
            </a:r>
            <a:r>
              <a:rPr lang="en-US" dirty="0" smtClean="0"/>
              <a:t> 12-14, </a:t>
            </a:r>
            <a:r>
              <a:rPr lang="en-US" dirty="0" err="1" smtClean="0"/>
              <a:t>meskipun</a:t>
            </a:r>
            <a:r>
              <a:rPr lang="en-US" dirty="0" smtClean="0"/>
              <a:t> </a:t>
            </a:r>
            <a:r>
              <a:rPr lang="en-US" dirty="0" err="1" smtClean="0"/>
              <a:t>kondisi</a:t>
            </a:r>
            <a:r>
              <a:rPr lang="en-US" dirty="0" smtClean="0"/>
              <a:t> </a:t>
            </a:r>
            <a:r>
              <a:rPr lang="en-US" dirty="0" err="1" smtClean="0"/>
              <a:t>dapat</a:t>
            </a:r>
            <a:r>
              <a:rPr lang="en-US" dirty="0" smtClean="0"/>
              <a:t> </a:t>
            </a:r>
            <a:r>
              <a:rPr lang="en-US" dirty="0" err="1" smtClean="0"/>
              <a:t>mulai</a:t>
            </a:r>
            <a:r>
              <a:rPr lang="en-US" dirty="0" smtClean="0"/>
              <a:t> </a:t>
            </a:r>
            <a:r>
              <a:rPr lang="en-US" dirty="0" err="1" smtClean="0"/>
              <a:t>lebih</a:t>
            </a:r>
            <a:r>
              <a:rPr lang="en-US" dirty="0" smtClean="0"/>
              <a:t> </a:t>
            </a:r>
            <a:r>
              <a:rPr lang="en-US" dirty="0" err="1" smtClean="0"/>
              <a:t>awal</a:t>
            </a:r>
            <a:r>
              <a:rPr lang="en-US" dirty="0" smtClean="0"/>
              <a:t> </a:t>
            </a:r>
            <a:r>
              <a:rPr lang="en-US" dirty="0" err="1" smtClean="0"/>
              <a:t>dalam</a:t>
            </a:r>
            <a:r>
              <a:rPr lang="en-US" dirty="0" smtClean="0"/>
              <a:t> </a:t>
            </a:r>
            <a:r>
              <a:rPr lang="en-US" dirty="0" err="1" smtClean="0"/>
              <a:t>hidup</a:t>
            </a:r>
            <a:r>
              <a:rPr lang="en-US" dirty="0" smtClean="0"/>
              <a:t>.</a:t>
            </a:r>
          </a:p>
          <a:p>
            <a:r>
              <a:rPr lang="en-US" dirty="0" smtClean="0"/>
              <a:t> </a:t>
            </a:r>
            <a:r>
              <a:rPr lang="en-US" dirty="0" err="1" smtClean="0"/>
              <a:t>Gangguan</a:t>
            </a:r>
            <a:r>
              <a:rPr lang="en-US" dirty="0" smtClean="0"/>
              <a:t> </a:t>
            </a:r>
            <a:r>
              <a:rPr lang="en-US" dirty="0" err="1" smtClean="0"/>
              <a:t>tersebut</a:t>
            </a:r>
            <a:r>
              <a:rPr lang="en-US" dirty="0" smtClean="0"/>
              <a:t> </a:t>
            </a:r>
            <a:r>
              <a:rPr lang="en-US" dirty="0" err="1" smtClean="0"/>
              <a:t>mempengaruhi</a:t>
            </a:r>
            <a:r>
              <a:rPr lang="en-US" dirty="0" smtClean="0"/>
              <a:t> </a:t>
            </a:r>
            <a:r>
              <a:rPr lang="en-US" dirty="0" err="1" smtClean="0"/>
              <a:t>perempuan</a:t>
            </a:r>
            <a:r>
              <a:rPr lang="en-US" dirty="0" smtClean="0"/>
              <a:t> &gt; </a:t>
            </a:r>
            <a:r>
              <a:rPr lang="en-US" dirty="0" err="1" smtClean="0"/>
              <a:t>laki-laki</a:t>
            </a:r>
            <a:r>
              <a:rPr lang="en-US" dirty="0" smtClean="0"/>
              <a:t>.</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97864"/>
          </a:xfrm>
        </p:spPr>
        <p:txBody>
          <a:bodyPr/>
          <a:lstStyle/>
          <a:p>
            <a:r>
              <a:rPr lang="en-US" sz="3600" b="1" dirty="0" smtClean="0"/>
              <a:t/>
            </a:r>
            <a:br>
              <a:rPr lang="en-US" sz="3600" b="1" dirty="0" smtClean="0"/>
            </a:br>
            <a:r>
              <a:rPr lang="en-US" sz="3600" b="1" dirty="0" smtClean="0"/>
              <a:t>           </a:t>
            </a:r>
            <a:r>
              <a:rPr lang="en-US" sz="1600" dirty="0" smtClean="0">
                <a:solidFill>
                  <a:srgbClr val="FFFF00"/>
                </a:solidFill>
              </a:rPr>
              <a:t>Dr </a:t>
            </a:r>
            <a:r>
              <a:rPr lang="en-US" sz="1600" dirty="0" err="1" smtClean="0">
                <a:solidFill>
                  <a:srgbClr val="FFFF00"/>
                </a:solidFill>
              </a:rPr>
              <a:t>Yuranga</a:t>
            </a:r>
            <a:r>
              <a:rPr lang="en-US" sz="1600" dirty="0" smtClean="0">
                <a:solidFill>
                  <a:srgbClr val="FFFF00"/>
                </a:solidFill>
              </a:rPr>
              <a:t> </a:t>
            </a:r>
            <a:r>
              <a:rPr lang="en-US" sz="1600" dirty="0" err="1" smtClean="0">
                <a:solidFill>
                  <a:srgbClr val="FFFF00"/>
                </a:solidFill>
              </a:rPr>
              <a:t>Weerakkody</a:t>
            </a:r>
            <a:r>
              <a:rPr lang="en-US" sz="1600" dirty="0" smtClean="0">
                <a:solidFill>
                  <a:srgbClr val="FFFF00"/>
                </a:solidFill>
              </a:rPr>
              <a:t> and Dr Frank Gaillard et al</a:t>
            </a:r>
            <a:r>
              <a:rPr lang="en-US" dirty="0" smtClean="0"/>
              <a:t/>
            </a:r>
            <a:br>
              <a:rPr lang="en-US" dirty="0" smtClean="0"/>
            </a:br>
            <a:endParaRPr lang="id-ID" dirty="0"/>
          </a:p>
        </p:txBody>
      </p:sp>
      <p:sp>
        <p:nvSpPr>
          <p:cNvPr id="3" name="Content Placeholder 2"/>
          <p:cNvSpPr>
            <a:spLocks noGrp="1"/>
          </p:cNvSpPr>
          <p:nvPr>
            <p:ph idx="1"/>
          </p:nvPr>
        </p:nvSpPr>
        <p:spPr/>
        <p:txBody>
          <a:bodyPr>
            <a:normAutofit lnSpcReduction="10000"/>
          </a:bodyPr>
          <a:lstStyle/>
          <a:p>
            <a:r>
              <a:rPr lang="en-US" b="1" dirty="0" err="1" smtClean="0"/>
              <a:t>Radiografi</a:t>
            </a:r>
            <a:r>
              <a:rPr lang="en-US" b="1" dirty="0" smtClean="0"/>
              <a:t> </a:t>
            </a:r>
            <a:r>
              <a:rPr lang="en-US" b="1" dirty="0" err="1" smtClean="0"/>
              <a:t>fitur</a:t>
            </a:r>
            <a:endParaRPr lang="en-US" b="1" dirty="0" smtClean="0"/>
          </a:p>
          <a:p>
            <a:r>
              <a:rPr lang="en-US" dirty="0" err="1" smtClean="0"/>
              <a:t>Untuk</a:t>
            </a:r>
            <a:r>
              <a:rPr lang="en-US" dirty="0" smtClean="0"/>
              <a:t> </a:t>
            </a:r>
            <a:r>
              <a:rPr lang="en-US" dirty="0" err="1" smtClean="0"/>
              <a:t>menerapkan</a:t>
            </a:r>
            <a:r>
              <a:rPr lang="en-US" dirty="0" smtClean="0"/>
              <a:t> label </a:t>
            </a:r>
            <a:r>
              <a:rPr lang="en-US" dirty="0" err="1" smtClean="0"/>
              <a:t>penyakit</a:t>
            </a:r>
            <a:r>
              <a:rPr lang="en-US" dirty="0" smtClean="0"/>
              <a:t> </a:t>
            </a:r>
            <a:r>
              <a:rPr lang="en-US" dirty="0" err="1" smtClean="0"/>
              <a:t>Scheuermann</a:t>
            </a:r>
            <a:r>
              <a:rPr lang="en-US" dirty="0" smtClean="0"/>
              <a:t>, </a:t>
            </a:r>
            <a:r>
              <a:rPr lang="en-US" dirty="0" err="1" smtClean="0"/>
              <a:t>salah</a:t>
            </a:r>
            <a:r>
              <a:rPr lang="en-US" dirty="0" smtClean="0"/>
              <a:t> </a:t>
            </a:r>
            <a:r>
              <a:rPr lang="en-US" dirty="0" err="1" smtClean="0"/>
              <a:t>satu</a:t>
            </a:r>
            <a:r>
              <a:rPr lang="en-US" dirty="0" smtClean="0"/>
              <a:t> </a:t>
            </a:r>
            <a:r>
              <a:rPr lang="en-US" dirty="0" err="1" smtClean="0"/>
              <a:t>kebutuhan</a:t>
            </a:r>
            <a:r>
              <a:rPr lang="en-US" dirty="0" smtClean="0"/>
              <a:t> </a:t>
            </a:r>
            <a:r>
              <a:rPr lang="en-US" dirty="0" err="1" smtClean="0"/>
              <a:t>untuk</a:t>
            </a:r>
            <a:r>
              <a:rPr lang="en-US" dirty="0" smtClean="0"/>
              <a:t> </a:t>
            </a:r>
            <a:r>
              <a:rPr lang="en-US" dirty="0" err="1" smtClean="0"/>
              <a:t>memenuhi</a:t>
            </a:r>
            <a:r>
              <a:rPr lang="en-US" dirty="0" smtClean="0"/>
              <a:t> </a:t>
            </a:r>
            <a:r>
              <a:rPr lang="en-US" dirty="0" err="1" smtClean="0"/>
              <a:t>sejumlah</a:t>
            </a:r>
            <a:r>
              <a:rPr lang="en-US" dirty="0" smtClean="0"/>
              <a:t> </a:t>
            </a:r>
            <a:r>
              <a:rPr lang="en-US" dirty="0" err="1" smtClean="0"/>
              <a:t>kriteria</a:t>
            </a:r>
            <a:r>
              <a:rPr lang="en-US" dirty="0" smtClean="0"/>
              <a:t>: </a:t>
            </a:r>
          </a:p>
          <a:p>
            <a:r>
              <a:rPr lang="en-US" dirty="0" smtClean="0"/>
              <a:t>Thoracic spine: &gt; 45 º (normal 25º - 40º ) </a:t>
            </a:r>
            <a:r>
              <a:rPr lang="en-US" dirty="0" err="1" smtClean="0"/>
              <a:t>atau</a:t>
            </a:r>
            <a:r>
              <a:rPr lang="en-US" dirty="0" smtClean="0"/>
              <a:t> </a:t>
            </a:r>
          </a:p>
          <a:p>
            <a:r>
              <a:rPr lang="en-US" dirty="0" err="1" smtClean="0"/>
              <a:t>Thoracolumbar</a:t>
            </a:r>
            <a:r>
              <a:rPr lang="en-US" dirty="0" smtClean="0"/>
              <a:t> spine: &gt;30º (normal 0º) </a:t>
            </a:r>
          </a:p>
          <a:p>
            <a:pPr>
              <a:buNone/>
            </a:pPr>
            <a:r>
              <a:rPr lang="en-US" b="1" dirty="0" smtClean="0"/>
              <a:t>    </a:t>
            </a:r>
            <a:r>
              <a:rPr lang="en-US" b="1" dirty="0" err="1" smtClean="0"/>
              <a:t>dan</a:t>
            </a:r>
            <a:r>
              <a:rPr lang="en-US" b="1" dirty="0" smtClean="0"/>
              <a:t> </a:t>
            </a:r>
            <a:endParaRPr lang="en-US" dirty="0" smtClean="0"/>
          </a:p>
          <a:p>
            <a:r>
              <a:rPr lang="en-US" dirty="0" err="1" smtClean="0"/>
              <a:t>Setidaknya</a:t>
            </a:r>
            <a:r>
              <a:rPr lang="en-US" dirty="0" smtClean="0"/>
              <a:t> 3 vertebra yang </a:t>
            </a:r>
            <a:r>
              <a:rPr lang="en-US" dirty="0" err="1" smtClean="0"/>
              <a:t>berdekatan</a:t>
            </a:r>
            <a:r>
              <a:rPr lang="en-US" dirty="0" smtClean="0"/>
              <a:t> </a:t>
            </a:r>
            <a:r>
              <a:rPr lang="en-US" dirty="0" err="1" smtClean="0"/>
              <a:t>menunjukkan</a:t>
            </a:r>
            <a:r>
              <a:rPr lang="en-US" dirty="0" smtClean="0"/>
              <a:t> wedging</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5200" y="1783560"/>
            <a:ext cx="5181600" cy="4572000"/>
          </a:xfrm>
        </p:spPr>
        <p:txBody>
          <a:bodyPr>
            <a:normAutofit fontScale="92500" lnSpcReduction="10000"/>
          </a:bodyPr>
          <a:lstStyle/>
          <a:p>
            <a:r>
              <a:rPr lang="en-US" dirty="0" err="1" smtClean="0"/>
              <a:t>Setidaknya</a:t>
            </a:r>
            <a:r>
              <a:rPr lang="en-US" dirty="0" smtClean="0"/>
              <a:t> </a:t>
            </a:r>
            <a:r>
              <a:rPr lang="en-US" dirty="0" err="1" smtClean="0"/>
              <a:t>dua</a:t>
            </a:r>
            <a:r>
              <a:rPr lang="en-US" dirty="0" smtClean="0"/>
              <a:t> </a:t>
            </a:r>
            <a:r>
              <a:rPr lang="en-US" dirty="0" err="1" smtClean="0"/>
              <a:t>spesifik</a:t>
            </a:r>
            <a:r>
              <a:rPr lang="en-US" dirty="0" smtClean="0"/>
              <a:t> x-ray </a:t>
            </a:r>
            <a:r>
              <a:rPr lang="en-US" dirty="0" err="1" smtClean="0"/>
              <a:t>akan</a:t>
            </a:r>
            <a:r>
              <a:rPr lang="en-US" dirty="0" smtClean="0"/>
              <a:t> </a:t>
            </a:r>
            <a:r>
              <a:rPr lang="en-US" dirty="0" err="1" smtClean="0"/>
              <a:t>dilakukan</a:t>
            </a:r>
            <a:r>
              <a:rPr lang="en-US" dirty="0" smtClean="0"/>
              <a:t>. Yang </a:t>
            </a:r>
            <a:r>
              <a:rPr lang="en-US" dirty="0" err="1" smtClean="0"/>
              <a:t>pertama</a:t>
            </a:r>
            <a:r>
              <a:rPr lang="en-US" dirty="0" smtClean="0"/>
              <a:t> </a:t>
            </a:r>
            <a:r>
              <a:rPr lang="en-US" dirty="0" err="1" smtClean="0"/>
              <a:t>adalah</a:t>
            </a:r>
            <a:r>
              <a:rPr lang="en-US" dirty="0" smtClean="0"/>
              <a:t> </a:t>
            </a:r>
            <a:r>
              <a:rPr lang="en-US" dirty="0" err="1" smtClean="0"/>
              <a:t>berdiri</a:t>
            </a:r>
            <a:r>
              <a:rPr lang="en-US" dirty="0" smtClean="0"/>
              <a:t>, lateral (</a:t>
            </a:r>
            <a:r>
              <a:rPr lang="en-US" dirty="0" err="1" smtClean="0"/>
              <a:t>menyamping</a:t>
            </a:r>
            <a:r>
              <a:rPr lang="en-US" dirty="0" smtClean="0"/>
              <a:t>) x-ray, </a:t>
            </a:r>
            <a:r>
              <a:rPr lang="en-US" dirty="0" err="1" smtClean="0"/>
              <a:t>dan</a:t>
            </a:r>
            <a:r>
              <a:rPr lang="en-US" dirty="0" smtClean="0"/>
              <a:t> yang </a:t>
            </a:r>
            <a:r>
              <a:rPr lang="en-US" dirty="0" err="1" smtClean="0"/>
              <a:t>kedua</a:t>
            </a:r>
            <a:r>
              <a:rPr lang="en-US" dirty="0" smtClean="0"/>
              <a:t> </a:t>
            </a:r>
            <a:r>
              <a:rPr lang="en-US" dirty="0" err="1" smtClean="0"/>
              <a:t>adalah</a:t>
            </a:r>
            <a:r>
              <a:rPr lang="en-US" dirty="0" smtClean="0"/>
              <a:t> </a:t>
            </a:r>
            <a:r>
              <a:rPr lang="en-US" dirty="0" err="1" smtClean="0"/>
              <a:t>berdiri</a:t>
            </a:r>
            <a:r>
              <a:rPr lang="en-US" dirty="0" smtClean="0"/>
              <a:t> x-ray </a:t>
            </a:r>
            <a:r>
              <a:rPr lang="en-US" dirty="0" err="1" smtClean="0"/>
              <a:t>dari</a:t>
            </a:r>
            <a:r>
              <a:rPr lang="en-US" dirty="0" smtClean="0"/>
              <a:t> </a:t>
            </a:r>
            <a:r>
              <a:rPr lang="en-US" dirty="0" err="1" smtClean="0"/>
              <a:t>depan</a:t>
            </a:r>
            <a:r>
              <a:rPr lang="en-US" dirty="0" smtClean="0"/>
              <a:t>. </a:t>
            </a:r>
            <a:r>
              <a:rPr lang="en-US" dirty="0" err="1" smtClean="0"/>
              <a:t>Ini</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mengidentifikasi</a:t>
            </a:r>
            <a:r>
              <a:rPr lang="en-US" dirty="0" smtClean="0"/>
              <a:t> </a:t>
            </a:r>
            <a:r>
              <a:rPr lang="en-US" dirty="0" err="1" smtClean="0"/>
              <a:t>kurva</a:t>
            </a:r>
            <a:r>
              <a:rPr lang="en-US" dirty="0" smtClean="0"/>
              <a:t> </a:t>
            </a:r>
            <a:r>
              <a:rPr lang="en-US" dirty="0" err="1" smtClean="0"/>
              <a:t>di</a:t>
            </a:r>
            <a:r>
              <a:rPr lang="en-US" dirty="0" smtClean="0"/>
              <a:t> </a:t>
            </a:r>
            <a:r>
              <a:rPr lang="en-US" dirty="0" err="1" smtClean="0"/>
              <a:t>bidang</a:t>
            </a:r>
            <a:r>
              <a:rPr lang="en-US" dirty="0" smtClean="0"/>
              <a:t> </a:t>
            </a:r>
            <a:r>
              <a:rPr lang="en-US" dirty="0" err="1" smtClean="0"/>
              <a:t>sagittal</a:t>
            </a:r>
            <a:r>
              <a:rPr lang="en-US" dirty="0" smtClean="0"/>
              <a:t> (</a:t>
            </a:r>
            <a:r>
              <a:rPr lang="en-US" dirty="0" err="1" smtClean="0"/>
              <a:t>sisi</a:t>
            </a:r>
            <a:r>
              <a:rPr lang="en-US" dirty="0" smtClean="0"/>
              <a:t> </a:t>
            </a:r>
            <a:r>
              <a:rPr lang="en-US" dirty="0" err="1" smtClean="0"/>
              <a:t>tampilan</a:t>
            </a:r>
            <a:r>
              <a:rPr lang="en-US" dirty="0" smtClean="0"/>
              <a:t>), </a:t>
            </a:r>
            <a:r>
              <a:rPr lang="en-US" dirty="0" err="1" smtClean="0"/>
              <a:t>dan</a:t>
            </a:r>
            <a:r>
              <a:rPr lang="en-US" dirty="0" smtClean="0"/>
              <a:t> </a:t>
            </a:r>
            <a:r>
              <a:rPr lang="en-US" dirty="0" err="1" smtClean="0"/>
              <a:t>untuk</a:t>
            </a:r>
            <a:r>
              <a:rPr lang="en-US" dirty="0" smtClean="0"/>
              <a:t> </a:t>
            </a:r>
            <a:r>
              <a:rPr lang="en-US" dirty="0" err="1" smtClean="0"/>
              <a:t>menentukan</a:t>
            </a:r>
            <a:r>
              <a:rPr lang="en-US" dirty="0" smtClean="0"/>
              <a:t> </a:t>
            </a:r>
            <a:r>
              <a:rPr lang="en-US" dirty="0" err="1" smtClean="0"/>
              <a:t>apakah</a:t>
            </a:r>
            <a:r>
              <a:rPr lang="en-US" dirty="0" smtClean="0"/>
              <a:t> </a:t>
            </a:r>
            <a:r>
              <a:rPr lang="en-US" dirty="0" err="1" smtClean="0"/>
              <a:t>kurva</a:t>
            </a:r>
            <a:r>
              <a:rPr lang="en-US" dirty="0" smtClean="0"/>
              <a:t> </a:t>
            </a:r>
            <a:r>
              <a:rPr lang="en-US" dirty="0" err="1" smtClean="0"/>
              <a:t>ada</a:t>
            </a:r>
            <a:r>
              <a:rPr lang="en-US" dirty="0" smtClean="0"/>
              <a:t> </a:t>
            </a:r>
            <a:r>
              <a:rPr lang="en-US" dirty="0" err="1" smtClean="0"/>
              <a:t>di</a:t>
            </a:r>
            <a:r>
              <a:rPr lang="en-US" dirty="0" smtClean="0"/>
              <a:t> </a:t>
            </a:r>
            <a:r>
              <a:rPr lang="en-US" dirty="0" err="1" smtClean="0"/>
              <a:t>bidang</a:t>
            </a:r>
            <a:r>
              <a:rPr lang="en-US" dirty="0" smtClean="0"/>
              <a:t> frontal </a:t>
            </a:r>
            <a:r>
              <a:rPr lang="en-US" dirty="0" err="1" smtClean="0"/>
              <a:t>juga</a:t>
            </a:r>
            <a:r>
              <a:rPr lang="en-US" dirty="0" smtClean="0"/>
              <a:t>. </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5" descr="Scheuermann kyphosis - Lateral Pra-Operative X-Ray."/>
          <p:cNvPicPr/>
          <p:nvPr/>
        </p:nvPicPr>
        <p:blipFill>
          <a:blip r:embed="rId2"/>
          <a:srcRect/>
          <a:stretch>
            <a:fillRect/>
          </a:stretch>
        </p:blipFill>
        <p:spPr bwMode="auto">
          <a:xfrm>
            <a:off x="1295400" y="1828800"/>
            <a:ext cx="1981835" cy="4226560"/>
          </a:xfrm>
          <a:prstGeom prst="rect">
            <a:avLst/>
          </a:prstGeom>
          <a:noFill/>
          <a:ln w="9525">
            <a:solidFill>
              <a:schemeClr val="accent4">
                <a:lumMod val="40000"/>
                <a:lumOff val="60000"/>
              </a:schemeClr>
            </a:solid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SURGERY</a:t>
            </a:r>
            <a:endParaRPr lang="id-ID" dirty="0"/>
          </a:p>
        </p:txBody>
      </p:sp>
      <p:sp>
        <p:nvSpPr>
          <p:cNvPr id="3" name="Content Placeholder 2"/>
          <p:cNvSpPr>
            <a:spLocks noGrp="1"/>
          </p:cNvSpPr>
          <p:nvPr>
            <p:ph idx="1"/>
          </p:nvPr>
        </p:nvSpPr>
        <p:spPr>
          <a:xfrm>
            <a:off x="3962400" y="1783560"/>
            <a:ext cx="4724400" cy="4572000"/>
          </a:xfrm>
          <a:ln>
            <a:solidFill>
              <a:schemeClr val="accent4">
                <a:lumMod val="40000"/>
                <a:lumOff val="60000"/>
              </a:schemeClr>
            </a:solidFill>
          </a:ln>
        </p:spPr>
        <p:txBody>
          <a:bodyPr>
            <a:normAutofit fontScale="77500" lnSpcReduction="20000"/>
          </a:bodyPr>
          <a:lstStyle/>
          <a:p>
            <a:r>
              <a:rPr lang="en-US" dirty="0" err="1" smtClean="0"/>
              <a:t>Jika</a:t>
            </a:r>
            <a:r>
              <a:rPr lang="en-US" dirty="0" smtClean="0"/>
              <a:t> </a:t>
            </a:r>
            <a:r>
              <a:rPr lang="en-US" dirty="0" err="1" smtClean="0"/>
              <a:t>kurva</a:t>
            </a:r>
            <a:r>
              <a:rPr lang="en-US" dirty="0" smtClean="0"/>
              <a:t> </a:t>
            </a:r>
            <a:r>
              <a:rPr lang="en-US" dirty="0" err="1" smtClean="0"/>
              <a:t>terus</a:t>
            </a:r>
            <a:r>
              <a:rPr lang="en-US" dirty="0" smtClean="0"/>
              <a:t> </a:t>
            </a:r>
            <a:r>
              <a:rPr lang="en-US" dirty="0" err="1" smtClean="0"/>
              <a:t>bertambah</a:t>
            </a:r>
            <a:r>
              <a:rPr lang="en-US" dirty="0" smtClean="0"/>
              <a:t> </a:t>
            </a:r>
            <a:r>
              <a:rPr lang="en-US" dirty="0" err="1" smtClean="0"/>
              <a:t>setelah</a:t>
            </a:r>
            <a:r>
              <a:rPr lang="en-US" dirty="0" smtClean="0"/>
              <a:t> </a:t>
            </a:r>
            <a:r>
              <a:rPr lang="en-US" dirty="0" err="1" smtClean="0"/>
              <a:t>pengobatan</a:t>
            </a:r>
            <a:r>
              <a:rPr lang="en-US" dirty="0" smtClean="0"/>
              <a:t> non-</a:t>
            </a:r>
            <a:r>
              <a:rPr lang="en-US" dirty="0" err="1" smtClean="0"/>
              <a:t>operatif</a:t>
            </a:r>
            <a:r>
              <a:rPr lang="en-US" dirty="0" smtClean="0"/>
              <a:t> </a:t>
            </a:r>
            <a:r>
              <a:rPr lang="en-US" dirty="0" err="1" smtClean="0"/>
              <a:t>atau</a:t>
            </a:r>
            <a:r>
              <a:rPr lang="en-US" dirty="0" smtClean="0"/>
              <a:t> </a:t>
            </a:r>
            <a:r>
              <a:rPr lang="en-US" dirty="0" err="1" smtClean="0"/>
              <a:t>ketika</a:t>
            </a:r>
            <a:r>
              <a:rPr lang="en-US" dirty="0" smtClean="0"/>
              <a:t> </a:t>
            </a:r>
            <a:r>
              <a:rPr lang="en-US" dirty="0" err="1" smtClean="0"/>
              <a:t>kyphosis</a:t>
            </a:r>
            <a:r>
              <a:rPr lang="en-US" dirty="0" smtClean="0"/>
              <a:t>  </a:t>
            </a:r>
            <a:r>
              <a:rPr lang="en-US" dirty="0" err="1" smtClean="0"/>
              <a:t>sudah</a:t>
            </a:r>
            <a:r>
              <a:rPr lang="en-US" dirty="0" smtClean="0"/>
              <a:t> </a:t>
            </a:r>
            <a:r>
              <a:rPr lang="en-US" dirty="0" err="1" smtClean="0"/>
              <a:t>parah</a:t>
            </a:r>
            <a:r>
              <a:rPr lang="en-US" dirty="0" smtClean="0"/>
              <a:t> </a:t>
            </a:r>
            <a:r>
              <a:rPr lang="en-US" dirty="0" err="1" smtClean="0"/>
              <a:t>dan</a:t>
            </a:r>
            <a:r>
              <a:rPr lang="en-US" dirty="0" smtClean="0"/>
              <a:t> </a:t>
            </a:r>
            <a:r>
              <a:rPr lang="en-US" dirty="0" err="1" smtClean="0"/>
              <a:t>menyebabkan</a:t>
            </a:r>
            <a:r>
              <a:rPr lang="en-US" dirty="0" smtClean="0"/>
              <a:t> </a:t>
            </a:r>
            <a:r>
              <a:rPr lang="en-US" dirty="0" err="1" smtClean="0"/>
              <a:t>gejala</a:t>
            </a:r>
            <a:r>
              <a:rPr lang="en-US" dirty="0" smtClean="0"/>
              <a:t> yang </a:t>
            </a:r>
            <a:r>
              <a:rPr lang="en-US" dirty="0" err="1" smtClean="0"/>
              <a:t>signifikan</a:t>
            </a:r>
            <a:r>
              <a:rPr lang="en-US" dirty="0" smtClean="0"/>
              <a:t>, </a:t>
            </a:r>
            <a:r>
              <a:rPr lang="en-US" dirty="0" err="1" smtClean="0"/>
              <a:t>operasi</a:t>
            </a:r>
            <a:r>
              <a:rPr lang="en-US" dirty="0" smtClean="0"/>
              <a:t> </a:t>
            </a:r>
            <a:r>
              <a:rPr lang="en-US" dirty="0" err="1" smtClean="0"/>
              <a:t>mungkin</a:t>
            </a:r>
            <a:r>
              <a:rPr lang="en-US" dirty="0" smtClean="0"/>
              <a:t> </a:t>
            </a:r>
            <a:r>
              <a:rPr lang="en-US" dirty="0" err="1" smtClean="0"/>
              <a:t>dipertimbangkan</a:t>
            </a:r>
            <a:r>
              <a:rPr lang="en-US" dirty="0" smtClean="0"/>
              <a:t>. </a:t>
            </a:r>
          </a:p>
          <a:p>
            <a:r>
              <a:rPr lang="en-US" dirty="0" err="1" smtClean="0"/>
              <a:t>Tindakan</a:t>
            </a:r>
            <a:r>
              <a:rPr lang="en-US" dirty="0" smtClean="0"/>
              <a:t> </a:t>
            </a:r>
            <a:r>
              <a:rPr lang="en-US" dirty="0" err="1" smtClean="0"/>
              <a:t>operasi</a:t>
            </a:r>
            <a:r>
              <a:rPr lang="en-US" dirty="0" smtClean="0"/>
              <a:t> </a:t>
            </a:r>
            <a:r>
              <a:rPr lang="en-US" dirty="0" err="1" smtClean="0"/>
              <a:t>termasuk</a:t>
            </a:r>
            <a:r>
              <a:rPr lang="en-US" dirty="0" smtClean="0"/>
              <a:t> </a:t>
            </a:r>
            <a:r>
              <a:rPr lang="en-US" dirty="0" err="1" smtClean="0"/>
              <a:t>pasien</a:t>
            </a:r>
            <a:r>
              <a:rPr lang="en-US" dirty="0" smtClean="0"/>
              <a:t> yang </a:t>
            </a:r>
            <a:r>
              <a:rPr lang="en-US" dirty="0" err="1" smtClean="0"/>
              <a:t>memiliki</a:t>
            </a:r>
            <a:r>
              <a:rPr lang="en-US" dirty="0" smtClean="0"/>
              <a:t>:</a:t>
            </a:r>
          </a:p>
          <a:p>
            <a:pPr lvl="0"/>
            <a:r>
              <a:rPr lang="en-US" dirty="0" err="1" smtClean="0"/>
              <a:t>Kurva</a:t>
            </a:r>
            <a:r>
              <a:rPr lang="en-US" dirty="0" smtClean="0"/>
              <a:t> Thorax  </a:t>
            </a:r>
            <a:r>
              <a:rPr lang="en-US" dirty="0" err="1" smtClean="0"/>
              <a:t>melebihi</a:t>
            </a:r>
            <a:r>
              <a:rPr lang="en-US" dirty="0" smtClean="0"/>
              <a:t> 80-90 </a:t>
            </a:r>
            <a:r>
              <a:rPr lang="en-US" dirty="0" err="1" smtClean="0"/>
              <a:t>derajat</a:t>
            </a:r>
            <a:r>
              <a:rPr lang="en-US" dirty="0" smtClean="0"/>
              <a:t> </a:t>
            </a:r>
          </a:p>
          <a:p>
            <a:pPr lvl="0"/>
            <a:r>
              <a:rPr lang="en-US" dirty="0" err="1" smtClean="0"/>
              <a:t>kurva</a:t>
            </a:r>
            <a:r>
              <a:rPr lang="en-US" dirty="0" smtClean="0"/>
              <a:t> </a:t>
            </a:r>
            <a:r>
              <a:rPr lang="en-US" dirty="0" err="1" smtClean="0"/>
              <a:t>torakolumbalis</a:t>
            </a:r>
            <a:r>
              <a:rPr lang="en-US" dirty="0" smtClean="0"/>
              <a:t>  </a:t>
            </a:r>
            <a:r>
              <a:rPr lang="en-US" dirty="0" err="1" smtClean="0"/>
              <a:t>melebihi</a:t>
            </a:r>
            <a:r>
              <a:rPr lang="en-US" dirty="0" smtClean="0"/>
              <a:t> 60-70 </a:t>
            </a:r>
            <a:r>
              <a:rPr lang="en-US" dirty="0" err="1" smtClean="0"/>
              <a:t>derajat</a:t>
            </a:r>
            <a:r>
              <a:rPr lang="en-US" dirty="0" smtClean="0"/>
              <a:t> </a:t>
            </a:r>
          </a:p>
          <a:p>
            <a:pPr lvl="0"/>
            <a:r>
              <a:rPr lang="en-US" dirty="0" err="1" smtClean="0"/>
              <a:t>Nyeri</a:t>
            </a:r>
            <a:r>
              <a:rPr lang="en-US" dirty="0" smtClean="0"/>
              <a:t> </a:t>
            </a:r>
            <a:r>
              <a:rPr lang="en-US" dirty="0" err="1" smtClean="0"/>
              <a:t>punggung</a:t>
            </a:r>
            <a:r>
              <a:rPr lang="en-US" dirty="0" smtClean="0"/>
              <a:t> yang </a:t>
            </a:r>
            <a:r>
              <a:rPr lang="en-US" dirty="0" err="1" smtClean="0"/>
              <a:t>hebat</a:t>
            </a:r>
            <a:r>
              <a:rPr lang="en-US" dirty="0" smtClean="0"/>
              <a:t>. </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5" descr="Scheuermann kyphosis - Lateral Post-Operative X-Ray."/>
          <p:cNvPicPr/>
          <p:nvPr/>
        </p:nvPicPr>
        <p:blipFill>
          <a:blip r:embed="rId2"/>
          <a:srcRect/>
          <a:stretch>
            <a:fillRect/>
          </a:stretch>
        </p:blipFill>
        <p:spPr bwMode="auto">
          <a:xfrm>
            <a:off x="990600" y="1828800"/>
            <a:ext cx="2286000" cy="4204970"/>
          </a:xfrm>
          <a:prstGeom prst="rect">
            <a:avLst/>
          </a:prstGeom>
          <a:noFill/>
          <a:ln w="9525">
            <a:solidFill>
              <a:schemeClr val="accent4">
                <a:lumMod val="40000"/>
                <a:lumOff val="60000"/>
              </a:schemeClr>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2"/>
                </a:solidFill>
              </a:rPr>
              <a:t>MRI</a:t>
            </a:r>
            <a:endParaRPr lang="id-ID" sz="3600" b="1" dirty="0">
              <a:solidFill>
                <a:schemeClr val="accent2"/>
              </a:solidFill>
            </a:endParaRPr>
          </a:p>
        </p:txBody>
      </p:sp>
      <p:pic>
        <p:nvPicPr>
          <p:cNvPr id="6" name="Content Placeholder 5" descr="degenerative kyposis.jpg"/>
          <p:cNvPicPr>
            <a:picLocks noGrp="1" noChangeAspect="1"/>
          </p:cNvPicPr>
          <p:nvPr>
            <p:ph idx="1"/>
          </p:nvPr>
        </p:nvPicPr>
        <p:blipFill>
          <a:blip r:embed="rId2"/>
          <a:stretch>
            <a:fillRect/>
          </a:stretch>
        </p:blipFill>
        <p:spPr>
          <a:xfrm>
            <a:off x="3276600" y="1295400"/>
            <a:ext cx="2782024" cy="4064846"/>
          </a:xfrm>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7" name="TextBox 6"/>
          <p:cNvSpPr txBox="1"/>
          <p:nvPr/>
        </p:nvSpPr>
        <p:spPr>
          <a:xfrm>
            <a:off x="3048000" y="5562600"/>
            <a:ext cx="3733800" cy="461665"/>
          </a:xfrm>
          <a:prstGeom prst="rect">
            <a:avLst/>
          </a:prstGeom>
          <a:noFill/>
        </p:spPr>
        <p:txBody>
          <a:bodyPr wrap="square" rtlCol="0">
            <a:spAutoFit/>
          </a:bodyPr>
          <a:lstStyle/>
          <a:p>
            <a:r>
              <a:rPr lang="en-US" sz="2400" dirty="0" smtClean="0"/>
              <a:t>Degenerative </a:t>
            </a:r>
            <a:r>
              <a:rPr lang="en-US" sz="2400" dirty="0" err="1" smtClean="0"/>
              <a:t>Kyphosis</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7" name="Picture 6" descr="Limb length discrepancy is indication of  dysplasia of hip"/>
          <p:cNvPicPr/>
          <p:nvPr/>
        </p:nvPicPr>
        <p:blipFill>
          <a:blip r:embed="rId2"/>
          <a:srcRect/>
          <a:stretch>
            <a:fillRect/>
          </a:stretch>
        </p:blipFill>
        <p:spPr bwMode="auto">
          <a:xfrm>
            <a:off x="1066800" y="304800"/>
            <a:ext cx="7391400" cy="4572000"/>
          </a:xfrm>
          <a:prstGeom prst="rect">
            <a:avLst/>
          </a:prstGeom>
          <a:noFill/>
          <a:ln w="9525">
            <a:noFill/>
            <a:miter lim="800000"/>
            <a:headEnd/>
            <a:tailEnd/>
          </a:ln>
        </p:spPr>
      </p:pic>
      <p:pic>
        <p:nvPicPr>
          <p:cNvPr id="4" name="Picture 3" descr="CDH 4.jpg"/>
          <p:cNvPicPr>
            <a:picLocks noChangeAspect="1"/>
          </p:cNvPicPr>
          <p:nvPr/>
        </p:nvPicPr>
        <p:blipFill>
          <a:blip r:embed="rId3"/>
          <a:stretch>
            <a:fillRect/>
          </a:stretch>
        </p:blipFill>
        <p:spPr>
          <a:xfrm>
            <a:off x="2895600" y="5257800"/>
            <a:ext cx="3733800" cy="1219200"/>
          </a:xfrm>
          <a:prstGeom prst="rect">
            <a:avLst/>
          </a:prstGeom>
          <a:ln>
            <a:solidFill>
              <a:schemeClr val="accent6"/>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solidFill>
                  <a:schemeClr val="accent2"/>
                </a:solidFill>
              </a:rPr>
              <a:t>Congenital Dislocation of Hip</a:t>
            </a:r>
            <a:endParaRPr lang="id-ID" sz="3600" dirty="0">
              <a:solidFill>
                <a:schemeClr val="accent2"/>
              </a:solidFill>
            </a:endParaRPr>
          </a:p>
        </p:txBody>
      </p:sp>
      <p:sp>
        <p:nvSpPr>
          <p:cNvPr id="3" name="Content Placeholder 2"/>
          <p:cNvSpPr>
            <a:spLocks noGrp="1"/>
          </p:cNvSpPr>
          <p:nvPr>
            <p:ph idx="1"/>
          </p:nvPr>
        </p:nvSpPr>
        <p:spPr>
          <a:xfrm>
            <a:off x="685800" y="1783560"/>
            <a:ext cx="8001000" cy="4572000"/>
          </a:xfrm>
        </p:spPr>
        <p:txBody>
          <a:bodyPr>
            <a:normAutofit/>
          </a:bodyPr>
          <a:lstStyle/>
          <a:p>
            <a:r>
              <a:rPr lang="en-US" b="1" dirty="0" err="1" smtClean="0"/>
              <a:t>Definisi</a:t>
            </a:r>
            <a:r>
              <a:rPr lang="en-US" b="1" dirty="0" smtClean="0"/>
              <a:t/>
            </a:r>
            <a:br>
              <a:rPr lang="en-US" b="1" dirty="0" smtClean="0"/>
            </a:br>
            <a:r>
              <a:rPr lang="en-US" dirty="0" err="1" smtClean="0"/>
              <a:t>Dislokasi</a:t>
            </a:r>
            <a:r>
              <a:rPr lang="en-US" dirty="0" smtClean="0"/>
              <a:t> </a:t>
            </a:r>
            <a:r>
              <a:rPr lang="en-US" dirty="0" err="1" smtClean="0"/>
              <a:t>kongenital</a:t>
            </a:r>
            <a:r>
              <a:rPr lang="en-US" dirty="0" smtClean="0"/>
              <a:t> Hip, </a:t>
            </a:r>
            <a:r>
              <a:rPr lang="en-US" dirty="0" err="1" smtClean="0"/>
              <a:t>terminologi</a:t>
            </a:r>
            <a:r>
              <a:rPr lang="en-US" dirty="0" smtClean="0"/>
              <a:t> </a:t>
            </a:r>
            <a:r>
              <a:rPr lang="en-US" dirty="0" err="1" smtClean="0"/>
              <a:t>telah</a:t>
            </a:r>
            <a:r>
              <a:rPr lang="en-US" dirty="0" smtClean="0"/>
              <a:t> </a:t>
            </a:r>
            <a:r>
              <a:rPr lang="en-US" dirty="0" err="1" smtClean="0"/>
              <a:t>digantikan</a:t>
            </a:r>
            <a:r>
              <a:rPr lang="en-US" dirty="0" smtClean="0"/>
              <a:t> </a:t>
            </a:r>
            <a:r>
              <a:rPr lang="en-US" dirty="0" err="1" smtClean="0"/>
              <a:t>oleh</a:t>
            </a:r>
            <a:r>
              <a:rPr lang="en-US" dirty="0" smtClean="0"/>
              <a:t>: </a:t>
            </a:r>
            <a:r>
              <a:rPr lang="en-GB" dirty="0" smtClean="0"/>
              <a:t>DDH: </a:t>
            </a:r>
            <a:r>
              <a:rPr lang="en-GB" dirty="0" err="1" smtClean="0"/>
              <a:t>istilah</a:t>
            </a:r>
            <a:r>
              <a:rPr lang="en-GB" dirty="0" smtClean="0"/>
              <a:t> </a:t>
            </a:r>
            <a:r>
              <a:rPr lang="en-GB" dirty="0" err="1" smtClean="0"/>
              <a:t>generik</a:t>
            </a:r>
            <a:r>
              <a:rPr lang="en-GB" dirty="0" smtClean="0"/>
              <a:t> yang </a:t>
            </a:r>
            <a:r>
              <a:rPr lang="en-GB" dirty="0" err="1" smtClean="0"/>
              <a:t>meliputi</a:t>
            </a:r>
            <a:r>
              <a:rPr lang="en-GB" dirty="0" smtClean="0"/>
              <a:t> </a:t>
            </a:r>
            <a:r>
              <a:rPr lang="en-GB" dirty="0" err="1" smtClean="0"/>
              <a:t>banyak</a:t>
            </a:r>
            <a:r>
              <a:rPr lang="en-GB" dirty="0" smtClean="0"/>
              <a:t> </a:t>
            </a:r>
            <a:r>
              <a:rPr lang="en-GB" dirty="0" err="1" smtClean="0"/>
              <a:t>variasi</a:t>
            </a:r>
            <a:r>
              <a:rPr lang="en-GB" dirty="0" smtClean="0"/>
              <a:t> </a:t>
            </a:r>
            <a:r>
              <a:rPr lang="en-GB" dirty="0" err="1" smtClean="0"/>
              <a:t>displasia</a:t>
            </a:r>
            <a:r>
              <a:rPr lang="en-GB" dirty="0" smtClean="0"/>
              <a:t> </a:t>
            </a:r>
            <a:r>
              <a:rPr lang="en-GB" dirty="0" err="1" smtClean="0"/>
              <a:t>pinggul</a:t>
            </a:r>
            <a:r>
              <a:rPr lang="en-GB" dirty="0" smtClean="0"/>
              <a:t> </a:t>
            </a:r>
            <a:r>
              <a:rPr lang="en-GB" dirty="0" err="1" smtClean="0"/>
              <a:t>bawaan</a:t>
            </a:r>
            <a:r>
              <a:rPr lang="en-GB" dirty="0" smtClean="0"/>
              <a:t>, </a:t>
            </a:r>
            <a:r>
              <a:rPr lang="en-GB" dirty="0" err="1" smtClean="0"/>
              <a:t>subluksasi</a:t>
            </a:r>
            <a:r>
              <a:rPr lang="en-GB" dirty="0" smtClean="0"/>
              <a:t>, </a:t>
            </a:r>
            <a:r>
              <a:rPr lang="en-GB" dirty="0" err="1" smtClean="0"/>
              <a:t>dan</a:t>
            </a:r>
            <a:r>
              <a:rPr lang="en-GB" dirty="0" smtClean="0"/>
              <a:t> </a:t>
            </a:r>
            <a:r>
              <a:rPr lang="en-GB" dirty="0" err="1" smtClean="0"/>
              <a:t>dislokasi</a:t>
            </a:r>
            <a:r>
              <a:rPr lang="en-GB" dirty="0" smtClean="0"/>
              <a:t>.</a:t>
            </a:r>
          </a:p>
          <a:p>
            <a:r>
              <a:rPr lang="en-GB" dirty="0" smtClean="0">
                <a:solidFill>
                  <a:srgbClr val="FFFF00"/>
                </a:solidFill>
              </a:rPr>
              <a:t>CDH (Congenital Dislocation  of the Hip)</a:t>
            </a:r>
          </a:p>
          <a:p>
            <a:endParaRPr lang="en-GB" dirty="0" smtClean="0"/>
          </a:p>
          <a:p>
            <a:endParaRPr lang="en-GB" dirty="0" smtClean="0"/>
          </a:p>
          <a:p>
            <a:r>
              <a:rPr lang="en-GB" dirty="0" smtClean="0">
                <a:solidFill>
                  <a:srgbClr val="FFFF00"/>
                </a:solidFill>
              </a:rPr>
              <a:t>DDH (</a:t>
            </a:r>
            <a:r>
              <a:rPr lang="en-US" dirty="0" smtClean="0">
                <a:solidFill>
                  <a:srgbClr val="FFFF00"/>
                </a:solidFill>
              </a:rPr>
              <a:t>Developmental Dysplasia of the Hip)</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6" name="Down Arrow 5"/>
          <p:cNvSpPr/>
          <p:nvPr/>
        </p:nvSpPr>
        <p:spPr>
          <a:xfrm>
            <a:off x="3810000" y="4800600"/>
            <a:ext cx="1676400" cy="990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Penunjang</a:t>
            </a:r>
            <a:r>
              <a:rPr lang="en-US" dirty="0" smtClean="0"/>
              <a:t> </a:t>
            </a:r>
            <a:r>
              <a:rPr lang="en-US" dirty="0" err="1" smtClean="0"/>
              <a:t>Diagnostik</a:t>
            </a:r>
            <a:endParaRPr lang="id-ID" dirty="0"/>
          </a:p>
        </p:txBody>
      </p:sp>
      <p:sp>
        <p:nvSpPr>
          <p:cNvPr id="3" name="Content Placeholder 2"/>
          <p:cNvSpPr>
            <a:spLocks noGrp="1"/>
          </p:cNvSpPr>
          <p:nvPr>
            <p:ph idx="1"/>
          </p:nvPr>
        </p:nvSpPr>
        <p:spPr>
          <a:ln>
            <a:solidFill>
              <a:schemeClr val="accent1"/>
            </a:solidFill>
          </a:ln>
        </p:spPr>
        <p:txBody>
          <a:bodyPr>
            <a:normAutofit/>
          </a:bodyPr>
          <a:lstStyle/>
          <a:p>
            <a:r>
              <a:rPr lang="en-US" dirty="0" smtClean="0"/>
              <a:t>X-Ray </a:t>
            </a:r>
            <a:r>
              <a:rPr lang="en-US" dirty="0" err="1" smtClean="0"/>
              <a:t>tidak</a:t>
            </a:r>
            <a:r>
              <a:rPr lang="en-US" dirty="0" smtClean="0"/>
              <a:t> </a:t>
            </a:r>
            <a:r>
              <a:rPr lang="en-US" dirty="0" err="1" smtClean="0"/>
              <a:t>dapat</a:t>
            </a:r>
            <a:r>
              <a:rPr lang="en-US" dirty="0" smtClean="0"/>
              <a:t> </a:t>
            </a:r>
            <a:r>
              <a:rPr lang="en-US" dirty="0" err="1" smtClean="0"/>
              <a:t>diandalkan</a:t>
            </a:r>
            <a:r>
              <a:rPr lang="en-US" dirty="0" smtClean="0"/>
              <a:t> </a:t>
            </a:r>
            <a:r>
              <a:rPr lang="en-US" dirty="0" err="1" smtClean="0"/>
              <a:t>untuk</a:t>
            </a:r>
            <a:r>
              <a:rPr lang="en-US" dirty="0" smtClean="0"/>
              <a:t> </a:t>
            </a:r>
            <a:r>
              <a:rPr lang="en-US" dirty="0" err="1" smtClean="0"/>
              <a:t>mendiagnosis</a:t>
            </a:r>
            <a:r>
              <a:rPr lang="en-US" dirty="0" smtClean="0"/>
              <a:t> hip dysplasia. </a:t>
            </a:r>
          </a:p>
          <a:p>
            <a:r>
              <a:rPr lang="en-US" dirty="0" smtClean="0"/>
              <a:t>X-Ray </a:t>
            </a:r>
            <a:r>
              <a:rPr lang="en-US" dirty="0" err="1" smtClean="0"/>
              <a:t>harus</a:t>
            </a:r>
            <a:r>
              <a:rPr lang="en-US" dirty="0" smtClean="0"/>
              <a:t> </a:t>
            </a:r>
            <a:r>
              <a:rPr lang="en-US" dirty="0" err="1" smtClean="0"/>
              <a:t>diulang</a:t>
            </a:r>
            <a:r>
              <a:rPr lang="en-US" dirty="0" smtClean="0"/>
              <a:t> </a:t>
            </a:r>
            <a:r>
              <a:rPr lang="en-US" dirty="0" err="1" smtClean="0"/>
              <a:t>setelah</a:t>
            </a:r>
            <a:r>
              <a:rPr lang="en-US" dirty="0" smtClean="0"/>
              <a:t> </a:t>
            </a:r>
            <a:r>
              <a:rPr lang="en-US" dirty="0" err="1" smtClean="0"/>
              <a:t>osifikasi</a:t>
            </a:r>
            <a:r>
              <a:rPr lang="en-US" dirty="0" smtClean="0"/>
              <a:t> </a:t>
            </a:r>
            <a:r>
              <a:rPr lang="en-US" dirty="0" err="1" smtClean="0"/>
              <a:t>dari</a:t>
            </a:r>
            <a:r>
              <a:rPr lang="en-US" dirty="0" smtClean="0"/>
              <a:t> head of femur </a:t>
            </a:r>
            <a:r>
              <a:rPr lang="en-US" dirty="0" err="1" smtClean="0"/>
              <a:t>sudah</a:t>
            </a:r>
            <a:r>
              <a:rPr lang="en-US" dirty="0" smtClean="0"/>
              <a:t> </a:t>
            </a:r>
            <a:r>
              <a:rPr lang="en-US" dirty="0" err="1" smtClean="0"/>
              <a:t>mulai</a:t>
            </a:r>
            <a:r>
              <a:rPr lang="en-US" dirty="0" smtClean="0"/>
              <a:t> </a:t>
            </a:r>
            <a:r>
              <a:rPr lang="en-US" dirty="0" err="1" smtClean="0"/>
              <a:t>kelihatan</a:t>
            </a:r>
            <a:r>
              <a:rPr lang="en-US" dirty="0" smtClean="0"/>
              <a:t>. </a:t>
            </a:r>
          </a:p>
          <a:p>
            <a:r>
              <a:rPr lang="en-US" dirty="0" err="1" smtClean="0"/>
              <a:t>Setelah</a:t>
            </a:r>
            <a:r>
              <a:rPr lang="en-US" dirty="0" smtClean="0"/>
              <a:t> head of femoral </a:t>
            </a:r>
            <a:r>
              <a:rPr lang="en-US" dirty="0" err="1" smtClean="0"/>
              <a:t>telah</a:t>
            </a:r>
            <a:r>
              <a:rPr lang="en-US" dirty="0" smtClean="0"/>
              <a:t> </a:t>
            </a:r>
            <a:r>
              <a:rPr lang="en-US" dirty="0" err="1" smtClean="0"/>
              <a:t>mulai</a:t>
            </a:r>
            <a:r>
              <a:rPr lang="en-US" dirty="0" smtClean="0"/>
              <a:t> </a:t>
            </a:r>
            <a:r>
              <a:rPr lang="en-US" dirty="0" err="1" smtClean="0"/>
              <a:t>mengeras</a:t>
            </a:r>
            <a:r>
              <a:rPr lang="en-US" dirty="0" smtClean="0"/>
              <a:t> </a:t>
            </a:r>
            <a:r>
              <a:rPr lang="en-US" dirty="0" err="1" smtClean="0"/>
              <a:t>fitur</a:t>
            </a:r>
            <a:r>
              <a:rPr lang="en-US" dirty="0" smtClean="0"/>
              <a:t> yang </a:t>
            </a:r>
            <a:r>
              <a:rPr lang="en-US" dirty="0" err="1" smtClean="0"/>
              <a:t>perlu</a:t>
            </a:r>
            <a:r>
              <a:rPr lang="en-US" dirty="0" smtClean="0"/>
              <a:t> </a:t>
            </a:r>
            <a:r>
              <a:rPr lang="en-US" dirty="0" err="1" smtClean="0"/>
              <a:t>diperhatikan</a:t>
            </a:r>
            <a:r>
              <a:rPr lang="en-US" dirty="0" smtClean="0"/>
              <a:t> </a:t>
            </a:r>
            <a:r>
              <a:rPr lang="en-US" dirty="0" err="1" smtClean="0"/>
              <a:t>adalah</a:t>
            </a:r>
            <a:r>
              <a:rPr lang="en-US" dirty="0" smtClean="0"/>
              <a:t> </a:t>
            </a:r>
            <a:r>
              <a:rPr lang="en-US" dirty="0" err="1" smtClean="0"/>
              <a:t>acetabulum</a:t>
            </a:r>
            <a:r>
              <a:rPr lang="en-US" dirty="0" smtClean="0"/>
              <a:t> yang </a:t>
            </a:r>
            <a:r>
              <a:rPr lang="en-US" dirty="0" err="1" smtClean="0"/>
              <a:t>dangkal</a:t>
            </a:r>
            <a:r>
              <a:rPr lang="en-US" dirty="0" smtClean="0"/>
              <a:t> </a:t>
            </a:r>
            <a:r>
              <a:rPr lang="en-US" dirty="0" err="1" smtClean="0"/>
              <a:t>dengan</a:t>
            </a:r>
            <a:r>
              <a:rPr lang="en-US" dirty="0" smtClean="0"/>
              <a:t> </a:t>
            </a:r>
            <a:r>
              <a:rPr lang="en-US" dirty="0" err="1" smtClean="0"/>
              <a:t>perpindahan</a:t>
            </a:r>
            <a:r>
              <a:rPr lang="en-US" dirty="0" smtClean="0"/>
              <a:t> </a:t>
            </a:r>
            <a:r>
              <a:rPr lang="en-US" dirty="0" err="1" smtClean="0">
                <a:solidFill>
                  <a:srgbClr val="FFFF00"/>
                </a:solidFill>
              </a:rPr>
              <a:t>ke</a:t>
            </a:r>
            <a:r>
              <a:rPr lang="en-US" dirty="0" smtClean="0">
                <a:solidFill>
                  <a:srgbClr val="FFFF00"/>
                </a:solidFill>
              </a:rPr>
              <a:t> </a:t>
            </a:r>
            <a:r>
              <a:rPr lang="en-US" dirty="0" err="1" smtClean="0">
                <a:solidFill>
                  <a:srgbClr val="FFFF00"/>
                </a:solidFill>
              </a:rPr>
              <a:t>atas</a:t>
            </a:r>
            <a:r>
              <a:rPr lang="en-US" dirty="0" smtClean="0">
                <a:solidFill>
                  <a:srgbClr val="FFFF00"/>
                </a:solidFill>
              </a:rPr>
              <a:t> </a:t>
            </a:r>
            <a:r>
              <a:rPr lang="en-US" dirty="0" smtClean="0"/>
              <a:t>head of femoral </a:t>
            </a:r>
            <a:r>
              <a:rPr lang="en-US" dirty="0" err="1" smtClean="0"/>
              <a:t>dan</a:t>
            </a:r>
            <a:r>
              <a:rPr lang="en-US" dirty="0" smtClean="0"/>
              <a:t> </a:t>
            </a:r>
            <a:r>
              <a:rPr lang="en-US" dirty="0" smtClean="0">
                <a:solidFill>
                  <a:srgbClr val="FFFF00"/>
                </a:solidFill>
              </a:rPr>
              <a:t>lateral</a:t>
            </a:r>
            <a:r>
              <a:rPr lang="en-US" dirty="0" smtClean="0"/>
              <a:t> </a:t>
            </a:r>
            <a:r>
              <a:rPr lang="en-US" dirty="0" err="1" smtClean="0"/>
              <a:t>dari</a:t>
            </a:r>
            <a:r>
              <a:rPr lang="en-US" dirty="0" smtClean="0"/>
              <a:t>  </a:t>
            </a:r>
            <a:r>
              <a:rPr lang="en-US" dirty="0" err="1" smtClean="0"/>
              <a:t>posisi</a:t>
            </a:r>
            <a:r>
              <a:rPr lang="en-US" dirty="0" smtClean="0"/>
              <a:t> normal. </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9" name="Content Placeholder 8" descr="Right Hip dislocation in Developmental Dysplasia of the Hip"/>
          <p:cNvPicPr>
            <a:picLocks noGrp="1"/>
          </p:cNvPicPr>
          <p:nvPr>
            <p:ph idx="1"/>
          </p:nvPr>
        </p:nvPicPr>
        <p:blipFill>
          <a:blip r:embed="rId2"/>
          <a:srcRect/>
          <a:stretch>
            <a:fillRect/>
          </a:stretch>
        </p:blipFill>
        <p:spPr bwMode="auto">
          <a:xfrm>
            <a:off x="2667000" y="914400"/>
            <a:ext cx="3533775" cy="2476500"/>
          </a:xfrm>
          <a:prstGeom prst="rect">
            <a:avLst/>
          </a:prstGeom>
          <a:noFill/>
          <a:ln w="9525">
            <a:noFill/>
            <a:miter lim="800000"/>
            <a:headEnd/>
            <a:tailEnd/>
          </a:ln>
        </p:spPr>
      </p:pic>
      <p:sp>
        <p:nvSpPr>
          <p:cNvPr id="10" name="Rectangle 9"/>
          <p:cNvSpPr/>
          <p:nvPr/>
        </p:nvSpPr>
        <p:spPr>
          <a:xfrm>
            <a:off x="990600" y="3886200"/>
            <a:ext cx="6477000" cy="369332"/>
          </a:xfrm>
          <a:prstGeom prst="rect">
            <a:avLst/>
          </a:prstGeom>
          <a:ln>
            <a:solidFill>
              <a:schemeClr val="accent1"/>
            </a:solidFill>
          </a:ln>
        </p:spPr>
        <p:txBody>
          <a:bodyPr wrap="square">
            <a:spAutoFit/>
          </a:bodyPr>
          <a:lstStyle/>
          <a:p>
            <a:r>
              <a:rPr lang="en-US" dirty="0" smtClean="0"/>
              <a:t> X-ray showing Right Hip dislocation (High riding and </a:t>
            </a:r>
            <a:r>
              <a:rPr lang="en-US" dirty="0" err="1" smtClean="0"/>
              <a:t>Lateralised</a:t>
            </a:r>
            <a:r>
              <a:rPr lang="en-US" dirty="0" smtClean="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1400" b="1" dirty="0" smtClean="0">
                <a:solidFill>
                  <a:schemeClr val="tx2"/>
                </a:solidFill>
              </a:rPr>
              <a:t/>
            </a:r>
            <a:br>
              <a:rPr lang="id-ID" sz="1400" b="1" dirty="0" smtClean="0">
                <a:solidFill>
                  <a:schemeClr val="tx2"/>
                </a:solidFill>
              </a:rPr>
            </a:br>
            <a:r>
              <a:rPr lang="id-ID" sz="1400" b="1" dirty="0" smtClean="0">
                <a:solidFill>
                  <a:schemeClr val="tx2"/>
                </a:solidFill>
              </a:rPr>
              <a:t/>
            </a:r>
            <a:br>
              <a:rPr lang="id-ID" sz="1400" b="1" dirty="0" smtClean="0">
                <a:solidFill>
                  <a:schemeClr val="tx2"/>
                </a:solidFill>
              </a:rPr>
            </a:br>
            <a:endParaRPr lang="id-ID" sz="1400" dirty="0"/>
          </a:p>
        </p:txBody>
      </p:sp>
      <p:sp>
        <p:nvSpPr>
          <p:cNvPr id="3" name="Content Placeholder 2"/>
          <p:cNvSpPr>
            <a:spLocks noGrp="1"/>
          </p:cNvSpPr>
          <p:nvPr>
            <p:ph idx="1"/>
          </p:nvPr>
        </p:nvSpPr>
        <p:spPr/>
        <p:txBody>
          <a:bodyPr>
            <a:normAutofit/>
          </a:bodyPr>
          <a:lstStyle/>
          <a:p>
            <a:r>
              <a:rPr lang="en-US" b="1" dirty="0" smtClean="0"/>
              <a:t>754 Certain congenital musculoskeletal deformities</a:t>
            </a:r>
            <a:endParaRPr lang="en-US" dirty="0" smtClean="0"/>
          </a:p>
          <a:p>
            <a:r>
              <a:rPr lang="en-US" b="1" dirty="0" smtClean="0"/>
              <a:t>754.0 Of skull, face and jaw</a:t>
            </a:r>
            <a:endParaRPr lang="en-US" dirty="0" smtClean="0"/>
          </a:p>
          <a:p>
            <a:r>
              <a:rPr lang="en-US" dirty="0" smtClean="0"/>
              <a:t>          Asymmetry of face </a:t>
            </a:r>
            <a:r>
              <a:rPr lang="en-US" dirty="0" err="1" smtClean="0"/>
              <a:t>Dolichocephaly</a:t>
            </a:r>
            <a:r>
              <a:rPr lang="en-US" dirty="0" smtClean="0"/>
              <a:t/>
            </a:r>
            <a:br>
              <a:rPr lang="en-US" dirty="0" smtClean="0"/>
            </a:br>
            <a:r>
              <a:rPr lang="en-US" dirty="0" smtClean="0"/>
              <a:t>          Compression </a:t>
            </a:r>
            <a:r>
              <a:rPr lang="en-US" dirty="0" err="1" smtClean="0"/>
              <a:t>facies</a:t>
            </a:r>
            <a:r>
              <a:rPr lang="en-US" dirty="0" smtClean="0"/>
              <a:t> </a:t>
            </a:r>
            <a:r>
              <a:rPr lang="en-US" dirty="0" err="1" smtClean="0"/>
              <a:t>Plagiocephaly</a:t>
            </a:r>
            <a:r>
              <a:rPr lang="en-US" dirty="0" smtClean="0"/>
              <a:t/>
            </a:r>
            <a:br>
              <a:rPr lang="en-US" dirty="0" smtClean="0"/>
            </a:br>
            <a:r>
              <a:rPr lang="en-US" dirty="0" smtClean="0"/>
              <a:t>          Depressions in skull Potter's </a:t>
            </a:r>
            <a:r>
              <a:rPr lang="en-US" dirty="0" err="1" smtClean="0"/>
              <a:t>facies</a:t>
            </a:r>
            <a:r>
              <a:rPr lang="en-US" dirty="0" smtClean="0"/>
              <a:t/>
            </a:r>
            <a:br>
              <a:rPr lang="en-US" dirty="0" smtClean="0"/>
            </a:br>
            <a:r>
              <a:rPr lang="en-US" dirty="0" smtClean="0"/>
              <a:t>          Deviation of nasal septum, Squashed or </a:t>
            </a:r>
          </a:p>
          <a:p>
            <a:pPr>
              <a:buNone/>
            </a:pPr>
            <a:r>
              <a:rPr lang="en-US" dirty="0" smtClean="0"/>
              <a:t>               bent nose, congenital</a:t>
            </a:r>
            <a:br>
              <a:rPr lang="en-US" dirty="0" smtClean="0"/>
            </a:br>
            <a:r>
              <a:rPr lang="en-US" dirty="0" smtClean="0"/>
              <a:t>          </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USG</a:t>
            </a:r>
            <a:endParaRPr lang="id-ID" dirty="0"/>
          </a:p>
        </p:txBody>
      </p:sp>
      <p:sp>
        <p:nvSpPr>
          <p:cNvPr id="3" name="Content Placeholder 2"/>
          <p:cNvSpPr>
            <a:spLocks noGrp="1"/>
          </p:cNvSpPr>
          <p:nvPr>
            <p:ph idx="1"/>
          </p:nvPr>
        </p:nvSpPr>
        <p:spPr/>
        <p:txBody>
          <a:bodyPr>
            <a:normAutofit/>
          </a:bodyPr>
          <a:lstStyle/>
          <a:p>
            <a:r>
              <a:rPr lang="en-US" dirty="0" err="1" smtClean="0"/>
              <a:t>Ultrasonografi</a:t>
            </a:r>
            <a:r>
              <a:rPr lang="en-US" dirty="0" smtClean="0"/>
              <a:t> </a:t>
            </a:r>
            <a:r>
              <a:rPr lang="en-US" dirty="0" err="1" smtClean="0"/>
              <a:t>berfungsi</a:t>
            </a:r>
            <a:r>
              <a:rPr lang="en-US" dirty="0" smtClean="0"/>
              <a:t> </a:t>
            </a:r>
            <a:r>
              <a:rPr lang="en-US" dirty="0" err="1" smtClean="0"/>
              <a:t>sebagai</a:t>
            </a:r>
            <a:r>
              <a:rPr lang="en-US" dirty="0" smtClean="0"/>
              <a:t> </a:t>
            </a:r>
            <a:r>
              <a:rPr lang="en-US" dirty="0" err="1" smtClean="0"/>
              <a:t>metode</a:t>
            </a:r>
            <a:r>
              <a:rPr lang="en-US" dirty="0" smtClean="0"/>
              <a:t> yang </a:t>
            </a:r>
            <a:r>
              <a:rPr lang="en-US" dirty="0" err="1" smtClean="0"/>
              <a:t>sangat</a:t>
            </a:r>
            <a:r>
              <a:rPr lang="en-US" dirty="0" smtClean="0"/>
              <a:t> </a:t>
            </a:r>
            <a:r>
              <a:rPr lang="en-US" dirty="0" err="1" smtClean="0"/>
              <a:t>baik</a:t>
            </a:r>
            <a:r>
              <a:rPr lang="en-US" dirty="0" smtClean="0"/>
              <a:t> </a:t>
            </a:r>
            <a:r>
              <a:rPr lang="en-US" dirty="0" err="1" smtClean="0"/>
              <a:t>untuk</a:t>
            </a:r>
            <a:r>
              <a:rPr lang="en-US" dirty="0" smtClean="0"/>
              <a:t>  </a:t>
            </a:r>
            <a:r>
              <a:rPr lang="en-US" dirty="0" err="1" smtClean="0"/>
              <a:t>diagnostik</a:t>
            </a:r>
            <a:r>
              <a:rPr lang="en-US" dirty="0" smtClean="0"/>
              <a:t> </a:t>
            </a:r>
            <a:r>
              <a:rPr lang="en-US" dirty="0" err="1" smtClean="0"/>
              <a:t>pinggul</a:t>
            </a:r>
            <a:r>
              <a:rPr lang="en-US" dirty="0" smtClean="0"/>
              <a:t> yang </a:t>
            </a:r>
            <a:r>
              <a:rPr lang="en-US" dirty="0" err="1" smtClean="0"/>
              <a:t>belum</a:t>
            </a:r>
            <a:r>
              <a:rPr lang="en-US" dirty="0" smtClean="0"/>
              <a:t> </a:t>
            </a:r>
            <a:r>
              <a:rPr lang="en-US" dirty="0" err="1" smtClean="0"/>
              <a:t>matang</a:t>
            </a:r>
            <a:r>
              <a:rPr lang="en-US" dirty="0" smtClean="0"/>
              <a:t>.</a:t>
            </a:r>
          </a:p>
          <a:p>
            <a:r>
              <a:rPr lang="en-US" dirty="0" smtClean="0"/>
              <a:t> </a:t>
            </a:r>
            <a:r>
              <a:rPr lang="en-US" dirty="0" err="1" smtClean="0"/>
              <a:t>Sonografi</a:t>
            </a:r>
            <a:r>
              <a:rPr lang="en-US" dirty="0" smtClean="0"/>
              <a:t> affords </a:t>
            </a:r>
            <a:r>
              <a:rPr lang="en-US" dirty="0" err="1" smtClean="0"/>
              <a:t>visualisasi</a:t>
            </a:r>
            <a:r>
              <a:rPr lang="en-US" dirty="0" smtClean="0"/>
              <a:t> </a:t>
            </a:r>
            <a:r>
              <a:rPr lang="en-US" dirty="0" err="1" smtClean="0"/>
              <a:t>langsung</a:t>
            </a:r>
            <a:r>
              <a:rPr lang="en-US" dirty="0" smtClean="0"/>
              <a:t> </a:t>
            </a:r>
            <a:r>
              <a:rPr lang="en-US" dirty="0" err="1" smtClean="0"/>
              <a:t>dari</a:t>
            </a:r>
            <a:r>
              <a:rPr lang="en-US" dirty="0" smtClean="0"/>
              <a:t> </a:t>
            </a:r>
            <a:r>
              <a:rPr lang="en-US" dirty="0" err="1" smtClean="0"/>
              <a:t>komponen</a:t>
            </a:r>
            <a:r>
              <a:rPr lang="en-US" dirty="0" smtClean="0"/>
              <a:t> </a:t>
            </a:r>
            <a:r>
              <a:rPr lang="en-US" dirty="0" err="1" smtClean="0"/>
              <a:t>tulang</a:t>
            </a:r>
            <a:r>
              <a:rPr lang="en-US" dirty="0" smtClean="0"/>
              <a:t> </a:t>
            </a:r>
            <a:r>
              <a:rPr lang="en-US" dirty="0" err="1" smtClean="0"/>
              <a:t>rawan</a:t>
            </a:r>
            <a:r>
              <a:rPr lang="en-US" dirty="0" smtClean="0"/>
              <a:t> </a:t>
            </a:r>
            <a:r>
              <a:rPr lang="en-US" dirty="0" err="1" smtClean="0"/>
              <a:t>sendi</a:t>
            </a:r>
            <a:r>
              <a:rPr lang="en-US" dirty="0" smtClean="0"/>
              <a:t> </a:t>
            </a:r>
            <a:r>
              <a:rPr lang="en-US" dirty="0" err="1" smtClean="0"/>
              <a:t>panggul</a:t>
            </a:r>
            <a:r>
              <a:rPr lang="en-US" dirty="0" smtClean="0"/>
              <a:t>.</a:t>
            </a:r>
          </a:p>
          <a:p>
            <a:r>
              <a:rPr lang="en-US" dirty="0" err="1" smtClean="0"/>
              <a:t>Nilai</a:t>
            </a:r>
            <a:r>
              <a:rPr lang="en-US" dirty="0" smtClean="0"/>
              <a:t> </a:t>
            </a:r>
            <a:r>
              <a:rPr lang="en-US" dirty="0" err="1" smtClean="0"/>
              <a:t>ultrasonografi</a:t>
            </a:r>
            <a:r>
              <a:rPr lang="en-US" dirty="0" smtClean="0"/>
              <a:t> </a:t>
            </a:r>
            <a:r>
              <a:rPr lang="en-US" dirty="0" err="1" smtClean="0"/>
              <a:t>berkurang</a:t>
            </a:r>
            <a:r>
              <a:rPr lang="en-US" dirty="0" smtClean="0"/>
              <a:t> </a:t>
            </a:r>
            <a:r>
              <a:rPr lang="en-US" dirty="0" err="1" smtClean="0"/>
              <a:t>dengan</a:t>
            </a:r>
            <a:r>
              <a:rPr lang="en-US" dirty="0" smtClean="0"/>
              <a:t> </a:t>
            </a:r>
            <a:r>
              <a:rPr lang="en-US" dirty="0" err="1" smtClean="0"/>
              <a:t>pengembangan</a:t>
            </a:r>
            <a:r>
              <a:rPr lang="en-US" dirty="0" smtClean="0"/>
              <a:t> </a:t>
            </a:r>
            <a:r>
              <a:rPr lang="en-US" dirty="0" err="1" smtClean="0"/>
              <a:t>pusat</a:t>
            </a:r>
            <a:r>
              <a:rPr lang="en-US" dirty="0" smtClean="0"/>
              <a:t> </a:t>
            </a:r>
            <a:r>
              <a:rPr lang="en-US" dirty="0" err="1" smtClean="0"/>
              <a:t>osifikasi</a:t>
            </a:r>
            <a:r>
              <a:rPr lang="en-US" dirty="0" smtClean="0"/>
              <a:t> </a:t>
            </a:r>
            <a:r>
              <a:rPr lang="en-US" dirty="0" err="1" smtClean="0"/>
              <a:t>terjadi</a:t>
            </a:r>
            <a:r>
              <a:rPr lang="en-US" dirty="0" smtClean="0"/>
              <a:t>. </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81000"/>
            <a:ext cx="7772400" cy="5974560"/>
          </a:xfrm>
        </p:spPr>
        <p:txBody>
          <a:bodyPr/>
          <a:lstStyle/>
          <a:p>
            <a:r>
              <a:rPr lang="en-US" dirty="0" err="1" smtClean="0"/>
              <a:t>Usia</a:t>
            </a:r>
            <a:r>
              <a:rPr lang="en-US" dirty="0" smtClean="0"/>
              <a:t>  </a:t>
            </a:r>
            <a:r>
              <a:rPr lang="en-US" dirty="0" err="1" smtClean="0"/>
              <a:t>antara</a:t>
            </a:r>
            <a:r>
              <a:rPr lang="en-US" dirty="0" smtClean="0"/>
              <a:t> 6 – 12 </a:t>
            </a:r>
            <a:r>
              <a:rPr lang="en-US" dirty="0" err="1" smtClean="0"/>
              <a:t>bulan</a:t>
            </a:r>
            <a:r>
              <a:rPr lang="en-US" dirty="0" smtClean="0"/>
              <a:t>, </a:t>
            </a:r>
            <a:r>
              <a:rPr lang="en-US" dirty="0" err="1" smtClean="0"/>
              <a:t>radiografi</a:t>
            </a:r>
            <a:r>
              <a:rPr lang="en-US" dirty="0" smtClean="0"/>
              <a:t> </a:t>
            </a:r>
            <a:r>
              <a:rPr lang="en-US" dirty="0" err="1" smtClean="0"/>
              <a:t>menjadi</a:t>
            </a:r>
            <a:r>
              <a:rPr lang="en-US" dirty="0" smtClean="0"/>
              <a:t> </a:t>
            </a:r>
            <a:r>
              <a:rPr lang="en-US" dirty="0" err="1" smtClean="0"/>
              <a:t>lebih</a:t>
            </a:r>
            <a:r>
              <a:rPr lang="en-US" dirty="0" smtClean="0"/>
              <a:t> </a:t>
            </a:r>
            <a:r>
              <a:rPr lang="en-US" dirty="0" err="1" smtClean="0"/>
              <a:t>handal</a:t>
            </a:r>
            <a:r>
              <a:rPr lang="en-US" dirty="0" smtClean="0"/>
              <a:t>. </a:t>
            </a:r>
          </a:p>
          <a:p>
            <a:r>
              <a:rPr lang="en-US" dirty="0" smtClean="0"/>
              <a:t>USG </a:t>
            </a:r>
            <a:r>
              <a:rPr lang="en-US" dirty="0" err="1" smtClean="0"/>
              <a:t>adalah</a:t>
            </a:r>
            <a:r>
              <a:rPr lang="en-US" dirty="0" smtClean="0"/>
              <a:t> yang </a:t>
            </a:r>
            <a:r>
              <a:rPr lang="en-US" dirty="0" err="1" smtClean="0"/>
              <a:t>terbaik</a:t>
            </a:r>
            <a:r>
              <a:rPr lang="en-US" dirty="0" smtClean="0"/>
              <a:t> </a:t>
            </a:r>
            <a:r>
              <a:rPr lang="en-US" dirty="0" err="1" smtClean="0"/>
              <a:t>pada</a:t>
            </a:r>
            <a:r>
              <a:rPr lang="en-US" dirty="0" smtClean="0"/>
              <a:t> </a:t>
            </a:r>
            <a:r>
              <a:rPr lang="en-US" dirty="0" err="1" smtClean="0"/>
              <a:t>usia</a:t>
            </a:r>
            <a:r>
              <a:rPr lang="en-US" dirty="0" smtClean="0"/>
              <a:t> &lt; 4 </a:t>
            </a:r>
            <a:r>
              <a:rPr lang="en-US" dirty="0" err="1" smtClean="0"/>
              <a:t>bulan</a:t>
            </a:r>
            <a:r>
              <a:rPr lang="en-US" dirty="0" smtClean="0"/>
              <a:t> </a:t>
            </a:r>
            <a:r>
              <a:rPr lang="en-US" dirty="0" err="1" smtClean="0"/>
              <a:t>pada</a:t>
            </a:r>
            <a:r>
              <a:rPr lang="en-US" dirty="0" smtClean="0"/>
              <a:t> </a:t>
            </a:r>
            <a:r>
              <a:rPr lang="en-US" dirty="0" err="1" smtClean="0"/>
              <a:t>pasien</a:t>
            </a:r>
            <a:r>
              <a:rPr lang="en-US" dirty="0" smtClean="0"/>
              <a:t> DDH.</a:t>
            </a:r>
            <a:endParaRPr lang="id-ID"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9" name="Content Placeholder 5" descr="Hip dislocation in Dysplasia of the hip"/>
          <p:cNvPicPr>
            <a:picLocks/>
          </p:cNvPicPr>
          <p:nvPr/>
        </p:nvPicPr>
        <p:blipFill>
          <a:blip r:embed="rId2"/>
          <a:srcRect/>
          <a:stretch>
            <a:fillRect/>
          </a:stretch>
        </p:blipFill>
        <p:spPr bwMode="auto">
          <a:xfrm>
            <a:off x="914400" y="2590800"/>
            <a:ext cx="3352800" cy="2590800"/>
          </a:xfrm>
          <a:prstGeom prst="rect">
            <a:avLst/>
          </a:prstGeom>
          <a:noFill/>
          <a:ln w="9525">
            <a:noFill/>
            <a:miter lim="800000"/>
            <a:headEnd/>
            <a:tailEnd/>
          </a:ln>
        </p:spPr>
      </p:pic>
      <p:sp>
        <p:nvSpPr>
          <p:cNvPr id="10" name="Rectangle 9"/>
          <p:cNvSpPr/>
          <p:nvPr/>
        </p:nvSpPr>
        <p:spPr>
          <a:xfrm>
            <a:off x="609600" y="5410200"/>
            <a:ext cx="4648200" cy="646331"/>
          </a:xfrm>
          <a:prstGeom prst="rect">
            <a:avLst/>
          </a:prstGeom>
          <a:ln>
            <a:solidFill>
              <a:schemeClr val="accent1"/>
            </a:solidFill>
          </a:ln>
        </p:spPr>
        <p:txBody>
          <a:bodyPr wrap="square">
            <a:spAutoFit/>
          </a:bodyPr>
          <a:lstStyle/>
          <a:p>
            <a:r>
              <a:rPr lang="id-ID" dirty="0" smtClean="0"/>
              <a:t>Hip sonografi menunjukkan dislokasi pinggul.</a:t>
            </a:r>
            <a:br>
              <a:rPr lang="id-ID" dirty="0" smtClean="0"/>
            </a:br>
            <a:r>
              <a:rPr lang="en-US" dirty="0" smtClean="0"/>
              <a:t>Head </a:t>
            </a:r>
            <a:r>
              <a:rPr lang="id-ID" dirty="0" smtClean="0"/>
              <a:t>femoral terletak di luar soket acetabular.</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a:t>
            </a:r>
            <a:endParaRPr lang="id-ID" dirty="0"/>
          </a:p>
        </p:txBody>
      </p:sp>
      <p:sp>
        <p:nvSpPr>
          <p:cNvPr id="3" name="Content Placeholder 2"/>
          <p:cNvSpPr>
            <a:spLocks noGrp="1"/>
          </p:cNvSpPr>
          <p:nvPr>
            <p:ph idx="1"/>
          </p:nvPr>
        </p:nvSpPr>
        <p:spPr>
          <a:xfrm>
            <a:off x="838200" y="1371600"/>
            <a:ext cx="7772400" cy="4572000"/>
          </a:xfrm>
        </p:spPr>
        <p:txBody>
          <a:bodyPr/>
          <a:lstStyle/>
          <a:p>
            <a:pPr>
              <a:buNone/>
            </a:pPr>
            <a:r>
              <a:rPr lang="en-US" dirty="0" smtClean="0"/>
              <a:t>		    - </a:t>
            </a:r>
            <a:r>
              <a:rPr lang="en-US" dirty="0" err="1" smtClean="0"/>
              <a:t>pavlik</a:t>
            </a:r>
            <a:r>
              <a:rPr lang="en-US" dirty="0" smtClean="0"/>
              <a:t> harness </a:t>
            </a:r>
            <a:br>
              <a:rPr lang="en-US" dirty="0" smtClean="0"/>
            </a:br>
            <a:r>
              <a:rPr lang="en-US" dirty="0" smtClean="0"/>
              <a:t>           - traction </a:t>
            </a:r>
            <a:br>
              <a:rPr lang="en-US" dirty="0" smtClean="0"/>
            </a:br>
            <a:r>
              <a:rPr lang="en-US" dirty="0" smtClean="0"/>
              <a:t>           - closed reduction </a:t>
            </a:r>
            <a:br>
              <a:rPr lang="en-US" dirty="0" smtClean="0"/>
            </a:br>
            <a:r>
              <a:rPr lang="en-US" dirty="0" smtClean="0"/>
              <a:t>           - open reduction </a:t>
            </a:r>
            <a:br>
              <a:rPr lang="en-US" dirty="0" smtClean="0"/>
            </a:br>
            <a:r>
              <a:rPr lang="en-US" dirty="0" smtClean="0"/>
              <a:t>           - femoral </a:t>
            </a:r>
            <a:r>
              <a:rPr lang="en-US" dirty="0" err="1" smtClean="0"/>
              <a:t>osteotomy</a:t>
            </a:r>
            <a:r>
              <a:rPr lang="en-US" dirty="0" smtClean="0"/>
              <a:t> </a:t>
            </a:r>
            <a:br>
              <a:rPr lang="en-US" dirty="0" smtClean="0"/>
            </a:br>
            <a:r>
              <a:rPr lang="en-US" dirty="0" smtClean="0"/>
              <a:t>           - pelvic </a:t>
            </a:r>
            <a:r>
              <a:rPr lang="en-US" dirty="0" err="1" smtClean="0"/>
              <a:t>osteotomy</a:t>
            </a:r>
            <a:r>
              <a:rPr lang="en-US" dirty="0" smtClean="0"/>
              <a:t> </a:t>
            </a:r>
            <a:br>
              <a:rPr lang="en-US" dirty="0" smtClean="0"/>
            </a:br>
            <a:r>
              <a:rPr lang="en-US" dirty="0" smtClean="0"/>
              <a:t>           - total hip replacement </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Post-treatment showing reduced hip joint in Developmental Dysplasia of the Hip"/>
          <p:cNvPicPr>
            <a:picLocks noGrp="1"/>
          </p:cNvPicPr>
          <p:nvPr>
            <p:ph idx="1"/>
          </p:nvPr>
        </p:nvPicPr>
        <p:blipFill>
          <a:blip r:embed="rId2"/>
          <a:srcRect/>
          <a:stretch>
            <a:fillRect/>
          </a:stretch>
        </p:blipFill>
        <p:spPr bwMode="auto">
          <a:xfrm>
            <a:off x="2667000" y="914400"/>
            <a:ext cx="4267200" cy="3581400"/>
          </a:xfrm>
          <a:prstGeom prst="rect">
            <a:avLst/>
          </a:prstGeom>
          <a:noFill/>
          <a:ln w="9525">
            <a:noFill/>
            <a:miter lim="800000"/>
            <a:headEnd/>
            <a:tailEnd/>
          </a:ln>
        </p:spPr>
      </p:pic>
      <p:sp>
        <p:nvSpPr>
          <p:cNvPr id="7" name="Rectangle 6"/>
          <p:cNvSpPr/>
          <p:nvPr/>
        </p:nvSpPr>
        <p:spPr>
          <a:xfrm>
            <a:off x="1447800" y="4876800"/>
            <a:ext cx="6858000" cy="1200329"/>
          </a:xfrm>
          <a:prstGeom prst="rect">
            <a:avLst/>
          </a:prstGeom>
          <a:ln>
            <a:solidFill>
              <a:schemeClr val="accent1"/>
            </a:solidFill>
          </a:ln>
        </p:spPr>
        <p:txBody>
          <a:bodyPr wrap="square">
            <a:spAutoFit/>
          </a:bodyPr>
          <a:lstStyle/>
          <a:p>
            <a:r>
              <a:rPr lang="id-ID" sz="2400" dirty="0" smtClean="0"/>
              <a:t>Pasca-operasi radiograf menunjukkan sendi pinggul </a:t>
            </a:r>
            <a:r>
              <a:rPr lang="en-US" sz="2400" dirty="0" err="1" smtClean="0"/>
              <a:t>dalam</a:t>
            </a:r>
            <a:r>
              <a:rPr lang="en-US" sz="2400" dirty="0" smtClean="0"/>
              <a:t> </a:t>
            </a:r>
            <a:r>
              <a:rPr lang="en-US" sz="2400" dirty="0" err="1" smtClean="0"/>
              <a:t>keadaan</a:t>
            </a:r>
            <a:r>
              <a:rPr lang="en-US" sz="2400" dirty="0" smtClean="0"/>
              <a:t> </a:t>
            </a:r>
            <a:r>
              <a:rPr lang="id-ID" sz="2400" dirty="0" smtClean="0"/>
              <a:t>baik . </a:t>
            </a:r>
            <a:endParaRPr lang="en-US" sz="2400" dirty="0" smtClean="0"/>
          </a:p>
          <a:p>
            <a:r>
              <a:rPr lang="id-ID" sz="2400" dirty="0" smtClean="0"/>
              <a:t>Perkembangan acetabular perlu dipantau</a:t>
            </a:r>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Pavlik</a:t>
            </a:r>
            <a:r>
              <a:rPr lang="en-US" dirty="0" smtClean="0"/>
              <a:t> harness</a:t>
            </a:r>
            <a:endParaRPr lang="id-ID" dirty="0"/>
          </a:p>
        </p:txBody>
      </p:sp>
      <p:pic>
        <p:nvPicPr>
          <p:cNvPr id="6" name="Content Placeholder 5" descr="CDH 7.gif"/>
          <p:cNvPicPr>
            <a:picLocks noGrp="1" noChangeAspect="1"/>
          </p:cNvPicPr>
          <p:nvPr>
            <p:ph idx="1"/>
          </p:nvPr>
        </p:nvPicPr>
        <p:blipFill>
          <a:blip r:embed="rId2"/>
          <a:stretch>
            <a:fillRect/>
          </a:stretch>
        </p:blipFill>
        <p:spPr>
          <a:xfrm>
            <a:off x="1066800" y="1600200"/>
            <a:ext cx="3345307" cy="3155950"/>
          </a:xfrm>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7" name="Picture 6" descr="Pavlik harness - maintaining hip in reduced position"/>
          <p:cNvPicPr/>
          <p:nvPr/>
        </p:nvPicPr>
        <p:blipFill>
          <a:blip r:embed="rId3"/>
          <a:srcRect/>
          <a:stretch>
            <a:fillRect/>
          </a:stretch>
        </p:blipFill>
        <p:spPr bwMode="auto">
          <a:xfrm>
            <a:off x="4876800" y="1600200"/>
            <a:ext cx="3352800" cy="3124200"/>
          </a:xfrm>
          <a:prstGeom prst="rect">
            <a:avLst/>
          </a:prstGeom>
          <a:noFill/>
          <a:ln w="9525">
            <a:noFill/>
            <a:miter lim="800000"/>
            <a:headEnd/>
            <a:tailEnd/>
          </a:ln>
        </p:spPr>
      </p:pic>
      <p:sp>
        <p:nvSpPr>
          <p:cNvPr id="8" name="Rectangle 7"/>
          <p:cNvSpPr/>
          <p:nvPr/>
        </p:nvSpPr>
        <p:spPr>
          <a:xfrm>
            <a:off x="1066800" y="5181600"/>
            <a:ext cx="7162800" cy="1200329"/>
          </a:xfrm>
          <a:prstGeom prst="rect">
            <a:avLst/>
          </a:prstGeom>
        </p:spPr>
        <p:txBody>
          <a:bodyPr wrap="square">
            <a:spAutoFit/>
          </a:bodyPr>
          <a:lstStyle/>
          <a:p>
            <a:r>
              <a:rPr lang="id-ID" sz="2400" dirty="0" smtClean="0"/>
              <a:t>Pengobatan DDH </a:t>
            </a:r>
            <a:r>
              <a:rPr lang="en-US" sz="2400" dirty="0" err="1" smtClean="0"/>
              <a:t>dengan</a:t>
            </a:r>
            <a:r>
              <a:rPr lang="en-US" sz="2400" dirty="0" smtClean="0"/>
              <a:t> </a:t>
            </a:r>
            <a:r>
              <a:rPr lang="id-ID" sz="2400" dirty="0" smtClean="0"/>
              <a:t> Pavlik</a:t>
            </a:r>
            <a:r>
              <a:rPr lang="en-US" sz="2400" dirty="0" smtClean="0"/>
              <a:t> </a:t>
            </a:r>
            <a:r>
              <a:rPr lang="id-ID" sz="2400" dirty="0" smtClean="0"/>
              <a:t>harness. </a:t>
            </a:r>
            <a:endParaRPr lang="en-US" sz="2400" dirty="0" smtClean="0"/>
          </a:p>
          <a:p>
            <a:r>
              <a:rPr lang="id-ID" sz="2400" dirty="0" smtClean="0"/>
              <a:t>Harness adalah perangkat sederhana untuk menjaga pinggul dalam posisi </a:t>
            </a:r>
            <a:r>
              <a:rPr lang="en-US" sz="2400" dirty="0" err="1" smtClean="0"/>
              <a:t>stabil</a:t>
            </a:r>
            <a:r>
              <a:rPr lang="id-ID" sz="2400" dirty="0" smtClean="0"/>
              <a:t>.</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2"/>
                </a:solidFill>
              </a:rPr>
              <a:t>Congenital </a:t>
            </a:r>
            <a:r>
              <a:rPr lang="en-US" b="1" dirty="0" err="1" smtClean="0">
                <a:solidFill>
                  <a:schemeClr val="accent2"/>
                </a:solidFill>
              </a:rPr>
              <a:t>Genu</a:t>
            </a:r>
            <a:r>
              <a:rPr lang="en-US" b="1" dirty="0" smtClean="0">
                <a:solidFill>
                  <a:schemeClr val="accent2"/>
                </a:solidFill>
              </a:rPr>
              <a:t> </a:t>
            </a:r>
            <a:r>
              <a:rPr lang="en-US" b="1" dirty="0" err="1" smtClean="0">
                <a:solidFill>
                  <a:schemeClr val="accent2"/>
                </a:solidFill>
              </a:rPr>
              <a:t>Recurvatum</a:t>
            </a:r>
            <a:endParaRPr lang="id-ID" dirty="0"/>
          </a:p>
        </p:txBody>
      </p:sp>
      <p:sp>
        <p:nvSpPr>
          <p:cNvPr id="3" name="Content Placeholder 2"/>
          <p:cNvSpPr>
            <a:spLocks noGrp="1"/>
          </p:cNvSpPr>
          <p:nvPr>
            <p:ph idx="1"/>
          </p:nvPr>
        </p:nvSpPr>
        <p:spPr>
          <a:xfrm>
            <a:off x="914400" y="1783560"/>
            <a:ext cx="7772400" cy="4388640"/>
          </a:xfrm>
          <a:ln>
            <a:solidFill>
              <a:schemeClr val="accent2"/>
            </a:solidFill>
          </a:ln>
        </p:spPr>
        <p:txBody>
          <a:bodyPr>
            <a:normAutofit/>
          </a:bodyPr>
          <a:lstStyle/>
          <a:p>
            <a:r>
              <a:rPr lang="en-US" b="1" dirty="0" err="1" smtClean="0"/>
              <a:t>Genu</a:t>
            </a:r>
            <a:r>
              <a:rPr lang="en-US" b="1" dirty="0" smtClean="0"/>
              <a:t> </a:t>
            </a:r>
            <a:r>
              <a:rPr lang="en-US" b="1" dirty="0" err="1" smtClean="0"/>
              <a:t>recurvatum</a:t>
            </a:r>
            <a:r>
              <a:rPr lang="en-US" dirty="0" smtClean="0"/>
              <a:t> </a:t>
            </a:r>
            <a:r>
              <a:rPr lang="en-US" dirty="0" err="1" smtClean="0"/>
              <a:t>adalah</a:t>
            </a:r>
            <a:r>
              <a:rPr lang="en-US" dirty="0" smtClean="0"/>
              <a:t> </a:t>
            </a:r>
            <a:r>
              <a:rPr lang="en-US" dirty="0" err="1" smtClean="0"/>
              <a:t>kelainan</a:t>
            </a:r>
            <a:r>
              <a:rPr lang="en-US" dirty="0" smtClean="0"/>
              <a:t> </a:t>
            </a:r>
            <a:r>
              <a:rPr lang="en-US" dirty="0" err="1" smtClean="0"/>
              <a:t>bentuk</a:t>
            </a:r>
            <a:r>
              <a:rPr lang="en-US" dirty="0" smtClean="0"/>
              <a:t> </a:t>
            </a:r>
            <a:r>
              <a:rPr lang="en-US" dirty="0" err="1" smtClean="0"/>
              <a:t>pada</a:t>
            </a:r>
            <a:r>
              <a:rPr lang="en-US" dirty="0" smtClean="0"/>
              <a:t> </a:t>
            </a:r>
            <a:r>
              <a:rPr lang="en-US" dirty="0" err="1" smtClean="0"/>
              <a:t>sendi</a:t>
            </a:r>
            <a:r>
              <a:rPr lang="en-US" dirty="0" smtClean="0"/>
              <a:t> </a:t>
            </a:r>
            <a:r>
              <a:rPr lang="en-US" dirty="0" err="1" smtClean="0"/>
              <a:t>lutut</a:t>
            </a:r>
            <a:r>
              <a:rPr lang="en-US" dirty="0" smtClean="0"/>
              <a:t>. </a:t>
            </a:r>
          </a:p>
          <a:p>
            <a:r>
              <a:rPr lang="en-US" dirty="0" err="1" smtClean="0"/>
              <a:t>Pada</a:t>
            </a:r>
            <a:r>
              <a:rPr lang="en-US" dirty="0" smtClean="0"/>
              <a:t> </a:t>
            </a:r>
            <a:r>
              <a:rPr lang="en-US" dirty="0" err="1" smtClean="0"/>
              <a:t>kelainan</a:t>
            </a:r>
            <a:r>
              <a:rPr lang="en-US" dirty="0" smtClean="0"/>
              <a:t> </a:t>
            </a:r>
            <a:r>
              <a:rPr lang="en-US" dirty="0" err="1" smtClean="0"/>
              <a:t>ini</a:t>
            </a:r>
            <a:r>
              <a:rPr lang="en-US" dirty="0" smtClean="0"/>
              <a:t>, </a:t>
            </a:r>
            <a:r>
              <a:rPr lang="en-US" dirty="0" err="1" smtClean="0"/>
              <a:t>ekstensi</a:t>
            </a:r>
            <a:r>
              <a:rPr lang="en-US" dirty="0" smtClean="0"/>
              <a:t> yang </a:t>
            </a:r>
            <a:r>
              <a:rPr lang="en-US" dirty="0" err="1" smtClean="0"/>
              <a:t>berlebihan</a:t>
            </a:r>
            <a:r>
              <a:rPr lang="en-US" dirty="0" smtClean="0"/>
              <a:t> </a:t>
            </a:r>
            <a:r>
              <a:rPr lang="en-US" dirty="0" err="1" smtClean="0"/>
              <a:t>terjadi</a:t>
            </a:r>
            <a:r>
              <a:rPr lang="en-US" dirty="0" smtClean="0"/>
              <a:t> </a:t>
            </a:r>
            <a:r>
              <a:rPr lang="en-US" dirty="0" err="1" smtClean="0"/>
              <a:t>pada</a:t>
            </a:r>
            <a:r>
              <a:rPr lang="en-US" dirty="0" smtClean="0"/>
              <a:t> </a:t>
            </a:r>
            <a:r>
              <a:rPr lang="en-US" dirty="0" err="1" smtClean="0"/>
              <a:t>sendi</a:t>
            </a:r>
            <a:r>
              <a:rPr lang="en-US" dirty="0" smtClean="0"/>
              <a:t> </a:t>
            </a:r>
            <a:r>
              <a:rPr lang="en-US" dirty="0" err="1" smtClean="0"/>
              <a:t>tibiofemoral</a:t>
            </a:r>
            <a:r>
              <a:rPr lang="en-US" dirty="0" smtClean="0"/>
              <a:t>. </a:t>
            </a:r>
          </a:p>
          <a:p>
            <a:r>
              <a:rPr lang="en-US" dirty="0" err="1" smtClean="0"/>
              <a:t>Genu</a:t>
            </a:r>
            <a:r>
              <a:rPr lang="en-US" dirty="0" smtClean="0"/>
              <a:t> </a:t>
            </a:r>
            <a:r>
              <a:rPr lang="en-US" dirty="0" err="1" smtClean="0"/>
              <a:t>recurvatum</a:t>
            </a:r>
            <a:r>
              <a:rPr lang="en-US" dirty="0" smtClean="0"/>
              <a:t> </a:t>
            </a:r>
            <a:r>
              <a:rPr lang="en-US" dirty="0" err="1" smtClean="0"/>
              <a:t>juga</a:t>
            </a:r>
            <a:r>
              <a:rPr lang="en-US" dirty="0" smtClean="0"/>
              <a:t> </a:t>
            </a:r>
            <a:r>
              <a:rPr lang="en-US" dirty="0" err="1" smtClean="0"/>
              <a:t>disebut</a:t>
            </a:r>
            <a:r>
              <a:rPr lang="en-US" dirty="0" smtClean="0"/>
              <a:t> </a:t>
            </a:r>
            <a:r>
              <a:rPr lang="en-US" b="1" dirty="0" err="1" smtClean="0"/>
              <a:t>lutut</a:t>
            </a:r>
            <a:r>
              <a:rPr lang="en-US" b="1" dirty="0" smtClean="0"/>
              <a:t> </a:t>
            </a:r>
            <a:r>
              <a:rPr lang="en-US" b="1" dirty="0" err="1" smtClean="0"/>
              <a:t>hiperekstensi</a:t>
            </a:r>
            <a:r>
              <a:rPr lang="en-US" b="1" dirty="0" smtClean="0"/>
              <a:t>.</a:t>
            </a:r>
          </a:p>
          <a:p>
            <a:r>
              <a:rPr lang="en-US" dirty="0" err="1" smtClean="0"/>
              <a:t>Hiperekstensi</a:t>
            </a:r>
            <a:r>
              <a:rPr lang="en-US" dirty="0" smtClean="0"/>
              <a:t> </a:t>
            </a:r>
            <a:r>
              <a:rPr lang="en-US" dirty="0" err="1" smtClean="0"/>
              <a:t>lutut</a:t>
            </a:r>
            <a:r>
              <a:rPr lang="en-US" dirty="0" smtClean="0"/>
              <a:t> </a:t>
            </a:r>
            <a:r>
              <a:rPr lang="en-US" dirty="0" err="1" smtClean="0"/>
              <a:t>mungkin</a:t>
            </a:r>
            <a:r>
              <a:rPr lang="en-US" dirty="0" smtClean="0"/>
              <a:t> </a:t>
            </a:r>
            <a:r>
              <a:rPr lang="en-US" dirty="0" err="1" smtClean="0"/>
              <a:t>ringan</a:t>
            </a:r>
            <a:r>
              <a:rPr lang="en-US" dirty="0" smtClean="0"/>
              <a:t>, </a:t>
            </a:r>
            <a:r>
              <a:rPr lang="en-US" dirty="0" err="1" smtClean="0"/>
              <a:t>sedang</a:t>
            </a:r>
            <a:r>
              <a:rPr lang="en-US" dirty="0" smtClean="0"/>
              <a:t>, </a:t>
            </a:r>
            <a:r>
              <a:rPr lang="en-US" dirty="0" err="1" smtClean="0"/>
              <a:t>atau</a:t>
            </a:r>
            <a:r>
              <a:rPr lang="en-US" dirty="0" smtClean="0"/>
              <a:t> </a:t>
            </a:r>
            <a:r>
              <a:rPr lang="en-US" dirty="0" err="1" smtClean="0"/>
              <a:t>berat</a:t>
            </a:r>
            <a:r>
              <a:rPr lang="en-US" dirty="0" smtClean="0"/>
              <a:t>.</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8001000" cy="4572000"/>
          </a:xfrm>
          <a:ln>
            <a:solidFill>
              <a:schemeClr val="accent2"/>
            </a:solidFill>
          </a:ln>
        </p:spPr>
        <p:txBody>
          <a:bodyPr/>
          <a:lstStyle/>
          <a:p>
            <a:r>
              <a:rPr lang="en-US" dirty="0" err="1" smtClean="0"/>
              <a:t>Kisaran</a:t>
            </a:r>
            <a:r>
              <a:rPr lang="en-US" dirty="0" smtClean="0"/>
              <a:t> normal ROM </a:t>
            </a:r>
            <a:r>
              <a:rPr lang="en-US" dirty="0" err="1" smtClean="0"/>
              <a:t>dari</a:t>
            </a:r>
            <a:r>
              <a:rPr lang="en-US" dirty="0" smtClean="0"/>
              <a:t> </a:t>
            </a:r>
            <a:r>
              <a:rPr lang="en-US" dirty="0" err="1" smtClean="0"/>
              <a:t>sendi</a:t>
            </a:r>
            <a:r>
              <a:rPr lang="en-US" dirty="0" smtClean="0"/>
              <a:t> </a:t>
            </a:r>
            <a:r>
              <a:rPr lang="en-US" dirty="0" err="1" smtClean="0"/>
              <a:t>lutut</a:t>
            </a:r>
            <a:r>
              <a:rPr lang="en-US" dirty="0" smtClean="0"/>
              <a:t> </a:t>
            </a:r>
            <a:r>
              <a:rPr lang="en-US" dirty="0" err="1" smtClean="0"/>
              <a:t>adalah</a:t>
            </a:r>
            <a:r>
              <a:rPr lang="en-US" dirty="0" smtClean="0"/>
              <a:t> </a:t>
            </a:r>
            <a:r>
              <a:rPr lang="en-US" dirty="0" err="1" smtClean="0"/>
              <a:t>dari</a:t>
            </a:r>
            <a:r>
              <a:rPr lang="en-US" dirty="0" smtClean="0"/>
              <a:t> 0 - 135º </a:t>
            </a:r>
            <a:r>
              <a:rPr lang="en-US" dirty="0" err="1" smtClean="0"/>
              <a:t>pada</a:t>
            </a:r>
            <a:r>
              <a:rPr lang="en-US" dirty="0" smtClean="0"/>
              <a:t> </a:t>
            </a:r>
            <a:r>
              <a:rPr lang="en-US" dirty="0" err="1" smtClean="0"/>
              <a:t>orang</a:t>
            </a:r>
            <a:r>
              <a:rPr lang="en-US" dirty="0" smtClean="0"/>
              <a:t> </a:t>
            </a:r>
            <a:r>
              <a:rPr lang="en-US" dirty="0" err="1" smtClean="0"/>
              <a:t>dewasa</a:t>
            </a:r>
            <a:r>
              <a:rPr lang="en-US" dirty="0" smtClean="0"/>
              <a:t>. </a:t>
            </a:r>
          </a:p>
          <a:p>
            <a:r>
              <a:rPr lang="en-US" dirty="0" err="1" smtClean="0"/>
              <a:t>Lutut</a:t>
            </a:r>
            <a:r>
              <a:rPr lang="en-US" dirty="0" smtClean="0"/>
              <a:t> </a:t>
            </a:r>
            <a:r>
              <a:rPr lang="en-US" dirty="0" err="1" smtClean="0"/>
              <a:t>ekstensi</a:t>
            </a:r>
            <a:r>
              <a:rPr lang="en-US" dirty="0" smtClean="0"/>
              <a:t> </a:t>
            </a:r>
            <a:r>
              <a:rPr lang="en-US" dirty="0" err="1" smtClean="0"/>
              <a:t>penuh</a:t>
            </a:r>
            <a:r>
              <a:rPr lang="en-US" dirty="0" smtClean="0"/>
              <a:t> </a:t>
            </a:r>
            <a:r>
              <a:rPr lang="en-US" dirty="0" err="1" smtClean="0"/>
              <a:t>harus</a:t>
            </a:r>
            <a:r>
              <a:rPr lang="en-US" dirty="0" smtClean="0"/>
              <a:t> </a:t>
            </a:r>
            <a:r>
              <a:rPr lang="en-US" dirty="0" err="1" smtClean="0"/>
              <a:t>tidak</a:t>
            </a:r>
            <a:r>
              <a:rPr lang="en-US" dirty="0" smtClean="0"/>
              <a:t> </a:t>
            </a:r>
            <a:r>
              <a:rPr lang="en-US" dirty="0" err="1" smtClean="0"/>
              <a:t>lebih</a:t>
            </a:r>
            <a:r>
              <a:rPr lang="en-US" dirty="0" smtClean="0"/>
              <a:t> </a:t>
            </a:r>
            <a:r>
              <a:rPr lang="en-US" dirty="0" err="1" smtClean="0"/>
              <a:t>dari</a:t>
            </a:r>
            <a:r>
              <a:rPr lang="en-US" dirty="0" smtClean="0"/>
              <a:t> 10º</a:t>
            </a:r>
          </a:p>
          <a:p>
            <a:r>
              <a:rPr lang="en-US" dirty="0" smtClean="0"/>
              <a:t> </a:t>
            </a:r>
            <a:r>
              <a:rPr lang="en-US" dirty="0" err="1" smtClean="0"/>
              <a:t>Dalam</a:t>
            </a:r>
            <a:r>
              <a:rPr lang="en-US" dirty="0" smtClean="0"/>
              <a:t> </a:t>
            </a:r>
            <a:r>
              <a:rPr lang="en-US" dirty="0" err="1" smtClean="0"/>
              <a:t>genu</a:t>
            </a:r>
            <a:r>
              <a:rPr lang="en-US" dirty="0" smtClean="0"/>
              <a:t> </a:t>
            </a:r>
            <a:r>
              <a:rPr lang="en-US" dirty="0" err="1" smtClean="0"/>
              <a:t>recurvatum</a:t>
            </a:r>
            <a:r>
              <a:rPr lang="en-US" dirty="0" smtClean="0"/>
              <a:t>, </a:t>
            </a:r>
            <a:r>
              <a:rPr lang="en-US" dirty="0" err="1" smtClean="0"/>
              <a:t>ekstensi</a:t>
            </a:r>
            <a:r>
              <a:rPr lang="en-US" dirty="0" smtClean="0"/>
              <a:t> normal </a:t>
            </a:r>
            <a:r>
              <a:rPr lang="en-US" dirty="0" err="1" smtClean="0"/>
              <a:t>meningkat</a:t>
            </a:r>
            <a:r>
              <a:rPr lang="en-US" dirty="0" smtClean="0"/>
              <a:t>.</a:t>
            </a:r>
          </a:p>
          <a:p>
            <a:r>
              <a:rPr lang="en-US" dirty="0" err="1" smtClean="0"/>
              <a:t>Perkembangan</a:t>
            </a:r>
            <a:r>
              <a:rPr lang="en-US" dirty="0" smtClean="0"/>
              <a:t> </a:t>
            </a:r>
            <a:r>
              <a:rPr lang="en-US" dirty="0" err="1" smtClean="0"/>
              <a:t>genu</a:t>
            </a:r>
            <a:r>
              <a:rPr lang="en-US" dirty="0" smtClean="0"/>
              <a:t> </a:t>
            </a:r>
            <a:r>
              <a:rPr lang="en-US" dirty="0" err="1" smtClean="0"/>
              <a:t>recurvatum</a:t>
            </a:r>
            <a:r>
              <a:rPr lang="en-US" dirty="0" smtClean="0"/>
              <a:t>, </a:t>
            </a:r>
            <a:r>
              <a:rPr lang="en-US" dirty="0" err="1" smtClean="0"/>
              <a:t>dapat</a:t>
            </a:r>
            <a:r>
              <a:rPr lang="en-US" dirty="0" smtClean="0"/>
              <a:t> </a:t>
            </a:r>
            <a:r>
              <a:rPr lang="en-US" dirty="0" err="1" smtClean="0"/>
              <a:t>menyebabkan</a:t>
            </a:r>
            <a:r>
              <a:rPr lang="en-US" dirty="0" smtClean="0"/>
              <a:t> </a:t>
            </a:r>
            <a:r>
              <a:rPr lang="en-US" dirty="0" err="1" smtClean="0"/>
              <a:t>nyeri</a:t>
            </a:r>
            <a:r>
              <a:rPr lang="en-US" dirty="0" smtClean="0"/>
              <a:t> </a:t>
            </a:r>
            <a:r>
              <a:rPr lang="en-US" dirty="0" err="1" smtClean="0"/>
              <a:t>lutut</a:t>
            </a:r>
            <a:r>
              <a:rPr lang="en-US" dirty="0" smtClean="0"/>
              <a:t> </a:t>
            </a:r>
            <a:r>
              <a:rPr lang="en-US" dirty="0" err="1" smtClean="0"/>
              <a:t>dan</a:t>
            </a:r>
            <a:r>
              <a:rPr lang="en-US" dirty="0" smtClean="0"/>
              <a:t> osteoarthritis </a:t>
            </a:r>
            <a:r>
              <a:rPr lang="en-US" dirty="0" err="1" smtClean="0"/>
              <a:t>lutut</a:t>
            </a:r>
            <a:r>
              <a:rPr lang="en-US" dirty="0" smtClean="0"/>
              <a:t> .</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630936"/>
          </a:xfrm>
        </p:spPr>
        <p:txBody>
          <a:bodyPr/>
          <a:lstStyle/>
          <a:p>
            <a:r>
              <a:rPr lang="en-US" sz="3200" b="1" dirty="0" err="1" smtClean="0">
                <a:solidFill>
                  <a:srgbClr val="FFFF00"/>
                </a:solidFill>
              </a:rPr>
              <a:t>Penyebab</a:t>
            </a:r>
            <a:r>
              <a:rPr lang="en-US" dirty="0" smtClean="0">
                <a:solidFill>
                  <a:srgbClr val="FFFF00"/>
                </a:solidFill>
              </a:rPr>
              <a:t/>
            </a:r>
            <a:br>
              <a:rPr lang="en-US" dirty="0" smtClean="0">
                <a:solidFill>
                  <a:srgbClr val="FFFF00"/>
                </a:solidFill>
              </a:rPr>
            </a:br>
            <a:endParaRPr lang="id-ID" b="1" dirty="0">
              <a:solidFill>
                <a:srgbClr val="FFFF00"/>
              </a:solidFill>
            </a:endParaRPr>
          </a:p>
        </p:txBody>
      </p:sp>
      <p:sp>
        <p:nvSpPr>
          <p:cNvPr id="3" name="Content Placeholder 2"/>
          <p:cNvSpPr>
            <a:spLocks noGrp="1"/>
          </p:cNvSpPr>
          <p:nvPr>
            <p:ph idx="1"/>
          </p:nvPr>
        </p:nvSpPr>
        <p:spPr>
          <a:xfrm>
            <a:off x="914400" y="1371600"/>
            <a:ext cx="7772400" cy="3962400"/>
          </a:xfrm>
          <a:ln>
            <a:solidFill>
              <a:schemeClr val="accent2"/>
            </a:solidFill>
          </a:ln>
        </p:spPr>
        <p:txBody>
          <a:bodyPr>
            <a:noAutofit/>
          </a:bodyPr>
          <a:lstStyle/>
          <a:p>
            <a:pPr lvl="0"/>
            <a:r>
              <a:rPr lang="en-US" sz="2800" b="1" dirty="0" smtClean="0"/>
              <a:t>Congenital </a:t>
            </a:r>
            <a:r>
              <a:rPr lang="en-US" sz="2800" b="1" dirty="0" err="1" smtClean="0"/>
              <a:t>genu</a:t>
            </a:r>
            <a:r>
              <a:rPr lang="en-US" sz="2800" b="1" dirty="0" smtClean="0"/>
              <a:t> </a:t>
            </a:r>
            <a:r>
              <a:rPr lang="en-US" sz="2800" b="1" dirty="0" err="1" smtClean="0"/>
              <a:t>recurvatum</a:t>
            </a:r>
            <a:r>
              <a:rPr lang="en-US" sz="2800" b="1" dirty="0" smtClean="0"/>
              <a:t>. </a:t>
            </a:r>
          </a:p>
          <a:p>
            <a:pPr lvl="0"/>
            <a:r>
              <a:rPr lang="en-US" sz="2800" b="1" dirty="0" err="1" smtClean="0"/>
              <a:t>K</a:t>
            </a:r>
            <a:r>
              <a:rPr lang="en-US" sz="2800" dirty="0" err="1" smtClean="0"/>
              <a:t>elemahan</a:t>
            </a:r>
            <a:r>
              <a:rPr lang="en-US" sz="2800" dirty="0" smtClean="0"/>
              <a:t> </a:t>
            </a:r>
            <a:r>
              <a:rPr lang="en-US" sz="2800" dirty="0" err="1" smtClean="0"/>
              <a:t>dari</a:t>
            </a:r>
            <a:r>
              <a:rPr lang="en-US" sz="2800" dirty="0" smtClean="0"/>
              <a:t> </a:t>
            </a:r>
            <a:r>
              <a:rPr lang="en-US" sz="2800" dirty="0" err="1" smtClean="0"/>
              <a:t>ligamen</a:t>
            </a:r>
            <a:r>
              <a:rPr lang="en-US" sz="2800" dirty="0" smtClean="0"/>
              <a:t> </a:t>
            </a:r>
            <a:r>
              <a:rPr lang="en-US" sz="2800" dirty="0" err="1" smtClean="0"/>
              <a:t>lutut</a:t>
            </a:r>
            <a:endParaRPr lang="en-US" sz="2800" dirty="0" smtClean="0"/>
          </a:p>
          <a:p>
            <a:pPr lvl="0"/>
            <a:r>
              <a:rPr lang="en-US" sz="2800" dirty="0" err="1" smtClean="0"/>
              <a:t>Kelemahan</a:t>
            </a:r>
            <a:r>
              <a:rPr lang="en-US" sz="2800" dirty="0" smtClean="0"/>
              <a:t> </a:t>
            </a:r>
            <a:r>
              <a:rPr lang="en-US" sz="2800" dirty="0" err="1" smtClean="0"/>
              <a:t>otot</a:t>
            </a:r>
            <a:r>
              <a:rPr lang="en-US" sz="2800" dirty="0" smtClean="0"/>
              <a:t> quadriceps </a:t>
            </a:r>
            <a:r>
              <a:rPr lang="en-US" sz="2800" dirty="0" err="1" smtClean="0"/>
              <a:t>femoris</a:t>
            </a:r>
            <a:endParaRPr lang="en-US" sz="2800" dirty="0" smtClean="0"/>
          </a:p>
          <a:p>
            <a:pPr lvl="0"/>
            <a:r>
              <a:rPr lang="en-US" sz="2800" dirty="0" err="1" smtClean="0"/>
              <a:t>Ketidakstabilan</a:t>
            </a:r>
            <a:r>
              <a:rPr lang="en-US" sz="2800" dirty="0" smtClean="0"/>
              <a:t> </a:t>
            </a:r>
            <a:r>
              <a:rPr lang="en-US" sz="2800" dirty="0" err="1" smtClean="0"/>
              <a:t>sendi</a:t>
            </a:r>
            <a:r>
              <a:rPr lang="en-US" sz="2800" dirty="0" smtClean="0"/>
              <a:t> </a:t>
            </a:r>
            <a:r>
              <a:rPr lang="en-US" sz="2800" dirty="0" err="1" smtClean="0"/>
              <a:t>lutut</a:t>
            </a:r>
            <a:r>
              <a:rPr lang="en-US" sz="2800" dirty="0" smtClean="0"/>
              <a:t> </a:t>
            </a:r>
            <a:r>
              <a:rPr lang="en-US" sz="2800" dirty="0" err="1" smtClean="0"/>
              <a:t>akibat</a:t>
            </a:r>
            <a:r>
              <a:rPr lang="en-US" sz="2800" dirty="0" smtClean="0"/>
              <a:t> </a:t>
            </a:r>
            <a:r>
              <a:rPr lang="en-US" sz="2800" dirty="0" err="1" smtClean="0"/>
              <a:t>cedera</a:t>
            </a:r>
            <a:r>
              <a:rPr lang="en-US" sz="2800" dirty="0" smtClean="0"/>
              <a:t> </a:t>
            </a:r>
            <a:r>
              <a:rPr lang="en-US" sz="2800" dirty="0" err="1" smtClean="0"/>
              <a:t>ligamen</a:t>
            </a:r>
            <a:r>
              <a:rPr lang="en-US" sz="2800" dirty="0" smtClean="0"/>
              <a:t> </a:t>
            </a:r>
            <a:r>
              <a:rPr lang="en-US" sz="2800" dirty="0" err="1" smtClean="0"/>
              <a:t>dan</a:t>
            </a:r>
            <a:r>
              <a:rPr lang="en-US" sz="2800" dirty="0" smtClean="0"/>
              <a:t> </a:t>
            </a:r>
            <a:r>
              <a:rPr lang="en-US" sz="2800" dirty="0" err="1" smtClean="0"/>
              <a:t>kapsul</a:t>
            </a:r>
            <a:r>
              <a:rPr lang="en-US" sz="2800" dirty="0" smtClean="0"/>
              <a:t> </a:t>
            </a:r>
            <a:r>
              <a:rPr lang="en-US" sz="2800" dirty="0" err="1" smtClean="0"/>
              <a:t>sendi</a:t>
            </a:r>
            <a:endParaRPr lang="en-US" sz="2800" dirty="0" smtClean="0"/>
          </a:p>
          <a:p>
            <a:pPr lvl="0"/>
            <a:r>
              <a:rPr lang="en-US" sz="2800" dirty="0" err="1" smtClean="0"/>
              <a:t>Tidak</a:t>
            </a:r>
            <a:r>
              <a:rPr lang="en-US" sz="2800" dirty="0" smtClean="0"/>
              <a:t> </a:t>
            </a:r>
            <a:r>
              <a:rPr lang="en-US" sz="2800" dirty="0" err="1" smtClean="0"/>
              <a:t>selarasnya</a:t>
            </a:r>
            <a:r>
              <a:rPr lang="en-US" sz="2800" dirty="0" smtClean="0"/>
              <a:t> </a:t>
            </a:r>
            <a:r>
              <a:rPr lang="en-US" sz="2800" dirty="0" err="1" smtClean="0"/>
              <a:t>dari</a:t>
            </a:r>
            <a:r>
              <a:rPr lang="en-US" sz="2800" dirty="0" smtClean="0"/>
              <a:t> tibia </a:t>
            </a:r>
            <a:r>
              <a:rPr lang="en-US" sz="2800" dirty="0" err="1" smtClean="0"/>
              <a:t>dan</a:t>
            </a:r>
            <a:r>
              <a:rPr lang="en-US" sz="2800" dirty="0" smtClean="0"/>
              <a:t> femur</a:t>
            </a:r>
          </a:p>
          <a:p>
            <a:pPr lvl="0"/>
            <a:r>
              <a:rPr lang="en-US" sz="2800" dirty="0" err="1" smtClean="0"/>
              <a:t>Malunion</a:t>
            </a:r>
            <a:r>
              <a:rPr lang="en-US" sz="2800" dirty="0" smtClean="0"/>
              <a:t> </a:t>
            </a:r>
            <a:r>
              <a:rPr lang="en-US" sz="2800" dirty="0" err="1" smtClean="0"/>
              <a:t>dari</a:t>
            </a:r>
            <a:r>
              <a:rPr lang="en-US" sz="2800" dirty="0" smtClean="0"/>
              <a:t> </a:t>
            </a:r>
            <a:r>
              <a:rPr lang="en-US" sz="2800" dirty="0" err="1" smtClean="0"/>
              <a:t>tulang</a:t>
            </a:r>
            <a:r>
              <a:rPr lang="en-US" sz="2800" dirty="0" smtClean="0"/>
              <a:t> </a:t>
            </a:r>
            <a:r>
              <a:rPr lang="en-US" sz="2800" dirty="0" err="1" smtClean="0"/>
              <a:t>sekitar</a:t>
            </a:r>
            <a:r>
              <a:rPr lang="en-US" sz="2800" dirty="0" smtClean="0"/>
              <a:t> </a:t>
            </a:r>
            <a:r>
              <a:rPr lang="en-US" sz="2800" dirty="0" err="1" smtClean="0"/>
              <a:t>lutut</a:t>
            </a:r>
            <a:endParaRPr lang="en-US" sz="2800" dirty="0" smtClean="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62000"/>
            <a:ext cx="7772400" cy="4495800"/>
          </a:xfrm>
          <a:ln>
            <a:solidFill>
              <a:schemeClr val="accent2"/>
            </a:solidFill>
          </a:ln>
        </p:spPr>
        <p:txBody>
          <a:bodyPr>
            <a:normAutofit/>
          </a:bodyPr>
          <a:lstStyle/>
          <a:p>
            <a:pPr lvl="0"/>
            <a:r>
              <a:rPr lang="en-US" dirty="0" err="1" smtClean="0"/>
              <a:t>Kelemahan</a:t>
            </a:r>
            <a:r>
              <a:rPr lang="en-US" dirty="0" smtClean="0"/>
              <a:t> </a:t>
            </a:r>
            <a:r>
              <a:rPr lang="en-US" dirty="0" err="1" smtClean="0"/>
              <a:t>pada</a:t>
            </a:r>
            <a:r>
              <a:rPr lang="en-US" dirty="0" smtClean="0"/>
              <a:t> </a:t>
            </a:r>
            <a:r>
              <a:rPr lang="en-US" dirty="0" err="1" smtClean="0"/>
              <a:t>otot</a:t>
            </a:r>
            <a:r>
              <a:rPr lang="en-US" dirty="0" smtClean="0"/>
              <a:t> </a:t>
            </a:r>
            <a:r>
              <a:rPr lang="en-US" dirty="0" err="1" smtClean="0"/>
              <a:t>ekstensor</a:t>
            </a:r>
            <a:r>
              <a:rPr lang="en-US" dirty="0" smtClean="0"/>
              <a:t> hip.</a:t>
            </a:r>
          </a:p>
          <a:p>
            <a:pPr lvl="0"/>
            <a:r>
              <a:rPr lang="en-US" dirty="0" err="1" smtClean="0"/>
              <a:t>Kelemahan</a:t>
            </a:r>
            <a:r>
              <a:rPr lang="en-US" dirty="0" smtClean="0"/>
              <a:t> </a:t>
            </a:r>
            <a:r>
              <a:rPr lang="en-US" dirty="0" err="1" smtClean="0"/>
              <a:t>otot</a:t>
            </a:r>
            <a:r>
              <a:rPr lang="en-US" dirty="0" smtClean="0"/>
              <a:t> </a:t>
            </a:r>
            <a:r>
              <a:rPr lang="en-US" dirty="0" err="1" smtClean="0"/>
              <a:t>Gastrocnemius</a:t>
            </a:r>
            <a:r>
              <a:rPr lang="en-US" dirty="0" smtClean="0"/>
              <a:t> (</a:t>
            </a:r>
            <a:r>
              <a:rPr lang="en-US" dirty="0" err="1" smtClean="0"/>
              <a:t>dalam</a:t>
            </a:r>
            <a:r>
              <a:rPr lang="en-US" dirty="0" smtClean="0"/>
              <a:t> </a:t>
            </a:r>
            <a:r>
              <a:rPr lang="en-US" dirty="0" err="1" smtClean="0"/>
              <a:t>posisi</a:t>
            </a:r>
            <a:r>
              <a:rPr lang="en-US" dirty="0" smtClean="0"/>
              <a:t> </a:t>
            </a:r>
            <a:r>
              <a:rPr lang="en-US" dirty="0" err="1" smtClean="0"/>
              <a:t>berdiri</a:t>
            </a:r>
            <a:r>
              <a:rPr lang="en-US" dirty="0" smtClean="0"/>
              <a:t>)</a:t>
            </a:r>
          </a:p>
          <a:p>
            <a:pPr lvl="0"/>
            <a:r>
              <a:rPr lang="en-US" dirty="0" smtClean="0"/>
              <a:t>Upper motor neuron </a:t>
            </a:r>
            <a:r>
              <a:rPr lang="en-US" dirty="0" err="1" smtClean="0"/>
              <a:t>lesi</a:t>
            </a:r>
            <a:r>
              <a:rPr lang="en-US" dirty="0" smtClean="0"/>
              <a:t> (</a:t>
            </a:r>
            <a:r>
              <a:rPr lang="en-US" dirty="0" err="1" smtClean="0"/>
              <a:t>misalnya</a:t>
            </a:r>
            <a:r>
              <a:rPr lang="en-US" dirty="0" smtClean="0"/>
              <a:t>, </a:t>
            </a:r>
            <a:r>
              <a:rPr lang="en-US" dirty="0" err="1" smtClean="0"/>
              <a:t>hemiplegia</a:t>
            </a:r>
            <a:r>
              <a:rPr lang="en-US" dirty="0" smtClean="0"/>
              <a:t> </a:t>
            </a:r>
            <a:r>
              <a:rPr lang="en-US" dirty="0" err="1" smtClean="0"/>
              <a:t>akibat</a:t>
            </a:r>
            <a:r>
              <a:rPr lang="en-US" dirty="0" smtClean="0"/>
              <a:t> </a:t>
            </a:r>
            <a:r>
              <a:rPr lang="en-US" dirty="0" err="1" smtClean="0"/>
              <a:t>dari</a:t>
            </a:r>
            <a:r>
              <a:rPr lang="en-US" dirty="0" smtClean="0"/>
              <a:t>  CVA)</a:t>
            </a:r>
          </a:p>
          <a:p>
            <a:pPr lvl="0"/>
            <a:r>
              <a:rPr lang="en-US" dirty="0" smtClean="0"/>
              <a:t>Lower motor neuron </a:t>
            </a:r>
            <a:r>
              <a:rPr lang="en-US" dirty="0" err="1" smtClean="0"/>
              <a:t>lesi</a:t>
            </a:r>
            <a:r>
              <a:rPr lang="en-US" dirty="0" smtClean="0"/>
              <a:t> </a:t>
            </a:r>
          </a:p>
          <a:p>
            <a:pPr lvl="0">
              <a:buNone/>
            </a:pPr>
            <a:r>
              <a:rPr lang="en-US" dirty="0" smtClean="0"/>
              <a:t>    (</a:t>
            </a:r>
            <a:r>
              <a:rPr lang="en-US" dirty="0" err="1" smtClean="0"/>
              <a:t>misalnya</a:t>
            </a:r>
            <a:r>
              <a:rPr lang="en-US" dirty="0" smtClean="0"/>
              <a:t>, </a:t>
            </a:r>
            <a:r>
              <a:rPr lang="en-US" dirty="0" err="1" smtClean="0"/>
              <a:t>dalam</a:t>
            </a:r>
            <a:r>
              <a:rPr lang="en-US" dirty="0" smtClean="0"/>
              <a:t> </a:t>
            </a:r>
            <a:r>
              <a:rPr lang="en-US" dirty="0" err="1" smtClean="0"/>
              <a:t>sindrom</a:t>
            </a:r>
            <a:r>
              <a:rPr lang="en-US" dirty="0" smtClean="0"/>
              <a:t> post-polio)</a:t>
            </a:r>
          </a:p>
          <a:p>
            <a:pPr lvl="0"/>
            <a:r>
              <a:rPr lang="en-US" dirty="0" err="1" smtClean="0"/>
              <a:t>Ekstremitas</a:t>
            </a:r>
            <a:r>
              <a:rPr lang="en-US" dirty="0" smtClean="0"/>
              <a:t> </a:t>
            </a:r>
            <a:r>
              <a:rPr lang="en-US" dirty="0" err="1" smtClean="0"/>
              <a:t>bawah</a:t>
            </a:r>
            <a:r>
              <a:rPr lang="en-US" dirty="0" smtClean="0"/>
              <a:t> </a:t>
            </a:r>
            <a:r>
              <a:rPr lang="en-US" dirty="0" err="1" smtClean="0"/>
              <a:t>tidak</a:t>
            </a:r>
            <a:r>
              <a:rPr lang="en-US" dirty="0" smtClean="0"/>
              <a:t> </a:t>
            </a:r>
            <a:r>
              <a:rPr lang="en-US" dirty="0" err="1" smtClean="0"/>
              <a:t>sama</a:t>
            </a:r>
            <a:r>
              <a:rPr lang="en-US" dirty="0" smtClean="0"/>
              <a:t> </a:t>
            </a:r>
            <a:r>
              <a:rPr lang="en-US" dirty="0" err="1" smtClean="0"/>
              <a:t>panjang</a:t>
            </a:r>
            <a:endParaRPr lang="en-US" dirty="0" smtClean="0"/>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7772400" cy="4038600"/>
          </a:xfrm>
          <a:ln>
            <a:solidFill>
              <a:schemeClr val="accent2"/>
            </a:solidFill>
          </a:ln>
        </p:spPr>
        <p:txBody>
          <a:bodyPr>
            <a:noAutofit/>
          </a:bodyPr>
          <a:lstStyle/>
          <a:p>
            <a:pPr lvl="0"/>
            <a:r>
              <a:rPr lang="en-US" sz="2800" dirty="0" smtClean="0"/>
              <a:t>Cerebral palsy</a:t>
            </a:r>
          </a:p>
          <a:p>
            <a:pPr lvl="0"/>
            <a:r>
              <a:rPr lang="en-US" sz="2800" dirty="0" smtClean="0"/>
              <a:t>Multiple sclerosis</a:t>
            </a:r>
          </a:p>
          <a:p>
            <a:pPr lvl="0"/>
            <a:r>
              <a:rPr lang="en-US" sz="2800" dirty="0" err="1" smtClean="0"/>
              <a:t>Dorsi</a:t>
            </a:r>
            <a:r>
              <a:rPr lang="en-US" sz="2800" dirty="0" smtClean="0"/>
              <a:t> flexi </a:t>
            </a:r>
            <a:r>
              <a:rPr lang="en-US" sz="2800" dirty="0" err="1" smtClean="0"/>
              <a:t>terbatas</a:t>
            </a:r>
            <a:r>
              <a:rPr lang="en-US" sz="2800" dirty="0" smtClean="0"/>
              <a:t>  ( plantar </a:t>
            </a:r>
            <a:r>
              <a:rPr lang="en-US" sz="2800" dirty="0" err="1" smtClean="0"/>
              <a:t>fleksi</a:t>
            </a:r>
            <a:r>
              <a:rPr lang="en-US" sz="2800" dirty="0" smtClean="0"/>
              <a:t>  </a:t>
            </a:r>
            <a:r>
              <a:rPr lang="en-US" sz="2800" dirty="0" err="1" smtClean="0"/>
              <a:t>kontraktur</a:t>
            </a:r>
            <a:r>
              <a:rPr lang="en-US" sz="2800" dirty="0" smtClean="0"/>
              <a:t>)</a:t>
            </a:r>
          </a:p>
          <a:p>
            <a:pPr lvl="0"/>
            <a:r>
              <a:rPr lang="en-US" sz="2800" dirty="0" smtClean="0"/>
              <a:t> </a:t>
            </a:r>
            <a:r>
              <a:rPr lang="en-US" sz="2800" dirty="0" err="1" smtClean="0"/>
              <a:t>Kelemahan</a:t>
            </a:r>
            <a:r>
              <a:rPr lang="en-US" sz="2800" dirty="0" smtClean="0"/>
              <a:t> </a:t>
            </a:r>
            <a:r>
              <a:rPr lang="en-US" sz="2800" dirty="0" err="1" smtClean="0"/>
              <a:t>otot</a:t>
            </a:r>
            <a:r>
              <a:rPr lang="en-US" sz="2800" dirty="0" smtClean="0"/>
              <a:t> </a:t>
            </a:r>
            <a:r>
              <a:rPr lang="en-US" sz="2800" dirty="0" err="1" smtClean="0"/>
              <a:t>Popliteus</a:t>
            </a:r>
            <a:endParaRPr lang="en-US" sz="2800" dirty="0" smtClean="0"/>
          </a:p>
          <a:p>
            <a:pPr lvl="0"/>
            <a:r>
              <a:rPr lang="en-US" sz="2800" dirty="0" err="1" smtClean="0"/>
              <a:t>Gangguan</a:t>
            </a:r>
            <a:r>
              <a:rPr lang="en-US" sz="2800" dirty="0" smtClean="0"/>
              <a:t> </a:t>
            </a:r>
            <a:r>
              <a:rPr lang="en-US" sz="2800" dirty="0" err="1" smtClean="0"/>
              <a:t>jaringan</a:t>
            </a:r>
            <a:r>
              <a:rPr lang="en-US" sz="2800" dirty="0" smtClean="0"/>
              <a:t> </a:t>
            </a:r>
            <a:r>
              <a:rPr lang="en-US" sz="2800" dirty="0" err="1" smtClean="0"/>
              <a:t>ikat</a:t>
            </a:r>
            <a:r>
              <a:rPr lang="en-US" sz="2800" dirty="0" smtClean="0"/>
              <a:t>. </a:t>
            </a:r>
          </a:p>
          <a:p>
            <a:pPr lvl="0">
              <a:buNone/>
            </a:pPr>
            <a:r>
              <a:rPr lang="en-US" sz="2800" dirty="0" smtClean="0"/>
              <a:t>     </a:t>
            </a:r>
            <a:r>
              <a:rPr lang="en-US" sz="2800" dirty="0" err="1" smtClean="0"/>
              <a:t>Dalam</a:t>
            </a:r>
            <a:r>
              <a:rPr lang="en-US" sz="2800" dirty="0" smtClean="0"/>
              <a:t> </a:t>
            </a:r>
            <a:r>
              <a:rPr lang="en-US" sz="2800" dirty="0" err="1" smtClean="0"/>
              <a:t>gangguan</a:t>
            </a:r>
            <a:r>
              <a:rPr lang="en-US" sz="2800" dirty="0" smtClean="0"/>
              <a:t> </a:t>
            </a:r>
            <a:r>
              <a:rPr lang="en-US" sz="2800" dirty="0" err="1" smtClean="0"/>
              <a:t>ini</a:t>
            </a:r>
            <a:r>
              <a:rPr lang="en-US" sz="2800" dirty="0" smtClean="0"/>
              <a:t>, </a:t>
            </a:r>
            <a:r>
              <a:rPr lang="en-US" sz="2800" dirty="0" err="1" smtClean="0"/>
              <a:t>ada</a:t>
            </a:r>
            <a:r>
              <a:rPr lang="en-US" sz="2800" dirty="0" smtClean="0"/>
              <a:t> </a:t>
            </a:r>
            <a:r>
              <a:rPr lang="en-US" sz="2800" dirty="0" err="1" smtClean="0"/>
              <a:t>masalah</a:t>
            </a:r>
            <a:r>
              <a:rPr lang="en-US" sz="2800" dirty="0" smtClean="0"/>
              <a:t> </a:t>
            </a:r>
            <a:r>
              <a:rPr lang="en-US" sz="2800" dirty="0" err="1" smtClean="0"/>
              <a:t>mobilitas</a:t>
            </a:r>
            <a:r>
              <a:rPr lang="en-US" sz="2800" dirty="0" smtClean="0"/>
              <a:t> </a:t>
            </a:r>
            <a:r>
              <a:rPr lang="en-US" sz="2800" dirty="0" err="1" smtClean="0"/>
              <a:t>sendi</a:t>
            </a:r>
            <a:r>
              <a:rPr lang="en-US" sz="2800" dirty="0" smtClean="0"/>
              <a:t> yang </a:t>
            </a:r>
            <a:r>
              <a:rPr lang="en-US" sz="2800" dirty="0" err="1" smtClean="0"/>
              <a:t>berlebihan</a:t>
            </a:r>
            <a:r>
              <a:rPr lang="en-US" sz="2800" dirty="0" smtClean="0"/>
              <a:t> (</a:t>
            </a:r>
            <a:r>
              <a:rPr lang="en-US" sz="2800" dirty="0" err="1" smtClean="0"/>
              <a:t>hipermobilitas</a:t>
            </a:r>
            <a:r>
              <a:rPr lang="en-US" sz="2800" dirty="0" smtClean="0"/>
              <a:t> </a:t>
            </a:r>
            <a:r>
              <a:rPr lang="en-US" sz="2800" dirty="0" err="1" smtClean="0"/>
              <a:t>sendi</a:t>
            </a:r>
            <a:r>
              <a:rPr lang="en-US" sz="2800" dirty="0" smtClean="0"/>
              <a:t>). </a:t>
            </a:r>
            <a:endParaRPr lang="id-ID" sz="2800" b="1" dirty="0" smtClean="0"/>
          </a:p>
          <a:p>
            <a:endParaRPr lang="id-ID" sz="3600" b="1"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85800"/>
            <a:ext cx="7772400" cy="5669760"/>
          </a:xfrm>
        </p:spPr>
        <p:txBody>
          <a:bodyPr>
            <a:normAutofit fontScale="92500" lnSpcReduction="10000"/>
          </a:bodyPr>
          <a:lstStyle/>
          <a:p>
            <a:r>
              <a:rPr lang="en-US" b="1" dirty="0" smtClean="0"/>
              <a:t>754.1 Of </a:t>
            </a:r>
            <a:r>
              <a:rPr lang="en-US" b="1" dirty="0" err="1" smtClean="0"/>
              <a:t>sternocleidomastoid</a:t>
            </a:r>
            <a:r>
              <a:rPr lang="en-US" b="1" dirty="0" smtClean="0"/>
              <a:t> muscle</a:t>
            </a:r>
            <a:endParaRPr lang="en-US" dirty="0" smtClean="0"/>
          </a:p>
          <a:p>
            <a:r>
              <a:rPr lang="en-US" dirty="0" smtClean="0"/>
              <a:t>          </a:t>
            </a:r>
            <a:r>
              <a:rPr lang="en-US" dirty="0" smtClean="0">
                <a:solidFill>
                  <a:schemeClr val="accent2"/>
                </a:solidFill>
              </a:rPr>
              <a:t>Congenital </a:t>
            </a:r>
            <a:r>
              <a:rPr lang="en-US" dirty="0" err="1" smtClean="0">
                <a:solidFill>
                  <a:schemeClr val="accent2"/>
                </a:solidFill>
              </a:rPr>
              <a:t>sternomastoid</a:t>
            </a:r>
            <a:r>
              <a:rPr lang="en-US" dirty="0" smtClean="0">
                <a:solidFill>
                  <a:schemeClr val="accent2"/>
                </a:solidFill>
              </a:rPr>
              <a:t> </a:t>
            </a:r>
            <a:r>
              <a:rPr lang="en-US" dirty="0" err="1" smtClean="0">
                <a:solidFill>
                  <a:schemeClr val="accent2"/>
                </a:solidFill>
              </a:rPr>
              <a:t>torticollis</a:t>
            </a:r>
            <a:r>
              <a:rPr lang="en-US" dirty="0" smtClean="0"/>
              <a:t/>
            </a:r>
            <a:br>
              <a:rPr lang="en-US" dirty="0" smtClean="0"/>
            </a:br>
            <a:r>
              <a:rPr lang="en-US" dirty="0" smtClean="0"/>
              <a:t>          Contracture of </a:t>
            </a:r>
            <a:r>
              <a:rPr lang="en-US" dirty="0" err="1" smtClean="0"/>
              <a:t>sternocleidomastoid</a:t>
            </a:r>
            <a:r>
              <a:rPr lang="en-US" dirty="0" smtClean="0"/>
              <a:t> (muscle)</a:t>
            </a:r>
            <a:br>
              <a:rPr lang="en-US" dirty="0" smtClean="0"/>
            </a:br>
            <a:r>
              <a:rPr lang="en-US" dirty="0" smtClean="0"/>
              <a:t>          </a:t>
            </a:r>
            <a:r>
              <a:rPr lang="en-US" dirty="0" err="1" smtClean="0"/>
              <a:t>Sternomastoid</a:t>
            </a:r>
            <a:r>
              <a:rPr lang="en-US" dirty="0" smtClean="0"/>
              <a:t> tumor</a:t>
            </a:r>
          </a:p>
          <a:p>
            <a:r>
              <a:rPr lang="en-US" b="1" dirty="0" smtClean="0"/>
              <a:t>754.2 Of spine</a:t>
            </a:r>
            <a:endParaRPr lang="en-US" dirty="0" smtClean="0"/>
          </a:p>
          <a:p>
            <a:r>
              <a:rPr lang="en-US" dirty="0" smtClean="0"/>
              <a:t>          Congenital postural: </a:t>
            </a:r>
            <a:br>
              <a:rPr lang="en-US" dirty="0" smtClean="0"/>
            </a:br>
            <a:r>
              <a:rPr lang="en-US" dirty="0" smtClean="0"/>
              <a:t>           </a:t>
            </a:r>
            <a:r>
              <a:rPr lang="en-US" dirty="0" smtClean="0">
                <a:solidFill>
                  <a:schemeClr val="accent2"/>
                </a:solidFill>
              </a:rPr>
              <a:t>Scoliosis, </a:t>
            </a:r>
            <a:r>
              <a:rPr lang="en-US" dirty="0" err="1" smtClean="0">
                <a:solidFill>
                  <a:schemeClr val="accent2"/>
                </a:solidFill>
              </a:rPr>
              <a:t>lordosis</a:t>
            </a:r>
            <a:r>
              <a:rPr lang="en-US" dirty="0" smtClean="0">
                <a:solidFill>
                  <a:schemeClr val="accent2"/>
                </a:solidFill>
              </a:rPr>
              <a:t>, </a:t>
            </a:r>
            <a:r>
              <a:rPr lang="en-US" dirty="0" err="1" smtClean="0">
                <a:solidFill>
                  <a:schemeClr val="accent2"/>
                </a:solidFill>
              </a:rPr>
              <a:t>kyphosis</a:t>
            </a:r>
            <a:endParaRPr lang="en-US" dirty="0" smtClean="0">
              <a:solidFill>
                <a:schemeClr val="accent2"/>
              </a:solidFill>
            </a:endParaRPr>
          </a:p>
          <a:p>
            <a:r>
              <a:rPr lang="en-US" b="1" dirty="0" smtClean="0"/>
              <a:t>754.3 </a:t>
            </a:r>
            <a:r>
              <a:rPr lang="en-US" b="1" dirty="0" smtClean="0">
                <a:solidFill>
                  <a:schemeClr val="accent2"/>
                </a:solidFill>
              </a:rPr>
              <a:t>Congenital dislocation of hip</a:t>
            </a:r>
            <a:endParaRPr lang="en-US" dirty="0" smtClean="0">
              <a:solidFill>
                <a:schemeClr val="accent2"/>
              </a:solidFill>
            </a:endParaRPr>
          </a:p>
          <a:p>
            <a:r>
              <a:rPr lang="en-US" dirty="0" smtClean="0"/>
              <a:t>          Congenital: </a:t>
            </a:r>
            <a:r>
              <a:rPr lang="en-US" dirty="0" err="1" smtClean="0"/>
              <a:t>Predislocation</a:t>
            </a:r>
            <a:r>
              <a:rPr lang="en-US" dirty="0" smtClean="0"/>
              <a:t> status of hip at birth</a:t>
            </a:r>
            <a:br>
              <a:rPr lang="en-US" dirty="0" smtClean="0"/>
            </a:br>
            <a:r>
              <a:rPr lang="en-US" dirty="0" smtClean="0"/>
              <a:t>           </a:t>
            </a:r>
            <a:r>
              <a:rPr lang="en-US" dirty="0" err="1" smtClean="0"/>
              <a:t>dislocatable</a:t>
            </a:r>
            <a:r>
              <a:rPr lang="en-US" dirty="0" smtClean="0"/>
              <a:t> hip</a:t>
            </a:r>
            <a:br>
              <a:rPr lang="en-US" dirty="0" smtClean="0"/>
            </a:br>
            <a:r>
              <a:rPr lang="en-US" dirty="0" smtClean="0"/>
              <a:t>           </a:t>
            </a:r>
            <a:r>
              <a:rPr lang="en-US" dirty="0" err="1" smtClean="0"/>
              <a:t>preluxation</a:t>
            </a:r>
            <a:r>
              <a:rPr lang="en-US" dirty="0" smtClean="0"/>
              <a:t> hip</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Real-time and 3-Dimensional </a:t>
            </a:r>
            <a:r>
              <a:rPr lang="en-US" sz="2400" b="1" dirty="0" err="1" smtClean="0"/>
              <a:t>Sonographic</a:t>
            </a:r>
            <a:r>
              <a:rPr lang="en-US" sz="2400" b="1" dirty="0" smtClean="0"/>
              <a:t> Diagnosis of Postural Congenital </a:t>
            </a:r>
            <a:r>
              <a:rPr lang="en-US" sz="2400" b="1" dirty="0" err="1" smtClean="0"/>
              <a:t>Genu</a:t>
            </a:r>
            <a:r>
              <a:rPr lang="en-US" sz="2400" b="1" dirty="0" smtClean="0"/>
              <a:t> </a:t>
            </a:r>
            <a:r>
              <a:rPr lang="en-US" sz="2400" b="1" dirty="0" err="1" smtClean="0"/>
              <a:t>Recurvatum</a:t>
            </a:r>
            <a:r>
              <a:rPr lang="en-US" dirty="0" smtClean="0"/>
              <a:t/>
            </a:r>
            <a:br>
              <a:rPr lang="en-US" dirty="0" smtClean="0"/>
            </a:b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unduhan.4jpg.jpg"/>
          <p:cNvPicPr>
            <a:picLocks noGrp="1"/>
          </p:cNvPicPr>
          <p:nvPr>
            <p:ph idx="1"/>
          </p:nvPr>
        </p:nvPicPr>
        <p:blipFill>
          <a:blip r:embed="rId2"/>
          <a:stretch>
            <a:fillRect/>
          </a:stretch>
        </p:blipFill>
        <p:spPr>
          <a:xfrm>
            <a:off x="6096000" y="1905000"/>
            <a:ext cx="2190750" cy="1485900"/>
          </a:xfrm>
          <a:prstGeom prst="rect">
            <a:avLst/>
          </a:prstGeom>
        </p:spPr>
      </p:pic>
      <p:sp>
        <p:nvSpPr>
          <p:cNvPr id="7" name="Rectangle 6"/>
          <p:cNvSpPr/>
          <p:nvPr/>
        </p:nvSpPr>
        <p:spPr>
          <a:xfrm>
            <a:off x="4343400" y="3886200"/>
            <a:ext cx="4572000" cy="923330"/>
          </a:xfrm>
          <a:prstGeom prst="rect">
            <a:avLst/>
          </a:prstGeom>
          <a:ln>
            <a:solidFill>
              <a:schemeClr val="accent6"/>
            </a:solidFill>
          </a:ln>
        </p:spPr>
        <p:txBody>
          <a:bodyPr>
            <a:spAutoFit/>
          </a:bodyPr>
          <a:lstStyle/>
          <a:p>
            <a:r>
              <a:rPr lang="id-ID" dirty="0" smtClean="0"/>
              <a:t>Janin A pada 12 minggu kehamilan. Ekstremitas bawah kiri </a:t>
            </a:r>
            <a:r>
              <a:rPr lang="en-US" dirty="0" err="1" smtClean="0"/>
              <a:t>terlihat</a:t>
            </a:r>
            <a:r>
              <a:rPr lang="en-US" dirty="0" smtClean="0"/>
              <a:t> </a:t>
            </a:r>
            <a:r>
              <a:rPr lang="id-ID" dirty="0" smtClean="0"/>
              <a:t>panjang, pada tungkai bawah kanan tertekuk.</a:t>
            </a:r>
            <a:endParaRPr lang="en-US" dirty="0"/>
          </a:p>
        </p:txBody>
      </p:sp>
      <p:pic>
        <p:nvPicPr>
          <p:cNvPr id="8" name="Picture 7" descr="F1.medium (2).gif"/>
          <p:cNvPicPr/>
          <p:nvPr/>
        </p:nvPicPr>
        <p:blipFill>
          <a:blip r:embed="rId3"/>
          <a:stretch>
            <a:fillRect/>
          </a:stretch>
        </p:blipFill>
        <p:spPr>
          <a:xfrm>
            <a:off x="762000" y="2133600"/>
            <a:ext cx="3200400" cy="3067050"/>
          </a:xfrm>
          <a:prstGeom prst="rect">
            <a:avLst/>
          </a:prstGeom>
        </p:spPr>
      </p:pic>
      <p:sp>
        <p:nvSpPr>
          <p:cNvPr id="9" name="Rectangle 8"/>
          <p:cNvSpPr/>
          <p:nvPr/>
        </p:nvSpPr>
        <p:spPr>
          <a:xfrm>
            <a:off x="762000" y="5562600"/>
            <a:ext cx="4572000" cy="923330"/>
          </a:xfrm>
          <a:prstGeom prst="rect">
            <a:avLst/>
          </a:prstGeom>
          <a:ln>
            <a:solidFill>
              <a:schemeClr val="accent6"/>
            </a:solidFill>
          </a:ln>
        </p:spPr>
        <p:txBody>
          <a:bodyPr>
            <a:spAutoFit/>
          </a:bodyPr>
          <a:lstStyle/>
          <a:p>
            <a:r>
              <a:rPr lang="id-ID" dirty="0" smtClean="0"/>
              <a:t>Monokorionik kembar B dan C (di sebelah kiri) dan janin A (di sebelah kanan) sebelum reduksi pada 12 minggu.</a:t>
            </a:r>
            <a:endParaRPr lang="en-US" dirty="0"/>
          </a:p>
        </p:txBody>
      </p:sp>
      <p:sp>
        <p:nvSpPr>
          <p:cNvPr id="10" name="Down Arrow 9"/>
          <p:cNvSpPr/>
          <p:nvPr/>
        </p:nvSpPr>
        <p:spPr>
          <a:xfrm>
            <a:off x="7086600" y="3505200"/>
            <a:ext cx="228600" cy="228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286000" y="5257800"/>
            <a:ext cx="228600" cy="2286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smtClean="0">
                <a:solidFill>
                  <a:schemeClr val="tx1"/>
                </a:solidFill>
              </a:rPr>
              <a:t>Genu</a:t>
            </a:r>
            <a:r>
              <a:rPr lang="en-US" sz="2000" dirty="0" smtClean="0">
                <a:solidFill>
                  <a:schemeClr val="tx1"/>
                </a:solidFill>
              </a:rPr>
              <a:t> </a:t>
            </a:r>
            <a:r>
              <a:rPr lang="en-US" sz="2000" dirty="0" err="1" smtClean="0">
                <a:solidFill>
                  <a:schemeClr val="tx1"/>
                </a:solidFill>
              </a:rPr>
              <a:t>recurvatum</a:t>
            </a:r>
            <a:r>
              <a:rPr lang="en-US" sz="2000" dirty="0" smtClean="0">
                <a:solidFill>
                  <a:schemeClr val="tx1"/>
                </a:solidFill>
              </a:rPr>
              <a:t> </a:t>
            </a:r>
            <a:r>
              <a:rPr lang="en-US" sz="2000" dirty="0" err="1" smtClean="0">
                <a:solidFill>
                  <a:schemeClr val="tx1"/>
                </a:solidFill>
              </a:rPr>
              <a:t>cacat</a:t>
            </a:r>
            <a:r>
              <a:rPr lang="en-US" sz="2000" dirty="0" smtClean="0">
                <a:solidFill>
                  <a:schemeClr val="tx1"/>
                </a:solidFill>
              </a:rPr>
              <a:t> </a:t>
            </a:r>
            <a:r>
              <a:rPr lang="en-US" sz="2000" dirty="0" err="1" smtClean="0">
                <a:solidFill>
                  <a:schemeClr val="tx1"/>
                </a:solidFill>
              </a:rPr>
              <a:t>karena</a:t>
            </a:r>
            <a:r>
              <a:rPr lang="en-US" sz="2000" dirty="0" smtClean="0">
                <a:solidFill>
                  <a:schemeClr val="tx1"/>
                </a:solidFill>
              </a:rPr>
              <a:t> </a:t>
            </a:r>
            <a:r>
              <a:rPr lang="en-US" sz="2000" dirty="0" err="1" smtClean="0">
                <a:solidFill>
                  <a:schemeClr val="tx1"/>
                </a:solidFill>
              </a:rPr>
              <a:t>kelainan</a:t>
            </a:r>
            <a:r>
              <a:rPr lang="en-US" sz="2000" dirty="0" smtClean="0">
                <a:solidFill>
                  <a:schemeClr val="tx1"/>
                </a:solidFill>
              </a:rPr>
              <a:t> </a:t>
            </a:r>
            <a:r>
              <a:rPr lang="en-US" sz="2000" dirty="0" err="1" smtClean="0">
                <a:solidFill>
                  <a:schemeClr val="tx1"/>
                </a:solidFill>
              </a:rPr>
              <a:t>os</a:t>
            </a:r>
            <a:r>
              <a:rPr lang="en-US" sz="2000" dirty="0" smtClean="0">
                <a:solidFill>
                  <a:schemeClr val="tx1"/>
                </a:solidFill>
              </a:rPr>
              <a:t> </a:t>
            </a:r>
            <a:r>
              <a:rPr lang="en-US" sz="2000" dirty="0" err="1" smtClean="0">
                <a:solidFill>
                  <a:schemeClr val="tx1"/>
                </a:solidFill>
              </a:rPr>
              <a:t>tuberkulum</a:t>
            </a:r>
            <a:r>
              <a:rPr lang="en-US" sz="2000" dirty="0" smtClean="0">
                <a:solidFill>
                  <a:schemeClr val="tx1"/>
                </a:solidFill>
              </a:rPr>
              <a:t> </a:t>
            </a:r>
            <a:r>
              <a:rPr lang="en-US" sz="2000" dirty="0" err="1" smtClean="0">
                <a:solidFill>
                  <a:schemeClr val="tx1"/>
                </a:solidFill>
              </a:rPr>
              <a:t>tibialis</a:t>
            </a:r>
            <a:r>
              <a:rPr lang="en-US" sz="2000" dirty="0" smtClean="0">
                <a:solidFill>
                  <a:schemeClr val="tx1"/>
                </a:solidFill>
              </a:rPr>
              <a:t> anterior. </a:t>
            </a:r>
            <a:r>
              <a:rPr lang="en-US" sz="2000" dirty="0" err="1" smtClean="0">
                <a:solidFill>
                  <a:schemeClr val="tx1"/>
                </a:solidFill>
              </a:rPr>
              <a:t>Sagital</a:t>
            </a:r>
            <a:r>
              <a:rPr lang="en-US" sz="2000" dirty="0" smtClean="0">
                <a:solidFill>
                  <a:schemeClr val="tx1"/>
                </a:solidFill>
              </a:rPr>
              <a:t> </a:t>
            </a:r>
            <a:r>
              <a:rPr lang="en-US" sz="2000" i="1" dirty="0" smtClean="0">
                <a:solidFill>
                  <a:schemeClr val="tx1"/>
                </a:solidFill>
              </a:rPr>
              <a:t>(A)</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koronal</a:t>
            </a:r>
            <a:r>
              <a:rPr lang="en-US" sz="2000" dirty="0" smtClean="0">
                <a:solidFill>
                  <a:schemeClr val="tx1"/>
                </a:solidFill>
              </a:rPr>
              <a:t> </a:t>
            </a:r>
            <a:r>
              <a:rPr lang="en-US" sz="2000" i="1" dirty="0" smtClean="0">
                <a:solidFill>
                  <a:schemeClr val="tx1"/>
                </a:solidFill>
              </a:rPr>
              <a:t>(B)</a:t>
            </a:r>
            <a:r>
              <a:rPr lang="en-US" sz="2000" dirty="0" smtClean="0">
                <a:solidFill>
                  <a:schemeClr val="tx1"/>
                </a:solidFill>
              </a:rPr>
              <a:t> 3D </a:t>
            </a:r>
            <a:r>
              <a:rPr lang="en-US" sz="2000" dirty="0" err="1" smtClean="0">
                <a:solidFill>
                  <a:schemeClr val="tx1"/>
                </a:solidFill>
              </a:rPr>
              <a:t>lemak</a:t>
            </a:r>
            <a:r>
              <a:rPr lang="en-US" sz="2000" dirty="0" smtClean="0">
                <a:solidFill>
                  <a:schemeClr val="tx1"/>
                </a:solidFill>
              </a:rPr>
              <a:t> </a:t>
            </a:r>
            <a:r>
              <a:rPr lang="en-US" sz="2000" dirty="0" err="1" smtClean="0">
                <a:solidFill>
                  <a:schemeClr val="tx1"/>
                </a:solidFill>
              </a:rPr>
              <a:t>ditekan</a:t>
            </a:r>
            <a:r>
              <a:rPr lang="en-US" sz="2000" dirty="0" smtClean="0">
                <a:solidFill>
                  <a:schemeClr val="tx1"/>
                </a:solidFill>
              </a:rPr>
              <a:t>.</a:t>
            </a:r>
            <a:br>
              <a:rPr lang="en-US" sz="2000" dirty="0" smtClean="0">
                <a:solidFill>
                  <a:schemeClr val="tx1"/>
                </a:solidFill>
              </a:rPr>
            </a:br>
            <a:r>
              <a:rPr lang="en-US" sz="2000" dirty="0" err="1" smtClean="0">
                <a:solidFill>
                  <a:schemeClr val="tx1"/>
                </a:solidFill>
              </a:rPr>
              <a:t>Seorang</a:t>
            </a:r>
            <a:r>
              <a:rPr lang="en-US" sz="2000" dirty="0" smtClean="0">
                <a:solidFill>
                  <a:schemeClr val="tx1"/>
                </a:solidFill>
              </a:rPr>
              <a:t> </a:t>
            </a:r>
            <a:r>
              <a:rPr lang="en-US" sz="2000" dirty="0" err="1" smtClean="0">
                <a:solidFill>
                  <a:schemeClr val="tx1"/>
                </a:solidFill>
              </a:rPr>
              <a:t>gadis</a:t>
            </a:r>
            <a:r>
              <a:rPr lang="en-US" sz="2000" dirty="0" smtClean="0">
                <a:solidFill>
                  <a:schemeClr val="tx1"/>
                </a:solidFill>
              </a:rPr>
              <a:t> 11 </a:t>
            </a:r>
            <a:r>
              <a:rPr lang="en-US" sz="2000" dirty="0" err="1" smtClean="0">
                <a:solidFill>
                  <a:schemeClr val="tx1"/>
                </a:solidFill>
              </a:rPr>
              <a:t>tahun</a:t>
            </a:r>
            <a:r>
              <a:rPr lang="en-US" sz="2000" dirty="0" smtClean="0">
                <a:solidFill>
                  <a:schemeClr val="tx1"/>
                </a:solidFill>
              </a:rPr>
              <a:t> </a:t>
            </a:r>
            <a:r>
              <a:rPr lang="en-US" sz="2000" dirty="0" err="1" smtClean="0">
                <a:solidFill>
                  <a:schemeClr val="tx1"/>
                </a:solidFill>
              </a:rPr>
              <a:t>dengan</a:t>
            </a:r>
            <a:r>
              <a:rPr lang="en-US" sz="2000" dirty="0" smtClean="0">
                <a:solidFill>
                  <a:schemeClr val="tx1"/>
                </a:solidFill>
              </a:rPr>
              <a:t> </a:t>
            </a:r>
            <a:r>
              <a:rPr lang="en-US" sz="2000" dirty="0" err="1" smtClean="0">
                <a:solidFill>
                  <a:schemeClr val="tx1"/>
                </a:solidFill>
              </a:rPr>
              <a:t>displasia</a:t>
            </a:r>
            <a:r>
              <a:rPr lang="en-US" sz="2000" dirty="0" smtClean="0">
                <a:solidFill>
                  <a:schemeClr val="tx1"/>
                </a:solidFill>
              </a:rPr>
              <a:t> </a:t>
            </a:r>
            <a:r>
              <a:rPr lang="en-US" sz="2000" dirty="0" err="1" smtClean="0">
                <a:solidFill>
                  <a:schemeClr val="tx1"/>
                </a:solidFill>
              </a:rPr>
              <a:t>spondyloepiphyseal</a:t>
            </a:r>
            <a:r>
              <a:rPr lang="en-US" sz="2000" dirty="0" smtClean="0">
                <a:solidFill>
                  <a:schemeClr val="tx1"/>
                </a:solidFill>
              </a:rPr>
              <a:t> </a:t>
            </a:r>
            <a:r>
              <a:rPr lang="en-US" sz="2000" dirty="0" err="1" smtClean="0">
                <a:solidFill>
                  <a:schemeClr val="tx1"/>
                </a:solidFill>
              </a:rPr>
              <a:t>menggambarkan</a:t>
            </a:r>
            <a:r>
              <a:rPr lang="en-US" sz="2000" dirty="0" smtClean="0">
                <a:solidFill>
                  <a:schemeClr val="tx1"/>
                </a:solidFill>
              </a:rPr>
              <a:t> </a:t>
            </a:r>
            <a:r>
              <a:rPr lang="en-US" sz="2000" dirty="0" err="1" smtClean="0">
                <a:solidFill>
                  <a:schemeClr val="tx1"/>
                </a:solidFill>
              </a:rPr>
              <a:t>penutupan</a:t>
            </a:r>
            <a:r>
              <a:rPr lang="en-US" sz="2000" dirty="0" smtClean="0">
                <a:solidFill>
                  <a:schemeClr val="tx1"/>
                </a:solidFill>
              </a:rPr>
              <a:t> </a:t>
            </a:r>
            <a:r>
              <a:rPr lang="en-US" sz="2000" dirty="0" err="1" smtClean="0">
                <a:solidFill>
                  <a:schemeClr val="tx1"/>
                </a:solidFill>
              </a:rPr>
              <a:t>dini</a:t>
            </a:r>
            <a:r>
              <a:rPr lang="en-US" sz="2000" dirty="0" smtClean="0">
                <a:solidFill>
                  <a:schemeClr val="tx1"/>
                </a:solidFill>
              </a:rPr>
              <a:t> </a:t>
            </a:r>
            <a:r>
              <a:rPr lang="en-US" sz="2000" dirty="0" err="1" smtClean="0">
                <a:solidFill>
                  <a:schemeClr val="tx1"/>
                </a:solidFill>
              </a:rPr>
              <a:t>physeal</a:t>
            </a:r>
            <a:r>
              <a:rPr lang="en-US" sz="2000" dirty="0" smtClean="0">
                <a:solidFill>
                  <a:schemeClr val="tx1"/>
                </a:solidFill>
              </a:rPr>
              <a:t> </a:t>
            </a:r>
            <a:r>
              <a:rPr lang="en-US" sz="2000" dirty="0" err="1" smtClean="0">
                <a:solidFill>
                  <a:schemeClr val="tx1"/>
                </a:solidFill>
              </a:rPr>
              <a:t>dari</a:t>
            </a:r>
            <a:r>
              <a:rPr lang="en-US" sz="2000" dirty="0" smtClean="0">
                <a:solidFill>
                  <a:schemeClr val="tx1"/>
                </a:solidFill>
              </a:rPr>
              <a:t> </a:t>
            </a:r>
            <a:r>
              <a:rPr lang="en-US" sz="2000" dirty="0" err="1" smtClean="0">
                <a:solidFill>
                  <a:schemeClr val="tx1"/>
                </a:solidFill>
              </a:rPr>
              <a:t>tuberkulum</a:t>
            </a:r>
            <a:r>
              <a:rPr lang="en-US" sz="2000" dirty="0" smtClean="0">
                <a:solidFill>
                  <a:schemeClr val="tx1"/>
                </a:solidFill>
              </a:rPr>
              <a:t> </a:t>
            </a:r>
            <a:r>
              <a:rPr lang="en-US" sz="2000" dirty="0" err="1" smtClean="0">
                <a:solidFill>
                  <a:schemeClr val="tx1"/>
                </a:solidFill>
              </a:rPr>
              <a:t>tibialis</a:t>
            </a:r>
            <a:r>
              <a:rPr lang="en-US" sz="2000" dirty="0" smtClean="0">
                <a:solidFill>
                  <a:schemeClr val="tx1"/>
                </a:solidFill>
              </a:rPr>
              <a:t> anterior </a:t>
            </a:r>
            <a:r>
              <a:rPr lang="en-US" sz="2000" i="1" dirty="0" smtClean="0">
                <a:solidFill>
                  <a:schemeClr val="tx1"/>
                </a:solidFill>
              </a:rPr>
              <a:t>(</a:t>
            </a:r>
            <a:r>
              <a:rPr lang="en-US" sz="2000" i="1" dirty="0" err="1" smtClean="0">
                <a:solidFill>
                  <a:schemeClr val="tx1"/>
                </a:solidFill>
              </a:rPr>
              <a:t>panah</a:t>
            </a:r>
            <a:r>
              <a:rPr lang="en-US" sz="2000" i="1" dirty="0" smtClean="0">
                <a:solidFill>
                  <a:schemeClr val="tx1"/>
                </a:solidFill>
              </a:rPr>
              <a:t>)</a:t>
            </a:r>
            <a:r>
              <a:rPr lang="en-US" sz="2000" dirty="0" smtClean="0">
                <a:solidFill>
                  <a:schemeClr val="tx1"/>
                </a:solidFill>
              </a:rPr>
              <a:t> </a:t>
            </a:r>
            <a:r>
              <a:rPr lang="en-US" sz="2000" dirty="0" err="1" smtClean="0">
                <a:solidFill>
                  <a:schemeClr val="tx1"/>
                </a:solidFill>
              </a:rPr>
              <a:t>mengakibatkan</a:t>
            </a:r>
            <a:r>
              <a:rPr lang="en-US" sz="2000" dirty="0" smtClean="0">
                <a:solidFill>
                  <a:schemeClr val="tx1"/>
                </a:solidFill>
              </a:rPr>
              <a:t> </a:t>
            </a:r>
            <a:r>
              <a:rPr lang="en-US" sz="2000" dirty="0" err="1" smtClean="0">
                <a:solidFill>
                  <a:schemeClr val="tx1"/>
                </a:solidFill>
              </a:rPr>
              <a:t>recurvatum</a:t>
            </a:r>
            <a:r>
              <a:rPr lang="en-US" sz="2000" dirty="0" smtClean="0">
                <a:solidFill>
                  <a:schemeClr val="tx1"/>
                </a:solidFill>
              </a:rPr>
              <a:t>. </a:t>
            </a:r>
            <a:endParaRPr lang="id-ID" sz="2000" dirty="0">
              <a:solidFill>
                <a:schemeClr val="tx1"/>
              </a:solidFill>
            </a:endParaRPr>
          </a:p>
        </p:txBody>
      </p:sp>
      <p:pic>
        <p:nvPicPr>
          <p:cNvPr id="6" name="Content Placeholder 5" descr="MRI GENU REC 1.jpg"/>
          <p:cNvPicPr>
            <a:picLocks noGrp="1" noChangeAspect="1"/>
          </p:cNvPicPr>
          <p:nvPr>
            <p:ph idx="1"/>
          </p:nvPr>
        </p:nvPicPr>
        <p:blipFill>
          <a:blip r:embed="rId2"/>
          <a:stretch>
            <a:fillRect/>
          </a:stretch>
        </p:blipFill>
        <p:spPr>
          <a:xfrm>
            <a:off x="2434133" y="3307689"/>
            <a:ext cx="4732934" cy="3138221"/>
          </a:xfrm>
          <a:ln>
            <a:solidFill>
              <a:schemeClr val="accent2"/>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7" name="Right Arrow 6"/>
          <p:cNvSpPr/>
          <p:nvPr/>
        </p:nvSpPr>
        <p:spPr>
          <a:xfrm>
            <a:off x="5334000" y="5943600"/>
            <a:ext cx="533400" cy="3048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ARUS 1.jpg"/>
          <p:cNvPicPr>
            <a:picLocks noGrp="1" noChangeAspect="1"/>
          </p:cNvPicPr>
          <p:nvPr>
            <p:ph idx="1"/>
          </p:nvPr>
        </p:nvPicPr>
        <p:blipFill>
          <a:blip r:embed="rId2"/>
          <a:stretch>
            <a:fillRect/>
          </a:stretch>
        </p:blipFill>
        <p:spPr>
          <a:xfrm>
            <a:off x="749978" y="358164"/>
            <a:ext cx="8089221" cy="5998186"/>
          </a:xfrm>
          <a:ln>
            <a:solidFill>
              <a:schemeClr val="bg1"/>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chemeClr val="accent2"/>
                </a:solidFill>
              </a:rPr>
              <a:t>Talipes</a:t>
            </a:r>
            <a:r>
              <a:rPr lang="en-US" b="1" dirty="0" smtClean="0">
                <a:solidFill>
                  <a:schemeClr val="accent2"/>
                </a:solidFill>
              </a:rPr>
              <a:t> </a:t>
            </a:r>
            <a:r>
              <a:rPr lang="en-US" b="1" dirty="0" err="1" smtClean="0">
                <a:solidFill>
                  <a:schemeClr val="accent2"/>
                </a:solidFill>
              </a:rPr>
              <a:t>Equinovarus</a:t>
            </a:r>
            <a:endParaRPr lang="id-ID" b="1" dirty="0"/>
          </a:p>
        </p:txBody>
      </p:sp>
      <p:sp>
        <p:nvSpPr>
          <p:cNvPr id="3" name="Content Placeholder 2"/>
          <p:cNvSpPr>
            <a:spLocks noGrp="1"/>
          </p:cNvSpPr>
          <p:nvPr>
            <p:ph idx="1"/>
          </p:nvPr>
        </p:nvSpPr>
        <p:spPr/>
        <p:txBody>
          <a:bodyPr/>
          <a:lstStyle/>
          <a:p>
            <a:pPr lvl="0"/>
            <a:r>
              <a:rPr lang="en-US" b="1" dirty="0" smtClean="0"/>
              <a:t>Ankle: </a:t>
            </a:r>
            <a:r>
              <a:rPr lang="en-US" i="1" dirty="0" err="1" smtClean="0"/>
              <a:t>talipes</a:t>
            </a:r>
            <a:r>
              <a:rPr lang="en-US" i="1" dirty="0" smtClean="0"/>
              <a:t> </a:t>
            </a:r>
            <a:r>
              <a:rPr lang="en-US" i="1" dirty="0" err="1" smtClean="0"/>
              <a:t>equinovarus</a:t>
            </a:r>
            <a:r>
              <a:rPr lang="en-US" dirty="0" smtClean="0"/>
              <a:t> (</a:t>
            </a:r>
            <a:r>
              <a:rPr lang="en-US" dirty="0" err="1" smtClean="0"/>
              <a:t>dari</a:t>
            </a:r>
            <a:r>
              <a:rPr lang="en-US" dirty="0" smtClean="0"/>
              <a:t> </a:t>
            </a:r>
            <a:r>
              <a:rPr lang="en-US" dirty="0" err="1" smtClean="0"/>
              <a:t>bahasa</a:t>
            </a:r>
            <a:r>
              <a:rPr lang="en-US" dirty="0" smtClean="0"/>
              <a:t> Latin </a:t>
            </a:r>
            <a:r>
              <a:rPr lang="en-US" i="1" dirty="0" smtClean="0"/>
              <a:t>talus</a:t>
            </a:r>
            <a:r>
              <a:rPr lang="en-US" dirty="0" smtClean="0"/>
              <a:t> = </a:t>
            </a:r>
            <a:r>
              <a:rPr lang="en-US" dirty="0" err="1" smtClean="0"/>
              <a:t>pergelangan</a:t>
            </a:r>
            <a:r>
              <a:rPr lang="en-US" dirty="0" smtClean="0"/>
              <a:t> kaki </a:t>
            </a:r>
            <a:r>
              <a:rPr lang="en-US" dirty="0" err="1" smtClean="0"/>
              <a:t>dan</a:t>
            </a:r>
            <a:r>
              <a:rPr lang="en-US" dirty="0" smtClean="0"/>
              <a:t> </a:t>
            </a:r>
            <a:r>
              <a:rPr lang="en-US" i="1" dirty="0" err="1" smtClean="0"/>
              <a:t>pes</a:t>
            </a:r>
            <a:r>
              <a:rPr lang="en-US" dirty="0" smtClean="0"/>
              <a:t> kaki =) - </a:t>
            </a:r>
            <a:r>
              <a:rPr lang="en-US" dirty="0" err="1" smtClean="0"/>
              <a:t>balik</a:t>
            </a:r>
            <a:r>
              <a:rPr lang="en-US" dirty="0" smtClean="0"/>
              <a:t> </a:t>
            </a:r>
            <a:r>
              <a:rPr lang="en-US" dirty="0" err="1" smtClean="0"/>
              <a:t>ke</a:t>
            </a:r>
            <a:r>
              <a:rPr lang="en-US" dirty="0" smtClean="0"/>
              <a:t> </a:t>
            </a:r>
            <a:r>
              <a:rPr lang="en-US" dirty="0" err="1" smtClean="0"/>
              <a:t>dalam</a:t>
            </a:r>
            <a:r>
              <a:rPr lang="en-US" dirty="0" smtClean="0"/>
              <a:t> </a:t>
            </a:r>
            <a:r>
              <a:rPr lang="en-US" dirty="0" err="1" smtClean="0"/>
              <a:t>tumit</a:t>
            </a:r>
            <a:r>
              <a:rPr lang="en-US" dirty="0" smtClean="0"/>
              <a:t>, </a:t>
            </a:r>
            <a:r>
              <a:rPr lang="en-US" dirty="0" err="1" smtClean="0"/>
              <a:t>sehingga</a:t>
            </a:r>
            <a:r>
              <a:rPr lang="en-US" dirty="0" smtClean="0"/>
              <a:t> </a:t>
            </a:r>
            <a:r>
              <a:rPr lang="en-US" dirty="0" smtClean="0">
                <a:solidFill>
                  <a:srgbClr val="FFFF00"/>
                </a:solidFill>
              </a:rPr>
              <a:t>clubfoot </a:t>
            </a:r>
            <a:r>
              <a:rPr lang="en-US" dirty="0" err="1" smtClean="0">
                <a:solidFill>
                  <a:srgbClr val="FFFF00"/>
                </a:solidFill>
              </a:rPr>
              <a:t>dengan</a:t>
            </a:r>
            <a:r>
              <a:rPr lang="en-US" dirty="0" smtClean="0">
                <a:solidFill>
                  <a:srgbClr val="FFFF00"/>
                </a:solidFill>
              </a:rPr>
              <a:t> </a:t>
            </a:r>
            <a:r>
              <a:rPr lang="en-US" dirty="0" err="1" smtClean="0">
                <a:solidFill>
                  <a:srgbClr val="FFFF00"/>
                </a:solidFill>
              </a:rPr>
              <a:t>orang</a:t>
            </a:r>
            <a:r>
              <a:rPr lang="en-US" dirty="0" smtClean="0">
                <a:solidFill>
                  <a:srgbClr val="FFFF00"/>
                </a:solidFill>
              </a:rPr>
              <a:t> </a:t>
            </a:r>
            <a:r>
              <a:rPr lang="en-US" dirty="0" err="1" smtClean="0">
                <a:solidFill>
                  <a:srgbClr val="FFFF00"/>
                </a:solidFill>
              </a:rPr>
              <a:t>berjalan</a:t>
            </a:r>
            <a:r>
              <a:rPr lang="en-US" dirty="0" smtClean="0">
                <a:solidFill>
                  <a:srgbClr val="FFFF00"/>
                </a:solidFill>
              </a:rPr>
              <a:t> </a:t>
            </a:r>
            <a:r>
              <a:rPr lang="en-US" dirty="0" err="1" smtClean="0">
                <a:solidFill>
                  <a:srgbClr val="FFFF00"/>
                </a:solidFill>
              </a:rPr>
              <a:t>di</a:t>
            </a:r>
            <a:r>
              <a:rPr lang="en-US" dirty="0" smtClean="0">
                <a:solidFill>
                  <a:srgbClr val="FFFF00"/>
                </a:solidFill>
              </a:rPr>
              <a:t> </a:t>
            </a:r>
            <a:r>
              <a:rPr lang="en-US" dirty="0" err="1" smtClean="0">
                <a:solidFill>
                  <a:srgbClr val="FFFF00"/>
                </a:solidFill>
              </a:rPr>
              <a:t>bagian</a:t>
            </a:r>
            <a:r>
              <a:rPr lang="en-US" dirty="0" smtClean="0">
                <a:solidFill>
                  <a:srgbClr val="FFFF00"/>
                </a:solidFill>
              </a:rPr>
              <a:t> </a:t>
            </a:r>
            <a:r>
              <a:rPr lang="en-US" dirty="0" err="1" smtClean="0">
                <a:solidFill>
                  <a:srgbClr val="FFFF00"/>
                </a:solidFill>
              </a:rPr>
              <a:t>luar</a:t>
            </a:r>
            <a:r>
              <a:rPr lang="en-US" dirty="0" smtClean="0">
                <a:solidFill>
                  <a:srgbClr val="FFFF00"/>
                </a:solidFill>
              </a:rPr>
              <a:t> kaki.</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 1.jpg"/>
          <p:cNvPicPr>
            <a:picLocks noGrp="1" noChangeAspect="1"/>
          </p:cNvPicPr>
          <p:nvPr>
            <p:ph idx="1"/>
          </p:nvPr>
        </p:nvPicPr>
        <p:blipFill>
          <a:blip r:embed="rId2"/>
          <a:stretch>
            <a:fillRect/>
          </a:stretch>
        </p:blipFill>
        <p:spPr>
          <a:xfrm>
            <a:off x="1066800" y="533400"/>
            <a:ext cx="1689100" cy="2235200"/>
          </a:xfrm>
          <a:ln>
            <a:solidFill>
              <a:schemeClr val="accent3"/>
            </a:solidFill>
          </a:ln>
        </p:spPr>
      </p:pic>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7" name="Picture 6" descr="e2.jpg"/>
          <p:cNvPicPr>
            <a:picLocks noChangeAspect="1"/>
          </p:cNvPicPr>
          <p:nvPr/>
        </p:nvPicPr>
        <p:blipFill>
          <a:blip r:embed="rId3"/>
          <a:stretch>
            <a:fillRect/>
          </a:stretch>
        </p:blipFill>
        <p:spPr>
          <a:xfrm>
            <a:off x="3124200" y="533400"/>
            <a:ext cx="2286000" cy="2286000"/>
          </a:xfrm>
          <a:prstGeom prst="rect">
            <a:avLst/>
          </a:prstGeom>
          <a:ln>
            <a:solidFill>
              <a:schemeClr val="accent3"/>
            </a:solidFill>
          </a:ln>
        </p:spPr>
      </p:pic>
      <p:pic>
        <p:nvPicPr>
          <p:cNvPr id="8" name="Picture 7" descr="e 3.jpg"/>
          <p:cNvPicPr>
            <a:picLocks noChangeAspect="1"/>
          </p:cNvPicPr>
          <p:nvPr/>
        </p:nvPicPr>
        <p:blipFill>
          <a:blip r:embed="rId4"/>
          <a:stretch>
            <a:fillRect/>
          </a:stretch>
        </p:blipFill>
        <p:spPr>
          <a:xfrm>
            <a:off x="5715000" y="533400"/>
            <a:ext cx="2286000" cy="2286000"/>
          </a:xfrm>
          <a:prstGeom prst="rect">
            <a:avLst/>
          </a:prstGeom>
          <a:ln>
            <a:solidFill>
              <a:schemeClr val="accent3"/>
            </a:solidFill>
          </a:ln>
        </p:spPr>
      </p:pic>
      <p:pic>
        <p:nvPicPr>
          <p:cNvPr id="9" name="Picture 8" descr="e 4.jpg"/>
          <p:cNvPicPr>
            <a:picLocks noChangeAspect="1"/>
          </p:cNvPicPr>
          <p:nvPr/>
        </p:nvPicPr>
        <p:blipFill>
          <a:blip r:embed="rId5"/>
          <a:stretch>
            <a:fillRect/>
          </a:stretch>
        </p:blipFill>
        <p:spPr>
          <a:xfrm>
            <a:off x="1066800" y="3505200"/>
            <a:ext cx="2438400" cy="2286000"/>
          </a:xfrm>
          <a:prstGeom prst="rect">
            <a:avLst/>
          </a:prstGeom>
          <a:ln>
            <a:solidFill>
              <a:schemeClr val="accent3"/>
            </a:solidFill>
          </a:ln>
        </p:spPr>
      </p:pic>
      <p:pic>
        <p:nvPicPr>
          <p:cNvPr id="10" name="Picture 9" descr="e 5.png"/>
          <p:cNvPicPr>
            <a:picLocks noChangeAspect="1"/>
          </p:cNvPicPr>
          <p:nvPr/>
        </p:nvPicPr>
        <p:blipFill>
          <a:blip r:embed="rId6"/>
          <a:stretch>
            <a:fillRect/>
          </a:stretch>
        </p:blipFill>
        <p:spPr>
          <a:xfrm>
            <a:off x="5257800" y="3505200"/>
            <a:ext cx="2700241" cy="2286000"/>
          </a:xfrm>
          <a:prstGeom prst="rect">
            <a:avLst/>
          </a:prstGeom>
          <a:ln>
            <a:solidFill>
              <a:schemeClr val="accent3"/>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X-Ray</a:t>
            </a:r>
            <a:endParaRPr lang="id-ID" dirty="0"/>
          </a:p>
        </p:txBody>
      </p:sp>
      <p:sp>
        <p:nvSpPr>
          <p:cNvPr id="3" name="Content Placeholder 2"/>
          <p:cNvSpPr>
            <a:spLocks noGrp="1"/>
          </p:cNvSpPr>
          <p:nvPr>
            <p:ph idx="1"/>
          </p:nvPr>
        </p:nvSpPr>
        <p:spPr/>
        <p:txBody>
          <a:bodyPr>
            <a:normAutofit fontScale="77500" lnSpcReduction="20000"/>
          </a:bodyPr>
          <a:lstStyle/>
          <a:p>
            <a:endParaRPr lang="en-US" b="1" dirty="0" smtClean="0"/>
          </a:p>
          <a:p>
            <a:pPr>
              <a:buNone/>
            </a:pPr>
            <a:r>
              <a:rPr lang="en-US" dirty="0" smtClean="0">
                <a:solidFill>
                  <a:srgbClr val="FFFF00"/>
                </a:solidFill>
              </a:rPr>
              <a:t>The </a:t>
            </a:r>
            <a:r>
              <a:rPr lang="en-US" dirty="0" err="1" smtClean="0">
                <a:solidFill>
                  <a:srgbClr val="FFFF00"/>
                </a:solidFill>
              </a:rPr>
              <a:t>talipes</a:t>
            </a:r>
            <a:r>
              <a:rPr lang="en-US" dirty="0" smtClean="0">
                <a:solidFill>
                  <a:srgbClr val="FFFF00"/>
                </a:solidFill>
              </a:rPr>
              <a:t> </a:t>
            </a:r>
            <a:r>
              <a:rPr lang="en-US" dirty="0" err="1" smtClean="0">
                <a:solidFill>
                  <a:srgbClr val="FFFF00"/>
                </a:solidFill>
              </a:rPr>
              <a:t>equinovarus</a:t>
            </a:r>
            <a:r>
              <a:rPr lang="en-US" dirty="0" smtClean="0">
                <a:solidFill>
                  <a:srgbClr val="FFFF00"/>
                </a:solidFill>
              </a:rPr>
              <a:t> deformity consists of four elements :</a:t>
            </a:r>
          </a:p>
          <a:p>
            <a:pPr marL="582930" indent="-514350">
              <a:buAutoNum type="arabicPeriod"/>
            </a:pPr>
            <a:r>
              <a:rPr lang="en-US" b="1" dirty="0" err="1" smtClean="0">
                <a:solidFill>
                  <a:srgbClr val="FFFF00"/>
                </a:solidFill>
              </a:rPr>
              <a:t>Equinus</a:t>
            </a:r>
            <a:r>
              <a:rPr lang="en-US" b="1" dirty="0" smtClean="0">
                <a:solidFill>
                  <a:srgbClr val="FFFF00"/>
                </a:solidFill>
              </a:rPr>
              <a:t> </a:t>
            </a:r>
            <a:r>
              <a:rPr lang="en-US" dirty="0" smtClean="0">
                <a:solidFill>
                  <a:srgbClr val="FFFF00"/>
                </a:solidFill>
              </a:rPr>
              <a:t>position of the heel </a:t>
            </a:r>
            <a:r>
              <a:rPr lang="en-US" dirty="0" smtClean="0"/>
              <a:t>: </a:t>
            </a:r>
          </a:p>
          <a:p>
            <a:pPr marL="582930" indent="-514350">
              <a:buNone/>
            </a:pPr>
            <a:r>
              <a:rPr lang="en-US" dirty="0" smtClean="0"/>
              <a:t>	lateral </a:t>
            </a:r>
            <a:r>
              <a:rPr lang="en-US" dirty="0" err="1" smtClean="0"/>
              <a:t>talocalcaneal</a:t>
            </a:r>
            <a:r>
              <a:rPr lang="en-US" dirty="0" smtClean="0"/>
              <a:t> angle </a:t>
            </a:r>
            <a:r>
              <a:rPr lang="en-US" dirty="0" smtClean="0">
                <a:solidFill>
                  <a:srgbClr val="FFFF00"/>
                </a:solidFill>
              </a:rPr>
              <a:t>&lt; 35 </a:t>
            </a:r>
            <a:r>
              <a:rPr lang="en-US" baseline="30000" dirty="0" smtClean="0">
                <a:solidFill>
                  <a:srgbClr val="FFFF00"/>
                </a:solidFill>
              </a:rPr>
              <a:t>o</a:t>
            </a:r>
            <a:r>
              <a:rPr lang="en-US" dirty="0" smtClean="0">
                <a:solidFill>
                  <a:srgbClr val="FFFF00"/>
                </a:solidFill>
              </a:rPr>
              <a:t> </a:t>
            </a:r>
          </a:p>
          <a:p>
            <a:pPr marL="582930" indent="-514350">
              <a:buAutoNum type="arabicPeriod" startAt="2"/>
            </a:pPr>
            <a:r>
              <a:rPr lang="en-US" b="1" dirty="0" err="1" smtClean="0">
                <a:solidFill>
                  <a:srgbClr val="FFFF00"/>
                </a:solidFill>
              </a:rPr>
              <a:t>Varus</a:t>
            </a:r>
            <a:r>
              <a:rPr lang="en-US" b="1" dirty="0" smtClean="0">
                <a:solidFill>
                  <a:srgbClr val="FFFF00"/>
                </a:solidFill>
              </a:rPr>
              <a:t> </a:t>
            </a:r>
            <a:r>
              <a:rPr lang="en-US" dirty="0" smtClean="0">
                <a:solidFill>
                  <a:srgbClr val="FFFF00"/>
                </a:solidFill>
              </a:rPr>
              <a:t>position of the </a:t>
            </a:r>
            <a:r>
              <a:rPr lang="en-US" dirty="0" err="1" smtClean="0">
                <a:solidFill>
                  <a:srgbClr val="FFFF00"/>
                </a:solidFill>
              </a:rPr>
              <a:t>hindfoot</a:t>
            </a:r>
            <a:r>
              <a:rPr lang="en-US" dirty="0" smtClean="0">
                <a:solidFill>
                  <a:srgbClr val="FFFF00"/>
                </a:solidFill>
              </a:rPr>
              <a:t> : </a:t>
            </a:r>
          </a:p>
          <a:p>
            <a:pPr marL="582930" indent="-514350">
              <a:buNone/>
            </a:pPr>
            <a:r>
              <a:rPr lang="en-US" dirty="0" smtClean="0"/>
              <a:t>	AP </a:t>
            </a:r>
            <a:r>
              <a:rPr lang="en-US" dirty="0" err="1" smtClean="0"/>
              <a:t>talocalcaneal</a:t>
            </a:r>
            <a:r>
              <a:rPr lang="en-US" dirty="0" smtClean="0"/>
              <a:t> angle </a:t>
            </a:r>
            <a:r>
              <a:rPr lang="en-US" dirty="0" smtClean="0">
                <a:solidFill>
                  <a:srgbClr val="FFFF00"/>
                </a:solidFill>
              </a:rPr>
              <a:t>&lt; 20 </a:t>
            </a:r>
            <a:r>
              <a:rPr lang="en-US" baseline="30000" dirty="0" smtClean="0">
                <a:solidFill>
                  <a:srgbClr val="FFFF00"/>
                </a:solidFill>
              </a:rPr>
              <a:t>o</a:t>
            </a:r>
            <a:r>
              <a:rPr lang="en-US" dirty="0" smtClean="0">
                <a:solidFill>
                  <a:srgbClr val="FFFF00"/>
                </a:solidFill>
              </a:rPr>
              <a:t> </a:t>
            </a:r>
          </a:p>
          <a:p>
            <a:pPr marL="582930" indent="-514350">
              <a:buAutoNum type="arabicPeriod" startAt="3"/>
            </a:pPr>
            <a:r>
              <a:rPr lang="en-US" b="1" dirty="0" smtClean="0">
                <a:solidFill>
                  <a:srgbClr val="FFFF00"/>
                </a:solidFill>
              </a:rPr>
              <a:t>Metatarsus </a:t>
            </a:r>
            <a:r>
              <a:rPr lang="en-US" b="1" dirty="0" err="1" smtClean="0">
                <a:solidFill>
                  <a:srgbClr val="FFFF00"/>
                </a:solidFill>
              </a:rPr>
              <a:t>adductus</a:t>
            </a:r>
            <a:r>
              <a:rPr lang="en-US" dirty="0" smtClean="0">
                <a:solidFill>
                  <a:srgbClr val="FFFF00"/>
                </a:solidFill>
              </a:rPr>
              <a:t> : </a:t>
            </a:r>
          </a:p>
          <a:p>
            <a:pPr marL="582930" indent="-514350">
              <a:buNone/>
            </a:pPr>
            <a:r>
              <a:rPr lang="en-US" dirty="0" smtClean="0"/>
              <a:t>         Adduction and </a:t>
            </a:r>
            <a:r>
              <a:rPr lang="en-US" dirty="0" err="1" smtClean="0"/>
              <a:t>varus</a:t>
            </a:r>
            <a:r>
              <a:rPr lang="en-US" dirty="0" smtClean="0"/>
              <a:t> deformity of the forefoot; talus to first metatarsal angle </a:t>
            </a:r>
            <a:r>
              <a:rPr lang="en-US" dirty="0" smtClean="0">
                <a:solidFill>
                  <a:srgbClr val="FFFF00"/>
                </a:solidFill>
              </a:rPr>
              <a:t>&gt; 15</a:t>
            </a:r>
            <a:r>
              <a:rPr lang="en-US" baseline="30000" dirty="0" smtClean="0">
                <a:solidFill>
                  <a:srgbClr val="FFFF00"/>
                </a:solidFill>
              </a:rPr>
              <a:t>o</a:t>
            </a:r>
            <a:r>
              <a:rPr lang="en-US" dirty="0" smtClean="0">
                <a:solidFill>
                  <a:srgbClr val="FFFF00"/>
                </a:solidFill>
              </a:rPr>
              <a:t> .</a:t>
            </a:r>
          </a:p>
          <a:p>
            <a:pPr marL="582930" indent="-514350">
              <a:buAutoNum type="arabicPeriod" startAt="4"/>
            </a:pPr>
            <a:r>
              <a:rPr lang="en-US" b="1" dirty="0" err="1" smtClean="0">
                <a:solidFill>
                  <a:srgbClr val="FFFF00"/>
                </a:solidFill>
              </a:rPr>
              <a:t>Talonavicular</a:t>
            </a:r>
            <a:r>
              <a:rPr lang="en-US" b="1" dirty="0" smtClean="0">
                <a:solidFill>
                  <a:srgbClr val="FFFF00"/>
                </a:solidFill>
              </a:rPr>
              <a:t> </a:t>
            </a:r>
            <a:r>
              <a:rPr lang="en-US" b="1" dirty="0" err="1" smtClean="0">
                <a:solidFill>
                  <a:srgbClr val="FFFF00"/>
                </a:solidFill>
              </a:rPr>
              <a:t>subluxation</a:t>
            </a:r>
            <a:r>
              <a:rPr lang="en-US" b="1" dirty="0" smtClean="0">
                <a:solidFill>
                  <a:srgbClr val="FFFF00"/>
                </a:solidFill>
              </a:rPr>
              <a:t> </a:t>
            </a:r>
            <a:r>
              <a:rPr lang="en-US" dirty="0" smtClean="0">
                <a:solidFill>
                  <a:srgbClr val="FFFF00"/>
                </a:solidFill>
              </a:rPr>
              <a:t>: </a:t>
            </a:r>
          </a:p>
          <a:p>
            <a:pPr marL="582930" indent="-514350">
              <a:buNone/>
            </a:pPr>
            <a:r>
              <a:rPr lang="en-US" dirty="0" smtClean="0"/>
              <a:t>         Medial </a:t>
            </a:r>
            <a:r>
              <a:rPr lang="en-US" dirty="0" err="1" smtClean="0"/>
              <a:t>subluxation</a:t>
            </a:r>
            <a:r>
              <a:rPr lang="en-US" dirty="0" smtClean="0"/>
              <a:t> of the </a:t>
            </a:r>
            <a:r>
              <a:rPr lang="en-US" dirty="0" err="1" smtClean="0"/>
              <a:t>navicular</a:t>
            </a:r>
            <a:r>
              <a:rPr lang="en-US" dirty="0" smtClean="0"/>
              <a:t> bone.</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chemeClr val="accent2"/>
                </a:solidFill>
              </a:rPr>
              <a:t>Congenital Flatfoot (</a:t>
            </a:r>
            <a:r>
              <a:rPr lang="en-US" sz="3200" b="1" dirty="0" err="1" smtClean="0">
                <a:solidFill>
                  <a:schemeClr val="accent2"/>
                </a:solidFill>
              </a:rPr>
              <a:t>Pes</a:t>
            </a:r>
            <a:r>
              <a:rPr lang="en-US" sz="3200" b="1" dirty="0" smtClean="0">
                <a:solidFill>
                  <a:schemeClr val="accent2"/>
                </a:solidFill>
              </a:rPr>
              <a:t> </a:t>
            </a:r>
            <a:r>
              <a:rPr lang="en-US" sz="3200" b="1" dirty="0" err="1" smtClean="0">
                <a:solidFill>
                  <a:schemeClr val="accent2"/>
                </a:solidFill>
              </a:rPr>
              <a:t>Planu</a:t>
            </a:r>
            <a:r>
              <a:rPr lang="id-ID" sz="3200" b="1" dirty="0" smtClean="0">
                <a:solidFill>
                  <a:schemeClr val="accent2"/>
                </a:solidFill>
              </a:rPr>
              <a:t>s)</a:t>
            </a:r>
            <a:endParaRPr lang="id-ID" sz="3200" b="1" dirty="0">
              <a:solidFill>
                <a:schemeClr val="accent2"/>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http://www.eorthopod.com/sites/default/files/images/child_flatfoot_intro01.thumbnail.jpg">
            <a:hlinkClick r:id="rId2" tooltip="&quot;Bawaan flatfoot (Planus Pes) dalam Pengantar Anak&quot;"/>
          </p:cNvPr>
          <p:cNvPicPr>
            <a:picLocks noGrp="1"/>
          </p:cNvPicPr>
          <p:nvPr>
            <p:ph idx="1"/>
          </p:nvPr>
        </p:nvPicPr>
        <p:blipFill>
          <a:blip r:embed="rId3"/>
          <a:srcRect/>
          <a:stretch>
            <a:fillRect/>
          </a:stretch>
        </p:blipFill>
        <p:spPr bwMode="auto">
          <a:xfrm>
            <a:off x="609600" y="1828800"/>
            <a:ext cx="1600200" cy="1066800"/>
          </a:xfrm>
          <a:prstGeom prst="rect">
            <a:avLst/>
          </a:prstGeom>
          <a:noFill/>
          <a:ln w="9525">
            <a:noFill/>
            <a:miter lim="800000"/>
            <a:headEnd/>
            <a:tailEnd/>
          </a:ln>
        </p:spPr>
      </p:pic>
      <p:sp>
        <p:nvSpPr>
          <p:cNvPr id="7" name="TextBox 6"/>
          <p:cNvSpPr txBox="1"/>
          <p:nvPr/>
        </p:nvSpPr>
        <p:spPr>
          <a:xfrm>
            <a:off x="2438400" y="1752600"/>
            <a:ext cx="6324600" cy="5170646"/>
          </a:xfrm>
          <a:prstGeom prst="rect">
            <a:avLst/>
          </a:prstGeom>
          <a:noFill/>
          <a:ln>
            <a:solidFill>
              <a:schemeClr val="accent2"/>
            </a:solidFill>
          </a:ln>
        </p:spPr>
        <p:txBody>
          <a:bodyPr wrap="square" rtlCol="0">
            <a:spAutoFit/>
          </a:bodyPr>
          <a:lstStyle/>
          <a:p>
            <a:r>
              <a:rPr lang="en-US" sz="2400" dirty="0" smtClean="0"/>
              <a:t>Flatfeet (</a:t>
            </a:r>
            <a:r>
              <a:rPr lang="en-US" sz="2400" dirty="0" err="1" smtClean="0"/>
              <a:t>juga</a:t>
            </a:r>
            <a:r>
              <a:rPr lang="en-US" sz="2400" dirty="0" smtClean="0"/>
              <a:t> </a:t>
            </a:r>
            <a:r>
              <a:rPr lang="en-US" sz="2400" dirty="0" err="1" smtClean="0"/>
              <a:t>dikenal</a:t>
            </a:r>
            <a:r>
              <a:rPr lang="en-US" sz="2400" dirty="0" smtClean="0"/>
              <a:t> </a:t>
            </a:r>
            <a:r>
              <a:rPr lang="en-US" sz="2400" dirty="0" err="1" smtClean="0"/>
              <a:t>sebagai</a:t>
            </a:r>
            <a:r>
              <a:rPr lang="en-US" sz="2400" dirty="0" smtClean="0"/>
              <a:t> </a:t>
            </a:r>
            <a:r>
              <a:rPr lang="en-US" sz="2400" dirty="0" err="1" smtClean="0"/>
              <a:t>pes</a:t>
            </a:r>
            <a:r>
              <a:rPr lang="en-US" sz="2400" dirty="0" smtClean="0"/>
              <a:t> </a:t>
            </a:r>
            <a:r>
              <a:rPr lang="en-US" sz="2400" dirty="0" err="1" smtClean="0"/>
              <a:t>planus</a:t>
            </a:r>
            <a:r>
              <a:rPr lang="en-US" sz="2400" dirty="0" smtClean="0"/>
              <a:t>) </a:t>
            </a:r>
            <a:r>
              <a:rPr lang="en-US" sz="2400" dirty="0" err="1" smtClean="0"/>
              <a:t>menggambarkan</a:t>
            </a:r>
            <a:r>
              <a:rPr lang="en-US" sz="2400" dirty="0" smtClean="0"/>
              <a:t> </a:t>
            </a:r>
            <a:r>
              <a:rPr lang="en-US" sz="2400" dirty="0" err="1" smtClean="0"/>
              <a:t>suatu</a:t>
            </a:r>
            <a:r>
              <a:rPr lang="en-US" sz="2400" dirty="0" smtClean="0"/>
              <a:t> </a:t>
            </a:r>
            <a:r>
              <a:rPr lang="en-US" sz="2400" dirty="0" err="1" smtClean="0"/>
              <a:t>kondisi</a:t>
            </a:r>
            <a:r>
              <a:rPr lang="en-US" sz="2400" dirty="0" smtClean="0"/>
              <a:t> </a:t>
            </a:r>
            <a:r>
              <a:rPr lang="id-ID" sz="2400" dirty="0" smtClean="0"/>
              <a:t>kaki </a:t>
            </a:r>
            <a:r>
              <a:rPr lang="en-US" sz="2400" dirty="0" err="1" smtClean="0"/>
              <a:t>membujur</a:t>
            </a:r>
            <a:r>
              <a:rPr lang="en-US" sz="2400" dirty="0" smtClean="0"/>
              <a:t> (</a:t>
            </a:r>
            <a:r>
              <a:rPr lang="en-US" sz="2400" dirty="0" err="1" smtClean="0"/>
              <a:t>memanjang</a:t>
            </a:r>
            <a:r>
              <a:rPr lang="en-US" sz="2400" dirty="0" smtClean="0"/>
              <a:t>) </a:t>
            </a:r>
            <a:r>
              <a:rPr lang="en-US" sz="2400" dirty="0" err="1" smtClean="0"/>
              <a:t>dan</a:t>
            </a:r>
            <a:r>
              <a:rPr lang="en-US" sz="2400" dirty="0" smtClean="0"/>
              <a:t> / </a:t>
            </a:r>
            <a:r>
              <a:rPr lang="en-US" sz="2400" dirty="0" err="1" smtClean="0"/>
              <a:t>atau</a:t>
            </a:r>
            <a:r>
              <a:rPr lang="en-US" sz="2400" dirty="0" smtClean="0"/>
              <a:t> medial (</a:t>
            </a:r>
            <a:r>
              <a:rPr lang="en-US" sz="2400" dirty="0" err="1" smtClean="0"/>
              <a:t>melintang</a:t>
            </a:r>
            <a:r>
              <a:rPr lang="en-US" sz="2400" dirty="0" smtClean="0"/>
              <a:t>) </a:t>
            </a:r>
            <a:r>
              <a:rPr lang="id-ID" sz="2400" dirty="0" smtClean="0"/>
              <a:t> dimana </a:t>
            </a:r>
            <a:r>
              <a:rPr lang="en-US" sz="2400" dirty="0" err="1" smtClean="0"/>
              <a:t>lengkungan</a:t>
            </a:r>
            <a:r>
              <a:rPr lang="en-US" sz="2400" dirty="0" smtClean="0"/>
              <a:t> kaki yang </a:t>
            </a:r>
            <a:r>
              <a:rPr lang="id-ID" sz="2400" dirty="0" smtClean="0"/>
              <a:t>menapak </a:t>
            </a:r>
            <a:r>
              <a:rPr lang="en-US" sz="2400" dirty="0" smtClean="0"/>
              <a:t> </a:t>
            </a:r>
            <a:r>
              <a:rPr lang="en-US" sz="2400" dirty="0" err="1" smtClean="0"/>
              <a:t>ke</a:t>
            </a:r>
            <a:r>
              <a:rPr lang="en-US" sz="2400" dirty="0" smtClean="0"/>
              <a:t> </a:t>
            </a:r>
            <a:r>
              <a:rPr lang="en-US" sz="2400" dirty="0" err="1" smtClean="0"/>
              <a:t>bawah</a:t>
            </a:r>
            <a:r>
              <a:rPr lang="en-US" sz="2400" dirty="0" smtClean="0"/>
              <a:t> </a:t>
            </a:r>
            <a:r>
              <a:rPr lang="en-US" sz="2400" dirty="0" err="1" smtClean="0"/>
              <a:t>atau</a:t>
            </a:r>
            <a:r>
              <a:rPr lang="en-US" sz="2400" dirty="0" smtClean="0"/>
              <a:t> flat. </a:t>
            </a:r>
            <a:r>
              <a:rPr lang="id-ID" sz="2400" dirty="0" smtClean="0"/>
              <a:t>(</a:t>
            </a:r>
            <a:r>
              <a:rPr lang="en-US" sz="2400" dirty="0" err="1" smtClean="0"/>
              <a:t>Seluruh</a:t>
            </a:r>
            <a:r>
              <a:rPr lang="en-US" sz="2400" dirty="0" smtClean="0"/>
              <a:t> </a:t>
            </a:r>
            <a:r>
              <a:rPr lang="en-US" sz="2400" dirty="0" err="1" smtClean="0"/>
              <a:t>bagian</a:t>
            </a:r>
            <a:r>
              <a:rPr lang="en-US" sz="2400" dirty="0" smtClean="0"/>
              <a:t> </a:t>
            </a:r>
            <a:r>
              <a:rPr lang="en-US" sz="2400" dirty="0" err="1" smtClean="0"/>
              <a:t>bawah</a:t>
            </a:r>
            <a:r>
              <a:rPr lang="en-US" sz="2400" dirty="0" smtClean="0"/>
              <a:t> kaki  </a:t>
            </a:r>
            <a:r>
              <a:rPr lang="en-US" sz="2400" dirty="0" err="1" smtClean="0"/>
              <a:t>kontak</a:t>
            </a:r>
            <a:r>
              <a:rPr lang="en-US" sz="2400" dirty="0" smtClean="0"/>
              <a:t> </a:t>
            </a:r>
            <a:r>
              <a:rPr lang="en-US" sz="2400" dirty="0" err="1" smtClean="0"/>
              <a:t>dengan</a:t>
            </a:r>
            <a:r>
              <a:rPr lang="en-US" sz="2400" dirty="0" smtClean="0"/>
              <a:t> </a:t>
            </a:r>
            <a:r>
              <a:rPr lang="en-US" sz="2400" dirty="0" err="1" smtClean="0"/>
              <a:t>lantai</a:t>
            </a:r>
            <a:r>
              <a:rPr lang="en-US" sz="2400" dirty="0" smtClean="0"/>
              <a:t> </a:t>
            </a:r>
            <a:r>
              <a:rPr lang="en-US" sz="2400" dirty="0" err="1" smtClean="0"/>
              <a:t>atau</a:t>
            </a:r>
            <a:r>
              <a:rPr lang="en-US" sz="2400" dirty="0" smtClean="0"/>
              <a:t> </a:t>
            </a:r>
            <a:r>
              <a:rPr lang="en-US" sz="2400" dirty="0" err="1" smtClean="0"/>
              <a:t>permukaan</a:t>
            </a:r>
            <a:r>
              <a:rPr lang="en-US" sz="2400" dirty="0" smtClean="0"/>
              <a:t> </a:t>
            </a:r>
            <a:r>
              <a:rPr lang="en-US" sz="2400" dirty="0" err="1" smtClean="0"/>
              <a:t>tanah</a:t>
            </a:r>
            <a:r>
              <a:rPr lang="en-US" sz="2400" dirty="0" smtClean="0"/>
              <a:t> </a:t>
            </a:r>
            <a:r>
              <a:rPr lang="en-US" sz="2400" dirty="0" err="1" smtClean="0"/>
              <a:t>selama</a:t>
            </a:r>
            <a:r>
              <a:rPr lang="en-US" sz="2400" dirty="0" smtClean="0"/>
              <a:t> </a:t>
            </a:r>
            <a:r>
              <a:rPr lang="en-US" sz="2400" dirty="0" err="1" smtClean="0"/>
              <a:t>berdiri</a:t>
            </a:r>
            <a:r>
              <a:rPr lang="en-US" sz="2400" dirty="0" smtClean="0"/>
              <a:t>, </a:t>
            </a:r>
            <a:r>
              <a:rPr lang="en-US" sz="2400" dirty="0" err="1" smtClean="0"/>
              <a:t>berjalan</a:t>
            </a:r>
            <a:r>
              <a:rPr lang="en-US" sz="2400" dirty="0" smtClean="0"/>
              <a:t>, </a:t>
            </a:r>
            <a:r>
              <a:rPr lang="en-US" sz="2400" dirty="0" err="1" smtClean="0"/>
              <a:t>dan</a:t>
            </a:r>
            <a:r>
              <a:rPr lang="en-US" sz="2400" dirty="0" smtClean="0"/>
              <a:t> </a:t>
            </a:r>
            <a:r>
              <a:rPr lang="en-US" sz="2400" dirty="0" err="1" smtClean="0"/>
              <a:t>kegiatan</a:t>
            </a:r>
            <a:r>
              <a:rPr lang="en-US" sz="2400" dirty="0" smtClean="0"/>
              <a:t> </a:t>
            </a:r>
            <a:r>
              <a:rPr lang="en-US" sz="2400" dirty="0" err="1" smtClean="0"/>
              <a:t>berat</a:t>
            </a:r>
            <a:r>
              <a:rPr lang="en-US" sz="2400" dirty="0" smtClean="0"/>
              <a:t> </a:t>
            </a:r>
            <a:r>
              <a:rPr lang="en-US" sz="2400" dirty="0" err="1" smtClean="0"/>
              <a:t>lainnya</a:t>
            </a:r>
            <a:r>
              <a:rPr lang="en-US" sz="2400" dirty="0" smtClean="0"/>
              <a:t> </a:t>
            </a:r>
            <a:endParaRPr lang="id-ID" sz="2400" dirty="0" smtClean="0"/>
          </a:p>
          <a:p>
            <a:r>
              <a:rPr lang="en-US" sz="2400" dirty="0" smtClean="0"/>
              <a:t> </a:t>
            </a:r>
            <a:r>
              <a:rPr lang="en-US" sz="2400" dirty="0" err="1" smtClean="0"/>
              <a:t>Kondisi</a:t>
            </a:r>
            <a:r>
              <a:rPr lang="en-US" sz="2400" dirty="0" smtClean="0"/>
              <a:t> </a:t>
            </a:r>
            <a:r>
              <a:rPr lang="en-US" sz="2400" dirty="0" err="1" smtClean="0"/>
              <a:t>ini</a:t>
            </a:r>
            <a:r>
              <a:rPr lang="en-US" sz="2400" dirty="0" smtClean="0"/>
              <a:t> </a:t>
            </a:r>
            <a:r>
              <a:rPr lang="en-US" sz="2400" dirty="0" err="1" smtClean="0"/>
              <a:t>sering</a:t>
            </a:r>
            <a:r>
              <a:rPr lang="en-US" sz="2400" dirty="0" smtClean="0"/>
              <a:t> </a:t>
            </a:r>
            <a:r>
              <a:rPr lang="id-ID" sz="2400" dirty="0" smtClean="0"/>
              <a:t>terjadi</a:t>
            </a:r>
            <a:r>
              <a:rPr lang="en-US" sz="2400" dirty="0" smtClean="0"/>
              <a:t> </a:t>
            </a:r>
            <a:r>
              <a:rPr lang="en-US" sz="2400" dirty="0" err="1" smtClean="0"/>
              <a:t>saat</a:t>
            </a:r>
            <a:r>
              <a:rPr lang="en-US" sz="2400" dirty="0" smtClean="0"/>
              <a:t> </a:t>
            </a:r>
            <a:r>
              <a:rPr lang="en-US" sz="2400" dirty="0" err="1" smtClean="0"/>
              <a:t>lahir</a:t>
            </a:r>
            <a:r>
              <a:rPr lang="en-US" sz="2400" dirty="0" smtClean="0"/>
              <a:t> ( </a:t>
            </a:r>
            <a:r>
              <a:rPr lang="en-US" sz="2400" dirty="0" err="1" smtClean="0"/>
              <a:t>kongenital</a:t>
            </a:r>
            <a:r>
              <a:rPr lang="en-US" sz="2400" dirty="0" smtClean="0"/>
              <a:t> ) </a:t>
            </a:r>
            <a:r>
              <a:rPr lang="en-US" sz="2400" dirty="0" err="1" smtClean="0"/>
              <a:t>pada</a:t>
            </a:r>
            <a:r>
              <a:rPr lang="en-US" sz="2400" dirty="0" smtClean="0"/>
              <a:t> </a:t>
            </a:r>
            <a:r>
              <a:rPr lang="en-US" sz="2400" dirty="0" err="1" smtClean="0"/>
              <a:t>satu</a:t>
            </a:r>
            <a:r>
              <a:rPr lang="en-US" sz="2400" dirty="0" smtClean="0"/>
              <a:t> </a:t>
            </a:r>
            <a:r>
              <a:rPr lang="en-US" sz="2400" dirty="0" err="1" smtClean="0"/>
              <a:t>atau</a:t>
            </a:r>
            <a:r>
              <a:rPr lang="en-US" sz="2400" dirty="0" smtClean="0"/>
              <a:t> </a:t>
            </a:r>
            <a:r>
              <a:rPr lang="en-US" sz="2400" dirty="0" err="1" smtClean="0"/>
              <a:t>kedua</a:t>
            </a:r>
            <a:r>
              <a:rPr lang="en-US" sz="2400" dirty="0" smtClean="0"/>
              <a:t> kaki. </a:t>
            </a:r>
            <a:endParaRPr lang="id-ID" sz="2400" dirty="0" smtClean="0"/>
          </a:p>
          <a:p>
            <a:r>
              <a:rPr lang="id-ID" sz="2400" dirty="0" smtClean="0"/>
              <a:t>Apabila </a:t>
            </a:r>
            <a:r>
              <a:rPr lang="en-US" sz="2400" dirty="0" err="1" smtClean="0"/>
              <a:t>hanya</a:t>
            </a:r>
            <a:r>
              <a:rPr lang="en-US" sz="2400" dirty="0" smtClean="0"/>
              <a:t> </a:t>
            </a:r>
            <a:r>
              <a:rPr lang="en-US" sz="2400" dirty="0" err="1" smtClean="0"/>
              <a:t>satu</a:t>
            </a:r>
            <a:r>
              <a:rPr lang="en-US" sz="2400" dirty="0" smtClean="0"/>
              <a:t> kaki, </a:t>
            </a:r>
            <a:r>
              <a:rPr lang="en-US" sz="2400" dirty="0" err="1" smtClean="0"/>
              <a:t>disebut</a:t>
            </a:r>
            <a:r>
              <a:rPr lang="en-US" sz="2400" dirty="0" smtClean="0"/>
              <a:t> </a:t>
            </a:r>
            <a:r>
              <a:rPr lang="en-US" sz="2400" dirty="0" err="1" smtClean="0"/>
              <a:t>sebagai</a:t>
            </a:r>
            <a:r>
              <a:rPr lang="en-US" sz="2400" dirty="0" smtClean="0"/>
              <a:t> unilateral </a:t>
            </a:r>
            <a:r>
              <a:rPr lang="en-US" sz="2400" dirty="0" err="1" smtClean="0"/>
              <a:t>pes</a:t>
            </a:r>
            <a:r>
              <a:rPr lang="en-US" sz="2400" dirty="0" smtClean="0"/>
              <a:t> </a:t>
            </a:r>
            <a:r>
              <a:rPr lang="en-US" sz="2400" dirty="0" err="1" smtClean="0"/>
              <a:t>planus</a:t>
            </a:r>
            <a:r>
              <a:rPr lang="en-US" sz="2400" dirty="0" smtClean="0"/>
              <a:t> </a:t>
            </a:r>
            <a:endParaRPr lang="id-ID" sz="2400" dirty="0" smtClean="0"/>
          </a:p>
          <a:p>
            <a:r>
              <a:rPr lang="id-ID" sz="2400" dirty="0" smtClean="0"/>
              <a:t>Apabila </a:t>
            </a:r>
            <a:r>
              <a:rPr lang="en-US" sz="2400" dirty="0" smtClean="0"/>
              <a:t> </a:t>
            </a:r>
            <a:r>
              <a:rPr lang="en-US" sz="2400" dirty="0" err="1" smtClean="0"/>
              <a:t>kedua</a:t>
            </a:r>
            <a:r>
              <a:rPr lang="en-US" sz="2400" dirty="0" smtClean="0"/>
              <a:t> kaki , </a:t>
            </a:r>
            <a:r>
              <a:rPr lang="id-ID" sz="2400" dirty="0" smtClean="0"/>
              <a:t>disebut </a:t>
            </a:r>
            <a:r>
              <a:rPr lang="en-US" sz="2400" dirty="0" smtClean="0"/>
              <a:t>bilateral flatfeet.</a:t>
            </a:r>
            <a:endParaRPr lang="id-ID" sz="2400" dirty="0" smtClean="0"/>
          </a:p>
          <a:p>
            <a:endParaRPr lang="id-ID"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Pemeriksaan</a:t>
            </a:r>
            <a:endParaRPr lang="id-ID" dirty="0"/>
          </a:p>
        </p:txBody>
      </p:sp>
      <p:sp>
        <p:nvSpPr>
          <p:cNvPr id="3" name="Content Placeholder 2"/>
          <p:cNvSpPr>
            <a:spLocks noGrp="1"/>
          </p:cNvSpPr>
          <p:nvPr>
            <p:ph idx="1"/>
          </p:nvPr>
        </p:nvSpPr>
        <p:spPr/>
        <p:txBody>
          <a:bodyPr/>
          <a:lstStyle/>
          <a:p>
            <a:r>
              <a:rPr lang="en-US" dirty="0" err="1" smtClean="0"/>
              <a:t>Uji</a:t>
            </a:r>
            <a:r>
              <a:rPr lang="en-US" dirty="0" smtClean="0"/>
              <a:t> </a:t>
            </a:r>
            <a:r>
              <a:rPr lang="en-US" dirty="0" err="1" smtClean="0"/>
              <a:t>klinis</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untuk</a:t>
            </a:r>
            <a:r>
              <a:rPr lang="en-US" dirty="0" smtClean="0"/>
              <a:t> </a:t>
            </a:r>
            <a:r>
              <a:rPr lang="en-US" dirty="0" err="1" smtClean="0"/>
              <a:t>membedakan</a:t>
            </a:r>
            <a:r>
              <a:rPr lang="en-US" dirty="0" smtClean="0"/>
              <a:t> </a:t>
            </a:r>
            <a:r>
              <a:rPr lang="id-ID" dirty="0" smtClean="0"/>
              <a:t>flatfoot </a:t>
            </a:r>
            <a:r>
              <a:rPr lang="en-US" dirty="0" smtClean="0"/>
              <a:t> </a:t>
            </a:r>
            <a:r>
              <a:rPr lang="en-US" dirty="0" err="1" smtClean="0"/>
              <a:t>fleksibel</a:t>
            </a:r>
            <a:r>
              <a:rPr lang="en-US" dirty="0" smtClean="0"/>
              <a:t> </a:t>
            </a:r>
            <a:r>
              <a:rPr lang="en-US" dirty="0" err="1" smtClean="0"/>
              <a:t>dan</a:t>
            </a:r>
            <a:r>
              <a:rPr lang="en-US" dirty="0" smtClean="0"/>
              <a:t>  rigid flatfoot.</a:t>
            </a:r>
          </a:p>
          <a:p>
            <a:r>
              <a:rPr lang="en-US" dirty="0" err="1" smtClean="0"/>
              <a:t>Pemeriksan</a:t>
            </a:r>
            <a:r>
              <a:rPr lang="en-US" dirty="0" smtClean="0"/>
              <a:t>  </a:t>
            </a:r>
            <a:r>
              <a:rPr lang="en-US" dirty="0" err="1" smtClean="0"/>
              <a:t>mobilitas</a:t>
            </a:r>
            <a:r>
              <a:rPr lang="en-US" dirty="0" smtClean="0"/>
              <a:t> kaki </a:t>
            </a:r>
            <a:r>
              <a:rPr lang="en-US" dirty="0" err="1" smtClean="0"/>
              <a:t>depan</a:t>
            </a:r>
            <a:r>
              <a:rPr lang="en-US" dirty="0" smtClean="0"/>
              <a:t>, </a:t>
            </a:r>
            <a:r>
              <a:rPr lang="en-US" dirty="0" err="1" smtClean="0"/>
              <a:t>hindfoot</a:t>
            </a:r>
            <a:r>
              <a:rPr lang="en-US" dirty="0" smtClean="0"/>
              <a:t>, </a:t>
            </a:r>
            <a:r>
              <a:rPr lang="en-US" dirty="0" err="1" smtClean="0"/>
              <a:t>dan</a:t>
            </a:r>
            <a:r>
              <a:rPr lang="en-US" dirty="0" smtClean="0"/>
              <a:t> </a:t>
            </a:r>
            <a:r>
              <a:rPr lang="en-US" dirty="0" err="1" smtClean="0"/>
              <a:t>pergelangan</a:t>
            </a:r>
            <a:r>
              <a:rPr lang="en-US" dirty="0" smtClean="0"/>
              <a:t> kaki. </a:t>
            </a:r>
          </a:p>
          <a:p>
            <a:r>
              <a:rPr lang="en-US" dirty="0" err="1" smtClean="0"/>
              <a:t>Menilai</a:t>
            </a:r>
            <a:r>
              <a:rPr lang="en-US" dirty="0" smtClean="0"/>
              <a:t> </a:t>
            </a:r>
            <a:r>
              <a:rPr lang="en-US" dirty="0" err="1" smtClean="0"/>
              <a:t>kelemahan</a:t>
            </a:r>
            <a:r>
              <a:rPr lang="en-US" dirty="0" smtClean="0"/>
              <a:t> </a:t>
            </a:r>
            <a:r>
              <a:rPr lang="en-US" dirty="0" err="1" smtClean="0"/>
              <a:t>otot</a:t>
            </a:r>
            <a:r>
              <a:rPr lang="en-US" dirty="0" smtClean="0"/>
              <a:t> </a:t>
            </a:r>
            <a:r>
              <a:rPr lang="en-US" dirty="0" err="1" smtClean="0"/>
              <a:t>dan</a:t>
            </a:r>
            <a:r>
              <a:rPr lang="en-US" dirty="0" smtClean="0"/>
              <a:t> / </a:t>
            </a:r>
            <a:r>
              <a:rPr lang="en-US" dirty="0" err="1" smtClean="0"/>
              <a:t>atau</a:t>
            </a:r>
            <a:r>
              <a:rPr lang="en-US" dirty="0" smtClean="0"/>
              <a:t> </a:t>
            </a:r>
            <a:r>
              <a:rPr lang="en-US" dirty="0" err="1" smtClean="0"/>
              <a:t>kekakuan</a:t>
            </a:r>
            <a:r>
              <a:rPr lang="en-US" dirty="0" smtClean="0"/>
              <a:t> </a:t>
            </a:r>
            <a:r>
              <a:rPr lang="en-US" dirty="0" err="1" smtClean="0"/>
              <a:t>otot</a:t>
            </a:r>
            <a:r>
              <a:rPr lang="en-US" dirty="0" smtClean="0"/>
              <a:t> . </a:t>
            </a:r>
          </a:p>
          <a:p>
            <a:r>
              <a:rPr lang="en-US" dirty="0" err="1" smtClean="0"/>
              <a:t>Pola</a:t>
            </a:r>
            <a:r>
              <a:rPr lang="en-US" dirty="0" smtClean="0"/>
              <a:t> </a:t>
            </a:r>
            <a:r>
              <a:rPr lang="en-US" dirty="0" err="1" smtClean="0"/>
              <a:t>keausan</a:t>
            </a:r>
            <a:r>
              <a:rPr lang="en-US" dirty="0" smtClean="0"/>
              <a:t> </a:t>
            </a:r>
            <a:r>
              <a:rPr lang="en-US" dirty="0" err="1" smtClean="0"/>
              <a:t>pada</a:t>
            </a:r>
            <a:r>
              <a:rPr lang="en-US" dirty="0" smtClean="0"/>
              <a:t> </a:t>
            </a:r>
            <a:r>
              <a:rPr lang="en-US" dirty="0" err="1" smtClean="0"/>
              <a:t>sepatu</a:t>
            </a:r>
            <a:r>
              <a:rPr lang="en-US" dirty="0" smtClean="0"/>
              <a:t> </a:t>
            </a:r>
            <a:r>
              <a:rPr lang="en-US" dirty="0" err="1" smtClean="0"/>
              <a:t>dapat</a:t>
            </a:r>
            <a:r>
              <a:rPr lang="en-US" dirty="0" smtClean="0"/>
              <a:t> </a:t>
            </a:r>
            <a:r>
              <a:rPr lang="en-US" dirty="0" err="1" smtClean="0"/>
              <a:t>membantu</a:t>
            </a:r>
            <a:r>
              <a:rPr lang="en-US" dirty="0" smtClean="0"/>
              <a:t> </a:t>
            </a: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7772400" cy="3398040"/>
          </a:xfrm>
          <a:ln>
            <a:solidFill>
              <a:schemeClr val="tx2">
                <a:lumMod val="75000"/>
              </a:schemeClr>
            </a:solidFill>
          </a:ln>
        </p:spPr>
        <p:txBody>
          <a:bodyPr/>
          <a:lstStyle/>
          <a:p>
            <a:r>
              <a:rPr lang="en-US" dirty="0" smtClean="0"/>
              <a:t>X-ray </a:t>
            </a:r>
            <a:r>
              <a:rPr lang="en-US" dirty="0" err="1" smtClean="0"/>
              <a:t>atau</a:t>
            </a:r>
            <a:r>
              <a:rPr lang="en-US" dirty="0" smtClean="0"/>
              <a:t> imaging lain yang </a:t>
            </a:r>
            <a:r>
              <a:rPr lang="en-US" dirty="0" err="1" smtClean="0"/>
              <a:t>lebih</a:t>
            </a:r>
            <a:r>
              <a:rPr lang="en-US" dirty="0" smtClean="0"/>
              <a:t> </a:t>
            </a:r>
            <a:r>
              <a:rPr lang="en-US" dirty="0" err="1" smtClean="0"/>
              <a:t>canggih</a:t>
            </a:r>
            <a:r>
              <a:rPr lang="en-US" dirty="0" smtClean="0"/>
              <a:t> </a:t>
            </a:r>
            <a:r>
              <a:rPr lang="en-US" dirty="0" err="1" smtClean="0"/>
              <a:t>seperti</a:t>
            </a:r>
            <a:r>
              <a:rPr lang="en-US" dirty="0" smtClean="0"/>
              <a:t> CT scan </a:t>
            </a:r>
            <a:r>
              <a:rPr lang="en-US" dirty="0" err="1" smtClean="0"/>
              <a:t>atau</a:t>
            </a:r>
            <a:r>
              <a:rPr lang="en-US" dirty="0" smtClean="0"/>
              <a:t> MRI </a:t>
            </a:r>
            <a:r>
              <a:rPr lang="en-US" dirty="0" err="1" smtClean="0"/>
              <a:t>dapat</a:t>
            </a:r>
            <a:r>
              <a:rPr lang="en-US" dirty="0" smtClean="0"/>
              <a:t> </a:t>
            </a:r>
            <a:r>
              <a:rPr lang="en-US" dirty="0" err="1" smtClean="0"/>
              <a:t>dilakukan</a:t>
            </a:r>
            <a:r>
              <a:rPr lang="en-US" dirty="0" smtClean="0"/>
              <a:t> (</a:t>
            </a:r>
            <a:r>
              <a:rPr lang="en-US" dirty="0" err="1" smtClean="0"/>
              <a:t>jarang</a:t>
            </a:r>
            <a:r>
              <a:rPr lang="en-US" dirty="0" smtClean="0"/>
              <a:t>). </a:t>
            </a:r>
          </a:p>
          <a:p>
            <a:r>
              <a:rPr lang="en-US" dirty="0" err="1" smtClean="0"/>
              <a:t>Pemeriksan</a:t>
            </a:r>
            <a:r>
              <a:rPr lang="en-US" dirty="0" smtClean="0"/>
              <a:t> </a:t>
            </a:r>
            <a:r>
              <a:rPr lang="en-US" dirty="0" err="1" smtClean="0"/>
              <a:t>mungkin</a:t>
            </a:r>
            <a:r>
              <a:rPr lang="en-US" dirty="0" smtClean="0"/>
              <a:t> </a:t>
            </a:r>
            <a:r>
              <a:rPr lang="en-US" dirty="0" err="1" smtClean="0"/>
              <a:t>dapat</a:t>
            </a:r>
            <a:r>
              <a:rPr lang="en-US" dirty="0" smtClean="0"/>
              <a:t> </a:t>
            </a:r>
            <a:r>
              <a:rPr lang="en-US" dirty="0" err="1" smtClean="0"/>
              <a:t>melihat</a:t>
            </a:r>
            <a:r>
              <a:rPr lang="en-US" dirty="0" smtClean="0"/>
              <a:t> </a:t>
            </a:r>
            <a:r>
              <a:rPr lang="en-US" dirty="0" err="1" smtClean="0"/>
              <a:t>dan</a:t>
            </a:r>
            <a:r>
              <a:rPr lang="en-US" dirty="0" smtClean="0"/>
              <a:t> </a:t>
            </a:r>
            <a:r>
              <a:rPr lang="en-US" dirty="0" err="1" smtClean="0"/>
              <a:t>merasakan</a:t>
            </a:r>
            <a:r>
              <a:rPr lang="en-US" dirty="0" smtClean="0"/>
              <a:t> </a:t>
            </a:r>
            <a:r>
              <a:rPr lang="en-US" dirty="0" err="1" smtClean="0"/>
              <a:t>benjolan</a:t>
            </a:r>
            <a:r>
              <a:rPr lang="en-US" dirty="0" smtClean="0"/>
              <a:t> </a:t>
            </a:r>
            <a:r>
              <a:rPr lang="en-US" dirty="0" err="1" smtClean="0"/>
              <a:t>menonjol</a:t>
            </a:r>
            <a:r>
              <a:rPr lang="en-US" dirty="0" smtClean="0"/>
              <a:t> </a:t>
            </a:r>
            <a:r>
              <a:rPr lang="en-US" dirty="0" err="1" smtClean="0"/>
              <a:t>disekitar</a:t>
            </a:r>
            <a:r>
              <a:rPr lang="en-US" dirty="0" smtClean="0"/>
              <a:t> </a:t>
            </a:r>
            <a:r>
              <a:rPr lang="en-US" dirty="0" err="1" smtClean="0"/>
              <a:t>kelembutan</a:t>
            </a:r>
            <a:r>
              <a:rPr lang="en-US" dirty="0" smtClean="0"/>
              <a:t> area  </a:t>
            </a:r>
            <a:r>
              <a:rPr lang="en-US" dirty="0" err="1" smtClean="0"/>
              <a:t>os</a:t>
            </a:r>
            <a:r>
              <a:rPr lang="en-US" dirty="0" smtClean="0"/>
              <a:t> </a:t>
            </a:r>
            <a:r>
              <a:rPr lang="en-US" dirty="0" err="1" smtClean="0"/>
              <a:t>navicular</a:t>
            </a:r>
            <a:r>
              <a:rPr lang="en-US" dirty="0" smtClean="0"/>
              <a:t>.</a:t>
            </a:r>
          </a:p>
          <a:p>
            <a:pPr>
              <a:buNone/>
            </a:pPr>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09600"/>
            <a:ext cx="7772400" cy="5745960"/>
          </a:xfrm>
        </p:spPr>
        <p:txBody>
          <a:bodyPr>
            <a:normAutofit/>
          </a:bodyPr>
          <a:lstStyle/>
          <a:p>
            <a:r>
              <a:rPr lang="en-US" dirty="0" err="1" smtClean="0"/>
              <a:t>Sebuah</a:t>
            </a:r>
            <a:r>
              <a:rPr lang="en-US" dirty="0" smtClean="0"/>
              <a:t> </a:t>
            </a:r>
            <a:r>
              <a:rPr lang="en-US" dirty="0" err="1" smtClean="0"/>
              <a:t>tes</a:t>
            </a:r>
            <a:r>
              <a:rPr lang="en-US" dirty="0" smtClean="0"/>
              <a:t> yang </a:t>
            </a:r>
            <a:r>
              <a:rPr lang="en-US" dirty="0" err="1" smtClean="0"/>
              <a:t>sangat</a:t>
            </a:r>
            <a:r>
              <a:rPr lang="en-US" dirty="0" smtClean="0"/>
              <a:t> </a:t>
            </a:r>
            <a:r>
              <a:rPr lang="en-US" dirty="0" err="1" smtClean="0"/>
              <a:t>sederhana</a:t>
            </a:r>
            <a:r>
              <a:rPr lang="en-US" dirty="0" smtClean="0"/>
              <a:t> yang </a:t>
            </a:r>
            <a:r>
              <a:rPr lang="en-US" dirty="0" err="1" smtClean="0"/>
              <a:t>disebut</a:t>
            </a:r>
            <a:r>
              <a:rPr lang="en-US" dirty="0" smtClean="0"/>
              <a:t> </a:t>
            </a:r>
            <a:r>
              <a:rPr lang="en-US" i="1" dirty="0" err="1" smtClean="0"/>
              <a:t>tapak</a:t>
            </a:r>
            <a:r>
              <a:rPr lang="en-US" i="1" dirty="0" smtClean="0"/>
              <a:t> </a:t>
            </a:r>
            <a:r>
              <a:rPr lang="en-US" i="1" dirty="0" err="1" smtClean="0"/>
              <a:t>basah</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di</a:t>
            </a:r>
            <a:r>
              <a:rPr lang="en-US" dirty="0" smtClean="0"/>
              <a:t> </a:t>
            </a:r>
            <a:r>
              <a:rPr lang="en-US" dirty="0" err="1" smtClean="0"/>
              <a:t>rumah</a:t>
            </a:r>
            <a:r>
              <a:rPr lang="en-US" dirty="0" smtClean="0"/>
              <a:t> </a:t>
            </a:r>
            <a:r>
              <a:rPr lang="en-US" dirty="0" err="1" smtClean="0"/>
              <a:t>atau</a:t>
            </a:r>
            <a:r>
              <a:rPr lang="en-US" dirty="0" smtClean="0"/>
              <a:t> </a:t>
            </a:r>
            <a:r>
              <a:rPr lang="en-US" dirty="0" err="1" smtClean="0"/>
              <a:t>di</a:t>
            </a:r>
            <a:r>
              <a:rPr lang="en-US" dirty="0" smtClean="0"/>
              <a:t> </a:t>
            </a:r>
            <a:r>
              <a:rPr lang="en-US" dirty="0" err="1" smtClean="0"/>
              <a:t>kantor</a:t>
            </a:r>
            <a:r>
              <a:rPr lang="en-US" dirty="0" smtClean="0"/>
              <a:t> </a:t>
            </a:r>
            <a:r>
              <a:rPr lang="en-US" dirty="0" err="1" smtClean="0"/>
              <a:t>dokter</a:t>
            </a:r>
            <a:r>
              <a:rPr lang="en-US" dirty="0" smtClean="0"/>
              <a:t>. </a:t>
            </a:r>
          </a:p>
          <a:p>
            <a:r>
              <a:rPr lang="en-US" dirty="0" err="1" smtClean="0">
                <a:solidFill>
                  <a:srgbClr val="FFFF00"/>
                </a:solidFill>
              </a:rPr>
              <a:t>Pasien</a:t>
            </a:r>
            <a:r>
              <a:rPr lang="en-US" dirty="0" smtClean="0">
                <a:solidFill>
                  <a:srgbClr val="FFFF00"/>
                </a:solidFill>
              </a:rPr>
              <a:t> </a:t>
            </a:r>
            <a:r>
              <a:rPr lang="en-US" dirty="0" err="1" smtClean="0">
                <a:solidFill>
                  <a:srgbClr val="FFFF00"/>
                </a:solidFill>
              </a:rPr>
              <a:t>menempatkan</a:t>
            </a:r>
            <a:r>
              <a:rPr lang="en-US" dirty="0" smtClean="0">
                <a:solidFill>
                  <a:srgbClr val="FFFF00"/>
                </a:solidFill>
              </a:rPr>
              <a:t> kaki </a:t>
            </a:r>
            <a:r>
              <a:rPr lang="en-US" dirty="0" err="1" smtClean="0">
                <a:solidFill>
                  <a:srgbClr val="FFFF00"/>
                </a:solidFill>
              </a:rPr>
              <a:t>dalam</a:t>
            </a:r>
            <a:r>
              <a:rPr lang="en-US" dirty="0" smtClean="0">
                <a:solidFill>
                  <a:srgbClr val="FFFF00"/>
                </a:solidFill>
              </a:rPr>
              <a:t> air </a:t>
            </a:r>
            <a:r>
              <a:rPr lang="en-US" dirty="0" err="1" smtClean="0">
                <a:solidFill>
                  <a:srgbClr val="FFFF00"/>
                </a:solidFill>
              </a:rPr>
              <a:t>dan</a:t>
            </a:r>
            <a:r>
              <a:rPr lang="en-US" dirty="0" smtClean="0">
                <a:solidFill>
                  <a:srgbClr val="FFFF00"/>
                </a:solidFill>
              </a:rPr>
              <a:t> </a:t>
            </a:r>
            <a:r>
              <a:rPr lang="en-US" dirty="0" err="1" smtClean="0">
                <a:solidFill>
                  <a:srgbClr val="FFFF00"/>
                </a:solidFill>
              </a:rPr>
              <a:t>kemudian</a:t>
            </a:r>
            <a:r>
              <a:rPr lang="en-US" dirty="0" smtClean="0">
                <a:solidFill>
                  <a:srgbClr val="FFFF00"/>
                </a:solidFill>
              </a:rPr>
              <a:t> </a:t>
            </a:r>
            <a:r>
              <a:rPr lang="en-US" dirty="0" err="1" smtClean="0">
                <a:solidFill>
                  <a:srgbClr val="FFFF00"/>
                </a:solidFill>
              </a:rPr>
              <a:t>menempatkan</a:t>
            </a:r>
            <a:r>
              <a:rPr lang="en-US" dirty="0" smtClean="0">
                <a:solidFill>
                  <a:srgbClr val="FFFF00"/>
                </a:solidFill>
              </a:rPr>
              <a:t> kaki </a:t>
            </a:r>
            <a:r>
              <a:rPr lang="en-US" dirty="0" err="1" smtClean="0">
                <a:solidFill>
                  <a:srgbClr val="FFFF00"/>
                </a:solidFill>
              </a:rPr>
              <a:t>di</a:t>
            </a:r>
            <a:r>
              <a:rPr lang="en-US" dirty="0" smtClean="0">
                <a:solidFill>
                  <a:srgbClr val="FFFF00"/>
                </a:solidFill>
              </a:rPr>
              <a:t> </a:t>
            </a:r>
            <a:r>
              <a:rPr lang="en-US" dirty="0" err="1" smtClean="0">
                <a:solidFill>
                  <a:srgbClr val="FFFF00"/>
                </a:solidFill>
              </a:rPr>
              <a:t>atas</a:t>
            </a:r>
            <a:r>
              <a:rPr lang="en-US" dirty="0" smtClean="0">
                <a:solidFill>
                  <a:srgbClr val="FFFF00"/>
                </a:solidFill>
              </a:rPr>
              <a:t> </a:t>
            </a:r>
            <a:r>
              <a:rPr lang="en-US" dirty="0" err="1" smtClean="0">
                <a:solidFill>
                  <a:srgbClr val="FFFF00"/>
                </a:solidFill>
              </a:rPr>
              <a:t>selembar</a:t>
            </a:r>
            <a:r>
              <a:rPr lang="en-US" dirty="0" smtClean="0">
                <a:solidFill>
                  <a:srgbClr val="FFFF00"/>
                </a:solidFill>
              </a:rPr>
              <a:t> </a:t>
            </a:r>
            <a:r>
              <a:rPr lang="en-US" dirty="0" err="1" smtClean="0">
                <a:solidFill>
                  <a:srgbClr val="FFFF00"/>
                </a:solidFill>
              </a:rPr>
              <a:t>kertas</a:t>
            </a:r>
            <a:r>
              <a:rPr lang="en-US" dirty="0" smtClean="0">
                <a:solidFill>
                  <a:srgbClr val="FFFF00"/>
                </a:solidFill>
              </a:rPr>
              <a:t> </a:t>
            </a:r>
            <a:r>
              <a:rPr lang="en-US" dirty="0" err="1" smtClean="0">
                <a:solidFill>
                  <a:srgbClr val="FFFF00"/>
                </a:solidFill>
              </a:rPr>
              <a:t>atau</a:t>
            </a:r>
            <a:r>
              <a:rPr lang="en-US" dirty="0" smtClean="0">
                <a:solidFill>
                  <a:srgbClr val="FFFF00"/>
                </a:solidFill>
              </a:rPr>
              <a:t> </a:t>
            </a:r>
            <a:r>
              <a:rPr lang="en-US" dirty="0" err="1" smtClean="0">
                <a:solidFill>
                  <a:srgbClr val="FFFF00"/>
                </a:solidFill>
              </a:rPr>
              <a:t>karton</a:t>
            </a:r>
            <a:r>
              <a:rPr lang="en-US" dirty="0" smtClean="0">
                <a:solidFill>
                  <a:srgbClr val="FFFF00"/>
                </a:solidFill>
              </a:rPr>
              <a:t> </a:t>
            </a:r>
            <a:r>
              <a:rPr lang="en-US" dirty="0" err="1" smtClean="0">
                <a:solidFill>
                  <a:srgbClr val="FFFF00"/>
                </a:solidFill>
              </a:rPr>
              <a:t>tipis</a:t>
            </a:r>
            <a:r>
              <a:rPr lang="en-US" dirty="0" smtClean="0">
                <a:solidFill>
                  <a:srgbClr val="FFFF00"/>
                </a:solidFill>
              </a:rPr>
              <a:t>. </a:t>
            </a:r>
          </a:p>
          <a:p>
            <a:r>
              <a:rPr lang="en-US" dirty="0" err="1" smtClean="0"/>
              <a:t>Setelah</a:t>
            </a:r>
            <a:r>
              <a:rPr lang="en-US" dirty="0" smtClean="0"/>
              <a:t> </a:t>
            </a:r>
            <a:r>
              <a:rPr lang="en-US" dirty="0" err="1" smtClean="0"/>
              <a:t>membuat</a:t>
            </a:r>
            <a:r>
              <a:rPr lang="en-US" dirty="0" smtClean="0"/>
              <a:t> </a:t>
            </a:r>
            <a:r>
              <a:rPr lang="en-US" dirty="0" err="1" smtClean="0"/>
              <a:t>jejak</a:t>
            </a:r>
            <a:r>
              <a:rPr lang="en-US" dirty="0" smtClean="0"/>
              <a:t> kaki, kaki </a:t>
            </a:r>
            <a:r>
              <a:rPr lang="en-US" dirty="0" err="1" smtClean="0"/>
              <a:t>diangkat</a:t>
            </a:r>
            <a:r>
              <a:rPr lang="en-US" dirty="0" smtClean="0"/>
              <a:t> </a:t>
            </a:r>
            <a:r>
              <a:rPr lang="en-US" dirty="0" err="1" smtClean="0"/>
              <a:t>dari</a:t>
            </a:r>
            <a:r>
              <a:rPr lang="en-US" dirty="0" smtClean="0"/>
              <a:t> </a:t>
            </a:r>
            <a:r>
              <a:rPr lang="en-US" dirty="0" err="1" smtClean="0"/>
              <a:t>kertas</a:t>
            </a:r>
            <a:r>
              <a:rPr lang="en-US" dirty="0" smtClean="0"/>
              <a:t>. </a:t>
            </a:r>
          </a:p>
          <a:p>
            <a:r>
              <a:rPr lang="en-US" dirty="0" err="1" smtClean="0">
                <a:solidFill>
                  <a:srgbClr val="FFFF00"/>
                </a:solidFill>
              </a:rPr>
              <a:t>Seseorang</a:t>
            </a:r>
            <a:r>
              <a:rPr lang="en-US" dirty="0" smtClean="0">
                <a:solidFill>
                  <a:srgbClr val="FFFF00"/>
                </a:solidFill>
              </a:rPr>
              <a:t> </a:t>
            </a:r>
            <a:r>
              <a:rPr lang="en-US" dirty="0" err="1" smtClean="0">
                <a:solidFill>
                  <a:srgbClr val="FFFF00"/>
                </a:solidFill>
              </a:rPr>
              <a:t>dengan</a:t>
            </a:r>
            <a:r>
              <a:rPr lang="en-US" dirty="0" smtClean="0">
                <a:solidFill>
                  <a:srgbClr val="FFFF00"/>
                </a:solidFill>
              </a:rPr>
              <a:t> kaki yang </a:t>
            </a:r>
            <a:r>
              <a:rPr lang="en-US" dirty="0" err="1" smtClean="0">
                <a:solidFill>
                  <a:srgbClr val="FFFF00"/>
                </a:solidFill>
              </a:rPr>
              <a:t>datar</a:t>
            </a:r>
            <a:r>
              <a:rPr lang="en-US" dirty="0" smtClean="0">
                <a:solidFill>
                  <a:srgbClr val="FFFF00"/>
                </a:solidFill>
              </a:rPr>
              <a:t> </a:t>
            </a:r>
            <a:r>
              <a:rPr lang="en-US" dirty="0" err="1" smtClean="0">
                <a:solidFill>
                  <a:srgbClr val="FFFF00"/>
                </a:solidFill>
              </a:rPr>
              <a:t>akan</a:t>
            </a:r>
            <a:r>
              <a:rPr lang="en-US" dirty="0" smtClean="0">
                <a:solidFill>
                  <a:srgbClr val="FFFF00"/>
                </a:solidFill>
              </a:rPr>
              <a:t> </a:t>
            </a:r>
            <a:r>
              <a:rPr lang="en-US" dirty="0" err="1" smtClean="0">
                <a:solidFill>
                  <a:srgbClr val="FFFF00"/>
                </a:solidFill>
              </a:rPr>
              <a:t>meninggalkan</a:t>
            </a:r>
            <a:r>
              <a:rPr lang="en-US" dirty="0" smtClean="0">
                <a:solidFill>
                  <a:srgbClr val="FFFF00"/>
                </a:solidFill>
              </a:rPr>
              <a:t> </a:t>
            </a:r>
            <a:r>
              <a:rPr lang="en-US" dirty="0" err="1" smtClean="0">
                <a:solidFill>
                  <a:srgbClr val="FFFF00"/>
                </a:solidFill>
              </a:rPr>
              <a:t>jejak</a:t>
            </a:r>
            <a:r>
              <a:rPr lang="en-US" dirty="0" smtClean="0">
                <a:solidFill>
                  <a:srgbClr val="FFFF00"/>
                </a:solidFill>
              </a:rPr>
              <a:t> yang </a:t>
            </a:r>
            <a:r>
              <a:rPr lang="en-US" dirty="0" err="1" smtClean="0">
                <a:solidFill>
                  <a:srgbClr val="FFFF00"/>
                </a:solidFill>
              </a:rPr>
              <a:t>lengkap</a:t>
            </a:r>
            <a:r>
              <a:rPr lang="en-US" dirty="0" smtClean="0">
                <a:solidFill>
                  <a:srgbClr val="FFFF00"/>
                </a:solidFill>
              </a:rPr>
              <a:t>  </a:t>
            </a:r>
            <a:r>
              <a:rPr lang="en-US" dirty="0" err="1" smtClean="0">
                <a:solidFill>
                  <a:srgbClr val="FFFF00"/>
                </a:solidFill>
              </a:rPr>
              <a:t>membuat</a:t>
            </a:r>
            <a:r>
              <a:rPr lang="en-US" dirty="0" smtClean="0">
                <a:solidFill>
                  <a:srgbClr val="FFFF00"/>
                </a:solidFill>
              </a:rPr>
              <a:t> </a:t>
            </a:r>
            <a:r>
              <a:rPr lang="en-US" dirty="0" err="1" smtClean="0">
                <a:solidFill>
                  <a:srgbClr val="FFFF00"/>
                </a:solidFill>
              </a:rPr>
              <a:t>kontak</a:t>
            </a:r>
            <a:r>
              <a:rPr lang="en-US" dirty="0" smtClean="0">
                <a:solidFill>
                  <a:srgbClr val="FFFF00"/>
                </a:solidFill>
              </a:rPr>
              <a:t> </a:t>
            </a:r>
            <a:r>
              <a:rPr lang="en-US" dirty="0" err="1" smtClean="0">
                <a:solidFill>
                  <a:srgbClr val="FFFF00"/>
                </a:solidFill>
              </a:rPr>
              <a:t>dengan</a:t>
            </a:r>
            <a:r>
              <a:rPr lang="en-US" dirty="0" smtClean="0">
                <a:solidFill>
                  <a:srgbClr val="FFFF00"/>
                </a:solidFill>
              </a:rPr>
              <a:t> </a:t>
            </a:r>
            <a:r>
              <a:rPr lang="en-US" dirty="0" err="1" smtClean="0">
                <a:solidFill>
                  <a:srgbClr val="FFFF00"/>
                </a:solidFill>
              </a:rPr>
              <a:t>kertas</a:t>
            </a:r>
            <a:r>
              <a:rPr lang="en-US" dirty="0" smtClean="0">
                <a:solidFill>
                  <a:srgbClr val="FFFF00"/>
                </a:solidFill>
              </a:rPr>
              <a:t>.</a:t>
            </a:r>
            <a:endParaRPr lang="id-ID" dirty="0" smtClean="0">
              <a:solidFill>
                <a:srgbClr val="FFFF00"/>
              </a:solidFill>
            </a:endParaRP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8200"/>
            <a:ext cx="7772400" cy="5517360"/>
          </a:xfrm>
        </p:spPr>
        <p:txBody>
          <a:bodyPr>
            <a:normAutofit/>
          </a:bodyPr>
          <a:lstStyle/>
          <a:p>
            <a:r>
              <a:rPr lang="en-US" b="1" dirty="0" smtClean="0"/>
              <a:t>754.4 </a:t>
            </a:r>
            <a:r>
              <a:rPr lang="en-US" b="1" dirty="0" smtClean="0">
                <a:solidFill>
                  <a:schemeClr val="accent2"/>
                </a:solidFill>
              </a:rPr>
              <a:t>Congenital </a:t>
            </a:r>
            <a:r>
              <a:rPr lang="en-US" b="1" dirty="0" err="1" smtClean="0">
                <a:solidFill>
                  <a:schemeClr val="accent2"/>
                </a:solidFill>
              </a:rPr>
              <a:t>genu</a:t>
            </a:r>
            <a:r>
              <a:rPr lang="en-US" b="1" dirty="0" smtClean="0">
                <a:solidFill>
                  <a:schemeClr val="accent2"/>
                </a:solidFill>
              </a:rPr>
              <a:t> </a:t>
            </a:r>
            <a:r>
              <a:rPr lang="en-US" b="1" dirty="0" err="1" smtClean="0">
                <a:solidFill>
                  <a:schemeClr val="accent2"/>
                </a:solidFill>
              </a:rPr>
              <a:t>recurvatum</a:t>
            </a:r>
            <a:r>
              <a:rPr lang="en-US" b="1" dirty="0" smtClean="0">
                <a:solidFill>
                  <a:schemeClr val="accent2"/>
                </a:solidFill>
              </a:rPr>
              <a:t> </a:t>
            </a:r>
            <a:r>
              <a:rPr lang="en-US" b="1" dirty="0" smtClean="0"/>
              <a:t>and bowing of long bones of leg</a:t>
            </a:r>
            <a:endParaRPr lang="en-US" dirty="0" smtClean="0"/>
          </a:p>
          <a:p>
            <a:r>
              <a:rPr lang="en-US" dirty="0" smtClean="0"/>
              <a:t>          Congenital bowing: </a:t>
            </a:r>
          </a:p>
          <a:p>
            <a:pPr>
              <a:buNone/>
            </a:pPr>
            <a:r>
              <a:rPr lang="en-US" dirty="0" smtClean="0"/>
              <a:t>		   Congenital dislocation of knee</a:t>
            </a:r>
            <a:br>
              <a:rPr lang="en-US" dirty="0" smtClean="0"/>
            </a:br>
            <a:r>
              <a:rPr lang="en-US" dirty="0" smtClean="0"/>
              <a:t>          </a:t>
            </a:r>
          </a:p>
          <a:p>
            <a:r>
              <a:rPr lang="en-US" b="1" dirty="0" smtClean="0"/>
              <a:t>754.5 </a:t>
            </a:r>
            <a:r>
              <a:rPr lang="en-US" b="1" dirty="0" err="1" smtClean="0"/>
              <a:t>Varus</a:t>
            </a:r>
            <a:r>
              <a:rPr lang="en-US" b="1" dirty="0" smtClean="0"/>
              <a:t> deformities of feet</a:t>
            </a:r>
            <a:endParaRPr lang="en-US" dirty="0" smtClean="0"/>
          </a:p>
          <a:p>
            <a:r>
              <a:rPr lang="en-US" dirty="0" smtClean="0"/>
              <a:t>          Metatarsus </a:t>
            </a:r>
            <a:r>
              <a:rPr lang="en-US" dirty="0" err="1" smtClean="0"/>
              <a:t>varus</a:t>
            </a:r>
            <a:r>
              <a:rPr lang="en-US" dirty="0" smtClean="0"/>
              <a:t> </a:t>
            </a:r>
            <a:r>
              <a:rPr lang="en-US" dirty="0" err="1" smtClean="0">
                <a:solidFill>
                  <a:schemeClr val="accent2"/>
                </a:solidFill>
              </a:rPr>
              <a:t>Talipes</a:t>
            </a:r>
            <a:r>
              <a:rPr lang="en-US" dirty="0" smtClean="0">
                <a:solidFill>
                  <a:schemeClr val="accent2"/>
                </a:solidFill>
              </a:rPr>
              <a:t> </a:t>
            </a:r>
            <a:r>
              <a:rPr lang="en-US" dirty="0" err="1" smtClean="0">
                <a:solidFill>
                  <a:schemeClr val="accent2"/>
                </a:solidFill>
              </a:rPr>
              <a:t>equinovarus</a:t>
            </a:r>
            <a:r>
              <a:rPr lang="en-US" dirty="0" smtClean="0"/>
              <a:t/>
            </a:r>
            <a:br>
              <a:rPr lang="en-US" dirty="0" smtClean="0"/>
            </a:br>
            <a:r>
              <a:rPr lang="en-US" dirty="0" smtClean="0"/>
              <a:t>          </a:t>
            </a:r>
            <a:r>
              <a:rPr lang="en-US" dirty="0" err="1" smtClean="0"/>
              <a:t>Talipes</a:t>
            </a:r>
            <a:r>
              <a:rPr lang="en-US" dirty="0" smtClean="0"/>
              <a:t> </a:t>
            </a:r>
            <a:r>
              <a:rPr lang="en-US" dirty="0" err="1" smtClean="0"/>
              <a:t>calcaneovarus</a:t>
            </a:r>
            <a:r>
              <a:rPr lang="en-US" dirty="0" smtClean="0"/>
              <a:t/>
            </a:r>
            <a:br>
              <a:rPr lang="en-US" dirty="0" smtClean="0"/>
            </a:br>
            <a:r>
              <a:rPr lang="en-US" dirty="0" smtClean="0"/>
              <a:t>          </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3" descr="http://www.libyanjournalofmedicine.net/index.php/ljm/article/viewFile/5090/5533/10046"/>
          <p:cNvPicPr>
            <a:picLocks noGrp="1"/>
          </p:cNvPicPr>
          <p:nvPr>
            <p:ph idx="1"/>
          </p:nvPr>
        </p:nvPicPr>
        <p:blipFill>
          <a:blip r:embed="rId2"/>
          <a:srcRect/>
          <a:stretch>
            <a:fillRect/>
          </a:stretch>
        </p:blipFill>
        <p:spPr bwMode="auto">
          <a:xfrm>
            <a:off x="3048000" y="2362200"/>
            <a:ext cx="3581400" cy="3886200"/>
          </a:xfrm>
          <a:prstGeom prst="rect">
            <a:avLst/>
          </a:prstGeom>
          <a:noFill/>
          <a:ln w="28575">
            <a:solidFill>
              <a:schemeClr val="accent2"/>
            </a:solidFill>
            <a:miter lim="800000"/>
            <a:headEnd/>
            <a:tailEnd/>
          </a:ln>
        </p:spPr>
      </p:pic>
      <p:sp>
        <p:nvSpPr>
          <p:cNvPr id="7" name="Rectangle 6"/>
          <p:cNvSpPr/>
          <p:nvPr/>
        </p:nvSpPr>
        <p:spPr>
          <a:xfrm>
            <a:off x="1676400" y="457200"/>
            <a:ext cx="5715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accent2"/>
                </a:solidFill>
              </a:rPr>
              <a:t>Club hand (congenital)</a:t>
            </a:r>
            <a:endParaRPr lang="id-ID" sz="4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solidFill>
            <a:schemeClr val="bg1"/>
          </a:solidFill>
        </p:spPr>
        <p:style>
          <a:lnRef idx="0">
            <a:scrgbClr r="0" g="0" b="0"/>
          </a:lnRef>
          <a:fillRef idx="1003">
            <a:schemeClr val="dk2"/>
          </a:fillRef>
          <a:effectRef idx="0">
            <a:scrgbClr r="0" g="0" b="0"/>
          </a:effectRef>
          <a:fontRef idx="major"/>
        </p:style>
        <p:txBody>
          <a:bodyPr wrap="square" rtlCol="0">
            <a:spAutoFit/>
          </a:bodyPr>
          <a:lstStyle/>
          <a:p>
            <a:endParaRPr lang="en-US" dirty="0" smtClean="0"/>
          </a:p>
          <a:p>
            <a:endParaRPr lang="en-US" dirty="0" smtClean="0"/>
          </a:p>
          <a:p>
            <a:pPr algn="ctr"/>
            <a:endParaRPr lang="en-US" sz="6000" b="1" dirty="0" smtClean="0">
              <a:solidFill>
                <a:srgbClr val="FFC50D"/>
              </a:solidFill>
            </a:endParaRPr>
          </a:p>
          <a:p>
            <a:pPr algn="ctr"/>
            <a:endParaRPr lang="en-US" sz="6000" b="1" dirty="0" smtClean="0"/>
          </a:p>
          <a:p>
            <a:pPr algn="ctr"/>
            <a:endParaRPr lang="en-US" sz="6000" b="1" dirty="0" smtClean="0"/>
          </a:p>
          <a:p>
            <a:pPr algn="ctr"/>
            <a:endParaRPr lang="en-US" sz="6000" b="1" dirty="0" smtClean="0"/>
          </a:p>
          <a:p>
            <a:pPr algn="ctr"/>
            <a:endParaRPr lang="en-US" sz="6000" b="1" dirty="0" smtClean="0"/>
          </a:p>
          <a:p>
            <a:pPr algn="ctr"/>
            <a:endParaRPr lang="en-US" sz="6000" b="1" dirty="0" smtClean="0"/>
          </a:p>
          <a:p>
            <a:pPr algn="ctr"/>
            <a:endParaRPr lang="en-US" sz="6000" b="1" dirty="0"/>
          </a:p>
        </p:txBody>
      </p:sp>
      <p:sp>
        <p:nvSpPr>
          <p:cNvPr id="3" name="Rounded Rectangle 2"/>
          <p:cNvSpPr/>
          <p:nvPr/>
        </p:nvSpPr>
        <p:spPr>
          <a:xfrm>
            <a:off x="3429000" y="533400"/>
            <a:ext cx="2143140" cy="785818"/>
          </a:xfrm>
          <a:prstGeom prst="roundRect">
            <a:avLst/>
          </a:prstGeom>
        </p:spPr>
        <p:style>
          <a:lnRef idx="0">
            <a:schemeClr val="accent1"/>
          </a:lnRef>
          <a:fillRef idx="1003">
            <a:schemeClr val="dk2"/>
          </a:fillRef>
          <a:effectRef idx="3">
            <a:schemeClr val="accent1"/>
          </a:effectRef>
          <a:fontRef idx="minor">
            <a:schemeClr val="lt1"/>
          </a:fontRef>
        </p:style>
        <p:txBody>
          <a:bodyPr rtlCol="0" anchor="ctr"/>
          <a:lstStyle/>
          <a:p>
            <a:pPr algn="ctr"/>
            <a:r>
              <a:rPr lang="en-US" sz="2400" b="1" dirty="0" smtClean="0"/>
              <a:t>CLUB  HAND</a:t>
            </a:r>
            <a:endParaRPr lang="en-US" sz="2400" b="1" dirty="0"/>
          </a:p>
        </p:txBody>
      </p:sp>
      <p:sp>
        <p:nvSpPr>
          <p:cNvPr id="4" name="Rounded Rectangle 3"/>
          <p:cNvSpPr/>
          <p:nvPr/>
        </p:nvSpPr>
        <p:spPr>
          <a:xfrm>
            <a:off x="838200" y="2133600"/>
            <a:ext cx="2928958" cy="785818"/>
          </a:xfrm>
          <a:prstGeom prst="roundRect">
            <a:avLst/>
          </a:prstGeom>
        </p:spPr>
        <p:style>
          <a:lnRef idx="0">
            <a:schemeClr val="accent1"/>
          </a:lnRef>
          <a:fillRef idx="1003">
            <a:schemeClr val="dk2"/>
          </a:fillRef>
          <a:effectRef idx="3">
            <a:schemeClr val="accent1"/>
          </a:effectRef>
          <a:fontRef idx="minor">
            <a:schemeClr val="lt1"/>
          </a:fontRef>
        </p:style>
        <p:txBody>
          <a:bodyPr rtlCol="0" anchor="ctr"/>
          <a:lstStyle/>
          <a:p>
            <a:pPr algn="ctr"/>
            <a:r>
              <a:rPr lang="en-US" sz="2400" b="1" dirty="0" smtClean="0"/>
              <a:t>RADIAL CLUB HAND</a:t>
            </a:r>
            <a:endParaRPr lang="en-US" sz="2400" b="1" dirty="0"/>
          </a:p>
        </p:txBody>
      </p:sp>
      <p:sp>
        <p:nvSpPr>
          <p:cNvPr id="5" name="Rounded Rectangle 4"/>
          <p:cNvSpPr/>
          <p:nvPr/>
        </p:nvSpPr>
        <p:spPr>
          <a:xfrm>
            <a:off x="5410200" y="2133600"/>
            <a:ext cx="3286148" cy="785818"/>
          </a:xfrm>
          <a:prstGeom prst="roundRect">
            <a:avLst/>
          </a:prstGeom>
        </p:spPr>
        <p:style>
          <a:lnRef idx="0">
            <a:schemeClr val="accent1"/>
          </a:lnRef>
          <a:fillRef idx="1003">
            <a:schemeClr val="dk2"/>
          </a:fillRef>
          <a:effectRef idx="3">
            <a:schemeClr val="accent1"/>
          </a:effectRef>
          <a:fontRef idx="minor">
            <a:schemeClr val="lt1"/>
          </a:fontRef>
        </p:style>
        <p:txBody>
          <a:bodyPr rtlCol="0" anchor="ctr"/>
          <a:lstStyle/>
          <a:p>
            <a:pPr algn="ctr"/>
            <a:r>
              <a:rPr lang="en-US" sz="2400" b="1" dirty="0" smtClean="0"/>
              <a:t>ULNAR CLUB HAND</a:t>
            </a:r>
            <a:endParaRPr lang="en-US" sz="2400" b="1" dirty="0"/>
          </a:p>
        </p:txBody>
      </p:sp>
      <p:cxnSp>
        <p:nvCxnSpPr>
          <p:cNvPr id="13" name="Straight Arrow Connector 12"/>
          <p:cNvCxnSpPr>
            <a:stCxn id="3" idx="2"/>
            <a:endCxn id="4" idx="0"/>
          </p:cNvCxnSpPr>
          <p:nvPr/>
        </p:nvCxnSpPr>
        <p:spPr>
          <a:xfrm rot="5400000">
            <a:off x="2994434" y="627464"/>
            <a:ext cx="814382" cy="219789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a:stCxn id="3" idx="2"/>
            <a:endCxn id="5" idx="0"/>
          </p:cNvCxnSpPr>
          <p:nvPr/>
        </p:nvCxnSpPr>
        <p:spPr>
          <a:xfrm rot="16200000" flipH="1">
            <a:off x="5369731" y="450057"/>
            <a:ext cx="814382" cy="25527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785786" y="3048000"/>
            <a:ext cx="7929618" cy="2954655"/>
          </a:xfrm>
          <a:prstGeom prst="rect">
            <a:avLst/>
          </a:prstGeom>
          <a:noFill/>
        </p:spPr>
        <p:txBody>
          <a:bodyPr wrap="square" rtlCol="0">
            <a:spAutoFit/>
          </a:bodyPr>
          <a:lstStyle/>
          <a:p>
            <a:pPr fontAlgn="t"/>
            <a:r>
              <a:rPr lang="id-ID" sz="2400" b="1" dirty="0" smtClean="0"/>
              <a:t>Club hand diklasifikasikan menjadi dua kategori utama radial dan ulnar. 	</a:t>
            </a:r>
          </a:p>
          <a:p>
            <a:pPr fontAlgn="t"/>
            <a:r>
              <a:rPr lang="id-ID" sz="2400" b="1" dirty="0" smtClean="0"/>
              <a:t>	Radial club hand mencakup spektrum yang luas dari gangguan yang mencakup kelainan  ibu jari, ibu jari hipoplasia,  metakarpal I mengecil dan kelainan radius.</a:t>
            </a:r>
          </a:p>
          <a:p>
            <a:pPr fontAlgn="t"/>
            <a:r>
              <a:rPr lang="id-ID" sz="2400" b="1" dirty="0" smtClean="0"/>
              <a:t>	Ulnar club hand  adalah jauh lebih jarang daripada radial club hand dan berkisar dari kelainan di sisi ulnaris . </a:t>
            </a:r>
          </a:p>
          <a:p>
            <a:endParaRPr lang="id-ID" dirty="0"/>
          </a:p>
        </p:txBody>
      </p:sp>
      <p:sp>
        <p:nvSpPr>
          <p:cNvPr id="12" name="TextBox 11"/>
          <p:cNvSpPr txBox="1"/>
          <p:nvPr/>
        </p:nvSpPr>
        <p:spPr>
          <a:xfrm>
            <a:off x="3581400" y="5934670"/>
            <a:ext cx="5181600" cy="923330"/>
          </a:xfrm>
          <a:prstGeom prst="rect">
            <a:avLst/>
          </a:prstGeom>
          <a:solidFill>
            <a:schemeClr val="bg1"/>
          </a:solidFill>
          <a:ln>
            <a:solidFill>
              <a:schemeClr val="bg1"/>
            </a:solidFill>
          </a:ln>
        </p:spPr>
        <p:txBody>
          <a:bodyPr wrap="square" rtlCol="0">
            <a:spAutoFit/>
          </a:bodyPr>
          <a:lstStyle/>
          <a:p>
            <a:pPr algn="ctr"/>
            <a:endParaRPr lang="en-US" b="1" dirty="0" smtClean="0">
              <a:solidFill>
                <a:srgbClr val="FFC000"/>
              </a:solidFill>
            </a:endParaRPr>
          </a:p>
          <a:p>
            <a:pPr algn="ctr"/>
            <a:r>
              <a:rPr lang="id-ID" b="1" dirty="0" smtClean="0">
                <a:solidFill>
                  <a:srgbClr val="FFC000"/>
                </a:solidFill>
              </a:rPr>
              <a:t>SV PHATAK,Ind J Radiol Imag 2006 16:4:609-610</a:t>
            </a:r>
            <a:endParaRPr lang="id-ID" dirty="0" smtClean="0">
              <a:solidFill>
                <a:srgbClr val="FFC000"/>
              </a:solidFill>
            </a:endParaRPr>
          </a:p>
          <a:p>
            <a:endParaRPr lang="id-ID" dirty="0">
              <a:solidFill>
                <a:srgbClr val="FFC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id-ID" sz="3200" b="1" dirty="0" smtClean="0"/>
          </a:p>
          <a:p>
            <a:endParaRPr lang="id-ID" sz="3200" b="1" dirty="0" smtClean="0"/>
          </a:p>
          <a:p>
            <a:r>
              <a:rPr lang="en-US" sz="3200" b="1" dirty="0" smtClean="0"/>
              <a:t>Radial club hand </a:t>
            </a:r>
            <a:r>
              <a:rPr lang="en-US" sz="3200" b="1" dirty="0" err="1" smtClean="0"/>
              <a:t>terjadi</a:t>
            </a:r>
            <a:r>
              <a:rPr lang="en-US" sz="3200" b="1" dirty="0" smtClean="0"/>
              <a:t> </a:t>
            </a:r>
            <a:r>
              <a:rPr lang="en-US" sz="3200" b="1" dirty="0" err="1" smtClean="0"/>
              <a:t>tanpa</a:t>
            </a:r>
            <a:r>
              <a:rPr lang="en-US" sz="3200" b="1" dirty="0" smtClean="0"/>
              <a:t> </a:t>
            </a:r>
            <a:r>
              <a:rPr lang="en-US" sz="3200" b="1" dirty="0" err="1" smtClean="0"/>
              <a:t>diketahui</a:t>
            </a:r>
            <a:r>
              <a:rPr lang="en-US" sz="3200" b="1" dirty="0" smtClean="0"/>
              <a:t> </a:t>
            </a:r>
            <a:r>
              <a:rPr lang="en-US" sz="3200" b="1" dirty="0" err="1" smtClean="0"/>
              <a:t>penyebabnya</a:t>
            </a:r>
            <a:endParaRPr lang="en-US" sz="3200" b="1" dirty="0" smtClean="0"/>
          </a:p>
          <a:p>
            <a:r>
              <a:rPr lang="en-US" sz="3200" dirty="0" err="1" smtClean="0"/>
              <a:t>Beberapa</a:t>
            </a:r>
            <a:r>
              <a:rPr lang="en-US" sz="3200" dirty="0" smtClean="0"/>
              <a:t> </a:t>
            </a:r>
            <a:r>
              <a:rPr lang="en-US" sz="3200" dirty="0" err="1" smtClean="0"/>
              <a:t>teori</a:t>
            </a:r>
            <a:r>
              <a:rPr lang="en-US" sz="3200" dirty="0" smtClean="0"/>
              <a:t> </a:t>
            </a:r>
            <a:r>
              <a:rPr lang="en-US" sz="3200" dirty="0" err="1" smtClean="0"/>
              <a:t>telah</a:t>
            </a:r>
            <a:r>
              <a:rPr lang="en-US" sz="3200" dirty="0" smtClean="0"/>
              <a:t> </a:t>
            </a:r>
            <a:r>
              <a:rPr lang="en-US" sz="3200" dirty="0" err="1" smtClean="0"/>
              <a:t>diajukan</a:t>
            </a:r>
            <a:r>
              <a:rPr lang="en-US" sz="3200" dirty="0" smtClean="0"/>
              <a:t>, </a:t>
            </a:r>
            <a:r>
              <a:rPr lang="en-US" sz="3200" dirty="0" err="1" smtClean="0"/>
              <a:t>seperti</a:t>
            </a:r>
            <a:r>
              <a:rPr lang="en-US" sz="3200" dirty="0" smtClean="0"/>
              <a:t> </a:t>
            </a:r>
            <a:r>
              <a:rPr lang="en-US" sz="3200" dirty="0" err="1" smtClean="0"/>
              <a:t>paparan</a:t>
            </a:r>
            <a:r>
              <a:rPr lang="en-US" sz="3200" dirty="0" smtClean="0"/>
              <a:t> </a:t>
            </a:r>
            <a:r>
              <a:rPr lang="en-US" sz="3200" dirty="0" err="1" smtClean="0"/>
              <a:t>obat</a:t>
            </a:r>
            <a:r>
              <a:rPr lang="en-US" sz="3200" dirty="0" smtClean="0"/>
              <a:t> </a:t>
            </a:r>
            <a:r>
              <a:rPr lang="en-US" sz="3200" dirty="0" err="1" smtClean="0"/>
              <a:t>ibu</a:t>
            </a:r>
            <a:r>
              <a:rPr lang="en-US" sz="3200" dirty="0" smtClean="0"/>
              <a:t>, </a:t>
            </a:r>
            <a:r>
              <a:rPr lang="en-US" sz="3200" dirty="0" err="1" smtClean="0"/>
              <a:t>kompresi</a:t>
            </a:r>
            <a:r>
              <a:rPr lang="en-US" sz="3200" dirty="0" smtClean="0"/>
              <a:t> uterus, </a:t>
            </a:r>
            <a:r>
              <a:rPr lang="en-US" sz="3200" dirty="0" err="1" smtClean="0"/>
              <a:t>dan</a:t>
            </a:r>
            <a:r>
              <a:rPr lang="en-US" sz="3200" dirty="0" smtClean="0"/>
              <a:t> </a:t>
            </a:r>
            <a:r>
              <a:rPr lang="en-US" sz="3200" dirty="0" err="1" smtClean="0"/>
              <a:t>cedera</a:t>
            </a:r>
            <a:r>
              <a:rPr lang="en-US" sz="3200" dirty="0" smtClean="0"/>
              <a:t> </a:t>
            </a:r>
            <a:r>
              <a:rPr lang="en-US" sz="3200" dirty="0" err="1" smtClean="0"/>
              <a:t>pembuluh</a:t>
            </a:r>
            <a:r>
              <a:rPr lang="en-US" sz="3200" dirty="0" smtClean="0"/>
              <a:t> </a:t>
            </a:r>
            <a:r>
              <a:rPr lang="en-US" sz="3200" dirty="0" err="1" smtClean="0"/>
              <a:t>darah</a:t>
            </a:r>
            <a:r>
              <a:rPr lang="en-US" sz="3200" dirty="0" smtClean="0"/>
              <a:t>, </a:t>
            </a:r>
            <a:r>
              <a:rPr lang="en-US" sz="3200" dirty="0" err="1" smtClean="0"/>
              <a:t>tapi</a:t>
            </a:r>
            <a:r>
              <a:rPr lang="en-US" sz="3200" dirty="0" smtClean="0"/>
              <a:t> </a:t>
            </a:r>
            <a:r>
              <a:rPr lang="en-US" sz="3200" dirty="0" err="1" smtClean="0"/>
              <a:t>tidak</a:t>
            </a:r>
            <a:r>
              <a:rPr lang="en-US" sz="3200" dirty="0" smtClean="0"/>
              <a:t> </a:t>
            </a:r>
            <a:r>
              <a:rPr lang="en-US" sz="3200" dirty="0" err="1" smtClean="0"/>
              <a:t>ada</a:t>
            </a:r>
            <a:r>
              <a:rPr lang="en-US" sz="3200" dirty="0" smtClean="0"/>
              <a:t> yang </a:t>
            </a:r>
            <a:r>
              <a:rPr lang="en-US" sz="3200" dirty="0" err="1" smtClean="0"/>
              <a:t>telah</a:t>
            </a:r>
            <a:r>
              <a:rPr lang="en-US" sz="3200" dirty="0" smtClean="0"/>
              <a:t> </a:t>
            </a:r>
            <a:r>
              <a:rPr lang="en-US" sz="3200" dirty="0" err="1" smtClean="0"/>
              <a:t>terbukti</a:t>
            </a:r>
            <a:endParaRPr lang="en-US" sz="3200" b="1" dirty="0" smtClean="0"/>
          </a:p>
          <a:p>
            <a:endParaRPr lang="en-US" sz="3200" b="1" dirty="0" smtClean="0"/>
          </a:p>
          <a:p>
            <a:r>
              <a:rPr lang="id-ID" sz="3200" b="1" dirty="0" smtClean="0"/>
              <a:t>ANGKA KEJADIAN (INCIDENCY) : </a:t>
            </a:r>
          </a:p>
          <a:p>
            <a:endParaRPr lang="id-ID" sz="3200" b="1" dirty="0" smtClean="0"/>
          </a:p>
          <a:p>
            <a:r>
              <a:rPr lang="id-ID" sz="3200" b="1" dirty="0" smtClean="0"/>
              <a:t>Bervariasi dari  1 per 30.000 - 50.000 </a:t>
            </a:r>
            <a:endParaRPr lang="en-US" sz="3200" b="1" dirty="0" smtClean="0"/>
          </a:p>
          <a:p>
            <a:r>
              <a:rPr lang="id-ID" sz="3200" b="1" dirty="0" smtClean="0"/>
              <a:t>kelahiran hidup </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7" name="Title 6"/>
          <p:cNvSpPr>
            <a:spLocks noGrp="1"/>
          </p:cNvSpPr>
          <p:nvPr>
            <p:ph type="title"/>
          </p:nvPr>
        </p:nvSpPr>
        <p:spPr>
          <a:prstGeom prst="roundRect">
            <a:avLst/>
          </a:prstGeom>
        </p:spPr>
        <p:style>
          <a:lnRef idx="0">
            <a:schemeClr val="accent1"/>
          </a:lnRef>
          <a:fillRef idx="1003">
            <a:schemeClr val="dk2"/>
          </a:fillRef>
          <a:effectRef idx="3">
            <a:schemeClr val="accent1"/>
          </a:effectRef>
          <a:fontRef idx="minor">
            <a:schemeClr val="lt1"/>
          </a:fontRef>
        </p:style>
        <p:txBody>
          <a:bodyPr rtlCol="0" anchor="ctr"/>
          <a:lstStyle/>
          <a:p>
            <a:pPr algn="ctr"/>
            <a:r>
              <a:rPr lang="en-US" sz="2800" b="1" dirty="0" smtClean="0"/>
              <a:t>RADIAL CLUB HAND</a:t>
            </a:r>
            <a:endParaRPr lang="en-US" sz="28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3200" b="1" dirty="0" smtClean="0"/>
              <a:t>Radial club hand </a:t>
            </a:r>
            <a:r>
              <a:rPr lang="en-US" sz="3200" b="1" dirty="0" err="1" smtClean="0"/>
              <a:t>adalah</a:t>
            </a:r>
            <a:r>
              <a:rPr lang="en-US" sz="3200" b="1" dirty="0" smtClean="0"/>
              <a:t> </a:t>
            </a:r>
            <a:r>
              <a:rPr lang="en-US" sz="3200" b="1" dirty="0" err="1" smtClean="0"/>
              <a:t>cacat</a:t>
            </a:r>
            <a:r>
              <a:rPr lang="en-US" sz="3200" b="1" dirty="0" smtClean="0"/>
              <a:t> </a:t>
            </a:r>
            <a:r>
              <a:rPr lang="en-US" sz="3200" b="1" dirty="0" err="1" smtClean="0"/>
              <a:t>lahir</a:t>
            </a:r>
            <a:r>
              <a:rPr lang="en-US" sz="3200" b="1" dirty="0" smtClean="0"/>
              <a:t>, </a:t>
            </a:r>
            <a:r>
              <a:rPr lang="en-US" sz="3200" b="1" dirty="0" err="1" smtClean="0"/>
              <a:t>berkembang</a:t>
            </a:r>
            <a:r>
              <a:rPr lang="en-US" sz="3200" b="1" dirty="0" smtClean="0"/>
              <a:t> </a:t>
            </a:r>
            <a:r>
              <a:rPr lang="en-US" sz="3200" b="1" dirty="0" err="1" smtClean="0"/>
              <a:t>di</a:t>
            </a:r>
            <a:r>
              <a:rPr lang="en-US" sz="3200" b="1" dirty="0" smtClean="0"/>
              <a:t> </a:t>
            </a:r>
            <a:r>
              <a:rPr lang="en-US" sz="3200" b="1" dirty="0" err="1" smtClean="0"/>
              <a:t>awal</a:t>
            </a:r>
            <a:r>
              <a:rPr lang="en-US" sz="3200" b="1" dirty="0" smtClean="0"/>
              <a:t> </a:t>
            </a:r>
            <a:r>
              <a:rPr lang="en-US" sz="3200" b="1" dirty="0" err="1" smtClean="0"/>
              <a:t>kehamilan</a:t>
            </a:r>
            <a:r>
              <a:rPr lang="en-US" sz="3200" b="1" dirty="0" smtClean="0"/>
              <a:t>.</a:t>
            </a:r>
            <a:br>
              <a:rPr lang="en-US" sz="3200" b="1" dirty="0" smtClean="0"/>
            </a:br>
            <a:endParaRPr lang="en-US" sz="3200" b="1" dirty="0" smtClean="0"/>
          </a:p>
          <a:p>
            <a:r>
              <a:rPr lang="en-US" sz="3200" b="1" dirty="0" err="1" smtClean="0"/>
              <a:t>Jari-jari</a:t>
            </a:r>
            <a:r>
              <a:rPr lang="en-US" sz="3200" b="1" dirty="0" smtClean="0"/>
              <a:t> </a:t>
            </a:r>
            <a:r>
              <a:rPr lang="en-US" sz="3200" b="1" dirty="0" err="1" smtClean="0"/>
              <a:t>bayi</a:t>
            </a:r>
            <a:r>
              <a:rPr lang="en-US" sz="3200" b="1" dirty="0" smtClean="0"/>
              <a:t> </a:t>
            </a:r>
            <a:r>
              <a:rPr lang="en-US" sz="3200" b="1" dirty="0" err="1" smtClean="0"/>
              <a:t>tidak</a:t>
            </a:r>
            <a:r>
              <a:rPr lang="en-US" sz="3200" b="1" dirty="0" smtClean="0"/>
              <a:t> </a:t>
            </a:r>
            <a:r>
              <a:rPr lang="en-US" sz="3200" b="1" dirty="0" err="1" smtClean="0"/>
              <a:t>terbentuk</a:t>
            </a:r>
            <a:r>
              <a:rPr lang="en-US" sz="3200" b="1" dirty="0" smtClean="0"/>
              <a:t> </a:t>
            </a:r>
            <a:r>
              <a:rPr lang="en-US" sz="3200" b="1" dirty="0" err="1" smtClean="0"/>
              <a:t>dengan</a:t>
            </a:r>
            <a:r>
              <a:rPr lang="en-US" sz="3200" b="1" dirty="0" smtClean="0"/>
              <a:t> </a:t>
            </a:r>
            <a:r>
              <a:rPr lang="en-US" sz="3200" b="1" dirty="0" err="1" smtClean="0"/>
              <a:t>baik</a:t>
            </a:r>
            <a:r>
              <a:rPr lang="en-US" sz="3200" b="1" dirty="0" smtClean="0"/>
              <a:t> </a:t>
            </a:r>
            <a:r>
              <a:rPr lang="en-US" sz="3200" b="1" dirty="0" err="1" smtClean="0"/>
              <a:t>dalam</a:t>
            </a:r>
            <a:r>
              <a:rPr lang="en-US" sz="3200" b="1" dirty="0" smtClean="0"/>
              <a:t> </a:t>
            </a:r>
            <a:r>
              <a:rPr lang="en-US" sz="3200" b="1" dirty="0" err="1" smtClean="0"/>
              <a:t>rahim</a:t>
            </a:r>
            <a:r>
              <a:rPr lang="en-US" sz="3200" b="1" dirty="0" smtClean="0"/>
              <a:t>, </a:t>
            </a:r>
            <a:r>
              <a:rPr lang="en-US" sz="3200" b="1" dirty="0" err="1" smtClean="0"/>
              <a:t>menyebabkan</a:t>
            </a:r>
            <a:r>
              <a:rPr lang="en-US" sz="3200" b="1" dirty="0" smtClean="0"/>
              <a:t> </a:t>
            </a:r>
            <a:r>
              <a:rPr lang="en-US" sz="3200" b="1" dirty="0" err="1" smtClean="0"/>
              <a:t>pergelangan</a:t>
            </a:r>
            <a:r>
              <a:rPr lang="en-US" sz="3200" b="1" dirty="0" smtClean="0"/>
              <a:t> </a:t>
            </a:r>
            <a:r>
              <a:rPr lang="en-US" sz="3200" b="1" dirty="0" err="1" smtClean="0"/>
              <a:t>tangan</a:t>
            </a:r>
            <a:r>
              <a:rPr lang="en-US" sz="3200" b="1" dirty="0" smtClean="0"/>
              <a:t> </a:t>
            </a:r>
            <a:r>
              <a:rPr lang="en-US" sz="3200" b="1" dirty="0" err="1" smtClean="0"/>
              <a:t>berada</a:t>
            </a:r>
            <a:r>
              <a:rPr lang="en-US" sz="3200" b="1" dirty="0" smtClean="0"/>
              <a:t> </a:t>
            </a:r>
            <a:r>
              <a:rPr lang="en-US" sz="3200" b="1" dirty="0" err="1" smtClean="0"/>
              <a:t>dalam</a:t>
            </a:r>
            <a:r>
              <a:rPr lang="en-US" sz="3200" b="1" dirty="0" smtClean="0"/>
              <a:t> </a:t>
            </a:r>
            <a:r>
              <a:rPr lang="en-US" sz="3200" b="1" dirty="0" err="1" smtClean="0"/>
              <a:t>posisi</a:t>
            </a:r>
            <a:r>
              <a:rPr lang="en-US" sz="3200" b="1" dirty="0" smtClean="0"/>
              <a:t> </a:t>
            </a:r>
            <a:r>
              <a:rPr lang="en-US" sz="3200" b="1" dirty="0" err="1" smtClean="0"/>
              <a:t>bengkok</a:t>
            </a:r>
            <a:r>
              <a:rPr lang="en-US" sz="3200" b="1" dirty="0" smtClean="0"/>
              <a:t> </a:t>
            </a:r>
            <a:r>
              <a:rPr lang="en-US" sz="3200" b="1" dirty="0" err="1" smtClean="0"/>
              <a:t>ke</a:t>
            </a:r>
            <a:r>
              <a:rPr lang="en-US" sz="3200" b="1" dirty="0" smtClean="0"/>
              <a:t> </a:t>
            </a:r>
            <a:r>
              <a:rPr lang="en-US" sz="3200" b="1" dirty="0" err="1" smtClean="0"/>
              <a:t>sisi</a:t>
            </a:r>
            <a:r>
              <a:rPr lang="en-US" sz="3200" b="1" dirty="0" smtClean="0"/>
              <a:t> </a:t>
            </a:r>
            <a:r>
              <a:rPr lang="en-US" sz="3200" b="1" dirty="0" err="1" smtClean="0"/>
              <a:t>ibu</a:t>
            </a:r>
            <a:r>
              <a:rPr lang="en-US" sz="3200" b="1" dirty="0" smtClean="0"/>
              <a:t> </a:t>
            </a:r>
            <a:r>
              <a:rPr lang="en-US" sz="3200" b="1" dirty="0" err="1" smtClean="0"/>
              <a:t>jari</a:t>
            </a:r>
            <a:r>
              <a:rPr lang="en-US" sz="3200" b="1" dirty="0" smtClean="0"/>
              <a:t> </a:t>
            </a:r>
            <a:r>
              <a:rPr lang="en-US" sz="3200" b="1" dirty="0" err="1" smtClean="0"/>
              <a:t>tangan</a:t>
            </a:r>
            <a:r>
              <a:rPr lang="en-US" sz="3200" b="1" dirty="0" smtClean="0"/>
              <a:t>. </a:t>
            </a:r>
          </a:p>
          <a:p>
            <a:r>
              <a:rPr lang="en-US" sz="3200" b="1" dirty="0" err="1" smtClean="0"/>
              <a:t>Kondisi</a:t>
            </a:r>
            <a:r>
              <a:rPr lang="en-US" sz="3200" b="1" dirty="0" smtClean="0"/>
              <a:t> </a:t>
            </a:r>
            <a:r>
              <a:rPr lang="en-US" sz="3200" b="1" dirty="0" err="1" smtClean="0"/>
              <a:t>ini</a:t>
            </a:r>
            <a:r>
              <a:rPr lang="en-US" sz="3200" b="1" dirty="0" smtClean="0"/>
              <a:t> </a:t>
            </a:r>
            <a:r>
              <a:rPr lang="en-US" sz="3200" b="1" dirty="0" err="1" smtClean="0"/>
              <a:t>disebut</a:t>
            </a:r>
            <a:r>
              <a:rPr lang="en-US" sz="3200" b="1" dirty="0" smtClean="0"/>
              <a:t> "</a:t>
            </a:r>
            <a:r>
              <a:rPr lang="en-US" sz="3200" b="1" dirty="0" err="1" smtClean="0"/>
              <a:t>displasia</a:t>
            </a:r>
            <a:r>
              <a:rPr lang="en-US" sz="3200" b="1" dirty="0" smtClean="0"/>
              <a:t> radial" (</a:t>
            </a:r>
            <a:r>
              <a:rPr lang="en-US" sz="3200" b="1" dirty="0" err="1" smtClean="0"/>
              <a:t>perkembangan</a:t>
            </a:r>
            <a:r>
              <a:rPr lang="en-US" sz="3200" b="1" dirty="0" smtClean="0"/>
              <a:t> abnormal radius).</a:t>
            </a:r>
          </a:p>
          <a:p>
            <a:endParaRPr lang="en-US" sz="3200" b="1" dirty="0" smtClean="0"/>
          </a:p>
          <a:p>
            <a:r>
              <a:rPr lang="en-US" sz="3200" b="1" dirty="0" err="1" smtClean="0"/>
              <a:t>Dalam</a:t>
            </a:r>
            <a:r>
              <a:rPr lang="en-US" sz="3200" b="1" dirty="0" smtClean="0"/>
              <a:t> </a:t>
            </a:r>
            <a:r>
              <a:rPr lang="en-US" sz="3200" b="1" dirty="0" err="1" smtClean="0"/>
              <a:t>bentuk</a:t>
            </a:r>
            <a:r>
              <a:rPr lang="en-US" sz="3200" b="1" dirty="0" smtClean="0"/>
              <a:t> yang paling </a:t>
            </a:r>
            <a:r>
              <a:rPr lang="en-US" sz="3200" b="1" dirty="0" err="1" smtClean="0"/>
              <a:t>berat</a:t>
            </a:r>
            <a:r>
              <a:rPr lang="en-US" sz="3200" b="1" dirty="0" smtClean="0"/>
              <a:t> radial club hand, </a:t>
            </a:r>
            <a:r>
              <a:rPr lang="en-US" sz="3200" b="1" dirty="0" err="1" smtClean="0"/>
              <a:t>tidak</a:t>
            </a:r>
            <a:r>
              <a:rPr lang="en-US" sz="3200" b="1" dirty="0" smtClean="0"/>
              <a:t> </a:t>
            </a:r>
            <a:r>
              <a:rPr lang="en-US" sz="3200" b="1" dirty="0" err="1" smtClean="0"/>
              <a:t>hanya</a:t>
            </a:r>
            <a:r>
              <a:rPr lang="en-US" sz="3200" b="1" dirty="0" smtClean="0"/>
              <a:t> </a:t>
            </a:r>
            <a:r>
              <a:rPr lang="en-US" sz="3200" b="1" dirty="0" err="1" smtClean="0"/>
              <a:t>tulang</a:t>
            </a:r>
            <a:r>
              <a:rPr lang="en-US" sz="3200" b="1" dirty="0" smtClean="0"/>
              <a:t> yang abnormal </a:t>
            </a:r>
            <a:r>
              <a:rPr lang="en-US" sz="3200" b="1" dirty="0" err="1" smtClean="0"/>
              <a:t>tetapi</a:t>
            </a:r>
            <a:r>
              <a:rPr lang="en-US" sz="3200" b="1" dirty="0" smtClean="0"/>
              <a:t> </a:t>
            </a:r>
            <a:r>
              <a:rPr lang="en-US" sz="3200" b="1" dirty="0" err="1" smtClean="0"/>
              <a:t>jaringan</a:t>
            </a:r>
            <a:r>
              <a:rPr lang="en-US" sz="3200" b="1" dirty="0" smtClean="0"/>
              <a:t> </a:t>
            </a:r>
            <a:r>
              <a:rPr lang="en-US" sz="3200" b="1" dirty="0" err="1" smtClean="0"/>
              <a:t>lunak</a:t>
            </a:r>
            <a:r>
              <a:rPr lang="en-US" sz="3200" b="1" dirty="0" smtClean="0"/>
              <a:t> </a:t>
            </a:r>
            <a:r>
              <a:rPr lang="en-US" sz="3200" b="1" dirty="0" err="1" smtClean="0"/>
              <a:t>dan</a:t>
            </a:r>
            <a:r>
              <a:rPr lang="en-US" sz="3200" b="1" dirty="0" smtClean="0"/>
              <a:t> </a:t>
            </a:r>
            <a:r>
              <a:rPr lang="en-US" sz="3200" b="1" dirty="0" err="1" smtClean="0"/>
              <a:t>otot</a:t>
            </a:r>
            <a:r>
              <a:rPr lang="en-US" sz="3200" b="1" dirty="0" smtClean="0"/>
              <a:t> </a:t>
            </a:r>
            <a:r>
              <a:rPr lang="en-US" sz="3200" b="1" dirty="0" err="1" smtClean="0"/>
              <a:t>dari</a:t>
            </a:r>
            <a:r>
              <a:rPr lang="en-US" sz="3200" b="1" dirty="0" smtClean="0"/>
              <a:t> </a:t>
            </a:r>
            <a:r>
              <a:rPr lang="en-US" sz="3200" b="1" dirty="0" err="1" smtClean="0"/>
              <a:t>lengan</a:t>
            </a:r>
            <a:r>
              <a:rPr lang="en-US" sz="3200" b="1" dirty="0" smtClean="0"/>
              <a:t> </a:t>
            </a:r>
            <a:r>
              <a:rPr lang="en-US" sz="3200" b="1" dirty="0" err="1" smtClean="0"/>
              <a:t>bawah</a:t>
            </a:r>
            <a:r>
              <a:rPr lang="en-US" sz="3200" b="1" dirty="0" smtClean="0"/>
              <a:t> </a:t>
            </a:r>
            <a:r>
              <a:rPr lang="en-US" sz="3200" b="1" dirty="0" err="1" smtClean="0"/>
              <a:t>juga</a:t>
            </a:r>
            <a:r>
              <a:rPr lang="en-US" sz="3200" b="1" dirty="0" smtClean="0"/>
              <a:t> abnormal. </a:t>
            </a:r>
          </a:p>
          <a:p>
            <a:endParaRPr lang="en-US" sz="3200" b="1" dirty="0" smtClean="0"/>
          </a:p>
          <a:p>
            <a:r>
              <a:rPr lang="en-US" sz="3200" b="1" dirty="0" err="1" smtClean="0"/>
              <a:t>Susunan</a:t>
            </a:r>
            <a:r>
              <a:rPr lang="en-US" sz="3200" b="1" dirty="0" smtClean="0"/>
              <a:t> </a:t>
            </a:r>
            <a:r>
              <a:rPr lang="en-US" sz="3200" b="1" dirty="0" err="1" smtClean="0"/>
              <a:t>otot</a:t>
            </a:r>
            <a:r>
              <a:rPr lang="en-US" sz="3200" b="1" dirty="0" smtClean="0"/>
              <a:t> </a:t>
            </a:r>
            <a:r>
              <a:rPr lang="en-US" sz="3200" b="1" dirty="0" err="1" smtClean="0"/>
              <a:t>dan</a:t>
            </a:r>
            <a:r>
              <a:rPr lang="en-US" sz="3200" b="1" dirty="0" smtClean="0"/>
              <a:t> </a:t>
            </a:r>
            <a:r>
              <a:rPr lang="en-US" sz="3200" b="1" dirty="0" err="1" smtClean="0"/>
              <a:t>saraf</a:t>
            </a:r>
            <a:r>
              <a:rPr lang="en-US" sz="3200" b="1" dirty="0" smtClean="0"/>
              <a:t> </a:t>
            </a:r>
            <a:r>
              <a:rPr lang="en-US" sz="3200" b="1" dirty="0" err="1" smtClean="0"/>
              <a:t>mungkin</a:t>
            </a:r>
            <a:r>
              <a:rPr lang="en-US" sz="3200" b="1" dirty="0" smtClean="0"/>
              <a:t> </a:t>
            </a:r>
            <a:r>
              <a:rPr lang="en-US" sz="3200" b="1" dirty="0" err="1" smtClean="0"/>
              <a:t>tidak</a:t>
            </a:r>
            <a:r>
              <a:rPr lang="en-US" sz="3200" b="1" dirty="0" smtClean="0"/>
              <a:t> normal.</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Penunjang diagnosis</a:t>
            </a:r>
            <a:br>
              <a:rPr lang="id-ID" dirty="0" smtClean="0"/>
            </a:br>
            <a:r>
              <a:rPr lang="id-ID" u="sng" dirty="0" smtClean="0"/>
              <a:t>X-Ray</a:t>
            </a:r>
            <a:endParaRPr lang="id-ID" u="sng"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p:cNvPicPr>
            <a:picLocks noGrp="1" noChangeAspect="1" noChangeArrowheads="1"/>
          </p:cNvPicPr>
          <p:nvPr>
            <p:ph idx="1"/>
          </p:nvPr>
        </p:nvPicPr>
        <p:blipFill>
          <a:blip r:embed="rId2"/>
          <a:srcRect/>
          <a:stretch>
            <a:fillRect/>
          </a:stretch>
        </p:blipFill>
        <p:spPr bwMode="auto">
          <a:xfrm rot="10800000">
            <a:off x="609600" y="2209800"/>
            <a:ext cx="3057143" cy="1933333"/>
          </a:xfrm>
          <a:prstGeom prst="rect">
            <a:avLst/>
          </a:prstGeom>
          <a:noFill/>
          <a:ln w="28575">
            <a:solidFill>
              <a:srgbClr val="4081D0"/>
            </a:solidFill>
            <a:miter lim="800000"/>
            <a:headEnd/>
            <a:tailEnd/>
          </a:ln>
        </p:spPr>
      </p:pic>
      <p:pic>
        <p:nvPicPr>
          <p:cNvPr id="7" name="Content Placeholder 3" descr="http://www.wheelessonline.com/images/hl4a.jpg">
            <a:hlinkClick r:id="rId3"/>
          </p:cNvPr>
          <p:cNvPicPr>
            <a:picLocks/>
          </p:cNvPicPr>
          <p:nvPr/>
        </p:nvPicPr>
        <p:blipFill>
          <a:blip r:embed="rId4"/>
          <a:srcRect/>
          <a:stretch>
            <a:fillRect/>
          </a:stretch>
        </p:blipFill>
        <p:spPr bwMode="auto">
          <a:xfrm>
            <a:off x="3810000" y="2209800"/>
            <a:ext cx="2571768" cy="1887534"/>
          </a:xfrm>
          <a:prstGeom prst="rect">
            <a:avLst/>
          </a:prstGeom>
          <a:noFill/>
          <a:ln w="28575">
            <a:solidFill>
              <a:schemeClr val="tx2">
                <a:lumMod val="60000"/>
                <a:lumOff val="40000"/>
              </a:schemeClr>
            </a:solidFill>
            <a:miter lim="800000"/>
            <a:headEnd/>
            <a:tailEnd/>
          </a:ln>
        </p:spPr>
      </p:pic>
      <p:pic>
        <p:nvPicPr>
          <p:cNvPr id="8" name="Picture 7" descr="http://www.libyanjournalofmedicine.net/index.php/ljm/article/viewFile/5090/5533/10047"/>
          <p:cNvPicPr/>
          <p:nvPr/>
        </p:nvPicPr>
        <p:blipFill>
          <a:blip r:embed="rId5"/>
          <a:srcRect/>
          <a:stretch>
            <a:fillRect/>
          </a:stretch>
        </p:blipFill>
        <p:spPr bwMode="auto">
          <a:xfrm>
            <a:off x="6629400" y="1676400"/>
            <a:ext cx="2077727" cy="2428892"/>
          </a:xfrm>
          <a:prstGeom prst="rect">
            <a:avLst/>
          </a:prstGeom>
          <a:noFill/>
          <a:ln w="28575">
            <a:solidFill>
              <a:schemeClr val="tx2">
                <a:lumMod val="60000"/>
                <a:lumOff val="40000"/>
              </a:schemeClr>
            </a:solidFill>
            <a:miter lim="800000"/>
            <a:headEnd/>
            <a:tailEnd/>
          </a:ln>
        </p:spPr>
      </p:pic>
      <p:sp>
        <p:nvSpPr>
          <p:cNvPr id="9" name="Rectangle 8"/>
          <p:cNvSpPr/>
          <p:nvPr/>
        </p:nvSpPr>
        <p:spPr>
          <a:xfrm>
            <a:off x="609600" y="4343400"/>
            <a:ext cx="8153400" cy="2308324"/>
          </a:xfrm>
          <a:prstGeom prst="rect">
            <a:avLst/>
          </a:prstGeom>
        </p:spPr>
        <p:txBody>
          <a:bodyPr wrap="square">
            <a:spAutoFit/>
          </a:bodyPr>
          <a:lstStyle/>
          <a:p>
            <a:pPr>
              <a:buNone/>
            </a:pPr>
            <a:r>
              <a:rPr lang="en-US" sz="2400" dirty="0" err="1" smtClean="0"/>
              <a:t>Pemeriksaan</a:t>
            </a:r>
            <a:r>
              <a:rPr lang="en-US" sz="2400" dirty="0" smtClean="0"/>
              <a:t> </a:t>
            </a:r>
            <a:r>
              <a:rPr lang="en-US" sz="2400" dirty="0" err="1" smtClean="0"/>
              <a:t>lebih</a:t>
            </a:r>
            <a:r>
              <a:rPr lang="en-US" sz="2400" dirty="0" smtClean="0"/>
              <a:t> </a:t>
            </a:r>
            <a:r>
              <a:rPr lang="en-US" sz="2400" dirty="0" err="1" smtClean="0"/>
              <a:t>lanjut</a:t>
            </a:r>
            <a:r>
              <a:rPr lang="en-US" sz="2400" dirty="0" smtClean="0"/>
              <a:t> </a:t>
            </a:r>
            <a:r>
              <a:rPr lang="en-US" sz="2400" dirty="0" err="1" smtClean="0"/>
              <a:t>mungkin</a:t>
            </a:r>
            <a:r>
              <a:rPr lang="en-US" sz="2400" dirty="0" smtClean="0"/>
              <a:t> </a:t>
            </a:r>
            <a:r>
              <a:rPr lang="en-US" sz="2400" dirty="0" err="1" smtClean="0"/>
              <a:t>tergantung</a:t>
            </a:r>
            <a:r>
              <a:rPr lang="en-US" sz="2400" dirty="0" smtClean="0"/>
              <a:t> </a:t>
            </a:r>
            <a:r>
              <a:rPr lang="en-US" sz="2400" dirty="0" err="1" smtClean="0"/>
              <a:t>pada</a:t>
            </a:r>
            <a:r>
              <a:rPr lang="en-US" sz="2400" dirty="0" smtClean="0"/>
              <a:t> </a:t>
            </a:r>
            <a:r>
              <a:rPr lang="en-US" sz="2400" dirty="0" err="1" smtClean="0"/>
              <a:t>apakah</a:t>
            </a:r>
            <a:r>
              <a:rPr lang="en-US" sz="2400" dirty="0" smtClean="0"/>
              <a:t> </a:t>
            </a:r>
            <a:r>
              <a:rPr lang="en-US" sz="2400" dirty="0" err="1" smtClean="0"/>
              <a:t>dokter</a:t>
            </a:r>
            <a:r>
              <a:rPr lang="en-US" sz="2400" dirty="0" smtClean="0"/>
              <a:t> </a:t>
            </a:r>
            <a:r>
              <a:rPr lang="en-US" sz="2400" dirty="0" err="1" smtClean="0"/>
              <a:t>mencurigai</a:t>
            </a:r>
            <a:r>
              <a:rPr lang="en-US" sz="2400" dirty="0" smtClean="0"/>
              <a:t> </a:t>
            </a:r>
            <a:r>
              <a:rPr lang="en-US" sz="2400" dirty="0" err="1" smtClean="0"/>
              <a:t>masalah</a:t>
            </a:r>
            <a:r>
              <a:rPr lang="en-US" sz="2400" dirty="0" smtClean="0"/>
              <a:t> </a:t>
            </a:r>
            <a:r>
              <a:rPr lang="en-US" sz="2400" dirty="0" err="1" smtClean="0"/>
              <a:t>ini</a:t>
            </a:r>
            <a:r>
              <a:rPr lang="en-US" sz="2400" dirty="0" smtClean="0"/>
              <a:t> </a:t>
            </a:r>
            <a:r>
              <a:rPr lang="en-US" sz="2400" dirty="0" err="1" smtClean="0"/>
              <a:t>terkait</a:t>
            </a:r>
            <a:r>
              <a:rPr lang="en-US" sz="2400" dirty="0" smtClean="0"/>
              <a:t> </a:t>
            </a:r>
            <a:r>
              <a:rPr lang="en-US" sz="2400" dirty="0" err="1" smtClean="0"/>
              <a:t>dengan</a:t>
            </a:r>
            <a:r>
              <a:rPr lang="en-US" sz="2400" dirty="0" smtClean="0"/>
              <a:t> </a:t>
            </a:r>
            <a:r>
              <a:rPr lang="en-US" sz="2400" dirty="0" err="1" smtClean="0"/>
              <a:t>jantung</a:t>
            </a:r>
            <a:r>
              <a:rPr lang="en-US" sz="2400" dirty="0" smtClean="0"/>
              <a:t>, </a:t>
            </a:r>
            <a:r>
              <a:rPr lang="en-US" sz="2400" dirty="0" err="1" smtClean="0"/>
              <a:t>ginjal</a:t>
            </a:r>
            <a:r>
              <a:rPr lang="en-US" sz="2400" dirty="0" smtClean="0"/>
              <a:t>, </a:t>
            </a:r>
            <a:r>
              <a:rPr lang="en-US" sz="2400" dirty="0" err="1" smtClean="0"/>
              <a:t>tulang</a:t>
            </a:r>
            <a:r>
              <a:rPr lang="en-US" sz="2400" dirty="0" smtClean="0"/>
              <a:t> </a:t>
            </a:r>
            <a:r>
              <a:rPr lang="en-US" sz="2400" dirty="0" err="1" smtClean="0"/>
              <a:t>punggung</a:t>
            </a:r>
            <a:r>
              <a:rPr lang="en-US" sz="2400" dirty="0" smtClean="0"/>
              <a:t>, </a:t>
            </a:r>
            <a:r>
              <a:rPr lang="en-US" sz="2400" dirty="0" err="1" smtClean="0"/>
              <a:t>sel</a:t>
            </a:r>
            <a:r>
              <a:rPr lang="en-US" sz="2400" dirty="0" smtClean="0"/>
              <a:t> </a:t>
            </a:r>
            <a:r>
              <a:rPr lang="en-US" sz="2400" dirty="0" err="1" smtClean="0"/>
              <a:t>darah</a:t>
            </a:r>
            <a:r>
              <a:rPr lang="en-US" sz="2400" dirty="0" smtClean="0"/>
              <a:t>, </a:t>
            </a:r>
            <a:r>
              <a:rPr lang="en-US" sz="2400" dirty="0" err="1" smtClean="0"/>
              <a:t>dan</a:t>
            </a:r>
            <a:r>
              <a:rPr lang="en-US" sz="2400" dirty="0" smtClean="0"/>
              <a:t> </a:t>
            </a:r>
            <a:r>
              <a:rPr lang="en-US" sz="2400" dirty="0" err="1" smtClean="0"/>
              <a:t>sistem</a:t>
            </a:r>
            <a:r>
              <a:rPr lang="en-US" sz="2400" dirty="0" smtClean="0"/>
              <a:t> </a:t>
            </a:r>
            <a:r>
              <a:rPr lang="en-US" sz="2400" dirty="0" err="1" smtClean="0"/>
              <a:t>pencernaan</a:t>
            </a:r>
            <a:r>
              <a:rPr lang="en-US" sz="2400" dirty="0" smtClean="0"/>
              <a:t>.</a:t>
            </a:r>
          </a:p>
          <a:p>
            <a:pPr>
              <a:buNone/>
            </a:pPr>
            <a:r>
              <a:rPr lang="en-US" sz="2400" dirty="0" smtClean="0"/>
              <a:t>     </a:t>
            </a:r>
            <a:r>
              <a:rPr lang="en-US" sz="2400" dirty="0" err="1" smtClean="0">
                <a:solidFill>
                  <a:srgbClr val="FFFF00"/>
                </a:solidFill>
              </a:rPr>
              <a:t>Dalam</a:t>
            </a:r>
            <a:r>
              <a:rPr lang="en-US" sz="2400" dirty="0" smtClean="0">
                <a:solidFill>
                  <a:srgbClr val="FFFF00"/>
                </a:solidFill>
              </a:rPr>
              <a:t> </a:t>
            </a:r>
            <a:r>
              <a:rPr lang="en-US" sz="2400" dirty="0" err="1" smtClean="0">
                <a:solidFill>
                  <a:srgbClr val="FFFF00"/>
                </a:solidFill>
              </a:rPr>
              <a:t>mendiagnosis</a:t>
            </a:r>
            <a:r>
              <a:rPr lang="en-US" sz="2400" dirty="0" smtClean="0">
                <a:solidFill>
                  <a:srgbClr val="FFFF00"/>
                </a:solidFill>
              </a:rPr>
              <a:t> </a:t>
            </a:r>
            <a:r>
              <a:rPr lang="en-US" sz="2400" dirty="0" err="1" smtClean="0">
                <a:solidFill>
                  <a:srgbClr val="FFFF00"/>
                </a:solidFill>
              </a:rPr>
              <a:t>kondisi</a:t>
            </a:r>
            <a:r>
              <a:rPr lang="en-US" sz="2400" dirty="0" smtClean="0">
                <a:solidFill>
                  <a:srgbClr val="FFFF00"/>
                </a:solidFill>
              </a:rPr>
              <a:t> </a:t>
            </a:r>
            <a:r>
              <a:rPr lang="en-US" sz="2400" dirty="0" err="1" smtClean="0">
                <a:solidFill>
                  <a:srgbClr val="FFFF00"/>
                </a:solidFill>
              </a:rPr>
              <a:t>tersebut</a:t>
            </a:r>
            <a:r>
              <a:rPr lang="en-US" sz="2400" dirty="0" smtClean="0">
                <a:solidFill>
                  <a:srgbClr val="FFFF00"/>
                </a:solidFill>
              </a:rPr>
              <a:t>, </a:t>
            </a:r>
            <a:r>
              <a:rPr lang="en-US" sz="2400" dirty="0" err="1" smtClean="0">
                <a:solidFill>
                  <a:srgbClr val="FFFF00"/>
                </a:solidFill>
              </a:rPr>
              <a:t>dokter</a:t>
            </a:r>
            <a:r>
              <a:rPr lang="en-US" sz="2400" dirty="0" smtClean="0">
                <a:solidFill>
                  <a:srgbClr val="FFFF00"/>
                </a:solidFill>
              </a:rPr>
              <a:t> </a:t>
            </a:r>
            <a:r>
              <a:rPr lang="en-US" sz="2400" dirty="0" err="1" smtClean="0">
                <a:solidFill>
                  <a:srgbClr val="FFFF00"/>
                </a:solidFill>
              </a:rPr>
              <a:t>akan</a:t>
            </a:r>
            <a:r>
              <a:rPr lang="en-US" sz="2400" dirty="0" smtClean="0">
                <a:solidFill>
                  <a:srgbClr val="FFFF00"/>
                </a:solidFill>
              </a:rPr>
              <a:t> </a:t>
            </a:r>
            <a:r>
              <a:rPr lang="en-US" sz="2400" dirty="0" err="1" smtClean="0">
                <a:solidFill>
                  <a:srgbClr val="FFFF00"/>
                </a:solidFill>
              </a:rPr>
              <a:t>mencatat</a:t>
            </a:r>
            <a:r>
              <a:rPr lang="en-US" sz="2400" dirty="0" smtClean="0">
                <a:solidFill>
                  <a:srgbClr val="FFFF00"/>
                </a:solidFill>
              </a:rPr>
              <a:t> </a:t>
            </a:r>
            <a:r>
              <a:rPr lang="en-US" sz="2400" dirty="0" err="1" smtClean="0">
                <a:solidFill>
                  <a:srgbClr val="FFFF00"/>
                </a:solidFill>
              </a:rPr>
              <a:t>tingkat</a:t>
            </a:r>
            <a:r>
              <a:rPr lang="en-US" sz="2400" dirty="0" smtClean="0">
                <a:solidFill>
                  <a:srgbClr val="FFFF00"/>
                </a:solidFill>
              </a:rPr>
              <a:t> </a:t>
            </a:r>
            <a:r>
              <a:rPr lang="en-US" sz="2400" dirty="0" err="1" smtClean="0">
                <a:solidFill>
                  <a:srgbClr val="FFFF00"/>
                </a:solidFill>
              </a:rPr>
              <a:t>keparahan</a:t>
            </a:r>
            <a:r>
              <a:rPr lang="en-US" sz="2400" dirty="0" smtClean="0">
                <a:solidFill>
                  <a:srgbClr val="FFFF00"/>
                </a:solidFill>
              </a:rPr>
              <a:t> </a:t>
            </a:r>
            <a:r>
              <a:rPr lang="en-US" sz="2400" dirty="0" err="1" smtClean="0">
                <a:solidFill>
                  <a:srgbClr val="FFFF00"/>
                </a:solidFill>
              </a:rPr>
              <a:t>dan</a:t>
            </a:r>
            <a:r>
              <a:rPr lang="en-US" sz="2400" dirty="0" smtClean="0">
                <a:solidFill>
                  <a:srgbClr val="FFFF00"/>
                </a:solidFill>
              </a:rPr>
              <a:t> </a:t>
            </a:r>
            <a:r>
              <a:rPr lang="en-US" sz="2400" dirty="0" err="1" smtClean="0">
                <a:solidFill>
                  <a:srgbClr val="FFFF00"/>
                </a:solidFill>
              </a:rPr>
              <a:t>kemungkinan</a:t>
            </a:r>
            <a:r>
              <a:rPr lang="en-US" sz="2400" dirty="0" smtClean="0">
                <a:solidFill>
                  <a:srgbClr val="FFFF00"/>
                </a:solidFill>
              </a:rPr>
              <a:t> </a:t>
            </a:r>
            <a:r>
              <a:rPr lang="en-US" sz="2400" dirty="0" err="1" smtClean="0">
                <a:solidFill>
                  <a:srgbClr val="FFFF00"/>
                </a:solidFill>
              </a:rPr>
              <a:t>akan</a:t>
            </a:r>
            <a:r>
              <a:rPr lang="en-US" sz="2400" dirty="0" smtClean="0">
                <a:solidFill>
                  <a:srgbClr val="FFFF00"/>
                </a:solidFill>
              </a:rPr>
              <a:t> </a:t>
            </a:r>
            <a:r>
              <a:rPr lang="en-US" sz="2400" dirty="0" err="1" smtClean="0">
                <a:solidFill>
                  <a:srgbClr val="FFFF00"/>
                </a:solidFill>
              </a:rPr>
              <a:t>mengklasifikasikan</a:t>
            </a:r>
            <a:r>
              <a:rPr lang="en-US" sz="2400" dirty="0" smtClean="0">
                <a:solidFill>
                  <a:srgbClr val="FFFF00"/>
                </a:solidFill>
              </a:rPr>
              <a:t> </a:t>
            </a:r>
            <a:r>
              <a:rPr lang="en-US" sz="2400" dirty="0" err="1" smtClean="0">
                <a:solidFill>
                  <a:srgbClr val="FFFF00"/>
                </a:solidFill>
              </a:rPr>
              <a:t>sebagai</a:t>
            </a:r>
            <a:r>
              <a:rPr lang="en-US" sz="2400" dirty="0" smtClean="0">
                <a:solidFill>
                  <a:srgbClr val="FFFF00"/>
                </a:solidFill>
              </a:rPr>
              <a:t> </a:t>
            </a:r>
            <a:r>
              <a:rPr lang="en-US" sz="2400" dirty="0" err="1" smtClean="0">
                <a:solidFill>
                  <a:srgbClr val="FFFF00"/>
                </a:solidFill>
              </a:rPr>
              <a:t>salah</a:t>
            </a:r>
            <a:r>
              <a:rPr lang="en-US" sz="2400" dirty="0" smtClean="0">
                <a:solidFill>
                  <a:srgbClr val="FFFF00"/>
                </a:solidFill>
              </a:rPr>
              <a:t> </a:t>
            </a:r>
            <a:r>
              <a:rPr lang="en-US" sz="2400" dirty="0" err="1" smtClean="0">
                <a:solidFill>
                  <a:srgbClr val="FFFF00"/>
                </a:solidFill>
              </a:rPr>
              <a:t>satu</a:t>
            </a:r>
            <a:r>
              <a:rPr lang="en-US" sz="2400" dirty="0" smtClean="0">
                <a:solidFill>
                  <a:srgbClr val="FFFF00"/>
                </a:solidFill>
              </a:rPr>
              <a:t> </a:t>
            </a:r>
            <a:r>
              <a:rPr lang="en-US" sz="2400" dirty="0" err="1" smtClean="0">
                <a:solidFill>
                  <a:srgbClr val="FFFF00"/>
                </a:solidFill>
              </a:rPr>
              <a:t>dari</a:t>
            </a:r>
            <a:r>
              <a:rPr lang="en-US" sz="2400" dirty="0" smtClean="0">
                <a:solidFill>
                  <a:srgbClr val="FFFF00"/>
                </a:solidFill>
              </a:rPr>
              <a:t> </a:t>
            </a:r>
            <a:r>
              <a:rPr lang="en-US" sz="2400" dirty="0" err="1" smtClean="0">
                <a:solidFill>
                  <a:srgbClr val="FFFF00"/>
                </a:solidFill>
              </a:rPr>
              <a:t>empat</a:t>
            </a:r>
            <a:r>
              <a:rPr lang="en-US" sz="2400" dirty="0" smtClean="0">
                <a:solidFill>
                  <a:srgbClr val="FFFF00"/>
                </a:solidFill>
              </a:rPr>
              <a:t> </a:t>
            </a:r>
            <a:r>
              <a:rPr lang="en-US" sz="2400" dirty="0" err="1" smtClean="0">
                <a:solidFill>
                  <a:srgbClr val="FFFF00"/>
                </a:solidFill>
              </a:rPr>
              <a:t>jenis</a:t>
            </a:r>
            <a:r>
              <a:rPr lang="en-US" sz="2400" dirty="0" smtClean="0">
                <a:solidFill>
                  <a:srgbClr val="FFFF00"/>
                </a:solidFill>
              </a:rPr>
              <a:t> </a:t>
            </a:r>
            <a:r>
              <a:rPr lang="en-US" sz="2400" dirty="0" err="1" smtClean="0">
                <a:solidFill>
                  <a:srgbClr val="FFFF00"/>
                </a:solidFill>
              </a:rPr>
              <a:t>berikut</a:t>
            </a:r>
            <a:r>
              <a:rPr lang="en-US" sz="2400" dirty="0" smtClean="0">
                <a:solidFill>
                  <a:srgbClr val="FFFF00"/>
                </a:solidFill>
              </a:rPr>
              <a:t> :</a:t>
            </a:r>
            <a:endParaRPr lang="en-US" sz="2400" dirty="0">
              <a:solidFill>
                <a:srgbClr val="FFFF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id-ID" sz="4000" b="1" dirty="0" smtClean="0">
                <a:solidFill>
                  <a:srgbClr val="FFFF00"/>
                </a:solidFill>
              </a:rPr>
              <a:t>         </a:t>
            </a:r>
            <a:r>
              <a:rPr lang="en-US" sz="4000" b="1" dirty="0" smtClean="0">
                <a:solidFill>
                  <a:srgbClr val="FFFF00"/>
                </a:solidFill>
              </a:rPr>
              <a:t>TIPE RADIAL CLUB HAND</a:t>
            </a:r>
            <a:r>
              <a:rPr lang="id-ID" b="1" dirty="0" smtClean="0">
                <a:solidFill>
                  <a:srgbClr val="FFFF00"/>
                </a:solidFill>
              </a:rPr>
              <a:t> :</a:t>
            </a:r>
            <a:r>
              <a:rPr lang="en-US" b="1" dirty="0" smtClean="0">
                <a:solidFill>
                  <a:srgbClr val="FFFF00"/>
                </a:solidFill>
              </a:rPr>
              <a:t> </a:t>
            </a:r>
            <a:r>
              <a:rPr lang="id-ID" b="1" dirty="0" smtClean="0">
                <a:solidFill>
                  <a:srgbClr val="FFFF00"/>
                </a:solidFill>
              </a:rPr>
              <a:t>              </a:t>
            </a:r>
            <a:r>
              <a:rPr lang="id-ID" sz="2000" b="1" dirty="0" smtClean="0">
                <a:solidFill>
                  <a:srgbClr val="F20EB6"/>
                </a:solidFill>
              </a:rPr>
              <a:t>(Bayne )</a:t>
            </a:r>
            <a:endParaRPr lang="en-US" sz="2000" b="1" dirty="0"/>
          </a:p>
        </p:txBody>
      </p:sp>
      <p:sp>
        <p:nvSpPr>
          <p:cNvPr id="3" name="Content Placeholder 2"/>
          <p:cNvSpPr>
            <a:spLocks noGrp="1"/>
          </p:cNvSpPr>
          <p:nvPr>
            <p:ph idx="1"/>
          </p:nvPr>
        </p:nvSpPr>
        <p:spPr>
          <a:xfrm>
            <a:off x="0" y="1428736"/>
            <a:ext cx="9144000" cy="5429264"/>
          </a:xfrm>
        </p:spPr>
        <p:style>
          <a:lnRef idx="2">
            <a:schemeClr val="dk1">
              <a:shade val="50000"/>
            </a:schemeClr>
          </a:lnRef>
          <a:fillRef idx="1">
            <a:schemeClr val="dk1"/>
          </a:fillRef>
          <a:effectRef idx="0">
            <a:schemeClr val="dk1"/>
          </a:effectRef>
          <a:fontRef idx="minor">
            <a:schemeClr val="lt1"/>
          </a:fontRef>
        </p:style>
        <p:txBody>
          <a:bodyPr>
            <a:normAutofit/>
          </a:bodyPr>
          <a:lstStyle/>
          <a:p>
            <a:pPr>
              <a:buNone/>
            </a:pPr>
            <a:r>
              <a:rPr lang="en-US" dirty="0" smtClean="0"/>
              <a:t>    </a:t>
            </a:r>
            <a:r>
              <a:rPr lang="en-US" sz="2800" dirty="0" smtClean="0">
                <a:solidFill>
                  <a:srgbClr val="FFC000"/>
                </a:solidFill>
              </a:rPr>
              <a:t>TIPE I:</a:t>
            </a:r>
          </a:p>
          <a:p>
            <a:pPr>
              <a:buNone/>
            </a:pPr>
            <a:r>
              <a:rPr lang="en-US" sz="2800" dirty="0" smtClean="0">
                <a:solidFill>
                  <a:srgbClr val="FFFF00"/>
                </a:solidFill>
              </a:rPr>
              <a:t>    </a:t>
            </a:r>
            <a:r>
              <a:rPr lang="en-US" sz="2800" dirty="0" err="1" smtClean="0">
                <a:solidFill>
                  <a:srgbClr val="FFFF00"/>
                </a:solidFill>
              </a:rPr>
              <a:t>Adalah</a:t>
            </a:r>
            <a:r>
              <a:rPr lang="en-US" sz="2800" dirty="0" smtClean="0">
                <a:solidFill>
                  <a:srgbClr val="FFFF00"/>
                </a:solidFill>
              </a:rPr>
              <a:t> </a:t>
            </a:r>
            <a:r>
              <a:rPr lang="en-US" sz="2800" dirty="0" err="1" smtClean="0">
                <a:solidFill>
                  <a:srgbClr val="FFFF00"/>
                </a:solidFill>
              </a:rPr>
              <a:t>bentuk</a:t>
            </a:r>
            <a:r>
              <a:rPr lang="en-US" sz="2800" dirty="0" smtClean="0">
                <a:solidFill>
                  <a:srgbClr val="FFFF00"/>
                </a:solidFill>
              </a:rPr>
              <a:t> paling </a:t>
            </a:r>
            <a:r>
              <a:rPr lang="en-US" sz="2800" dirty="0" err="1" smtClean="0">
                <a:solidFill>
                  <a:srgbClr val="FFFF00"/>
                </a:solidFill>
              </a:rPr>
              <a:t>ringan</a:t>
            </a:r>
            <a:r>
              <a:rPr lang="en-US" sz="2800" dirty="0" smtClean="0">
                <a:solidFill>
                  <a:srgbClr val="FFFF00"/>
                </a:solidFill>
              </a:rPr>
              <a:t> </a:t>
            </a:r>
            <a:r>
              <a:rPr lang="en-US" sz="2800" dirty="0" err="1" smtClean="0">
                <a:solidFill>
                  <a:srgbClr val="FFFF00"/>
                </a:solidFill>
              </a:rPr>
              <a:t>dari</a:t>
            </a:r>
            <a:r>
              <a:rPr lang="en-US" sz="2800" dirty="0" smtClean="0">
                <a:solidFill>
                  <a:srgbClr val="FFFF00"/>
                </a:solidFill>
              </a:rPr>
              <a:t> Radial club hand. </a:t>
            </a:r>
          </a:p>
          <a:p>
            <a:r>
              <a:rPr lang="en-US" sz="2800" dirty="0" smtClean="0"/>
              <a:t>    </a:t>
            </a:r>
            <a:r>
              <a:rPr lang="en-US" sz="2800" dirty="0" err="1" smtClean="0"/>
              <a:t>Melibatkan</a:t>
            </a:r>
            <a:r>
              <a:rPr lang="en-US" sz="2800" dirty="0" smtClean="0"/>
              <a:t> </a:t>
            </a:r>
            <a:r>
              <a:rPr lang="en-US" sz="2800" dirty="0" err="1" smtClean="0"/>
              <a:t>kelainan</a:t>
            </a:r>
            <a:r>
              <a:rPr lang="en-US" sz="2800" dirty="0" smtClean="0"/>
              <a:t> </a:t>
            </a:r>
            <a:r>
              <a:rPr lang="en-US" sz="2800" dirty="0" err="1" smtClean="0"/>
              <a:t>ringan</a:t>
            </a:r>
            <a:r>
              <a:rPr lang="en-US" sz="2800" dirty="0" smtClean="0"/>
              <a:t> </a:t>
            </a:r>
            <a:r>
              <a:rPr lang="en-US" sz="2800" dirty="0" err="1" smtClean="0"/>
              <a:t>dari</a:t>
            </a:r>
            <a:r>
              <a:rPr lang="en-US" sz="2800" dirty="0" smtClean="0"/>
              <a:t> </a:t>
            </a:r>
            <a:r>
              <a:rPr lang="en-US" sz="2800" dirty="0" err="1" smtClean="0"/>
              <a:t>pergelangan</a:t>
            </a:r>
            <a:r>
              <a:rPr lang="en-US" sz="2800" dirty="0" smtClean="0"/>
              <a:t> </a:t>
            </a:r>
          </a:p>
          <a:p>
            <a:pPr>
              <a:buNone/>
            </a:pPr>
            <a:r>
              <a:rPr lang="en-US" sz="2800" dirty="0" smtClean="0"/>
              <a:t>        </a:t>
            </a:r>
            <a:r>
              <a:rPr lang="en-US" sz="2800" dirty="0" err="1" smtClean="0"/>
              <a:t>tangan</a:t>
            </a:r>
            <a:r>
              <a:rPr lang="en-US" sz="2800" dirty="0" smtClean="0"/>
              <a:t>. </a:t>
            </a:r>
          </a:p>
          <a:p>
            <a:r>
              <a:rPr lang="en-US" sz="2800" dirty="0" smtClean="0"/>
              <a:t>    </a:t>
            </a:r>
            <a:r>
              <a:rPr lang="en-US" sz="2800" dirty="0" err="1" smtClean="0"/>
              <a:t>Tidak</a:t>
            </a:r>
            <a:r>
              <a:rPr lang="en-US" sz="2800" dirty="0" smtClean="0"/>
              <a:t> </a:t>
            </a:r>
            <a:r>
              <a:rPr lang="en-US" sz="2800" dirty="0" err="1" smtClean="0"/>
              <a:t>terjadi</a:t>
            </a:r>
            <a:r>
              <a:rPr lang="en-US" sz="2800" dirty="0" smtClean="0"/>
              <a:t> </a:t>
            </a:r>
            <a:r>
              <a:rPr lang="en-US" sz="2800" dirty="0" err="1" smtClean="0"/>
              <a:t>gangguan</a:t>
            </a:r>
            <a:r>
              <a:rPr lang="en-US" sz="2800" dirty="0" smtClean="0"/>
              <a:t>  </a:t>
            </a:r>
            <a:r>
              <a:rPr lang="en-US" sz="2800" dirty="0" err="1" smtClean="0"/>
              <a:t>gerak</a:t>
            </a:r>
            <a:r>
              <a:rPr lang="en-US" sz="2800" dirty="0" smtClean="0"/>
              <a:t>.</a:t>
            </a:r>
          </a:p>
          <a:p>
            <a:r>
              <a:rPr lang="en-US" sz="2800" dirty="0" smtClean="0"/>
              <a:t>    </a:t>
            </a:r>
            <a:r>
              <a:rPr lang="en-US" sz="2800" dirty="0" err="1" smtClean="0"/>
              <a:t>Cacat</a:t>
            </a:r>
            <a:r>
              <a:rPr lang="en-US" sz="2800" dirty="0" smtClean="0"/>
              <a:t> </a:t>
            </a:r>
            <a:r>
              <a:rPr lang="en-US" sz="2800" dirty="0" err="1" smtClean="0"/>
              <a:t>ini</a:t>
            </a:r>
            <a:r>
              <a:rPr lang="en-US" sz="2800" dirty="0" smtClean="0"/>
              <a:t> </a:t>
            </a:r>
            <a:r>
              <a:rPr lang="en-US" sz="2800" dirty="0" err="1" smtClean="0"/>
              <a:t>menyebabkan</a:t>
            </a:r>
            <a:r>
              <a:rPr lang="en-US" sz="2800" dirty="0" smtClean="0"/>
              <a:t> </a:t>
            </a:r>
            <a:r>
              <a:rPr lang="en-US" sz="2800" dirty="0" err="1" smtClean="0"/>
              <a:t>pemendekan</a:t>
            </a:r>
            <a:r>
              <a:rPr lang="en-US" sz="2800" dirty="0" smtClean="0"/>
              <a:t> </a:t>
            </a:r>
            <a:r>
              <a:rPr lang="en-US" sz="2800" dirty="0" err="1" smtClean="0"/>
              <a:t>kecil</a:t>
            </a:r>
            <a:r>
              <a:rPr lang="en-US" sz="2800" dirty="0" smtClean="0"/>
              <a:t> </a:t>
            </a:r>
            <a:r>
              <a:rPr lang="en-US" sz="2800" dirty="0" err="1" smtClean="0"/>
              <a:t>dari</a:t>
            </a:r>
            <a:endParaRPr lang="en-US" sz="2800" dirty="0" smtClean="0"/>
          </a:p>
          <a:p>
            <a:pPr>
              <a:buNone/>
            </a:pPr>
            <a:r>
              <a:rPr lang="en-US" sz="2800" dirty="0" smtClean="0"/>
              <a:t>       radius </a:t>
            </a:r>
            <a:r>
              <a:rPr lang="en-US" sz="2800" dirty="0" err="1" smtClean="0"/>
              <a:t>dan</a:t>
            </a:r>
            <a:r>
              <a:rPr lang="en-US" sz="2800" dirty="0" smtClean="0"/>
              <a:t> distal ulna yang </a:t>
            </a:r>
            <a:r>
              <a:rPr lang="en-US" sz="2800" dirty="0" err="1" smtClean="0"/>
              <a:t>menonjol</a:t>
            </a:r>
            <a:r>
              <a:rPr lang="en-US" sz="2800" dirty="0" smtClean="0"/>
              <a:t>. </a:t>
            </a:r>
          </a:p>
          <a:p>
            <a:r>
              <a:rPr lang="en-US" sz="2800" dirty="0" smtClean="0"/>
              <a:t>   </a:t>
            </a:r>
            <a:r>
              <a:rPr lang="en-US" sz="2800" dirty="0" err="1" smtClean="0"/>
              <a:t>Intervensi</a:t>
            </a:r>
            <a:r>
              <a:rPr lang="en-US" sz="2800" dirty="0" smtClean="0"/>
              <a:t> </a:t>
            </a:r>
            <a:r>
              <a:rPr lang="en-US" sz="2800" dirty="0" err="1" smtClean="0"/>
              <a:t>bedah</a:t>
            </a:r>
            <a:r>
              <a:rPr lang="en-US" sz="2800" dirty="0" smtClean="0"/>
              <a:t> </a:t>
            </a:r>
            <a:r>
              <a:rPr lang="en-US" sz="2800" dirty="0" err="1" smtClean="0"/>
              <a:t>biasanya</a:t>
            </a:r>
            <a:r>
              <a:rPr lang="en-US" sz="2800" dirty="0" smtClean="0"/>
              <a:t> </a:t>
            </a:r>
            <a:r>
              <a:rPr lang="en-US" sz="2800" dirty="0" err="1" smtClean="0"/>
              <a:t>tidak</a:t>
            </a:r>
            <a:r>
              <a:rPr lang="en-US" sz="2800" dirty="0" smtClean="0"/>
              <a:t> </a:t>
            </a:r>
            <a:r>
              <a:rPr lang="en-US" sz="2800" dirty="0" err="1" smtClean="0"/>
              <a:t>diperlukan</a:t>
            </a:r>
            <a:r>
              <a:rPr lang="en-US" sz="2800" dirty="0" smtClean="0"/>
              <a:t>. </a:t>
            </a:r>
          </a:p>
          <a:p>
            <a:r>
              <a:rPr lang="en-US" sz="2800" dirty="0" smtClean="0"/>
              <a:t>   </a:t>
            </a:r>
            <a:r>
              <a:rPr lang="en-US" sz="2800" dirty="0" err="1" smtClean="0"/>
              <a:t>Tetapi</a:t>
            </a:r>
            <a:r>
              <a:rPr lang="en-US" sz="2800" dirty="0" smtClean="0"/>
              <a:t>  </a:t>
            </a:r>
            <a:r>
              <a:rPr lang="en-US" sz="2800" dirty="0" err="1" smtClean="0"/>
              <a:t>mungkin</a:t>
            </a:r>
            <a:r>
              <a:rPr lang="en-US" sz="2800" dirty="0" smtClean="0"/>
              <a:t> </a:t>
            </a:r>
            <a:r>
              <a:rPr lang="en-US" sz="2800" dirty="0" err="1" smtClean="0"/>
              <a:t>diperlukan</a:t>
            </a:r>
            <a:r>
              <a:rPr lang="en-US" sz="2800" dirty="0" smtClean="0"/>
              <a:t> </a:t>
            </a:r>
            <a:r>
              <a:rPr lang="en-US" sz="2800" dirty="0" err="1" smtClean="0"/>
              <a:t>untuk</a:t>
            </a:r>
            <a:r>
              <a:rPr lang="en-US" sz="2800" dirty="0" smtClean="0"/>
              <a:t> </a:t>
            </a:r>
            <a:r>
              <a:rPr lang="en-US" sz="2800" dirty="0" err="1" smtClean="0"/>
              <a:t>memperbaiki</a:t>
            </a:r>
            <a:r>
              <a:rPr lang="en-US" sz="2800" dirty="0" smtClean="0"/>
              <a:t> </a:t>
            </a:r>
          </a:p>
          <a:p>
            <a:pPr>
              <a:buNone/>
            </a:pPr>
            <a:r>
              <a:rPr lang="en-US" sz="2800" dirty="0" smtClean="0"/>
              <a:t>       </a:t>
            </a:r>
            <a:r>
              <a:rPr lang="en-US" sz="2800" dirty="0" err="1" smtClean="0"/>
              <a:t>hipoplasia</a:t>
            </a:r>
            <a:r>
              <a:rPr lang="en-US" sz="2800" dirty="0" smtClean="0"/>
              <a:t> </a:t>
            </a:r>
            <a:r>
              <a:rPr lang="en-US" sz="2800" dirty="0" err="1" smtClean="0"/>
              <a:t>ibu</a:t>
            </a:r>
            <a:r>
              <a:rPr lang="en-US" sz="2800" dirty="0" smtClean="0"/>
              <a:t> </a:t>
            </a:r>
            <a:r>
              <a:rPr lang="en-US" sz="2800" dirty="0" err="1" smtClean="0"/>
              <a:t>jari</a:t>
            </a:r>
            <a:r>
              <a:rPr lang="en-US" sz="2800" dirty="0" smtClean="0"/>
              <a:t>.</a:t>
            </a:r>
            <a:endParaRPr lang="en-US" sz="28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smtClean="0">
                <a:solidFill>
                  <a:srgbClr val="FFC000"/>
                </a:solidFill>
              </a:rPr>
              <a:t>TIPE II :</a:t>
            </a:r>
          </a:p>
          <a:p>
            <a:pPr>
              <a:buNone/>
            </a:pPr>
            <a:r>
              <a:rPr lang="en-US" dirty="0" smtClean="0">
                <a:solidFill>
                  <a:srgbClr val="FFFF00"/>
                </a:solidFill>
              </a:rPr>
              <a:t>   </a:t>
            </a:r>
            <a:r>
              <a:rPr lang="en-US" dirty="0" err="1" smtClean="0">
                <a:solidFill>
                  <a:srgbClr val="FFFF00"/>
                </a:solidFill>
              </a:rPr>
              <a:t>Terjadi</a:t>
            </a:r>
            <a:r>
              <a:rPr lang="en-US" dirty="0" smtClean="0"/>
              <a:t> </a:t>
            </a:r>
            <a:r>
              <a:rPr lang="en-US" dirty="0" err="1" smtClean="0">
                <a:solidFill>
                  <a:srgbClr val="FFFF00"/>
                </a:solidFill>
              </a:rPr>
              <a:t>pertumbuhan</a:t>
            </a:r>
            <a:r>
              <a:rPr lang="en-US" dirty="0" smtClean="0">
                <a:solidFill>
                  <a:srgbClr val="FFFF00"/>
                </a:solidFill>
              </a:rPr>
              <a:t> </a:t>
            </a:r>
            <a:r>
              <a:rPr lang="en-US" dirty="0" err="1" smtClean="0">
                <a:solidFill>
                  <a:srgbClr val="FFFF00"/>
                </a:solidFill>
              </a:rPr>
              <a:t>terbatas</a:t>
            </a:r>
            <a:r>
              <a:rPr lang="en-US" dirty="0" smtClean="0">
                <a:solidFill>
                  <a:srgbClr val="FFFF00"/>
                </a:solidFill>
              </a:rPr>
              <a:t> </a:t>
            </a:r>
            <a:r>
              <a:rPr lang="en-US" dirty="0" err="1" smtClean="0">
                <a:solidFill>
                  <a:srgbClr val="FFFF00"/>
                </a:solidFill>
              </a:rPr>
              <a:t>jari-jari</a:t>
            </a:r>
            <a:r>
              <a:rPr lang="en-US" dirty="0" smtClean="0">
                <a:solidFill>
                  <a:srgbClr val="FFFF00"/>
                </a:solidFill>
              </a:rPr>
              <a:t> </a:t>
            </a:r>
            <a:r>
              <a:rPr lang="en-US" dirty="0" err="1" smtClean="0">
                <a:solidFill>
                  <a:srgbClr val="FFFF00"/>
                </a:solidFill>
              </a:rPr>
              <a:t>pada</a:t>
            </a:r>
            <a:r>
              <a:rPr lang="en-US" dirty="0" smtClean="0">
                <a:solidFill>
                  <a:srgbClr val="FFFF00"/>
                </a:solidFill>
              </a:rPr>
              <a:t> </a:t>
            </a:r>
            <a:r>
              <a:rPr lang="en-US" dirty="0" err="1" smtClean="0">
                <a:solidFill>
                  <a:srgbClr val="FFFF00"/>
                </a:solidFill>
              </a:rPr>
              <a:t>kedua</a:t>
            </a:r>
            <a:r>
              <a:rPr lang="en-US" dirty="0" smtClean="0">
                <a:solidFill>
                  <a:srgbClr val="FFFF00"/>
                </a:solidFill>
              </a:rPr>
              <a:t> </a:t>
            </a:r>
            <a:r>
              <a:rPr lang="en-US" dirty="0" err="1" smtClean="0">
                <a:solidFill>
                  <a:srgbClr val="FFFF00"/>
                </a:solidFill>
              </a:rPr>
              <a:t>sisi</a:t>
            </a:r>
            <a:r>
              <a:rPr lang="en-US" dirty="0" smtClean="0">
                <a:solidFill>
                  <a:srgbClr val="FFFF00"/>
                </a:solidFill>
              </a:rPr>
              <a:t> distal </a:t>
            </a:r>
            <a:r>
              <a:rPr lang="en-US" dirty="0" err="1" smtClean="0">
                <a:solidFill>
                  <a:srgbClr val="FFFF00"/>
                </a:solidFill>
              </a:rPr>
              <a:t>dan</a:t>
            </a:r>
            <a:r>
              <a:rPr lang="en-US" dirty="0" smtClean="0">
                <a:solidFill>
                  <a:srgbClr val="FFFF00"/>
                </a:solidFill>
              </a:rPr>
              <a:t> </a:t>
            </a:r>
            <a:r>
              <a:rPr lang="en-US" dirty="0" err="1" smtClean="0">
                <a:solidFill>
                  <a:srgbClr val="FFFF00"/>
                </a:solidFill>
              </a:rPr>
              <a:t>proksimal</a:t>
            </a:r>
            <a:r>
              <a:rPr lang="en-US" dirty="0" smtClean="0">
                <a:solidFill>
                  <a:srgbClr val="FFFF00"/>
                </a:solidFill>
              </a:rPr>
              <a:t>.</a:t>
            </a:r>
          </a:p>
          <a:p>
            <a:r>
              <a:rPr lang="en-US" dirty="0" err="1" smtClean="0"/>
              <a:t>Pergelangan</a:t>
            </a:r>
            <a:r>
              <a:rPr lang="en-US" dirty="0" smtClean="0"/>
              <a:t> </a:t>
            </a:r>
            <a:r>
              <a:rPr lang="en-US" dirty="0" err="1" smtClean="0"/>
              <a:t>tangan</a:t>
            </a:r>
            <a:r>
              <a:rPr lang="en-US" dirty="0" smtClean="0"/>
              <a:t> </a:t>
            </a:r>
            <a:r>
              <a:rPr lang="en-US" dirty="0" err="1" smtClean="0"/>
              <a:t>lebih</a:t>
            </a:r>
            <a:r>
              <a:rPr lang="en-US" dirty="0" smtClean="0"/>
              <a:t> </a:t>
            </a:r>
            <a:r>
              <a:rPr lang="en-US" dirty="0" err="1" smtClean="0"/>
              <a:t>membengkok</a:t>
            </a:r>
            <a:r>
              <a:rPr lang="en-US" dirty="0" smtClean="0"/>
              <a:t> </a:t>
            </a:r>
            <a:r>
              <a:rPr lang="en-US" dirty="0" err="1" smtClean="0"/>
              <a:t>ke</a:t>
            </a:r>
            <a:r>
              <a:rPr lang="en-US" dirty="0" smtClean="0"/>
              <a:t> </a:t>
            </a:r>
            <a:r>
              <a:rPr lang="en-US" dirty="0" err="1" smtClean="0"/>
              <a:t>arah</a:t>
            </a:r>
            <a:r>
              <a:rPr lang="en-US" dirty="0" smtClean="0"/>
              <a:t> </a:t>
            </a:r>
            <a:r>
              <a:rPr lang="en-US" dirty="0" err="1" smtClean="0"/>
              <a:t>jari-jari</a:t>
            </a:r>
            <a:r>
              <a:rPr lang="en-US" dirty="0" smtClean="0"/>
              <a:t>, </a:t>
            </a:r>
            <a:r>
              <a:rPr lang="en-US" dirty="0" err="1" smtClean="0"/>
              <a:t>dan</a:t>
            </a:r>
            <a:r>
              <a:rPr lang="en-US" dirty="0" smtClean="0"/>
              <a:t> axis ulna </a:t>
            </a:r>
            <a:r>
              <a:rPr lang="en-US" dirty="0" err="1" smtClean="0"/>
              <a:t>keluar</a:t>
            </a:r>
            <a:r>
              <a:rPr lang="en-US" dirty="0" smtClean="0"/>
              <a:t>. </a:t>
            </a:r>
          </a:p>
          <a:p>
            <a:r>
              <a:rPr lang="en-US" dirty="0" err="1" smtClean="0"/>
              <a:t>Biasanya</a:t>
            </a:r>
            <a:r>
              <a:rPr lang="en-US" dirty="0" smtClean="0"/>
              <a:t> </a:t>
            </a:r>
            <a:r>
              <a:rPr lang="en-US" dirty="0" err="1" smtClean="0"/>
              <a:t>ibu</a:t>
            </a:r>
            <a:r>
              <a:rPr lang="en-US" dirty="0" smtClean="0"/>
              <a:t> </a:t>
            </a:r>
            <a:r>
              <a:rPr lang="en-US" dirty="0" err="1" smtClean="0"/>
              <a:t>jari</a:t>
            </a:r>
            <a:r>
              <a:rPr lang="en-US" dirty="0" smtClean="0"/>
              <a:t> </a:t>
            </a:r>
            <a:r>
              <a:rPr lang="en-US" dirty="0" err="1" smtClean="0"/>
              <a:t>dan</a:t>
            </a:r>
            <a:r>
              <a:rPr lang="en-US" dirty="0" smtClean="0"/>
              <a:t> </a:t>
            </a:r>
            <a:r>
              <a:rPr lang="en-US" dirty="0" err="1" smtClean="0"/>
              <a:t>pergelangan</a:t>
            </a:r>
            <a:r>
              <a:rPr lang="en-US" dirty="0" smtClean="0"/>
              <a:t> </a:t>
            </a:r>
            <a:r>
              <a:rPr lang="en-US" dirty="0" err="1" smtClean="0"/>
              <a:t>tangan</a:t>
            </a:r>
            <a:r>
              <a:rPr lang="en-US" dirty="0" smtClean="0"/>
              <a:t> </a:t>
            </a:r>
            <a:r>
              <a:rPr lang="en-US" dirty="0" err="1" smtClean="0"/>
              <a:t>ada</a:t>
            </a:r>
            <a:r>
              <a:rPr lang="en-US" dirty="0" smtClean="0"/>
              <a:t> </a:t>
            </a:r>
            <a:r>
              <a:rPr lang="en-US" dirty="0" err="1" smtClean="0"/>
              <a:t>kalainan</a:t>
            </a:r>
            <a:r>
              <a:rPr lang="en-US" dirty="0" smtClean="0"/>
              <a:t> </a:t>
            </a:r>
            <a:r>
              <a:rPr lang="en-US" dirty="0" smtClean="0">
                <a:solidFill>
                  <a:schemeClr val="tx1"/>
                </a:solidFill>
              </a:rPr>
              <a:t>yang </a:t>
            </a:r>
            <a:r>
              <a:rPr lang="en-US" dirty="0" err="1" smtClean="0">
                <a:solidFill>
                  <a:schemeClr val="tx1"/>
                </a:solidFill>
              </a:rPr>
              <a:t>ringan</a:t>
            </a:r>
            <a:r>
              <a:rPr lang="en-US" dirty="0" smtClean="0">
                <a:solidFill>
                  <a:schemeClr val="tx1"/>
                </a:solidFill>
              </a:rPr>
              <a:t>.</a:t>
            </a:r>
          </a:p>
          <a:p>
            <a:pPr>
              <a:buNone/>
            </a:pPr>
            <a:endParaRPr lang="en-US" dirty="0" smtClean="0">
              <a:solidFill>
                <a:schemeClr val="tx1"/>
              </a:solidFill>
            </a:endParaRPr>
          </a:p>
          <a:p>
            <a:r>
              <a:rPr lang="en-US" dirty="0" smtClean="0">
                <a:solidFill>
                  <a:schemeClr val="tx1"/>
                </a:solidFill>
              </a:rPr>
              <a:t>TIPE III : </a:t>
            </a:r>
          </a:p>
          <a:p>
            <a:r>
              <a:rPr lang="en-US" dirty="0" err="1" smtClean="0">
                <a:solidFill>
                  <a:schemeClr val="tx1"/>
                </a:solidFill>
              </a:rPr>
              <a:t>Terjadi</a:t>
            </a:r>
            <a:r>
              <a:rPr lang="en-US" dirty="0" smtClean="0">
                <a:solidFill>
                  <a:schemeClr val="tx1"/>
                </a:solidFill>
              </a:rPr>
              <a:t> </a:t>
            </a:r>
            <a:r>
              <a:rPr lang="en-US" dirty="0" err="1" smtClean="0">
                <a:solidFill>
                  <a:schemeClr val="tx1"/>
                </a:solidFill>
              </a:rPr>
              <a:t>kelainan</a:t>
            </a:r>
            <a:r>
              <a:rPr lang="en-US" dirty="0" smtClean="0">
                <a:solidFill>
                  <a:schemeClr val="tx1"/>
                </a:solidFill>
              </a:rPr>
              <a:t> </a:t>
            </a:r>
            <a:r>
              <a:rPr lang="en-US" dirty="0" err="1" smtClean="0">
                <a:solidFill>
                  <a:schemeClr val="tx1"/>
                </a:solidFill>
              </a:rPr>
              <a:t>pada</a:t>
            </a:r>
            <a:r>
              <a:rPr lang="en-US" dirty="0" smtClean="0">
                <a:solidFill>
                  <a:schemeClr val="tx1"/>
                </a:solidFill>
              </a:rPr>
              <a:t> </a:t>
            </a:r>
            <a:r>
              <a:rPr lang="en-US" dirty="0" err="1" smtClean="0">
                <a:solidFill>
                  <a:schemeClr val="tx1"/>
                </a:solidFill>
              </a:rPr>
              <a:t>jari-jari</a:t>
            </a:r>
            <a:r>
              <a:rPr lang="en-US" dirty="0" smtClean="0">
                <a:solidFill>
                  <a:schemeClr val="tx1"/>
                </a:solidFill>
              </a:rPr>
              <a:t> , </a:t>
            </a:r>
            <a:r>
              <a:rPr lang="en-US" dirty="0" err="1" smtClean="0">
                <a:solidFill>
                  <a:schemeClr val="tx1"/>
                </a:solidFill>
              </a:rPr>
              <a:t>pergelangan</a:t>
            </a:r>
            <a:r>
              <a:rPr lang="en-US" dirty="0" smtClean="0">
                <a:solidFill>
                  <a:schemeClr val="tx1"/>
                </a:solidFill>
              </a:rPr>
              <a:t> </a:t>
            </a:r>
            <a:r>
              <a:rPr lang="en-US" dirty="0" err="1" smtClean="0">
                <a:solidFill>
                  <a:schemeClr val="tx1"/>
                </a:solidFill>
              </a:rPr>
              <a:t>tangan</a:t>
            </a:r>
            <a:r>
              <a:rPr lang="en-US" dirty="0" smtClean="0">
                <a:solidFill>
                  <a:schemeClr val="tx1"/>
                </a:solidFill>
              </a:rPr>
              <a:t> </a:t>
            </a:r>
            <a:r>
              <a:rPr lang="en-US" dirty="0" err="1" smtClean="0">
                <a:solidFill>
                  <a:schemeClr val="tx1"/>
                </a:solidFill>
              </a:rPr>
              <a:t>lebih</a:t>
            </a:r>
            <a:r>
              <a:rPr lang="en-US" dirty="0" smtClean="0">
                <a:solidFill>
                  <a:schemeClr val="tx1"/>
                </a:solidFill>
              </a:rPr>
              <a:t> </a:t>
            </a:r>
            <a:r>
              <a:rPr lang="en-US" dirty="0" err="1" smtClean="0">
                <a:solidFill>
                  <a:schemeClr val="tx1"/>
                </a:solidFill>
              </a:rPr>
              <a:t>parah</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kelainan</a:t>
            </a:r>
            <a:r>
              <a:rPr lang="en-US" dirty="0" smtClean="0">
                <a:solidFill>
                  <a:schemeClr val="tx1"/>
                </a:solidFill>
              </a:rPr>
              <a:t> </a:t>
            </a:r>
            <a:r>
              <a:rPr lang="en-US" dirty="0" err="1" smtClean="0">
                <a:solidFill>
                  <a:schemeClr val="tx1"/>
                </a:solidFill>
              </a:rPr>
              <a:t>bentuk</a:t>
            </a:r>
            <a:r>
              <a:rPr lang="en-US" dirty="0" smtClean="0">
                <a:solidFill>
                  <a:schemeClr val="tx1"/>
                </a:solidFill>
              </a:rPr>
              <a:t> </a:t>
            </a:r>
            <a:r>
              <a:rPr lang="en-US" dirty="0" err="1" smtClean="0">
                <a:solidFill>
                  <a:schemeClr val="tx1"/>
                </a:solidFill>
              </a:rPr>
              <a:t>sendi</a:t>
            </a:r>
            <a:r>
              <a:rPr lang="en-US" dirty="0" smtClean="0">
                <a:solidFill>
                  <a:schemeClr val="tx1"/>
                </a:solidFill>
              </a:rPr>
              <a:t> </a:t>
            </a:r>
            <a:r>
              <a:rPr lang="en-US" dirty="0" err="1" smtClean="0">
                <a:solidFill>
                  <a:schemeClr val="tx1"/>
                </a:solidFill>
              </a:rPr>
              <a:t>jari</a:t>
            </a:r>
            <a:r>
              <a:rPr lang="en-US" dirty="0" smtClean="0">
                <a:solidFill>
                  <a:schemeClr val="tx1"/>
                </a:solidFill>
              </a:rPr>
              <a:t>.</a:t>
            </a:r>
          </a:p>
          <a:p>
            <a:r>
              <a:rPr lang="id-ID" dirty="0" smtClean="0">
                <a:solidFill>
                  <a:schemeClr val="tx1"/>
                </a:solidFill>
              </a:rPr>
              <a:t>Tidak adanya dua pertiga jari-jari, paling sering sisi distal.</a:t>
            </a:r>
          </a:p>
          <a:p>
            <a:pPr>
              <a:buNone/>
            </a:pPr>
            <a:endParaRPr lang="en-US" dirty="0" smtClean="0">
              <a:solidFill>
                <a:schemeClr val="bg1"/>
              </a:solidFill>
            </a:endParaRPr>
          </a:p>
          <a:p>
            <a:pPr>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buNone/>
            </a:pPr>
            <a:endParaRPr lang="en-US" dirty="0" smtClean="0">
              <a:solidFill>
                <a:schemeClr val="bg1"/>
              </a:solidFill>
            </a:endParaRPr>
          </a:p>
          <a:p>
            <a:r>
              <a:rPr lang="en-US" dirty="0" smtClean="0">
                <a:solidFill>
                  <a:srgbClr val="FFC000"/>
                </a:solidFill>
              </a:rPr>
              <a:t>TIPE IV :</a:t>
            </a:r>
          </a:p>
          <a:p>
            <a:r>
              <a:rPr lang="en-US" dirty="0" smtClean="0">
                <a:solidFill>
                  <a:srgbClr val="FFFF00"/>
                </a:solidFill>
              </a:rPr>
              <a:t> </a:t>
            </a:r>
            <a:r>
              <a:rPr lang="en-US" dirty="0" err="1" smtClean="0">
                <a:solidFill>
                  <a:srgbClr val="FFFF00"/>
                </a:solidFill>
              </a:rPr>
              <a:t>Jenis</a:t>
            </a:r>
            <a:r>
              <a:rPr lang="en-US" dirty="0" smtClean="0">
                <a:solidFill>
                  <a:srgbClr val="FFFF00"/>
                </a:solidFill>
              </a:rPr>
              <a:t> Radial club hand </a:t>
            </a:r>
            <a:r>
              <a:rPr lang="en-US" dirty="0" err="1" smtClean="0">
                <a:solidFill>
                  <a:srgbClr val="FFFF00"/>
                </a:solidFill>
              </a:rPr>
              <a:t>adalah</a:t>
            </a:r>
            <a:r>
              <a:rPr lang="en-US" dirty="0" smtClean="0">
                <a:solidFill>
                  <a:srgbClr val="FFFF00"/>
                </a:solidFill>
              </a:rPr>
              <a:t> yang paling </a:t>
            </a:r>
            <a:r>
              <a:rPr lang="en-US" dirty="0" err="1" smtClean="0">
                <a:solidFill>
                  <a:srgbClr val="FFFF00"/>
                </a:solidFill>
              </a:rPr>
              <a:t>umum</a:t>
            </a:r>
            <a:r>
              <a:rPr lang="en-US" dirty="0" smtClean="0">
                <a:solidFill>
                  <a:srgbClr val="FFFF00"/>
                </a:solidFill>
              </a:rPr>
              <a:t> </a:t>
            </a:r>
            <a:r>
              <a:rPr lang="en-US" dirty="0" err="1" smtClean="0">
                <a:solidFill>
                  <a:srgbClr val="FFFF00"/>
                </a:solidFill>
              </a:rPr>
              <a:t>dan</a:t>
            </a:r>
            <a:r>
              <a:rPr lang="en-US" dirty="0" smtClean="0">
                <a:solidFill>
                  <a:srgbClr val="FFFF00"/>
                </a:solidFill>
              </a:rPr>
              <a:t> yang paling </a:t>
            </a:r>
            <a:r>
              <a:rPr lang="en-US" dirty="0" err="1" smtClean="0">
                <a:solidFill>
                  <a:srgbClr val="FFFF00"/>
                </a:solidFill>
              </a:rPr>
              <a:t>parah</a:t>
            </a:r>
            <a:r>
              <a:rPr lang="en-US" dirty="0" smtClean="0">
                <a:solidFill>
                  <a:srgbClr val="FFFF00"/>
                </a:solidFill>
              </a:rPr>
              <a:t>.</a:t>
            </a:r>
            <a:endParaRPr lang="en-US" dirty="0" smtClean="0">
              <a:solidFill>
                <a:schemeClr val="tx1"/>
              </a:solidFill>
            </a:endParaRPr>
          </a:p>
          <a:p>
            <a:r>
              <a:rPr lang="en-US" dirty="0" err="1" smtClean="0">
                <a:solidFill>
                  <a:schemeClr val="tx1"/>
                </a:solidFill>
              </a:rPr>
              <a:t>Terjadi</a:t>
            </a:r>
            <a:r>
              <a:rPr lang="en-US" dirty="0" smtClean="0">
                <a:solidFill>
                  <a:schemeClr val="tx1"/>
                </a:solidFill>
              </a:rPr>
              <a:t> </a:t>
            </a:r>
            <a:r>
              <a:rPr lang="en-US" dirty="0" err="1" smtClean="0">
                <a:solidFill>
                  <a:schemeClr val="tx1"/>
                </a:solidFill>
              </a:rPr>
              <a:t>keterbatasan</a:t>
            </a:r>
            <a:r>
              <a:rPr lang="en-US" dirty="0" smtClean="0">
                <a:solidFill>
                  <a:schemeClr val="tx1"/>
                </a:solidFill>
              </a:rPr>
              <a:t>  </a:t>
            </a:r>
            <a:r>
              <a:rPr lang="en-US" dirty="0" err="1" smtClean="0">
                <a:solidFill>
                  <a:schemeClr val="tx1"/>
                </a:solidFill>
              </a:rPr>
              <a:t>dari</a:t>
            </a:r>
            <a:r>
              <a:rPr lang="en-US" dirty="0" smtClean="0">
                <a:solidFill>
                  <a:schemeClr val="tx1"/>
                </a:solidFill>
              </a:rPr>
              <a:t> </a:t>
            </a:r>
            <a:r>
              <a:rPr lang="en-US" dirty="0" err="1" smtClean="0">
                <a:solidFill>
                  <a:schemeClr val="tx1"/>
                </a:solidFill>
              </a:rPr>
              <a:t>tangan</a:t>
            </a:r>
            <a:r>
              <a:rPr lang="en-US" dirty="0" smtClean="0">
                <a:solidFill>
                  <a:schemeClr val="tx1"/>
                </a:solidFill>
              </a:rPr>
              <a:t>, </a:t>
            </a:r>
            <a:r>
              <a:rPr lang="en-US" dirty="0" err="1" smtClean="0">
                <a:solidFill>
                  <a:schemeClr val="tx1"/>
                </a:solidFill>
              </a:rPr>
              <a:t>pergelangan</a:t>
            </a:r>
            <a:r>
              <a:rPr lang="en-US" dirty="0" smtClean="0">
                <a:solidFill>
                  <a:schemeClr val="tx1"/>
                </a:solidFill>
              </a:rPr>
              <a:t> </a:t>
            </a:r>
            <a:r>
              <a:rPr lang="en-US" dirty="0" err="1" smtClean="0">
                <a:solidFill>
                  <a:schemeClr val="tx1"/>
                </a:solidFill>
              </a:rPr>
              <a:t>tangan</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fungsi</a:t>
            </a:r>
            <a:r>
              <a:rPr lang="en-US" dirty="0" smtClean="0">
                <a:solidFill>
                  <a:schemeClr val="tx1"/>
                </a:solidFill>
              </a:rPr>
              <a:t> </a:t>
            </a:r>
            <a:r>
              <a:rPr lang="en-US" dirty="0" err="1" smtClean="0">
                <a:solidFill>
                  <a:schemeClr val="tx1"/>
                </a:solidFill>
              </a:rPr>
              <a:t>lengan</a:t>
            </a:r>
            <a:r>
              <a:rPr lang="en-US" dirty="0" smtClean="0">
                <a:solidFill>
                  <a:schemeClr val="tx1"/>
                </a:solidFill>
              </a:rPr>
              <a:t> </a:t>
            </a:r>
            <a:r>
              <a:rPr lang="en-US" dirty="0" err="1" smtClean="0">
                <a:solidFill>
                  <a:schemeClr val="tx1"/>
                </a:solidFill>
              </a:rPr>
              <a:t>bawah</a:t>
            </a:r>
            <a:r>
              <a:rPr lang="en-US" dirty="0" smtClean="0">
                <a:solidFill>
                  <a:schemeClr val="tx1"/>
                </a:solidFill>
              </a:rPr>
              <a:t>. </a:t>
            </a:r>
          </a:p>
          <a:p>
            <a:r>
              <a:rPr lang="en-US" dirty="0" err="1" smtClean="0">
                <a:solidFill>
                  <a:schemeClr val="tx1"/>
                </a:solidFill>
              </a:rPr>
              <a:t>Jari-jari</a:t>
            </a:r>
            <a:r>
              <a:rPr lang="en-US" dirty="0" smtClean="0">
                <a:solidFill>
                  <a:schemeClr val="tx1"/>
                </a:solidFill>
              </a:rPr>
              <a:t> </a:t>
            </a:r>
            <a:r>
              <a:rPr lang="en-US" dirty="0" err="1" smtClean="0">
                <a:solidFill>
                  <a:schemeClr val="tx1"/>
                </a:solidFill>
              </a:rPr>
              <a:t>tidak</a:t>
            </a:r>
            <a:r>
              <a:rPr lang="en-US" dirty="0" smtClean="0">
                <a:solidFill>
                  <a:schemeClr val="tx1"/>
                </a:solidFill>
              </a:rPr>
              <a:t> </a:t>
            </a:r>
            <a:r>
              <a:rPr lang="en-US" dirty="0" err="1" smtClean="0">
                <a:solidFill>
                  <a:schemeClr val="tx1"/>
                </a:solidFill>
              </a:rPr>
              <a:t>lengkap</a:t>
            </a:r>
            <a:r>
              <a:rPr lang="en-US" dirty="0" smtClean="0">
                <a:solidFill>
                  <a:schemeClr val="tx1"/>
                </a:solidFill>
              </a:rPr>
              <a:t> </a:t>
            </a:r>
          </a:p>
          <a:p>
            <a:r>
              <a:rPr lang="en-US" dirty="0" smtClean="0">
                <a:solidFill>
                  <a:schemeClr val="tx1"/>
                </a:solidFill>
              </a:rPr>
              <a:t>Ulna </a:t>
            </a:r>
            <a:r>
              <a:rPr lang="en-US" dirty="0" err="1" smtClean="0">
                <a:solidFill>
                  <a:schemeClr val="tx1"/>
                </a:solidFill>
              </a:rPr>
              <a:t>membengkok</a:t>
            </a:r>
            <a:r>
              <a:rPr lang="en-US" dirty="0" smtClean="0">
                <a:solidFill>
                  <a:schemeClr val="tx1"/>
                </a:solidFill>
              </a:rPr>
              <a:t> </a:t>
            </a:r>
            <a:r>
              <a:rPr lang="en-US" dirty="0" err="1" smtClean="0">
                <a:solidFill>
                  <a:schemeClr val="tx1"/>
                </a:solidFill>
              </a:rPr>
              <a:t>juga</a:t>
            </a:r>
            <a:r>
              <a:rPr lang="en-US" dirty="0" smtClean="0">
                <a:solidFill>
                  <a:schemeClr val="tx1"/>
                </a:solidFill>
              </a:rPr>
              <a:t> paling </a:t>
            </a:r>
            <a:r>
              <a:rPr lang="en-US" dirty="0" err="1" smtClean="0">
                <a:solidFill>
                  <a:schemeClr val="tx1"/>
                </a:solidFill>
              </a:rPr>
              <a:t>parah</a:t>
            </a:r>
            <a:r>
              <a:rPr lang="en-US" dirty="0" smtClean="0">
                <a:solidFill>
                  <a:schemeClr val="tx1"/>
                </a:solidFill>
              </a:rPr>
              <a:t>. </a:t>
            </a:r>
          </a:p>
          <a:p>
            <a:r>
              <a:rPr lang="en-US" dirty="0" err="1" smtClean="0">
                <a:solidFill>
                  <a:schemeClr val="tx1"/>
                </a:solidFill>
              </a:rPr>
              <a:t>Gerakan</a:t>
            </a:r>
            <a:r>
              <a:rPr lang="en-US" dirty="0" smtClean="0">
                <a:solidFill>
                  <a:schemeClr val="tx1"/>
                </a:solidFill>
              </a:rPr>
              <a:t> </a:t>
            </a:r>
            <a:r>
              <a:rPr lang="en-US" dirty="0" err="1" smtClean="0">
                <a:solidFill>
                  <a:schemeClr val="tx1"/>
                </a:solidFill>
              </a:rPr>
              <a:t>terbatas</a:t>
            </a:r>
            <a:r>
              <a:rPr lang="en-US" dirty="0" smtClean="0">
                <a:solidFill>
                  <a:schemeClr val="tx1"/>
                </a:solidFill>
              </a:rPr>
              <a:t>.</a:t>
            </a:r>
          </a:p>
          <a:p>
            <a:pPr>
              <a:buNone/>
            </a:pPr>
            <a:endParaRPr lang="en-US" dirty="0" smtClean="0">
              <a:solidFill>
                <a:schemeClr val="tx1"/>
              </a:solidFill>
            </a:endParaRPr>
          </a:p>
          <a:p>
            <a:pPr>
              <a:buNone/>
            </a:pPr>
            <a:endParaRPr lang="en-US" dirty="0">
              <a:solidFill>
                <a:schemeClr val="tx1"/>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sz="4000" b="1" dirty="0"/>
          </a:p>
        </p:txBody>
      </p:sp>
      <p:pic>
        <p:nvPicPr>
          <p:cNvPr id="3" name="BLOGGER_PHOTO_ID_5458783157178977522" descr="http://1.bp.blogspot.com/_Hbhw6M1yv8s/S8F-XA2JzPI/AAAAAAAAALw/caE6k_vkzB8/s320/DSC02222.JPG">
            <a:hlinkClick r:id="rId2"/>
          </p:cNvPr>
          <p:cNvPicPr/>
          <p:nvPr/>
        </p:nvPicPr>
        <p:blipFill>
          <a:blip r:embed="rId3"/>
          <a:srcRect/>
          <a:stretch>
            <a:fillRect/>
          </a:stretch>
        </p:blipFill>
        <p:spPr bwMode="auto">
          <a:xfrm>
            <a:off x="785786" y="214290"/>
            <a:ext cx="3048000" cy="2035810"/>
          </a:xfrm>
          <a:prstGeom prst="rect">
            <a:avLst/>
          </a:prstGeom>
          <a:noFill/>
          <a:ln w="9525">
            <a:noFill/>
            <a:miter lim="800000"/>
            <a:headEnd/>
            <a:tailEnd/>
          </a:ln>
        </p:spPr>
      </p:pic>
      <p:pic>
        <p:nvPicPr>
          <p:cNvPr id="4" name="BLOGGER_PHOTO_ID_5458783152132668098" descr="http://3.bp.blogspot.com/_Hbhw6M1yv8s/S8F-WuDBOsI/AAAAAAAAALo/dXuMg68nmnM/s320/DSC02221.JPG">
            <a:hlinkClick r:id="rId4"/>
          </p:cNvPr>
          <p:cNvPicPr/>
          <p:nvPr/>
        </p:nvPicPr>
        <p:blipFill>
          <a:blip r:embed="rId5"/>
          <a:srcRect/>
          <a:stretch>
            <a:fillRect/>
          </a:stretch>
        </p:blipFill>
        <p:spPr bwMode="auto">
          <a:xfrm>
            <a:off x="785786" y="2357406"/>
            <a:ext cx="3048000" cy="2035810"/>
          </a:xfrm>
          <a:prstGeom prst="rect">
            <a:avLst/>
          </a:prstGeom>
          <a:noFill/>
          <a:ln w="9525">
            <a:noFill/>
            <a:miter lim="800000"/>
            <a:headEnd/>
            <a:tailEnd/>
          </a:ln>
        </p:spPr>
      </p:pic>
      <p:pic>
        <p:nvPicPr>
          <p:cNvPr id="5" name="BLOGGER_PHOTO_ID_5458783142265561410" descr="http://1.bp.blogspot.com/_Hbhw6M1yv8s/S8F-WJShIUI/AAAAAAAAALg/DSoK9LB58JY/s320/DSC02220.JPG">
            <a:hlinkClick r:id="rId6"/>
          </p:cNvPr>
          <p:cNvPicPr/>
          <p:nvPr/>
        </p:nvPicPr>
        <p:blipFill>
          <a:blip r:embed="rId7"/>
          <a:srcRect/>
          <a:stretch>
            <a:fillRect/>
          </a:stretch>
        </p:blipFill>
        <p:spPr bwMode="auto">
          <a:xfrm>
            <a:off x="785786" y="4500546"/>
            <a:ext cx="3048000" cy="2035810"/>
          </a:xfrm>
          <a:prstGeom prst="rect">
            <a:avLst/>
          </a:prstGeom>
          <a:noFill/>
          <a:ln w="9525">
            <a:noFill/>
            <a:miter lim="800000"/>
            <a:headEnd/>
            <a:tailEnd/>
          </a:ln>
        </p:spPr>
      </p:pic>
      <p:sp>
        <p:nvSpPr>
          <p:cNvPr id="6" name="TextBox 5"/>
          <p:cNvSpPr txBox="1"/>
          <p:nvPr/>
        </p:nvSpPr>
        <p:spPr>
          <a:xfrm>
            <a:off x="4429124" y="2071678"/>
            <a:ext cx="4143404" cy="1015663"/>
          </a:xfrm>
          <a:prstGeom prst="rect">
            <a:avLst/>
          </a:prstGeom>
          <a:noFill/>
        </p:spPr>
        <p:txBody>
          <a:bodyPr wrap="square" rtlCol="0">
            <a:spAutoFit/>
          </a:bodyPr>
          <a:lstStyle/>
          <a:p>
            <a:r>
              <a:rPr lang="en-US" sz="2000" b="1" dirty="0" err="1" smtClean="0"/>
              <a:t>Jika</a:t>
            </a:r>
            <a:r>
              <a:rPr lang="en-US" sz="2000" b="1" dirty="0" smtClean="0"/>
              <a:t> </a:t>
            </a:r>
            <a:r>
              <a:rPr lang="en-US" sz="2000" b="1" dirty="0" err="1" smtClean="0"/>
              <a:t>pasien</a:t>
            </a:r>
            <a:r>
              <a:rPr lang="en-US" sz="2000" b="1" dirty="0" smtClean="0"/>
              <a:t> </a:t>
            </a:r>
            <a:r>
              <a:rPr lang="en-US" sz="2000" b="1" dirty="0" err="1" smtClean="0"/>
              <a:t>perlu</a:t>
            </a:r>
            <a:r>
              <a:rPr lang="en-US" sz="2000" b="1" dirty="0" smtClean="0"/>
              <a:t> </a:t>
            </a:r>
            <a:r>
              <a:rPr lang="en-US" sz="2000" b="1" dirty="0" err="1" smtClean="0"/>
              <a:t>operasi</a:t>
            </a:r>
            <a:r>
              <a:rPr lang="en-US" sz="2000" b="1" dirty="0" smtClean="0"/>
              <a:t>, hrs </a:t>
            </a:r>
            <a:r>
              <a:rPr lang="en-US" sz="2000" b="1" dirty="0" err="1" smtClean="0"/>
              <a:t>diingat</a:t>
            </a:r>
            <a:r>
              <a:rPr lang="en-US" sz="2000" b="1" dirty="0" smtClean="0"/>
              <a:t> </a:t>
            </a:r>
            <a:r>
              <a:rPr lang="en-US" sz="2000" b="1" dirty="0" err="1" smtClean="0"/>
              <a:t>bahwa</a:t>
            </a:r>
            <a:r>
              <a:rPr lang="en-US" sz="2000" b="1" dirty="0" smtClean="0"/>
              <a:t> </a:t>
            </a:r>
            <a:r>
              <a:rPr lang="en-US" sz="2000" b="1" dirty="0" err="1" smtClean="0"/>
              <a:t>latihan</a:t>
            </a:r>
            <a:r>
              <a:rPr lang="en-US" sz="2000" b="1" dirty="0" smtClean="0"/>
              <a:t> ROM </a:t>
            </a:r>
            <a:r>
              <a:rPr lang="en-US" sz="2000" b="1" dirty="0" err="1" smtClean="0"/>
              <a:t>sangat</a:t>
            </a:r>
            <a:r>
              <a:rPr lang="en-US" sz="2000" b="1" dirty="0" smtClean="0"/>
              <a:t> </a:t>
            </a:r>
            <a:r>
              <a:rPr lang="en-US" sz="2000" b="1" dirty="0" err="1" smtClean="0"/>
              <a:t>penting</a:t>
            </a:r>
            <a:r>
              <a:rPr lang="en-US" sz="2000" b="1" dirty="0" smtClean="0"/>
              <a:t>. </a:t>
            </a:r>
            <a:endParaRPr lang="en-US" sz="2000" b="1" dirty="0"/>
          </a:p>
        </p:txBody>
      </p:sp>
      <p:sp>
        <p:nvSpPr>
          <p:cNvPr id="7" name="Left Arrow 6"/>
          <p:cNvSpPr/>
          <p:nvPr/>
        </p:nvSpPr>
        <p:spPr>
          <a:xfrm>
            <a:off x="5286380" y="3000372"/>
            <a:ext cx="1643074" cy="1214446"/>
          </a:xfrm>
          <a:prstGeom prst="lef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109639"/>
          </a:xfrm>
          <a:prstGeom prst="rect">
            <a:avLst/>
          </a:prstGeom>
          <a:ln>
            <a:solidFill>
              <a:schemeClr val="accent1">
                <a:lumMod val="75000"/>
              </a:schemeClr>
            </a:solidFill>
          </a:ln>
        </p:spPr>
        <p:style>
          <a:lnRef idx="0">
            <a:scrgbClr r="0" g="0" b="0"/>
          </a:lnRef>
          <a:fillRef idx="1003">
            <a:schemeClr val="dk2"/>
          </a:fillRef>
          <a:effectRef idx="0">
            <a:scrgbClr r="0" g="0" b="0"/>
          </a:effectRef>
          <a:fontRef idx="major"/>
        </p:style>
        <p:txBody>
          <a:bodyPr wrap="square" rtlCol="0">
            <a:spAutoFit/>
          </a:bodyPr>
          <a:lstStyle/>
          <a:p>
            <a:endParaRPr lang="en-US" dirty="0" smtClean="0"/>
          </a:p>
          <a:p>
            <a:endParaRPr lang="en-US" dirty="0"/>
          </a:p>
          <a:p>
            <a:pPr algn="ctr"/>
            <a:endParaRPr lang="en-US" sz="6000" b="1" dirty="0" smtClean="0">
              <a:solidFill>
                <a:srgbClr val="FFC50D"/>
              </a:solidFill>
            </a:endParaRPr>
          </a:p>
          <a:p>
            <a:pPr algn="ctr"/>
            <a:endParaRPr lang="en-US" sz="6000" b="1" dirty="0"/>
          </a:p>
          <a:p>
            <a:pPr algn="ctr"/>
            <a:endParaRPr lang="en-US" sz="6000" b="1" dirty="0" smtClean="0"/>
          </a:p>
          <a:p>
            <a:pPr algn="ctr"/>
            <a:endParaRPr lang="en-US" sz="6000" b="1" dirty="0"/>
          </a:p>
          <a:p>
            <a:pPr algn="ctr"/>
            <a:endParaRPr lang="en-US" sz="6000" b="1" dirty="0" smtClean="0"/>
          </a:p>
          <a:p>
            <a:pPr algn="ctr"/>
            <a:endParaRPr lang="en-US" sz="6000" b="1" dirty="0"/>
          </a:p>
          <a:p>
            <a:pPr algn="ctr"/>
            <a:endParaRPr lang="en-US" sz="6000" b="1" dirty="0"/>
          </a:p>
        </p:txBody>
      </p:sp>
      <p:sp>
        <p:nvSpPr>
          <p:cNvPr id="5" name="TextBox 4"/>
          <p:cNvSpPr txBox="1"/>
          <p:nvPr/>
        </p:nvSpPr>
        <p:spPr>
          <a:xfrm>
            <a:off x="785786" y="1500174"/>
            <a:ext cx="7715304" cy="3693319"/>
          </a:xfrm>
          <a:prstGeom prst="rect">
            <a:avLst/>
          </a:prstGeom>
          <a:solidFill>
            <a:schemeClr val="bg2">
              <a:lumMod val="60000"/>
              <a:lumOff val="40000"/>
            </a:schemeClr>
          </a:solidFill>
          <a:ln w="19050">
            <a:solidFill>
              <a:srgbClr val="FFC50D"/>
            </a:solidFill>
          </a:ln>
        </p:spPr>
        <p:txBody>
          <a:bodyPr wrap="square" rtlCol="0">
            <a:spAutoFit/>
          </a:bodyPr>
          <a:lstStyle/>
          <a:p>
            <a:endParaRPr lang="en-US" sz="2400" b="1" dirty="0" smtClean="0">
              <a:solidFill>
                <a:schemeClr val="bg1"/>
              </a:solidFill>
            </a:endParaRPr>
          </a:p>
          <a:p>
            <a:pPr>
              <a:buFont typeface="Arial" pitchFamily="34" charset="0"/>
              <a:buChar char="•"/>
            </a:pPr>
            <a:r>
              <a:rPr lang="en-US" sz="2400" b="1" dirty="0" smtClean="0">
                <a:solidFill>
                  <a:schemeClr val="bg1"/>
                </a:solidFill>
              </a:rPr>
              <a:t> </a:t>
            </a:r>
            <a:r>
              <a:rPr lang="en-US" sz="2400" b="1" dirty="0" err="1" smtClean="0">
                <a:solidFill>
                  <a:schemeClr val="bg1"/>
                </a:solidFill>
              </a:rPr>
              <a:t>Prospek</a:t>
            </a:r>
            <a:r>
              <a:rPr lang="en-US" sz="2400" b="1" dirty="0" smtClean="0">
                <a:solidFill>
                  <a:schemeClr val="bg1"/>
                </a:solidFill>
              </a:rPr>
              <a:t> </a:t>
            </a:r>
            <a:r>
              <a:rPr lang="en-US" sz="2400" b="1" dirty="0" err="1" smtClean="0">
                <a:solidFill>
                  <a:schemeClr val="bg1"/>
                </a:solidFill>
              </a:rPr>
              <a:t>jangka</a:t>
            </a:r>
            <a:r>
              <a:rPr lang="en-US" sz="2400" b="1" dirty="0" smtClean="0">
                <a:solidFill>
                  <a:schemeClr val="bg1"/>
                </a:solidFill>
              </a:rPr>
              <a:t> </a:t>
            </a:r>
            <a:r>
              <a:rPr lang="en-US" sz="2400" b="1" dirty="0" err="1" smtClean="0">
                <a:solidFill>
                  <a:schemeClr val="bg1"/>
                </a:solidFill>
              </a:rPr>
              <a:t>panjang</a:t>
            </a:r>
            <a:r>
              <a:rPr lang="en-US" sz="2400" b="1" dirty="0" smtClean="0">
                <a:solidFill>
                  <a:schemeClr val="bg1"/>
                </a:solidFill>
              </a:rPr>
              <a:t> </a:t>
            </a:r>
            <a:r>
              <a:rPr lang="en-US" sz="2400" b="1" dirty="0" err="1" smtClean="0">
                <a:solidFill>
                  <a:schemeClr val="bg1"/>
                </a:solidFill>
              </a:rPr>
              <a:t>tergantung</a:t>
            </a:r>
            <a:r>
              <a:rPr lang="en-US" sz="2400" b="1" dirty="0" smtClean="0">
                <a:solidFill>
                  <a:schemeClr val="bg1"/>
                </a:solidFill>
              </a:rPr>
              <a:t> </a:t>
            </a:r>
            <a:r>
              <a:rPr lang="en-US" sz="2400" b="1" dirty="0" err="1" smtClean="0">
                <a:solidFill>
                  <a:schemeClr val="bg1"/>
                </a:solidFill>
              </a:rPr>
              <a:t>pada</a:t>
            </a:r>
            <a:r>
              <a:rPr lang="en-US" sz="2400" b="1" dirty="0" smtClean="0">
                <a:solidFill>
                  <a:schemeClr val="bg1"/>
                </a:solidFill>
              </a:rPr>
              <a:t> </a:t>
            </a:r>
            <a:r>
              <a:rPr lang="en-US" sz="2400" b="1" dirty="0" err="1" smtClean="0">
                <a:solidFill>
                  <a:schemeClr val="bg1"/>
                </a:solidFill>
              </a:rPr>
              <a:t>beratnya</a:t>
            </a:r>
            <a:r>
              <a:rPr lang="en-US" sz="2400" b="1" dirty="0" smtClean="0">
                <a:solidFill>
                  <a:schemeClr val="bg1"/>
                </a:solidFill>
              </a:rPr>
              <a:t> </a:t>
            </a:r>
          </a:p>
          <a:p>
            <a:r>
              <a:rPr lang="en-US" sz="2400" b="1" dirty="0" smtClean="0">
                <a:solidFill>
                  <a:schemeClr val="bg1"/>
                </a:solidFill>
              </a:rPr>
              <a:t>   </a:t>
            </a:r>
            <a:r>
              <a:rPr lang="en-US" sz="2400" b="1" dirty="0" err="1" smtClean="0">
                <a:solidFill>
                  <a:schemeClr val="bg1"/>
                </a:solidFill>
              </a:rPr>
              <a:t>deformitas</a:t>
            </a:r>
            <a:r>
              <a:rPr lang="en-US" sz="2400" b="1" dirty="0" smtClean="0">
                <a:solidFill>
                  <a:schemeClr val="bg1"/>
                </a:solidFill>
              </a:rPr>
              <a:t>.</a:t>
            </a:r>
          </a:p>
          <a:p>
            <a:r>
              <a:rPr lang="en-US" sz="2400" b="1" dirty="0" smtClean="0">
                <a:solidFill>
                  <a:schemeClr val="bg1"/>
                </a:solidFill>
              </a:rPr>
              <a:t> </a:t>
            </a:r>
          </a:p>
          <a:p>
            <a:pPr>
              <a:buFont typeface="Arial" pitchFamily="34" charset="0"/>
              <a:buChar char="•"/>
            </a:pPr>
            <a:r>
              <a:rPr lang="en-US" sz="2400" b="1" dirty="0" smtClean="0">
                <a:solidFill>
                  <a:schemeClr val="bg1"/>
                </a:solidFill>
              </a:rPr>
              <a:t>  </a:t>
            </a:r>
            <a:r>
              <a:rPr lang="en-US" sz="2400" b="1" dirty="0" err="1" smtClean="0">
                <a:solidFill>
                  <a:schemeClr val="bg1"/>
                </a:solidFill>
              </a:rPr>
              <a:t>Pada</a:t>
            </a:r>
            <a:r>
              <a:rPr lang="en-US" sz="2400" b="1" dirty="0" smtClean="0">
                <a:solidFill>
                  <a:schemeClr val="bg1"/>
                </a:solidFill>
              </a:rPr>
              <a:t> </a:t>
            </a:r>
            <a:r>
              <a:rPr lang="en-US" sz="2400" b="1" dirty="0" err="1" smtClean="0">
                <a:solidFill>
                  <a:schemeClr val="bg1"/>
                </a:solidFill>
              </a:rPr>
              <a:t>kasus</a:t>
            </a:r>
            <a:r>
              <a:rPr lang="en-US" sz="2400" b="1" dirty="0" smtClean="0">
                <a:solidFill>
                  <a:schemeClr val="bg1"/>
                </a:solidFill>
              </a:rPr>
              <a:t> </a:t>
            </a:r>
            <a:r>
              <a:rPr lang="en-US" sz="2400" b="1" dirty="0" err="1" smtClean="0">
                <a:solidFill>
                  <a:schemeClr val="bg1"/>
                </a:solidFill>
              </a:rPr>
              <a:t>ringan</a:t>
            </a:r>
            <a:r>
              <a:rPr lang="en-US" sz="2400" b="1" dirty="0" smtClean="0">
                <a:solidFill>
                  <a:schemeClr val="bg1"/>
                </a:solidFill>
              </a:rPr>
              <a:t>, </a:t>
            </a:r>
            <a:r>
              <a:rPr lang="en-US" sz="2400" b="1" dirty="0" err="1" smtClean="0">
                <a:solidFill>
                  <a:schemeClr val="bg1"/>
                </a:solidFill>
              </a:rPr>
              <a:t>terapi</a:t>
            </a:r>
            <a:r>
              <a:rPr lang="en-US" sz="2400" b="1" dirty="0" smtClean="0">
                <a:solidFill>
                  <a:schemeClr val="bg1"/>
                </a:solidFill>
              </a:rPr>
              <a:t> </a:t>
            </a:r>
            <a:r>
              <a:rPr lang="en-US" sz="2400" b="1" dirty="0" err="1" smtClean="0">
                <a:solidFill>
                  <a:schemeClr val="bg1"/>
                </a:solidFill>
              </a:rPr>
              <a:t>seluruh</a:t>
            </a:r>
            <a:r>
              <a:rPr lang="en-US" sz="2400" b="1" dirty="0" smtClean="0">
                <a:solidFill>
                  <a:schemeClr val="bg1"/>
                </a:solidFill>
              </a:rPr>
              <a:t> </a:t>
            </a:r>
            <a:r>
              <a:rPr lang="en-US" sz="2400" b="1" dirty="0" err="1" smtClean="0">
                <a:solidFill>
                  <a:schemeClr val="bg1"/>
                </a:solidFill>
              </a:rPr>
              <a:t>pertumbuhan</a:t>
            </a:r>
            <a:r>
              <a:rPr lang="en-US" sz="2400" b="1" dirty="0" smtClean="0">
                <a:solidFill>
                  <a:schemeClr val="bg1"/>
                </a:solidFill>
              </a:rPr>
              <a:t> </a:t>
            </a:r>
          </a:p>
          <a:p>
            <a:r>
              <a:rPr lang="en-US" sz="2400" b="1" dirty="0" smtClean="0">
                <a:solidFill>
                  <a:schemeClr val="bg1"/>
                </a:solidFill>
              </a:rPr>
              <a:t>   </a:t>
            </a:r>
            <a:r>
              <a:rPr lang="en-US" sz="2400" b="1" dirty="0" err="1" smtClean="0">
                <a:solidFill>
                  <a:schemeClr val="bg1"/>
                </a:solidFill>
              </a:rPr>
              <a:t>diperlukan</a:t>
            </a:r>
            <a:r>
              <a:rPr lang="en-US" sz="2400" b="1" dirty="0" smtClean="0">
                <a:solidFill>
                  <a:schemeClr val="bg1"/>
                </a:solidFill>
              </a:rPr>
              <a:t> </a:t>
            </a:r>
            <a:r>
              <a:rPr lang="en-US" sz="2400" b="1" dirty="0" err="1" smtClean="0">
                <a:solidFill>
                  <a:schemeClr val="bg1"/>
                </a:solidFill>
              </a:rPr>
              <a:t>untuk</a:t>
            </a:r>
            <a:r>
              <a:rPr lang="en-US" sz="2400" b="1" dirty="0" smtClean="0">
                <a:solidFill>
                  <a:schemeClr val="bg1"/>
                </a:solidFill>
              </a:rPr>
              <a:t> </a:t>
            </a:r>
            <a:r>
              <a:rPr lang="en-US" sz="2400" b="1" dirty="0" err="1" smtClean="0">
                <a:solidFill>
                  <a:schemeClr val="bg1"/>
                </a:solidFill>
              </a:rPr>
              <a:t>menjaga</a:t>
            </a:r>
            <a:r>
              <a:rPr lang="en-US" sz="2400" b="1" dirty="0" smtClean="0">
                <a:solidFill>
                  <a:schemeClr val="bg1"/>
                </a:solidFill>
              </a:rPr>
              <a:t> </a:t>
            </a:r>
            <a:r>
              <a:rPr lang="en-US" sz="2400" b="1" dirty="0" err="1" smtClean="0">
                <a:solidFill>
                  <a:schemeClr val="bg1"/>
                </a:solidFill>
              </a:rPr>
              <a:t>keharmonisan</a:t>
            </a:r>
            <a:r>
              <a:rPr lang="en-US" sz="2400" b="1" dirty="0" smtClean="0">
                <a:solidFill>
                  <a:schemeClr val="bg1"/>
                </a:solidFill>
              </a:rPr>
              <a:t>  </a:t>
            </a:r>
            <a:r>
              <a:rPr lang="en-US" sz="2400" b="1" dirty="0" err="1" smtClean="0">
                <a:solidFill>
                  <a:schemeClr val="bg1"/>
                </a:solidFill>
              </a:rPr>
              <a:t>dan</a:t>
            </a:r>
            <a:r>
              <a:rPr lang="en-US" sz="2400" b="1" dirty="0" smtClean="0">
                <a:solidFill>
                  <a:schemeClr val="bg1"/>
                </a:solidFill>
              </a:rPr>
              <a:t> </a:t>
            </a:r>
            <a:r>
              <a:rPr lang="en-US" sz="2400" b="1" dirty="0" err="1" smtClean="0">
                <a:solidFill>
                  <a:schemeClr val="bg1"/>
                </a:solidFill>
              </a:rPr>
              <a:t>kekuatan</a:t>
            </a:r>
            <a:r>
              <a:rPr lang="en-US" sz="2400" b="1" dirty="0" smtClean="0">
                <a:solidFill>
                  <a:schemeClr val="bg1"/>
                </a:solidFill>
              </a:rPr>
              <a:t>. </a:t>
            </a:r>
          </a:p>
          <a:p>
            <a:endParaRPr lang="en-US" sz="2400" b="1" dirty="0" smtClean="0">
              <a:solidFill>
                <a:schemeClr val="bg1"/>
              </a:solidFill>
            </a:endParaRPr>
          </a:p>
          <a:p>
            <a:pPr>
              <a:buFont typeface="Arial" pitchFamily="34" charset="0"/>
              <a:buChar char="•"/>
            </a:pPr>
            <a:r>
              <a:rPr lang="en-US" sz="2400" b="1" dirty="0" smtClean="0">
                <a:solidFill>
                  <a:schemeClr val="bg1"/>
                </a:solidFill>
              </a:rPr>
              <a:t>  </a:t>
            </a:r>
            <a:r>
              <a:rPr lang="en-US" sz="2400" b="1" dirty="0" err="1" smtClean="0">
                <a:solidFill>
                  <a:schemeClr val="bg1"/>
                </a:solidFill>
              </a:rPr>
              <a:t>Pasien</a:t>
            </a:r>
            <a:r>
              <a:rPr lang="en-US" sz="2400" b="1" dirty="0" smtClean="0">
                <a:solidFill>
                  <a:schemeClr val="bg1"/>
                </a:solidFill>
              </a:rPr>
              <a:t>  </a:t>
            </a:r>
            <a:r>
              <a:rPr lang="en-US" sz="2400" b="1" dirty="0" err="1" smtClean="0">
                <a:solidFill>
                  <a:schemeClr val="bg1"/>
                </a:solidFill>
              </a:rPr>
              <a:t>akan</a:t>
            </a:r>
            <a:r>
              <a:rPr lang="en-US" sz="2400" b="1" dirty="0" smtClean="0">
                <a:solidFill>
                  <a:schemeClr val="bg1"/>
                </a:solidFill>
              </a:rPr>
              <a:t> </a:t>
            </a:r>
            <a:r>
              <a:rPr lang="en-US" sz="2400" b="1" dirty="0" err="1" smtClean="0">
                <a:solidFill>
                  <a:schemeClr val="bg1"/>
                </a:solidFill>
              </a:rPr>
              <a:t>memiliki</a:t>
            </a:r>
            <a:r>
              <a:rPr lang="en-US" sz="2400" b="1" dirty="0" smtClean="0">
                <a:solidFill>
                  <a:schemeClr val="bg1"/>
                </a:solidFill>
              </a:rPr>
              <a:t> </a:t>
            </a:r>
            <a:r>
              <a:rPr lang="en-US" sz="2400" b="1" dirty="0" err="1" smtClean="0">
                <a:solidFill>
                  <a:schemeClr val="bg1"/>
                </a:solidFill>
              </a:rPr>
              <a:t>keterbatasan</a:t>
            </a:r>
            <a:r>
              <a:rPr lang="en-US" sz="2400" b="1" dirty="0" smtClean="0">
                <a:solidFill>
                  <a:schemeClr val="bg1"/>
                </a:solidFill>
              </a:rPr>
              <a:t>  </a:t>
            </a:r>
            <a:r>
              <a:rPr lang="en-US" sz="2400" b="1" dirty="0" err="1" smtClean="0">
                <a:solidFill>
                  <a:schemeClr val="bg1"/>
                </a:solidFill>
              </a:rPr>
              <a:t>gerak</a:t>
            </a:r>
            <a:r>
              <a:rPr lang="en-US" sz="2400" b="1" dirty="0" smtClean="0">
                <a:solidFill>
                  <a:schemeClr val="bg1"/>
                </a:solidFill>
              </a:rPr>
              <a:t>, </a:t>
            </a:r>
            <a:r>
              <a:rPr lang="en-US" sz="2400" b="1" dirty="0" err="1" smtClean="0">
                <a:solidFill>
                  <a:schemeClr val="bg1"/>
                </a:solidFill>
              </a:rPr>
              <a:t>fungsi</a:t>
            </a:r>
            <a:r>
              <a:rPr lang="en-US" sz="2400" b="1" dirty="0" smtClean="0">
                <a:solidFill>
                  <a:schemeClr val="bg1"/>
                </a:solidFill>
              </a:rPr>
              <a:t>,</a:t>
            </a:r>
          </a:p>
          <a:p>
            <a:r>
              <a:rPr lang="en-US" sz="2400" b="1" dirty="0" smtClean="0">
                <a:solidFill>
                  <a:schemeClr val="bg1"/>
                </a:solidFill>
              </a:rPr>
              <a:t>   </a:t>
            </a:r>
            <a:r>
              <a:rPr lang="en-US" sz="2400" b="1" dirty="0" err="1" smtClean="0">
                <a:solidFill>
                  <a:schemeClr val="bg1"/>
                </a:solidFill>
              </a:rPr>
              <a:t>dan</a:t>
            </a:r>
            <a:r>
              <a:rPr lang="en-US" sz="2400" b="1" dirty="0" smtClean="0">
                <a:solidFill>
                  <a:schemeClr val="bg1"/>
                </a:solidFill>
              </a:rPr>
              <a:t> </a:t>
            </a:r>
            <a:r>
              <a:rPr lang="en-US" sz="2400" b="1" dirty="0" err="1" smtClean="0">
                <a:solidFill>
                  <a:schemeClr val="bg1"/>
                </a:solidFill>
              </a:rPr>
              <a:t>kekuatan</a:t>
            </a:r>
            <a:r>
              <a:rPr lang="en-US" sz="2400" b="1" dirty="0" smtClean="0">
                <a:solidFill>
                  <a:schemeClr val="bg1"/>
                </a:solidFill>
              </a:rPr>
              <a:t>. </a:t>
            </a:r>
          </a:p>
          <a:p>
            <a:endParaRPr lang="en-US" dirty="0"/>
          </a:p>
        </p:txBody>
      </p:sp>
      <p:sp>
        <p:nvSpPr>
          <p:cNvPr id="6" name="TextBox 5"/>
          <p:cNvSpPr txBox="1"/>
          <p:nvPr/>
        </p:nvSpPr>
        <p:spPr>
          <a:xfrm>
            <a:off x="762000" y="357166"/>
            <a:ext cx="7696200" cy="584775"/>
          </a:xfrm>
          <a:prstGeom prst="rect">
            <a:avLst/>
          </a:prstGeom>
          <a:noFill/>
          <a:ln>
            <a:solidFill>
              <a:schemeClr val="tx1"/>
            </a:solidFill>
          </a:ln>
        </p:spPr>
        <p:txBody>
          <a:bodyPr wrap="square" rtlCol="0">
            <a:spAutoFit/>
          </a:bodyPr>
          <a:lstStyle/>
          <a:p>
            <a:pPr algn="ctr"/>
            <a:r>
              <a:rPr lang="en-US" sz="2800" b="1" dirty="0" smtClean="0">
                <a:solidFill>
                  <a:schemeClr val="bg1"/>
                </a:solidFill>
              </a:rPr>
              <a:t>       </a:t>
            </a:r>
            <a:r>
              <a:rPr lang="en-US" sz="3200" b="1" dirty="0" smtClean="0"/>
              <a:t>TUJUAN  JANGKA PANJANG </a:t>
            </a:r>
            <a:endParaRPr lang="en-US" sz="3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754.6 </a:t>
            </a:r>
            <a:r>
              <a:rPr lang="en-US" b="1" dirty="0" err="1" smtClean="0"/>
              <a:t>Valgus</a:t>
            </a:r>
            <a:r>
              <a:rPr lang="en-US" b="1" dirty="0" smtClean="0"/>
              <a:t> deformities of feet</a:t>
            </a:r>
            <a:endParaRPr lang="en-US" dirty="0" smtClean="0"/>
          </a:p>
          <a:p>
            <a:r>
              <a:rPr lang="en-US" dirty="0" smtClean="0"/>
              <a:t>          </a:t>
            </a:r>
            <a:r>
              <a:rPr lang="en-US" dirty="0" smtClean="0">
                <a:solidFill>
                  <a:schemeClr val="accent2"/>
                </a:solidFill>
              </a:rPr>
              <a:t>Congenital </a:t>
            </a:r>
            <a:r>
              <a:rPr lang="en-US" dirty="0" err="1" smtClean="0">
                <a:solidFill>
                  <a:schemeClr val="accent2"/>
                </a:solidFill>
              </a:rPr>
              <a:t>pes</a:t>
            </a:r>
            <a:r>
              <a:rPr lang="en-US" dirty="0" smtClean="0">
                <a:solidFill>
                  <a:schemeClr val="accent2"/>
                </a:solidFill>
              </a:rPr>
              <a:t> </a:t>
            </a:r>
            <a:r>
              <a:rPr lang="en-US" dirty="0" err="1" smtClean="0">
                <a:solidFill>
                  <a:schemeClr val="accent2"/>
                </a:solidFill>
              </a:rPr>
              <a:t>planus</a:t>
            </a:r>
            <a:r>
              <a:rPr lang="en-US" dirty="0" smtClean="0">
                <a:solidFill>
                  <a:schemeClr val="accent2"/>
                </a:solidFill>
              </a:rPr>
              <a:t> </a:t>
            </a:r>
            <a:r>
              <a:rPr lang="en-US" dirty="0" smtClean="0"/>
              <a:t>,Congenital </a:t>
            </a:r>
            <a:r>
              <a:rPr lang="en-US" dirty="0" err="1" smtClean="0"/>
              <a:t>valgus</a:t>
            </a:r>
            <a:endParaRPr lang="en-US" dirty="0" smtClean="0"/>
          </a:p>
          <a:p>
            <a:pPr>
              <a:buNone/>
            </a:pPr>
            <a:r>
              <a:rPr lang="en-US" dirty="0" smtClean="0"/>
              <a:t>              deformity of foot</a:t>
            </a:r>
            <a:br>
              <a:rPr lang="en-US" dirty="0" smtClean="0"/>
            </a:br>
            <a:r>
              <a:rPr lang="en-US" dirty="0" smtClean="0"/>
              <a:t>                   </a:t>
            </a:r>
          </a:p>
          <a:p>
            <a:r>
              <a:rPr lang="en-US" b="1" dirty="0" smtClean="0"/>
              <a:t>754.7 Other deformities of feet</a:t>
            </a:r>
            <a:endParaRPr lang="en-US" dirty="0" smtClean="0"/>
          </a:p>
          <a:p>
            <a:r>
              <a:rPr lang="en-US" dirty="0" smtClean="0"/>
              <a:t>          Asymmetric </a:t>
            </a:r>
            <a:r>
              <a:rPr lang="en-US" dirty="0" err="1" smtClean="0"/>
              <a:t>talipes</a:t>
            </a:r>
            <a:r>
              <a:rPr lang="en-US" dirty="0" smtClean="0"/>
              <a:t> Congenital</a:t>
            </a:r>
          </a:p>
          <a:p>
            <a:pPr>
              <a:buNone/>
            </a:pPr>
            <a:r>
              <a:rPr lang="en-US" dirty="0" smtClean="0"/>
              <a:t>               deformity of foot</a:t>
            </a:r>
          </a:p>
          <a:p>
            <a:endParaRPr lang="id-ID"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7" name="Rounded Rectangle 6"/>
          <p:cNvSpPr/>
          <p:nvPr/>
        </p:nvSpPr>
        <p:spPr>
          <a:xfrm>
            <a:off x="1066800" y="457200"/>
            <a:ext cx="7772400" cy="785818"/>
          </a:xfrm>
          <a:prstGeom prst="roundRect">
            <a:avLst/>
          </a:prstGeom>
        </p:spPr>
        <p:style>
          <a:lnRef idx="0">
            <a:schemeClr val="accent1"/>
          </a:lnRef>
          <a:fillRef idx="1003">
            <a:schemeClr val="dk2"/>
          </a:fillRef>
          <a:effectRef idx="3">
            <a:schemeClr val="accent1"/>
          </a:effectRef>
          <a:fontRef idx="minor">
            <a:schemeClr val="lt1"/>
          </a:fontRef>
        </p:style>
        <p:txBody>
          <a:bodyPr rtlCol="0" anchor="ctr"/>
          <a:lstStyle/>
          <a:p>
            <a:pPr algn="ctr"/>
            <a:r>
              <a:rPr lang="en-US" sz="3200" b="1" dirty="0" smtClean="0"/>
              <a:t>ULNAR CLUB HAND</a:t>
            </a:r>
            <a:endParaRPr lang="en-US" sz="3200" b="1" dirty="0"/>
          </a:p>
        </p:txBody>
      </p:sp>
      <p:sp>
        <p:nvSpPr>
          <p:cNvPr id="8" name="Rectangle 7"/>
          <p:cNvSpPr/>
          <p:nvPr/>
        </p:nvSpPr>
        <p:spPr>
          <a:xfrm>
            <a:off x="914400" y="5410200"/>
            <a:ext cx="7010400" cy="830997"/>
          </a:xfrm>
          <a:prstGeom prst="rect">
            <a:avLst/>
          </a:prstGeom>
        </p:spPr>
        <p:txBody>
          <a:bodyPr wrap="square">
            <a:spAutoFit/>
          </a:bodyPr>
          <a:lstStyle/>
          <a:p>
            <a:r>
              <a:rPr lang="id-ID" sz="2400" b="1" dirty="0" smtClean="0">
                <a:solidFill>
                  <a:srgbClr val="FFC000"/>
                </a:solidFill>
              </a:rPr>
              <a:t>ANGKA KEJADIAN :</a:t>
            </a:r>
            <a:endParaRPr lang="id-ID" sz="2400" b="1" dirty="0" smtClean="0"/>
          </a:p>
          <a:p>
            <a:r>
              <a:rPr lang="id-ID" sz="2400" dirty="0" smtClean="0"/>
              <a:t>terjadi pada  :1 dari 100.000 kelahiran hidup</a:t>
            </a:r>
          </a:p>
        </p:txBody>
      </p:sp>
      <p:sp>
        <p:nvSpPr>
          <p:cNvPr id="9" name="Content Placeholder 8"/>
          <p:cNvSpPr>
            <a:spLocks noGrp="1"/>
          </p:cNvSpPr>
          <p:nvPr>
            <p:ph idx="1"/>
          </p:nvPr>
        </p:nvSpPr>
        <p:spPr>
          <a:xfrm>
            <a:off x="914400" y="2286000"/>
            <a:ext cx="7772400" cy="2940840"/>
          </a:xfrm>
        </p:spPr>
        <p:txBody>
          <a:bodyPr>
            <a:normAutofit fontScale="85000" lnSpcReduction="20000"/>
          </a:bodyPr>
          <a:lstStyle/>
          <a:p>
            <a:r>
              <a:rPr lang="en-US" sz="3200" b="1" dirty="0" smtClean="0">
                <a:solidFill>
                  <a:srgbClr val="FFC000"/>
                </a:solidFill>
              </a:rPr>
              <a:t>ULNAR CLUB </a:t>
            </a:r>
            <a:r>
              <a:rPr lang="en-US" sz="3200" b="1" dirty="0" smtClean="0"/>
              <a:t>HAND</a:t>
            </a:r>
            <a:r>
              <a:rPr lang="id-ID" sz="3200" b="1" dirty="0" smtClean="0"/>
              <a:t>  </a:t>
            </a:r>
            <a:r>
              <a:rPr lang="id-ID" sz="3200" dirty="0" smtClean="0"/>
              <a:t>mengacu pada congenital difference di mana os ulna dan struktur jaringan lunak di sisi ulnar dari tangan berkembang tidak normal. </a:t>
            </a:r>
          </a:p>
          <a:p>
            <a:r>
              <a:rPr lang="id-ID" sz="3200" dirty="0" smtClean="0"/>
              <a:t>Ulna tidak terbentuk dapat menyebabkan pergelangan tangan untuk menyamping ke arah kelingking. </a:t>
            </a:r>
          </a:p>
          <a:p>
            <a:r>
              <a:rPr lang="id-ID" sz="3200" dirty="0" smtClean="0"/>
              <a:t>Ada kemungkinan terjadi cacat di jari dan jempol.</a:t>
            </a:r>
          </a:p>
          <a:p>
            <a:endParaRPr lang="id-ID" dirty="0"/>
          </a:p>
        </p:txBody>
      </p:sp>
      <p:sp>
        <p:nvSpPr>
          <p:cNvPr id="10" name="Rectangle 9"/>
          <p:cNvSpPr/>
          <p:nvPr/>
        </p:nvSpPr>
        <p:spPr>
          <a:xfrm>
            <a:off x="914400" y="1447800"/>
            <a:ext cx="7924800" cy="646331"/>
          </a:xfrm>
          <a:prstGeom prst="rect">
            <a:avLst/>
          </a:prstGeom>
          <a:ln>
            <a:solidFill>
              <a:schemeClr val="tx1"/>
            </a:solidFill>
          </a:ln>
        </p:spPr>
        <p:txBody>
          <a:bodyPr wrap="square">
            <a:spAutoFit/>
          </a:bodyPr>
          <a:lstStyle/>
          <a:p>
            <a:r>
              <a:rPr lang="id-ID" dirty="0" smtClean="0">
                <a:solidFill>
                  <a:srgbClr val="FFC000"/>
                </a:solidFill>
              </a:rPr>
              <a:t>John E. Hall Professor of Orthopedic Surgery, Harvard Medical School, Clinical Chief, Orthopedic Surgery, Children’s Hospital Boston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r>
              <a:rPr lang="id-ID" sz="2800" b="1" dirty="0" smtClean="0">
                <a:solidFill>
                  <a:schemeClr val="tx1"/>
                </a:solidFill>
              </a:rPr>
              <a:t>Sinar-X akan sering membantu dalam penunjang diagnosis, dan memantau hasil terapi.</a:t>
            </a:r>
            <a:r>
              <a:rPr lang="id-ID" b="1" dirty="0" smtClean="0">
                <a:solidFill>
                  <a:schemeClr val="tx1"/>
                </a:solidFill>
              </a:rPr>
              <a:t/>
            </a:r>
            <a:br>
              <a:rPr lang="id-ID" b="1" dirty="0" smtClean="0">
                <a:solidFill>
                  <a:schemeClr val="tx1"/>
                </a:solidFill>
              </a:rPr>
            </a:br>
            <a:endParaRPr lang="id-ID" dirty="0">
              <a:solidFill>
                <a:schemeClr val="tx1"/>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Picture 2"/>
          <p:cNvPicPr>
            <a:picLocks noGrp="1" noChangeAspect="1" noChangeArrowheads="1"/>
          </p:cNvPicPr>
          <p:nvPr>
            <p:ph idx="1"/>
          </p:nvPr>
        </p:nvPicPr>
        <p:blipFill>
          <a:blip r:embed="rId2"/>
          <a:srcRect/>
          <a:stretch>
            <a:fillRect/>
          </a:stretch>
        </p:blipFill>
        <p:spPr bwMode="auto">
          <a:xfrm>
            <a:off x="3048000" y="2209800"/>
            <a:ext cx="4129356" cy="4038600"/>
          </a:xfrm>
          <a:prstGeom prst="rect">
            <a:avLst/>
          </a:prstGeom>
          <a:noFill/>
          <a:ln w="9525">
            <a:solidFill>
              <a:schemeClr val="tx1"/>
            </a:solid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
        <p:nvSpPr>
          <p:cNvPr id="6" name="Content Placeholder 5"/>
          <p:cNvSpPr txBox="1">
            <a:spLocks noGrp="1"/>
          </p:cNvSpPr>
          <p:nvPr>
            <p:ph idx="1"/>
          </p:nvPr>
        </p:nvSpPr>
        <p:spPr>
          <a:xfrm>
            <a:off x="914400" y="1783560"/>
            <a:ext cx="7772400" cy="2398092"/>
          </a:xfrm>
          <a:prstGeom prst="rect">
            <a:avLst/>
          </a:prstGeom>
          <a:solidFill>
            <a:schemeClr val="bg1"/>
          </a:solidFill>
          <a:ln>
            <a:solidFill>
              <a:srgbClr val="00B0F0"/>
            </a:solidFill>
          </a:ln>
        </p:spPr>
        <p:txBody>
          <a:bodyPr wrap="square" rtlCol="0">
            <a:spAutoFit/>
          </a:bodyPr>
          <a:lstStyle/>
          <a:p>
            <a:r>
              <a:rPr lang="id-ID" sz="2400" b="1" dirty="0" smtClean="0"/>
              <a:t>Seperti sebagian besar cacat lahir,</a:t>
            </a:r>
          </a:p>
          <a:p>
            <a:r>
              <a:rPr lang="id-ID" sz="2400" b="1" dirty="0" smtClean="0"/>
              <a:t>para ilmuwan tidak tahu mengapa ulnar club  hand dapat terjadi, tetapi informasi yang diketahui tentang kondisi ini menunjukkan bahwa bukan </a:t>
            </a:r>
            <a:r>
              <a:rPr lang="en-US" sz="2400" b="1" dirty="0" smtClean="0"/>
              <a:t> </a:t>
            </a:r>
            <a:r>
              <a:rPr lang="id-ID" sz="2400" b="1" dirty="0" smtClean="0"/>
              <a:t>dari hasil gaya hidup ibu atau apa yang ibu lakukan selama kehamilannya.</a:t>
            </a:r>
            <a:endParaRPr lang="id-ID" sz="24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0000"/>
          </a:solidFill>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sz="4000" b="1" dirty="0"/>
          </a:p>
        </p:txBody>
      </p:sp>
      <p:sp>
        <p:nvSpPr>
          <p:cNvPr id="3" name="TextBox 2"/>
          <p:cNvSpPr txBox="1"/>
          <p:nvPr/>
        </p:nvSpPr>
        <p:spPr>
          <a:xfrm>
            <a:off x="5029200" y="5715000"/>
            <a:ext cx="3048000" cy="584775"/>
          </a:xfrm>
          <a:prstGeom prst="rect">
            <a:avLst/>
          </a:prstGeom>
          <a:noFill/>
        </p:spPr>
        <p:txBody>
          <a:bodyPr wrap="square" rtlCol="0">
            <a:spAutoFit/>
          </a:bodyPr>
          <a:lstStyle/>
          <a:p>
            <a:r>
              <a:rPr lang="en-US" sz="3200" b="1" dirty="0" smtClean="0">
                <a:solidFill>
                  <a:srgbClr val="FFFF00"/>
                </a:solidFill>
              </a:rPr>
              <a:t>TERIMA KASIH</a:t>
            </a:r>
            <a:endParaRPr lang="en-US" sz="3200" b="1" dirty="0">
              <a:solidFill>
                <a:srgbClr val="FFFF00"/>
              </a:solidFill>
            </a:endParaRPr>
          </a:p>
        </p:txBody>
      </p:sp>
      <p:pic>
        <p:nvPicPr>
          <p:cNvPr id="1027" name="Picture 3"/>
          <p:cNvPicPr>
            <a:picLocks noChangeAspect="1" noChangeArrowheads="1"/>
          </p:cNvPicPr>
          <p:nvPr/>
        </p:nvPicPr>
        <p:blipFill>
          <a:blip r:embed="rId2"/>
          <a:srcRect/>
          <a:stretch>
            <a:fillRect/>
          </a:stretch>
        </p:blipFill>
        <p:spPr bwMode="auto">
          <a:xfrm>
            <a:off x="928662" y="571480"/>
            <a:ext cx="7199313" cy="482123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772400" cy="4572000"/>
          </a:xfrm>
        </p:spPr>
        <p:txBody>
          <a:bodyPr>
            <a:normAutofit/>
          </a:bodyPr>
          <a:lstStyle/>
          <a:p>
            <a:r>
              <a:rPr lang="en-US" sz="2800" b="1" dirty="0" smtClean="0"/>
              <a:t>754.8 Other specified</a:t>
            </a:r>
            <a:endParaRPr lang="en-US" sz="2800" dirty="0" smtClean="0"/>
          </a:p>
          <a:p>
            <a:r>
              <a:rPr lang="en-US" sz="2800" dirty="0" smtClean="0"/>
              <a:t>          Congenital: </a:t>
            </a:r>
          </a:p>
          <a:p>
            <a:pPr>
              <a:buNone/>
            </a:pPr>
            <a:r>
              <a:rPr lang="en-US" sz="2800" dirty="0" smtClean="0"/>
              <a:t>               </a:t>
            </a:r>
            <a:r>
              <a:rPr lang="en-US" sz="2800" b="1" dirty="0" smtClean="0">
                <a:solidFill>
                  <a:schemeClr val="accent2"/>
                </a:solidFill>
              </a:rPr>
              <a:t>Club hand (congenital)</a:t>
            </a:r>
            <a:r>
              <a:rPr lang="en-US" sz="2800" dirty="0" smtClean="0"/>
              <a:t/>
            </a:r>
            <a:br>
              <a:rPr lang="en-US" sz="2800" dirty="0" smtClean="0"/>
            </a:br>
            <a:r>
              <a:rPr lang="en-US" sz="2800" dirty="0" smtClean="0"/>
              <a:t>          Deformity of chest wall Generalized </a:t>
            </a:r>
          </a:p>
          <a:p>
            <a:pPr>
              <a:buNone/>
            </a:pPr>
            <a:r>
              <a:rPr lang="en-US" sz="2800" dirty="0" smtClean="0"/>
              <a:t>               Flexion contractures of dislocation of </a:t>
            </a:r>
          </a:p>
          <a:p>
            <a:pPr>
              <a:buNone/>
            </a:pPr>
            <a:r>
              <a:rPr lang="en-US" sz="2800" dirty="0" smtClean="0"/>
              <a:t>               elbow lower limb </a:t>
            </a:r>
            <a:r>
              <a:rPr lang="en-US" sz="2800" dirty="0" err="1" smtClean="0"/>
              <a:t>joints,congenital</a:t>
            </a:r>
            <a:r>
              <a:rPr lang="en-US" sz="2800" dirty="0" smtClean="0"/>
              <a:t/>
            </a:r>
            <a:br>
              <a:rPr lang="en-US" sz="2800" dirty="0" smtClean="0"/>
            </a:br>
            <a:r>
              <a:rPr lang="en-US" sz="2800" dirty="0" smtClean="0"/>
              <a:t>           funnel chest </a:t>
            </a:r>
            <a:r>
              <a:rPr lang="en-US" sz="2800" dirty="0" err="1" smtClean="0"/>
              <a:t>Pectus</a:t>
            </a:r>
            <a:r>
              <a:rPr lang="en-US" sz="2800" dirty="0" smtClean="0"/>
              <a:t> </a:t>
            </a:r>
            <a:r>
              <a:rPr lang="en-US" sz="2800" dirty="0" err="1" smtClean="0"/>
              <a:t>excavatum</a:t>
            </a:r>
            <a:r>
              <a:rPr lang="en-US" sz="2800" dirty="0" smtClean="0"/>
              <a:t/>
            </a:r>
            <a:br>
              <a:rPr lang="en-US" sz="2800" dirty="0" smtClean="0"/>
            </a:br>
            <a:r>
              <a:rPr lang="en-US" sz="2800" dirty="0" smtClean="0"/>
              <a:t>           pigeon chest Spade-like hand </a:t>
            </a:r>
            <a:endParaRPr lang="id-ID" sz="2800" dirty="0"/>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914400"/>
          </a:xfrm>
        </p:spPr>
        <p:txBody>
          <a:bodyPr/>
          <a:lstStyle/>
          <a:p>
            <a:pPr algn="ctr"/>
            <a:r>
              <a:rPr lang="en-US" b="1" dirty="0" smtClean="0">
                <a:solidFill>
                  <a:schemeClr val="accent2"/>
                </a:solidFill>
              </a:rPr>
              <a:t>TORTICOLIS (WRYNECK)</a:t>
            </a:r>
            <a:endParaRPr lang="id-ID" b="1" dirty="0">
              <a:solidFill>
                <a:schemeClr val="accent2"/>
              </a:solidFill>
            </a:endParaRPr>
          </a:p>
        </p:txBody>
      </p:sp>
      <p:sp>
        <p:nvSpPr>
          <p:cNvPr id="5" name="Rectangle 4"/>
          <p:cNvSpPr/>
          <p:nvPr/>
        </p:nvSpPr>
        <p:spPr>
          <a:xfrm>
            <a:off x="0" y="0"/>
            <a:ext cx="457200" cy="6858000"/>
          </a:xfrm>
          <a:prstGeom prst="rect">
            <a:avLst/>
          </a:prstGeom>
        </p:spPr>
        <p:style>
          <a:lnRef idx="1">
            <a:schemeClr val="accent6"/>
          </a:lnRef>
          <a:fillRef idx="1002">
            <a:schemeClr val="lt2"/>
          </a:fillRef>
          <a:effectRef idx="1">
            <a:schemeClr val="accent6"/>
          </a:effectRef>
          <a:fontRef idx="minor">
            <a:schemeClr val="dk1"/>
          </a:fontRef>
        </p:style>
        <p:txBody>
          <a:bodyPr rtlCol="0" anchor="ctr"/>
          <a:lstStyle/>
          <a:p>
            <a:pPr algn="ctr"/>
            <a:endParaRPr lang="id-ID"/>
          </a:p>
        </p:txBody>
      </p:sp>
      <p:pic>
        <p:nvPicPr>
          <p:cNvPr id="6" name="Content Placeholder 5" descr="unduhan.3jpg.jpg"/>
          <p:cNvPicPr>
            <a:picLocks noGrp="1" noChangeAspect="1"/>
          </p:cNvPicPr>
          <p:nvPr>
            <p:ph idx="1"/>
          </p:nvPr>
        </p:nvPicPr>
        <p:blipFill>
          <a:blip r:embed="rId2"/>
          <a:stretch>
            <a:fillRect/>
          </a:stretch>
        </p:blipFill>
        <p:spPr>
          <a:xfrm>
            <a:off x="838200" y="1295400"/>
            <a:ext cx="2421626" cy="2362200"/>
          </a:xfrm>
          <a:prstGeom prst="rect">
            <a:avLst/>
          </a:prstGeom>
          <a:ln>
            <a:solidFill>
              <a:schemeClr val="accent6">
                <a:lumMod val="40000"/>
                <a:lumOff val="60000"/>
              </a:schemeClr>
            </a:solidFill>
          </a:ln>
        </p:spPr>
      </p:pic>
      <p:pic>
        <p:nvPicPr>
          <p:cNvPr id="7" name="Content Placeholder 5" descr="unduhan.1 jpg.jpg"/>
          <p:cNvPicPr>
            <a:picLocks noChangeAspect="1"/>
          </p:cNvPicPr>
          <p:nvPr/>
        </p:nvPicPr>
        <p:blipFill>
          <a:blip r:embed="rId3"/>
          <a:stretch>
            <a:fillRect/>
          </a:stretch>
        </p:blipFill>
        <p:spPr>
          <a:xfrm>
            <a:off x="838200" y="3886200"/>
            <a:ext cx="2438400" cy="2761979"/>
          </a:xfrm>
          <a:prstGeom prst="rect">
            <a:avLst/>
          </a:prstGeom>
          <a:ln>
            <a:solidFill>
              <a:schemeClr val="accent6">
                <a:lumMod val="40000"/>
                <a:lumOff val="60000"/>
              </a:schemeClr>
            </a:solidFill>
          </a:ln>
        </p:spPr>
      </p:pic>
      <p:sp>
        <p:nvSpPr>
          <p:cNvPr id="8" name="TextBox 7"/>
          <p:cNvSpPr txBox="1"/>
          <p:nvPr/>
        </p:nvSpPr>
        <p:spPr>
          <a:xfrm>
            <a:off x="3429000" y="2209800"/>
            <a:ext cx="5410200" cy="3046988"/>
          </a:xfrm>
          <a:prstGeom prst="rect">
            <a:avLst/>
          </a:prstGeom>
          <a:noFill/>
          <a:ln>
            <a:solidFill>
              <a:schemeClr val="accent6">
                <a:lumMod val="40000"/>
                <a:lumOff val="60000"/>
              </a:schemeClr>
            </a:solidFill>
          </a:ln>
        </p:spPr>
        <p:txBody>
          <a:bodyPr wrap="square" rtlCol="0">
            <a:spAutoFit/>
          </a:bodyPr>
          <a:lstStyle/>
          <a:p>
            <a:r>
              <a:rPr lang="en-US" sz="2400" dirty="0" smtClean="0">
                <a:solidFill>
                  <a:srgbClr val="FFFF00"/>
                </a:solidFill>
              </a:rPr>
              <a:t>Congenital </a:t>
            </a:r>
            <a:r>
              <a:rPr lang="en-US" sz="2400" dirty="0" err="1" smtClean="0">
                <a:solidFill>
                  <a:srgbClr val="FFFF00"/>
                </a:solidFill>
              </a:rPr>
              <a:t>Torticolis</a:t>
            </a:r>
            <a:r>
              <a:rPr lang="en-US" sz="2400" dirty="0" smtClean="0">
                <a:solidFill>
                  <a:srgbClr val="FFFF00"/>
                </a:solidFill>
              </a:rPr>
              <a:t> :</a:t>
            </a:r>
          </a:p>
          <a:p>
            <a:r>
              <a:rPr lang="en-US" sz="2400" dirty="0" err="1" smtClean="0"/>
              <a:t>Penyebab</a:t>
            </a:r>
            <a:r>
              <a:rPr lang="en-US" sz="2400" dirty="0" smtClean="0"/>
              <a:t> </a:t>
            </a:r>
            <a:r>
              <a:rPr lang="en-US" sz="2400" dirty="0" err="1" smtClean="0"/>
              <a:t>tidak</a:t>
            </a:r>
            <a:r>
              <a:rPr lang="en-US" sz="2400" dirty="0" smtClean="0"/>
              <a:t> </a:t>
            </a:r>
            <a:r>
              <a:rPr lang="en-US" sz="2400" dirty="0" err="1" smtClean="0"/>
              <a:t>jelas</a:t>
            </a:r>
            <a:r>
              <a:rPr lang="en-US" sz="2400" dirty="0" smtClean="0"/>
              <a:t>. </a:t>
            </a:r>
          </a:p>
          <a:p>
            <a:r>
              <a:rPr lang="en-US" sz="2400" dirty="0" err="1" smtClean="0"/>
              <a:t>Lahir</a:t>
            </a:r>
            <a:r>
              <a:rPr lang="en-US" sz="2400" dirty="0" smtClean="0"/>
              <a:t>  </a:t>
            </a:r>
            <a:r>
              <a:rPr lang="en-US" sz="2400" dirty="0" err="1" smtClean="0"/>
              <a:t>malposisi</a:t>
            </a:r>
            <a:r>
              <a:rPr lang="en-US" sz="2400" dirty="0" smtClean="0"/>
              <a:t> </a:t>
            </a:r>
            <a:r>
              <a:rPr lang="en-US" sz="2400" dirty="0" err="1" smtClean="0"/>
              <a:t>intrauterin</a:t>
            </a:r>
            <a:r>
              <a:rPr lang="en-US" sz="2400" dirty="0" smtClean="0"/>
              <a:t> </a:t>
            </a:r>
            <a:r>
              <a:rPr lang="en-US" sz="2400" dirty="0" err="1" smtClean="0"/>
              <a:t>dianggap</a:t>
            </a:r>
            <a:r>
              <a:rPr lang="en-US" sz="2400" dirty="0" smtClean="0"/>
              <a:t> </a:t>
            </a:r>
            <a:r>
              <a:rPr lang="en-US" sz="2400" dirty="0" err="1" smtClean="0"/>
              <a:t>menjadi</a:t>
            </a:r>
            <a:r>
              <a:rPr lang="en-US" sz="2400" dirty="0" smtClean="0"/>
              <a:t> </a:t>
            </a:r>
            <a:r>
              <a:rPr lang="en-US" sz="2400" dirty="0" err="1" smtClean="0"/>
              <a:t>penyebab</a:t>
            </a:r>
            <a:r>
              <a:rPr lang="en-US" sz="2400" dirty="0" smtClean="0"/>
              <a:t> </a:t>
            </a:r>
            <a:r>
              <a:rPr lang="en-US" sz="2400" dirty="0" err="1" smtClean="0"/>
              <a:t>kerusakan</a:t>
            </a:r>
            <a:r>
              <a:rPr lang="en-US" sz="2400" dirty="0" smtClean="0"/>
              <a:t> </a:t>
            </a:r>
            <a:r>
              <a:rPr lang="en-US" sz="2400" dirty="0" err="1" smtClean="0"/>
              <a:t>pada</a:t>
            </a:r>
            <a:r>
              <a:rPr lang="en-US" sz="2400" dirty="0" smtClean="0"/>
              <a:t> </a:t>
            </a:r>
            <a:r>
              <a:rPr lang="en-US" sz="2400" dirty="0" err="1" smtClean="0"/>
              <a:t>otot</a:t>
            </a:r>
            <a:r>
              <a:rPr lang="en-US" sz="2400" dirty="0" smtClean="0"/>
              <a:t> </a:t>
            </a:r>
            <a:r>
              <a:rPr lang="en-US" sz="2400" dirty="0" err="1" smtClean="0"/>
              <a:t>sternokleidomastoid</a:t>
            </a:r>
            <a:r>
              <a:rPr lang="en-US" sz="2400" dirty="0" smtClean="0"/>
              <a:t> </a:t>
            </a:r>
            <a:r>
              <a:rPr lang="en-US" sz="2400" dirty="0" err="1" smtClean="0"/>
              <a:t>di</a:t>
            </a:r>
            <a:r>
              <a:rPr lang="en-US" sz="2400" dirty="0" smtClean="0"/>
              <a:t> </a:t>
            </a:r>
            <a:r>
              <a:rPr lang="en-US" sz="2400" dirty="0" err="1" smtClean="0"/>
              <a:t>leher</a:t>
            </a:r>
            <a:r>
              <a:rPr lang="en-US" sz="2400" dirty="0" smtClean="0"/>
              <a:t>.</a:t>
            </a:r>
          </a:p>
          <a:p>
            <a:r>
              <a:rPr lang="en-US" sz="2400" dirty="0" smtClean="0"/>
              <a:t>Hal </a:t>
            </a:r>
            <a:r>
              <a:rPr lang="en-US" sz="2400" dirty="0" err="1" smtClean="0"/>
              <a:t>ini</a:t>
            </a:r>
            <a:r>
              <a:rPr lang="en-US" sz="2400" dirty="0" smtClean="0"/>
              <a:t> </a:t>
            </a:r>
            <a:r>
              <a:rPr lang="en-US" sz="2400" dirty="0" err="1" smtClean="0"/>
              <a:t>menyebabkan</a:t>
            </a:r>
            <a:r>
              <a:rPr lang="en-US" sz="2400" dirty="0" smtClean="0"/>
              <a:t> </a:t>
            </a:r>
            <a:r>
              <a:rPr lang="en-US" sz="2400" dirty="0" err="1" smtClean="0"/>
              <a:t>pemendekan</a:t>
            </a:r>
            <a:r>
              <a:rPr lang="en-US" sz="2400" dirty="0" smtClean="0"/>
              <a:t> </a:t>
            </a:r>
            <a:r>
              <a:rPr lang="en-US" sz="2400" dirty="0" err="1" smtClean="0"/>
              <a:t>atau</a:t>
            </a:r>
            <a:r>
              <a:rPr lang="en-US" sz="2400" dirty="0" smtClean="0"/>
              <a:t> </a:t>
            </a:r>
            <a:r>
              <a:rPr lang="en-US" sz="2400" dirty="0" err="1" smtClean="0"/>
              <a:t>kontraksi</a:t>
            </a:r>
            <a:r>
              <a:rPr lang="en-US" sz="2400" dirty="0" smtClean="0"/>
              <a:t> </a:t>
            </a:r>
            <a:r>
              <a:rPr lang="en-US" sz="2400" dirty="0" err="1" smtClean="0"/>
              <a:t>berlebihan</a:t>
            </a:r>
            <a:r>
              <a:rPr lang="en-US" sz="2400" dirty="0" smtClean="0"/>
              <a:t> </a:t>
            </a:r>
            <a:r>
              <a:rPr lang="en-US" sz="2400" dirty="0" err="1" smtClean="0"/>
              <a:t>dari</a:t>
            </a:r>
            <a:r>
              <a:rPr lang="en-US" sz="2400" dirty="0" smtClean="0"/>
              <a:t> </a:t>
            </a:r>
            <a:r>
              <a:rPr lang="en-US" sz="2400" dirty="0" err="1" smtClean="0"/>
              <a:t>otot</a:t>
            </a:r>
            <a:r>
              <a:rPr lang="en-US" sz="2400" dirty="0" smtClean="0"/>
              <a:t> </a:t>
            </a:r>
            <a:r>
              <a:rPr lang="en-US" sz="2400" dirty="0" err="1" smtClean="0"/>
              <a:t>sternokleidomastoid</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125</TotalTime>
  <Words>1634</Words>
  <Application>Microsoft Office PowerPoint</Application>
  <PresentationFormat>On-screen Show (4:3)</PresentationFormat>
  <Paragraphs>332</Paragraphs>
  <Slides>73</Slides>
  <Notes>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Metro</vt:lpstr>
      <vt:lpstr>Slide 1</vt:lpstr>
      <vt:lpstr>KASUS  GANGGUAN ALAT PENGGERAK TUBUH:</vt:lpstr>
      <vt:lpstr>Slide 3</vt:lpstr>
      <vt:lpstr>  </vt:lpstr>
      <vt:lpstr>Slide 5</vt:lpstr>
      <vt:lpstr>Slide 6</vt:lpstr>
      <vt:lpstr>Slide 7</vt:lpstr>
      <vt:lpstr>Slide 8</vt:lpstr>
      <vt:lpstr>TORTICOLIS (WRYNECK)</vt:lpstr>
      <vt:lpstr>Slide 10</vt:lpstr>
      <vt:lpstr>Gambar. 1.  (a) image USG Longitudinal otot sternokleidomastoid normal dan struktur yang berdekatan,  (b) USG gambar melintang dari ujung bawah dari otot sternokleidomastoid normal.</vt:lpstr>
      <vt:lpstr>Gambar. 2.  Hyperechogenicity dari SCM pada View ketiga longitudinal yang bawah.</vt:lpstr>
      <vt:lpstr>Gambar. 3.  Echo Abnormal tekstur ketiga bawah dari SCM-cross-sectional view.</vt:lpstr>
      <vt:lpstr>Gambar. 4.  Keadaan  yang parah kedua bagian cleido-dan sternomastoid dari SCM pada View ketiga transversal bawah.</vt:lpstr>
      <vt:lpstr>Slide 15</vt:lpstr>
      <vt:lpstr>Slide 16</vt:lpstr>
      <vt:lpstr>SCOLIOSIS</vt:lpstr>
      <vt:lpstr>Slide 18</vt:lpstr>
      <vt:lpstr>Slide 19</vt:lpstr>
      <vt:lpstr>X-RAY</vt:lpstr>
      <vt:lpstr>CT-SCAN</vt:lpstr>
      <vt:lpstr>MRI</vt:lpstr>
      <vt:lpstr>Slide 23</vt:lpstr>
      <vt:lpstr>LORDOSIS</vt:lpstr>
      <vt:lpstr>Sudut Cobb untuk lordosis segmental dan lordosis lumbalis. (A) Lordosis segmental (SL) pada L4-5 (a) didefinisikan sebagai sudut subtended oleh garis endplate superior L4 dan garis endplate inferior L5. SL di L5-S1 (b) didefinisikan sebagai sudut subtended oleh garis endplate unggul garis endplate L5 dan unggul dari S1.  (B) Lordosis lumbalis keseluruhan (c) didefinisikan sebagai sudut subtended oleh garis endplate superior L1 dan garis endplate superior S1.</vt:lpstr>
      <vt:lpstr>X-RAY</vt:lpstr>
      <vt:lpstr>Magnetic Resonance Imaging </vt:lpstr>
      <vt:lpstr>CT-SCAN</vt:lpstr>
      <vt:lpstr>Slide 29</vt:lpstr>
      <vt:lpstr>Kyphosis/ Scheuermann’s Disease  </vt:lpstr>
      <vt:lpstr>Slide 31</vt:lpstr>
      <vt:lpstr>            Dr Yuranga Weerakkody and Dr Frank Gaillard et al </vt:lpstr>
      <vt:lpstr>Slide 33</vt:lpstr>
      <vt:lpstr>SURGERY</vt:lpstr>
      <vt:lpstr>MRI</vt:lpstr>
      <vt:lpstr>Slide 36</vt:lpstr>
      <vt:lpstr>Congenital Dislocation of Hip</vt:lpstr>
      <vt:lpstr>Penunjang Diagnostik</vt:lpstr>
      <vt:lpstr>Slide 39</vt:lpstr>
      <vt:lpstr>USG</vt:lpstr>
      <vt:lpstr>Slide 41</vt:lpstr>
      <vt:lpstr>Treatments</vt:lpstr>
      <vt:lpstr>Slide 43</vt:lpstr>
      <vt:lpstr>Pavlik harness</vt:lpstr>
      <vt:lpstr>Congenital Genu Recurvatum</vt:lpstr>
      <vt:lpstr>Slide 46</vt:lpstr>
      <vt:lpstr>Penyebab </vt:lpstr>
      <vt:lpstr>Slide 48</vt:lpstr>
      <vt:lpstr>Slide 49</vt:lpstr>
      <vt:lpstr>Real-time and 3-Dimensional Sonographic Diagnosis of Postural Congenital Genu Recurvatum </vt:lpstr>
      <vt:lpstr>Genu recurvatum cacat karena kelainan os tuberkulum tibialis anterior. Sagital (A) dan koronal (B) 3D lemak ditekan. Seorang gadis 11 tahun dengan displasia spondyloepiphyseal menggambarkan penutupan dini physeal dari tuberkulum tibialis anterior (panah) mengakibatkan recurvatum. </vt:lpstr>
      <vt:lpstr>Slide 52</vt:lpstr>
      <vt:lpstr>Talipes Equinovarus</vt:lpstr>
      <vt:lpstr>Slide 54</vt:lpstr>
      <vt:lpstr>X-Ray</vt:lpstr>
      <vt:lpstr>Congenital Flatfoot (Pes Planus)</vt:lpstr>
      <vt:lpstr>Pemeriksaan</vt:lpstr>
      <vt:lpstr>Slide 58</vt:lpstr>
      <vt:lpstr>Slide 59</vt:lpstr>
      <vt:lpstr>Slide 60</vt:lpstr>
      <vt:lpstr>Slide 61</vt:lpstr>
      <vt:lpstr>RADIAL CLUB HAND</vt:lpstr>
      <vt:lpstr>Slide 63</vt:lpstr>
      <vt:lpstr>Penunjang diagnosis X-Ray</vt:lpstr>
      <vt:lpstr>         TIPE RADIAL CLUB HAND :               (Bayne )</vt:lpstr>
      <vt:lpstr>Slide 66</vt:lpstr>
      <vt:lpstr>Slide 67</vt:lpstr>
      <vt:lpstr>Slide 68</vt:lpstr>
      <vt:lpstr>Slide 69</vt:lpstr>
      <vt:lpstr>Slide 70</vt:lpstr>
      <vt:lpstr>Sinar-X akan sering membantu dalam penunjang diagnosis, dan memantau hasil terapi. </vt:lpstr>
      <vt:lpstr>Slide 72</vt:lpstr>
      <vt:lpstr>Slide 73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Wismanto</dc:creator>
  <cp:lastModifiedBy>wismanto</cp:lastModifiedBy>
  <cp:revision>8</cp:revision>
  <dcterms:created xsi:type="dcterms:W3CDTF">2012-11-04T04:04:44Z</dcterms:created>
  <dcterms:modified xsi:type="dcterms:W3CDTF">2013-01-10T04:34:17Z</dcterms:modified>
</cp:coreProperties>
</file>