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7"/>
  </p:notesMasterIdLst>
  <p:handoutMasterIdLst>
    <p:handoutMasterId r:id="rId108"/>
  </p:handoutMasterIdLst>
  <p:sldIdLst>
    <p:sldId id="321" r:id="rId2"/>
    <p:sldId id="612" r:id="rId3"/>
    <p:sldId id="506" r:id="rId4"/>
    <p:sldId id="614" r:id="rId5"/>
    <p:sldId id="509" r:id="rId6"/>
    <p:sldId id="535" r:id="rId7"/>
    <p:sldId id="510" r:id="rId8"/>
    <p:sldId id="536" r:id="rId9"/>
    <p:sldId id="511" r:id="rId10"/>
    <p:sldId id="421" r:id="rId11"/>
    <p:sldId id="521" r:id="rId12"/>
    <p:sldId id="519" r:id="rId13"/>
    <p:sldId id="434" r:id="rId14"/>
    <p:sldId id="435" r:id="rId15"/>
    <p:sldId id="526" r:id="rId16"/>
    <p:sldId id="436" r:id="rId17"/>
    <p:sldId id="532" r:id="rId18"/>
    <p:sldId id="437" r:id="rId19"/>
    <p:sldId id="438" r:id="rId20"/>
    <p:sldId id="527" r:id="rId21"/>
    <p:sldId id="331" r:id="rId22"/>
    <p:sldId id="528" r:id="rId23"/>
    <p:sldId id="332" r:id="rId24"/>
    <p:sldId id="529" r:id="rId25"/>
    <p:sldId id="471" r:id="rId26"/>
    <p:sldId id="531" r:id="rId27"/>
    <p:sldId id="533" r:id="rId28"/>
    <p:sldId id="534" r:id="rId29"/>
    <p:sldId id="472" r:id="rId30"/>
    <p:sldId id="541" r:id="rId31"/>
    <p:sldId id="537" r:id="rId32"/>
    <p:sldId id="538" r:id="rId33"/>
    <p:sldId id="539" r:id="rId34"/>
    <p:sldId id="540" r:id="rId35"/>
    <p:sldId id="604" r:id="rId36"/>
    <p:sldId id="605" r:id="rId37"/>
    <p:sldId id="606" r:id="rId38"/>
    <p:sldId id="607" r:id="rId39"/>
    <p:sldId id="608" r:id="rId40"/>
    <p:sldId id="609" r:id="rId41"/>
    <p:sldId id="610" r:id="rId42"/>
    <p:sldId id="611" r:id="rId43"/>
    <p:sldId id="603" r:id="rId44"/>
    <p:sldId id="261" r:id="rId45"/>
    <p:sldId id="473" r:id="rId46"/>
    <p:sldId id="474" r:id="rId47"/>
    <p:sldId id="476" r:id="rId48"/>
    <p:sldId id="477" r:id="rId49"/>
    <p:sldId id="478" r:id="rId50"/>
    <p:sldId id="479" r:id="rId51"/>
    <p:sldId id="329" r:id="rId52"/>
    <p:sldId id="330" r:id="rId53"/>
    <p:sldId id="615" r:id="rId54"/>
    <p:sldId id="616" r:id="rId55"/>
    <p:sldId id="617" r:id="rId56"/>
    <p:sldId id="618" r:id="rId57"/>
    <p:sldId id="339" r:id="rId58"/>
    <p:sldId id="340" r:id="rId59"/>
    <p:sldId id="341" r:id="rId60"/>
    <p:sldId id="544" r:id="rId61"/>
    <p:sldId id="342" r:id="rId62"/>
    <p:sldId id="343" r:id="rId63"/>
    <p:sldId id="543" r:id="rId64"/>
    <p:sldId id="344" r:id="rId65"/>
    <p:sldId id="542" r:id="rId66"/>
    <p:sldId id="345" r:id="rId67"/>
    <p:sldId id="327" r:id="rId68"/>
    <p:sldId id="346" r:id="rId69"/>
    <p:sldId id="328" r:id="rId70"/>
    <p:sldId id="601" r:id="rId71"/>
    <p:sldId id="263" r:id="rId72"/>
    <p:sldId id="578" r:id="rId73"/>
    <p:sldId id="577" r:id="rId74"/>
    <p:sldId id="575" r:id="rId75"/>
    <p:sldId id="576" r:id="rId76"/>
    <p:sldId id="375" r:id="rId77"/>
    <p:sldId id="584" r:id="rId78"/>
    <p:sldId id="325" r:id="rId79"/>
    <p:sldId id="583" r:id="rId80"/>
    <p:sldId id="588" r:id="rId81"/>
    <p:sldId id="602" r:id="rId82"/>
    <p:sldId id="265" r:id="rId83"/>
    <p:sldId id="376" r:id="rId84"/>
    <p:sldId id="384" r:id="rId85"/>
    <p:sldId id="568" r:id="rId86"/>
    <p:sldId id="586" r:id="rId87"/>
    <p:sldId id="587" r:id="rId88"/>
    <p:sldId id="559" r:id="rId89"/>
    <p:sldId id="565" r:id="rId90"/>
    <p:sldId id="569" r:id="rId91"/>
    <p:sldId id="560" r:id="rId92"/>
    <p:sldId id="570" r:id="rId93"/>
    <p:sldId id="561" r:id="rId94"/>
    <p:sldId id="571" r:id="rId95"/>
    <p:sldId id="562" r:id="rId96"/>
    <p:sldId id="572" r:id="rId97"/>
    <p:sldId id="564" r:id="rId98"/>
    <p:sldId id="566" r:id="rId99"/>
    <p:sldId id="573" r:id="rId100"/>
    <p:sldId id="574" r:id="rId101"/>
    <p:sldId id="567" r:id="rId102"/>
    <p:sldId id="579" r:id="rId103"/>
    <p:sldId id="508" r:id="rId104"/>
    <p:sldId id="507" r:id="rId105"/>
    <p:sldId id="504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BCD37-4819-45E3-B667-9F877B9AD518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F8367-4214-42DD-A265-B7F35E7FF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FA1E1-EE02-4238-91C3-ACCB0EF51CB9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E604F-CA22-4E2F-B34E-2860FE25E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6925E-7B4D-4FA7-B2FF-92BBA41FDDB4}" type="slidenum">
              <a:rPr lang="id-ID" smtClean="0"/>
              <a:pPr/>
              <a:t>1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E604F-CA22-4E2F-B34E-2860FE25E3B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E604F-CA22-4E2F-B34E-2860FE25E3B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E604F-CA22-4E2F-B34E-2860FE25E3B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E604F-CA22-4E2F-B34E-2860FE25E3BA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E604F-CA22-4E2F-B34E-2860FE25E3BA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5FD41-5D18-44A1-A24B-6873E867F38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998D1-FCB3-4359-A84D-C96EBFF54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5FD41-5D18-44A1-A24B-6873E867F38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998D1-FCB3-4359-A84D-C96EBFF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5FD41-5D18-44A1-A24B-6873E867F38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998D1-FCB3-4359-A84D-C96EBFF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5FD41-5D18-44A1-A24B-6873E867F38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998D1-FCB3-4359-A84D-C96EBFF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5FD41-5D18-44A1-A24B-6873E867F38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998D1-FCB3-4359-A84D-C96EBFF54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5FD41-5D18-44A1-A24B-6873E867F38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998D1-FCB3-4359-A84D-C96EBFF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5FD41-5D18-44A1-A24B-6873E867F38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998D1-FCB3-4359-A84D-C96EBFF54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5FD41-5D18-44A1-A24B-6873E867F38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998D1-FCB3-4359-A84D-C96EBFF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5FD41-5D18-44A1-A24B-6873E867F38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998D1-FCB3-4359-A84D-C96EBFF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5FD41-5D18-44A1-A24B-6873E867F38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E998D1-FCB3-4359-A84D-C96EBFF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C05FD41-5D18-44A1-A24B-6873E867F38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AE998D1-FCB3-4359-A84D-C96EBFF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C05FD41-5D18-44A1-A24B-6873E867F38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AE998D1-FCB3-4359-A84D-C96EBFF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Osmolalit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pedia.org/wiki/File:CT_brain_tumor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urgwiki.com/wiki/File:Ch70-fig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n.wikipedia.org/wiki/File:Massive_Effusion2008.jp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n.wikipedia.org/wiki/File:Pleura_effusion.jpg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n.wikipedia.org/wiki/File:Mesothelioma_cytology_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.wikipedia.org/wiki/File:Knee_effusion.jpg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s.edu/condition-list_rheumatoid-arthritis.asp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biomedcentral.com/1471-2474/9/46/figure/F1" TargetMode="Externa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en.wikipedia.org/wiki/File:Joint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en.wikipedia.org/wiki/File:Illu_synovial_joint.jpg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286125" y="0"/>
            <a:ext cx="5857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latin typeface="Calibri" pitchFamily="34" charset="0"/>
                <a:cs typeface="Calibri" pitchFamily="34" charset="0"/>
              </a:rPr>
              <a:t>PENUNJANG</a:t>
            </a:r>
            <a:br>
              <a:rPr lang="en-US" sz="4000" b="1" dirty="0">
                <a:latin typeface="Calibri" pitchFamily="34" charset="0"/>
                <a:cs typeface="Calibri" pitchFamily="34" charset="0"/>
              </a:rPr>
            </a:br>
            <a:r>
              <a:rPr lang="en-US" sz="4000" b="1" dirty="0">
                <a:latin typeface="Calibri" pitchFamily="34" charset="0"/>
                <a:cs typeface="Calibri" pitchFamily="34" charset="0"/>
              </a:rPr>
              <a:t>DIAGNOSIS FISIOTERAPI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en-US" sz="4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114800" y="5572125"/>
            <a:ext cx="4029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Wismanto</a:t>
            </a:r>
            <a:r>
              <a:rPr lang="en-US" sz="2400" b="1" dirty="0">
                <a:solidFill>
                  <a:schemeClr val="bg1"/>
                </a:solidFill>
              </a:rPr>
              <a:t>  </a:t>
            </a:r>
            <a:r>
              <a:rPr lang="id-ID" sz="2400" b="1" dirty="0" smtClean="0">
                <a:solidFill>
                  <a:schemeClr val="bg1"/>
                </a:solidFill>
              </a:rPr>
              <a:t>SPd, SFt, </a:t>
            </a:r>
            <a:r>
              <a:rPr lang="en-US" sz="2400" b="1" dirty="0" smtClean="0">
                <a:solidFill>
                  <a:schemeClr val="bg1"/>
                </a:solidFill>
              </a:rPr>
              <a:t>M </a:t>
            </a:r>
            <a:r>
              <a:rPr lang="en-US" sz="2400" b="1" dirty="0" err="1">
                <a:solidFill>
                  <a:schemeClr val="bg1"/>
                </a:solidFill>
              </a:rPr>
              <a:t>Fis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0" y="2667000"/>
            <a:ext cx="3571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3200" b="1" dirty="0">
                <a:solidFill>
                  <a:srgbClr val="0000FF"/>
                </a:solidFill>
              </a:rPr>
              <a:t>     </a:t>
            </a:r>
            <a:r>
              <a:rPr lang="id-ID" sz="4000" b="1" dirty="0">
                <a:solidFill>
                  <a:srgbClr val="0000FF"/>
                </a:solidFill>
              </a:rPr>
              <a:t> </a:t>
            </a:r>
            <a:r>
              <a:rPr lang="id-ID" sz="40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PERTEMUAN</a:t>
            </a:r>
            <a:r>
              <a:rPr lang="id-ID" sz="4000" b="1" dirty="0">
                <a:solidFill>
                  <a:srgbClr val="0033CC"/>
                </a:solidFill>
              </a:rPr>
              <a:t>  </a:t>
            </a:r>
          </a:p>
        </p:txBody>
      </p:sp>
      <p:sp>
        <p:nvSpPr>
          <p:cNvPr id="8" name="Oval 7"/>
          <p:cNvSpPr/>
          <p:nvPr/>
        </p:nvSpPr>
        <p:spPr>
          <a:xfrm>
            <a:off x="3987800" y="2589212"/>
            <a:ext cx="965200" cy="915987"/>
          </a:xfrm>
          <a:prstGeom prst="ellipse">
            <a:avLst/>
          </a:prstGeom>
          <a:solidFill>
            <a:srgbClr val="1753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/>
              <a:t>1</a:t>
            </a:r>
            <a:r>
              <a:rPr lang="id-ID" sz="3600" b="1" dirty="0" smtClean="0"/>
              <a:t>4</a:t>
            </a:r>
            <a:endParaRPr lang="id-ID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Classification Pitting</a:t>
            </a:r>
            <a:endParaRPr lang="id-ID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153400" cy="52887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Jarvis </a:t>
            </a:r>
            <a:r>
              <a:rPr lang="en-US" sz="2400" i="1" dirty="0" smtClean="0">
                <a:solidFill>
                  <a:srgbClr val="FFFF00"/>
                </a:solidFill>
              </a:rPr>
              <a:t>Physical Examination &amp; Health Assessment</a:t>
            </a:r>
            <a:r>
              <a:rPr lang="en-US" sz="2400" dirty="0" smtClean="0">
                <a:solidFill>
                  <a:srgbClr val="FFFF00"/>
                </a:solidFill>
              </a:rPr>
              <a:t>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the Chapter "Peripheral Vascular System and Lymphatic System"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FF00"/>
                </a:solidFill>
              </a:rPr>
              <a:t>"If pitting edema is present, grade it on the following scale: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FF00"/>
                </a:solidFill>
              </a:rPr>
              <a:t>1+ Mild pitting, </a:t>
            </a:r>
            <a:r>
              <a:rPr lang="en-US" sz="2400" dirty="0" smtClean="0"/>
              <a:t>slight indentation, no perceptible swelling of the leg (</a:t>
            </a:r>
            <a:r>
              <a:rPr lang="id-ID" sz="2400" dirty="0" smtClean="0"/>
              <a:t>tidak ada pembengkakan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id-ID" sz="2400" dirty="0" smtClean="0"/>
              <a:t>kaki 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FF00"/>
                </a:solidFill>
              </a:rPr>
              <a:t>2+ Moderate pitting, </a:t>
            </a:r>
            <a:r>
              <a:rPr lang="id-ID" sz="2400" dirty="0" smtClean="0"/>
              <a:t>indentation </a:t>
            </a:r>
            <a:r>
              <a:rPr lang="en-US" sz="2400" dirty="0" err="1" smtClean="0"/>
              <a:t>berkurang</a:t>
            </a:r>
            <a:r>
              <a:rPr lang="id-ID" sz="2400" dirty="0" smtClean="0"/>
              <a:t> dengan cepat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FF00"/>
                </a:solidFill>
              </a:rPr>
              <a:t>3+ Deep pitting, </a:t>
            </a:r>
            <a:r>
              <a:rPr lang="en-US" sz="2400" dirty="0" smtClean="0"/>
              <a:t>indentation remains for a short time, leg looks swollen (</a:t>
            </a:r>
            <a:r>
              <a:rPr lang="id-ID" sz="2400" dirty="0" smtClean="0"/>
              <a:t>indentasi tetap untuk waktu yang singkat, kaki terlihat bengkak</a:t>
            </a:r>
            <a:r>
              <a:rPr lang="en-US" sz="2400" dirty="0" smtClean="0"/>
              <a:t>).</a:t>
            </a:r>
            <a:r>
              <a:rPr lang="id-ID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FF00"/>
                </a:solidFill>
              </a:rPr>
              <a:t>4+ Very deep pitting</a:t>
            </a:r>
            <a:r>
              <a:rPr lang="en-US" sz="2400" dirty="0" smtClean="0"/>
              <a:t>, indentation lasts a long time, leg is very swollen (</a:t>
            </a:r>
            <a:r>
              <a:rPr lang="id-ID" sz="2400" dirty="0" smtClean="0"/>
              <a:t>indentasi berlangsung lama, kaki sangat bengkak</a:t>
            </a:r>
            <a:r>
              <a:rPr lang="en-US" sz="2400" dirty="0" smtClean="0"/>
              <a:t>)</a:t>
            </a:r>
            <a:endParaRPr lang="id-ID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sz="3600" b="1" dirty="0" err="1" smtClean="0"/>
              <a:t>Pemeriksaan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Cairan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sinovial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562600"/>
          </a:xfrm>
        </p:spPr>
        <p:txBody>
          <a:bodyPr>
            <a:normAutofit/>
          </a:bodyPr>
          <a:lstStyle/>
          <a:p>
            <a:r>
              <a:rPr lang="en-US" sz="2800" b="1" u="sng" dirty="0" err="1" smtClean="0">
                <a:solidFill>
                  <a:srgbClr val="FFFF00"/>
                </a:solidFill>
              </a:rPr>
              <a:t>Pemeriksaan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Cairan</a:t>
            </a:r>
            <a:r>
              <a:rPr lang="en-US" sz="2800" b="1" u="sng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sinovial</a:t>
            </a:r>
            <a:r>
              <a:rPr lang="en-US" sz="2800" b="1" u="sng" dirty="0" smtClean="0">
                <a:solidFill>
                  <a:srgbClr val="FFFF00"/>
                </a:solidFill>
              </a:rPr>
              <a:t> :</a:t>
            </a:r>
            <a:endParaRPr lang="en-US" sz="2800" dirty="0" smtClean="0">
              <a:solidFill>
                <a:srgbClr val="FFFF00"/>
              </a:solidFill>
            </a:endParaRPr>
          </a:p>
          <a:p>
            <a:pPr lvl="0"/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menghasilkan</a:t>
            </a:r>
            <a:r>
              <a:rPr lang="en-US" sz="2800" dirty="0" smtClean="0"/>
              <a:t> diagnosis yang </a:t>
            </a:r>
            <a:r>
              <a:rPr lang="en-US" sz="2800" dirty="0" err="1" smtClean="0"/>
              <a:t>spesifik</a:t>
            </a:r>
            <a:r>
              <a:rPr lang="en-US" sz="2800" dirty="0" smtClean="0"/>
              <a:t> (ex: gout),  </a:t>
            </a:r>
          </a:p>
          <a:p>
            <a:pPr lvl="0"/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membantu</a:t>
            </a:r>
            <a:r>
              <a:rPr lang="en-US" sz="2800" dirty="0" smtClean="0"/>
              <a:t> </a:t>
            </a:r>
            <a:r>
              <a:rPr lang="en-US" sz="2800" dirty="0" err="1" smtClean="0"/>
              <a:t>membatasi</a:t>
            </a:r>
            <a:r>
              <a:rPr lang="en-US" sz="2800" dirty="0" smtClean="0"/>
              <a:t> </a:t>
            </a:r>
            <a:r>
              <a:rPr lang="en-US" sz="2800" dirty="0" err="1" smtClean="0"/>
              <a:t>diferensial</a:t>
            </a:r>
            <a:r>
              <a:rPr lang="en-US" sz="2800" dirty="0" smtClean="0"/>
              <a:t> diagnosis (ex: &lt;2000 WBC / mm 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= non-</a:t>
            </a:r>
            <a:r>
              <a:rPr lang="en-US" sz="2800" dirty="0" err="1" smtClean="0"/>
              <a:t>inflamasi</a:t>
            </a:r>
            <a:r>
              <a:rPr lang="en-US" sz="2800" dirty="0" smtClean="0"/>
              <a:t>).</a:t>
            </a:r>
          </a:p>
          <a:p>
            <a:pPr lvl="0"/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mencerminkan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membran</a:t>
            </a:r>
            <a:r>
              <a:rPr lang="en-US" sz="2800" dirty="0" smtClean="0"/>
              <a:t> </a:t>
            </a:r>
            <a:r>
              <a:rPr lang="en-US" sz="2800" dirty="0" err="1" smtClean="0"/>
              <a:t>sinovial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pendukung</a:t>
            </a:r>
            <a:r>
              <a:rPr lang="en-US" sz="2800" dirty="0" smtClean="0"/>
              <a:t>. 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772400" cy="5745960"/>
          </a:xfrm>
        </p:spPr>
        <p:txBody>
          <a:bodyPr>
            <a:normAutofit/>
          </a:bodyPr>
          <a:lstStyle/>
          <a:p>
            <a:pPr lvl="1"/>
            <a:r>
              <a:rPr lang="en-US" sz="2800" b="1" dirty="0" smtClean="0">
                <a:solidFill>
                  <a:srgbClr val="FFFF00"/>
                </a:solidFill>
              </a:rPr>
              <a:t>(2) </a:t>
            </a:r>
            <a:r>
              <a:rPr lang="en-US" sz="2800" b="1" dirty="0" err="1" smtClean="0">
                <a:solidFill>
                  <a:srgbClr val="FFFF00"/>
                </a:solidFill>
              </a:rPr>
              <a:t>Viskositas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Tanda</a:t>
            </a:r>
            <a:r>
              <a:rPr lang="en-US" sz="2800" dirty="0" smtClean="0"/>
              <a:t> String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cepat</a:t>
            </a:r>
            <a:r>
              <a:rPr lang="en-US" sz="2800" dirty="0" smtClean="0"/>
              <a:t> </a:t>
            </a:r>
            <a:r>
              <a:rPr lang="en-US" sz="2800" dirty="0" err="1" smtClean="0"/>
              <a:t>viskositas</a:t>
            </a:r>
            <a:r>
              <a:rPr lang="en-US" sz="2800" dirty="0" smtClean="0"/>
              <a:t>) - </a:t>
            </a:r>
            <a:r>
              <a:rPr lang="en-US" sz="2800" dirty="0" err="1" smtClean="0"/>
              <a:t>peregangan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penurunan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ibu</a:t>
            </a:r>
            <a:r>
              <a:rPr lang="en-US" sz="2800" dirty="0" smtClean="0"/>
              <a:t> </a:t>
            </a:r>
            <a:r>
              <a:rPr lang="en-US" sz="2800" dirty="0" err="1" smtClean="0"/>
              <a:t>jari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telunjuk</a:t>
            </a:r>
            <a:r>
              <a:rPr lang="en-US" sz="2800" dirty="0" smtClean="0"/>
              <a:t> </a:t>
            </a:r>
            <a:endParaRPr lang="en-US" sz="3600" dirty="0" smtClean="0"/>
          </a:p>
          <a:p>
            <a:pPr lvl="2"/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PMN </a:t>
            </a:r>
            <a:r>
              <a:rPr lang="en-US" dirty="0" err="1" smtClean="0"/>
              <a:t>dilepaskan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HA.</a:t>
            </a:r>
            <a:endParaRPr lang="en-US" sz="3200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b="1" dirty="0" smtClean="0">
                <a:solidFill>
                  <a:srgbClr val="FFFF00"/>
                </a:solidFill>
              </a:rPr>
              <a:t>(3) </a:t>
            </a:r>
            <a:r>
              <a:rPr lang="en-US" sz="2800" b="1" dirty="0" err="1" smtClean="0">
                <a:solidFill>
                  <a:srgbClr val="FFFF00"/>
                </a:solidFill>
              </a:rPr>
              <a:t>Jumlah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sel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en-US" sz="3600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/>
              <a:t>normal -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200 </a:t>
            </a:r>
            <a:endParaRPr lang="en-US" sz="3200" dirty="0" smtClean="0"/>
          </a:p>
          <a:p>
            <a:pPr lvl="2"/>
            <a:r>
              <a:rPr lang="en-US" dirty="0" err="1" smtClean="0"/>
              <a:t>kelas</a:t>
            </a:r>
            <a:r>
              <a:rPr lang="en-US" dirty="0" smtClean="0"/>
              <a:t> I (non-</a:t>
            </a:r>
            <a:r>
              <a:rPr lang="en-US" dirty="0" err="1" smtClean="0"/>
              <a:t>inflamasi</a:t>
            </a:r>
            <a:r>
              <a:rPr lang="en-US" dirty="0" smtClean="0"/>
              <a:t>, arthritis </a:t>
            </a:r>
            <a:r>
              <a:rPr lang="en-US" dirty="0" err="1" smtClean="0"/>
              <a:t>traumatis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, osteoarthritis) - 200-2.000 </a:t>
            </a:r>
            <a:endParaRPr lang="en-US" sz="3200" dirty="0" smtClean="0"/>
          </a:p>
          <a:p>
            <a:pPr lvl="2"/>
            <a:r>
              <a:rPr lang="en-US" dirty="0" err="1" smtClean="0"/>
              <a:t>kelas</a:t>
            </a:r>
            <a:r>
              <a:rPr lang="en-US" dirty="0" smtClean="0"/>
              <a:t> II (</a:t>
            </a:r>
            <a:r>
              <a:rPr lang="en-US" dirty="0" err="1" smtClean="0"/>
              <a:t>inflamasi</a:t>
            </a:r>
            <a:r>
              <a:rPr lang="en-US" dirty="0" smtClean="0"/>
              <a:t>, RA, gout, SLE) - 2000-75,000 </a:t>
            </a:r>
            <a:endParaRPr lang="en-US" sz="3200" dirty="0" smtClean="0"/>
          </a:p>
          <a:p>
            <a:pPr lvl="2"/>
            <a:r>
              <a:rPr lang="en-US" dirty="0" smtClean="0"/>
              <a:t>grade III (</a:t>
            </a:r>
            <a:r>
              <a:rPr lang="en-US" dirty="0" err="1" smtClean="0"/>
              <a:t>septik</a:t>
            </a:r>
            <a:r>
              <a:rPr lang="en-US" dirty="0" smtClean="0"/>
              <a:t>, </a:t>
            </a:r>
            <a:r>
              <a:rPr lang="en-US" dirty="0" err="1" smtClean="0"/>
              <a:t>infeksi</a:t>
            </a:r>
            <a:r>
              <a:rPr lang="en-US" dirty="0" smtClean="0"/>
              <a:t>, </a:t>
            </a:r>
            <a:r>
              <a:rPr lang="en-US" dirty="0" err="1" smtClean="0"/>
              <a:t>bakteri</a:t>
            </a:r>
            <a:r>
              <a:rPr lang="en-US" dirty="0" smtClean="0"/>
              <a:t>, </a:t>
            </a:r>
            <a:r>
              <a:rPr lang="en-US" dirty="0" err="1" smtClean="0"/>
              <a:t>mikobakteri</a:t>
            </a:r>
            <a:r>
              <a:rPr lang="en-US" dirty="0" smtClean="0"/>
              <a:t>, </a:t>
            </a:r>
            <a:r>
              <a:rPr lang="en-US" dirty="0" err="1" smtClean="0"/>
              <a:t>jamur</a:t>
            </a:r>
            <a:r>
              <a:rPr lang="en-US" dirty="0" smtClean="0"/>
              <a:t>) - 75.000</a:t>
            </a:r>
            <a:endParaRPr lang="en-US" sz="3200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696200" cy="4191000"/>
          </a:xfrm>
        </p:spPr>
        <p:txBody>
          <a:bodyPr/>
          <a:lstStyle/>
          <a:p>
            <a:pPr lvl="1"/>
            <a:r>
              <a:rPr lang="en-US" sz="2800" b="1" dirty="0" smtClean="0">
                <a:solidFill>
                  <a:srgbClr val="FFFF00"/>
                </a:solidFill>
              </a:rPr>
              <a:t>(4) Kimia </a:t>
            </a:r>
            <a:r>
              <a:rPr lang="en-US" sz="2800" b="1" dirty="0" err="1" smtClean="0">
                <a:solidFill>
                  <a:srgbClr val="FFFF00"/>
                </a:solidFill>
              </a:rPr>
              <a:t>tes</a:t>
            </a:r>
            <a:r>
              <a:rPr lang="en-US" sz="2800" dirty="0" smtClean="0">
                <a:solidFill>
                  <a:srgbClr val="FFFF00"/>
                </a:solidFill>
              </a:rPr>
              <a:t> : </a:t>
            </a:r>
            <a:r>
              <a:rPr lang="en-US" sz="2800" dirty="0" err="1" smtClean="0">
                <a:solidFill>
                  <a:srgbClr val="FFFF00"/>
                </a:solidFill>
              </a:rPr>
              <a:t>glukosa</a:t>
            </a:r>
            <a:r>
              <a:rPr lang="en-US" sz="2800" dirty="0" smtClean="0">
                <a:solidFill>
                  <a:srgbClr val="FFFF00"/>
                </a:solidFill>
              </a:rPr>
              <a:t>, protein </a:t>
            </a:r>
            <a:endParaRPr lang="en-US" sz="3600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/>
              <a:t>protein: &lt;2,5 gm / dl = non-</a:t>
            </a:r>
            <a:r>
              <a:rPr lang="en-US" dirty="0" err="1" smtClean="0"/>
              <a:t>inflamasi</a:t>
            </a:r>
            <a:r>
              <a:rPr lang="en-US" dirty="0" smtClean="0"/>
              <a:t>,&gt; 2,5 gm / dl =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endParaRPr lang="en-US" sz="3200" dirty="0" smtClean="0"/>
          </a:p>
          <a:p>
            <a:pPr lvl="2"/>
            <a:r>
              <a:rPr lang="en-US" dirty="0" err="1" smtClean="0"/>
              <a:t>glukosa</a:t>
            </a:r>
            <a:r>
              <a:rPr lang="en-US" dirty="0" smtClean="0"/>
              <a:t>: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20%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glukosa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simultan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meningkatnya</a:t>
            </a:r>
            <a:r>
              <a:rPr lang="en-US" dirty="0" smtClean="0"/>
              <a:t>, </a:t>
            </a:r>
            <a:r>
              <a:rPr lang="en-US" dirty="0" err="1" smtClean="0"/>
              <a:t>glukosa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endParaRPr lang="en-US" sz="3200" dirty="0" smtClean="0"/>
          </a:p>
          <a:p>
            <a:pPr lvl="2"/>
            <a:r>
              <a:rPr lang="en-US" dirty="0" smtClean="0"/>
              <a:t>"normal"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glukosa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mengesampingkan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diabetes mellitus</a:t>
            </a:r>
            <a:endParaRPr lang="en-US" sz="3200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r>
              <a:rPr lang="en-US" sz="2800" b="1" dirty="0" smtClean="0">
                <a:solidFill>
                  <a:srgbClr val="FFFF00"/>
                </a:solidFill>
              </a:rPr>
              <a:t>(5) Wet Prep </a:t>
            </a:r>
            <a:r>
              <a:rPr lang="en-US" sz="2800" dirty="0" smtClean="0">
                <a:solidFill>
                  <a:srgbClr val="FFFF00"/>
                </a:solidFill>
              </a:rPr>
              <a:t>– cells, crystals, fat droplets, debris </a:t>
            </a:r>
            <a:endParaRPr lang="en-US" sz="3600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/>
              <a:t>Kristal: </a:t>
            </a:r>
            <a:endParaRPr lang="en-US" sz="3200" dirty="0" smtClean="0"/>
          </a:p>
          <a:p>
            <a:pPr lvl="3"/>
            <a:r>
              <a:rPr lang="en-US" sz="2400" dirty="0" smtClean="0"/>
              <a:t>Sodium </a:t>
            </a:r>
            <a:r>
              <a:rPr lang="en-US" sz="2400" dirty="0" err="1" smtClean="0"/>
              <a:t>urat</a:t>
            </a:r>
            <a:r>
              <a:rPr lang="en-US" sz="2400" dirty="0" smtClean="0"/>
              <a:t> (</a:t>
            </a:r>
            <a:r>
              <a:rPr lang="en-US" sz="2400" dirty="0" err="1" smtClean="0"/>
              <a:t>sangat</a:t>
            </a:r>
            <a:r>
              <a:rPr lang="en-US" sz="2400" dirty="0" smtClean="0"/>
              <a:t> birefringence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(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cahaya</a:t>
            </a:r>
            <a:r>
              <a:rPr lang="en-US" sz="2400" dirty="0" smtClean="0"/>
              <a:t>)) </a:t>
            </a:r>
            <a:endParaRPr lang="en-US" sz="3200" dirty="0" smtClean="0"/>
          </a:p>
          <a:p>
            <a:pPr lvl="3"/>
            <a:r>
              <a:rPr lang="en-US" sz="2400" dirty="0" err="1" smtClean="0"/>
              <a:t>Kalsium</a:t>
            </a:r>
            <a:r>
              <a:rPr lang="en-US" sz="2400" dirty="0" smtClean="0"/>
              <a:t> </a:t>
            </a:r>
            <a:r>
              <a:rPr lang="en-US" sz="2400" dirty="0" err="1" smtClean="0"/>
              <a:t>pirofosfat</a:t>
            </a:r>
            <a:r>
              <a:rPr lang="en-US" sz="2400" dirty="0" smtClean="0"/>
              <a:t> (birefringence </a:t>
            </a:r>
            <a:r>
              <a:rPr lang="en-US" sz="2400" dirty="0" err="1" smtClean="0"/>
              <a:t>lemah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)</a:t>
            </a:r>
            <a:endParaRPr lang="en-US" sz="3200" dirty="0" smtClean="0"/>
          </a:p>
          <a:p>
            <a:pPr lvl="1"/>
            <a:r>
              <a:rPr lang="en-US" sz="2800" b="1" dirty="0" smtClean="0">
                <a:solidFill>
                  <a:srgbClr val="FFFF00"/>
                </a:solidFill>
              </a:rPr>
              <a:t>(6) Gram Stain + Culture </a:t>
            </a:r>
            <a:r>
              <a:rPr lang="en-US" sz="2800" dirty="0" smtClean="0"/>
              <a:t>-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cairan</a:t>
            </a:r>
            <a:r>
              <a:rPr lang="en-US" sz="2800" dirty="0" smtClean="0"/>
              <a:t> </a:t>
            </a:r>
            <a:r>
              <a:rPr lang="en-US" sz="2800" dirty="0" err="1" smtClean="0"/>
              <a:t>inflamasi</a:t>
            </a:r>
            <a:r>
              <a:rPr lang="en-US" sz="2800" dirty="0" smtClean="0"/>
              <a:t>.</a:t>
            </a:r>
            <a:endParaRPr lang="en-US" sz="3600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5715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TERIMA KASIH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199313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495800"/>
            <a:ext cx="5410200" cy="1783560"/>
          </a:xfrm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1+ is if the pitting lasts 0 - 15 sec</a:t>
            </a:r>
            <a:br>
              <a:rPr lang="en-US" dirty="0" smtClean="0"/>
            </a:br>
            <a:r>
              <a:rPr lang="en-US" dirty="0" smtClean="0"/>
              <a:t>2+ is if the pitting lasts 16 - 30sec</a:t>
            </a:r>
            <a:br>
              <a:rPr lang="en-US" dirty="0" smtClean="0"/>
            </a:br>
            <a:r>
              <a:rPr lang="en-US" dirty="0" smtClean="0"/>
              <a:t>3+ is if the pitting lasts 31 - 60sec</a:t>
            </a:r>
            <a:br>
              <a:rPr lang="en-US" dirty="0" smtClean="0"/>
            </a:br>
            <a:r>
              <a:rPr lang="en-US" dirty="0" smtClean="0"/>
              <a:t>4+ is if the pitting lasts &gt;60sec</a:t>
            </a:r>
            <a:br>
              <a:rPr lang="en-US" dirty="0" smtClean="0"/>
            </a:b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 descr="Picture of Pitting Edem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Welsh, </a:t>
            </a:r>
            <a:r>
              <a:rPr lang="en-US" sz="2400" dirty="0" err="1" smtClean="0"/>
              <a:t>Arxouman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Holm: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subyektif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kualitatif</a:t>
            </a:r>
            <a:r>
              <a:rPr lang="en-US" dirty="0" smtClean="0"/>
              <a:t>.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kedalaman</a:t>
            </a:r>
            <a:r>
              <a:rPr lang="en-US" dirty="0" smtClean="0"/>
              <a:t> pitting </a:t>
            </a:r>
            <a:r>
              <a:rPr lang="en-US" dirty="0" err="1" smtClean="0"/>
              <a:t>dalam</a:t>
            </a:r>
            <a:r>
              <a:rPr lang="en-US" dirty="0" smtClean="0"/>
              <a:t> centimeter :</a:t>
            </a:r>
          </a:p>
          <a:p>
            <a:r>
              <a:rPr lang="en-US" dirty="0" smtClean="0"/>
              <a:t>1 + = 1 cm</a:t>
            </a:r>
          </a:p>
          <a:p>
            <a:r>
              <a:rPr lang="en-US" dirty="0" smtClean="0"/>
              <a:t>2 + =2 cm</a:t>
            </a:r>
          </a:p>
          <a:p>
            <a:r>
              <a:rPr lang="en-US" dirty="0" smtClean="0"/>
              <a:t>3 + = 3 cm</a:t>
            </a:r>
          </a:p>
          <a:p>
            <a:r>
              <a:rPr lang="en-US" dirty="0" smtClean="0"/>
              <a:t>4 + = 4 cm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Peripheral Edema</a:t>
            </a:r>
            <a:r>
              <a:rPr lang="en-US" dirty="0" smtClean="0"/>
              <a:t/>
            </a:r>
            <a:br>
              <a:rPr lang="en-US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Peripheral edema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pembengkakan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interstitial. </a:t>
            </a:r>
          </a:p>
          <a:p>
            <a:r>
              <a:rPr lang="en-US" dirty="0" err="1" smtClean="0"/>
              <a:t>Cairan</a:t>
            </a:r>
            <a:r>
              <a:rPr lang="en-US" dirty="0" smtClean="0"/>
              <a:t> interstitial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plasma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ekstraselular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getah</a:t>
            </a:r>
            <a:r>
              <a:rPr lang="en-US" dirty="0" smtClean="0"/>
              <a:t> </a:t>
            </a:r>
            <a:r>
              <a:rPr lang="en-US" dirty="0" err="1" smtClean="0"/>
              <a:t>bening</a:t>
            </a:r>
            <a:r>
              <a:rPr lang="en-US" dirty="0" smtClean="0"/>
              <a:t>, </a:t>
            </a:r>
            <a:r>
              <a:rPr lang="en-US" dirty="0" err="1" smtClean="0"/>
              <a:t>cairan</a:t>
            </a:r>
            <a:r>
              <a:rPr lang="en-US" dirty="0" smtClean="0"/>
              <a:t> cerebrospinal (CSF), </a:t>
            </a:r>
            <a:r>
              <a:rPr lang="en-US" dirty="0" err="1" smtClean="0"/>
              <a:t>mata</a:t>
            </a:r>
            <a:r>
              <a:rPr lang="en-US" dirty="0" smtClean="0"/>
              <a:t>,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sinovial</a:t>
            </a:r>
            <a:r>
              <a:rPr lang="en-US" dirty="0" smtClean="0"/>
              <a:t>,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serosa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sekresi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pencernaan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70 kg </a:t>
            </a:r>
            <a:r>
              <a:rPr lang="en-US" dirty="0" err="1" smtClean="0"/>
              <a:t>memiliki</a:t>
            </a:r>
            <a:r>
              <a:rPr lang="en-US" dirty="0" smtClean="0"/>
              <a:t> 12 liter </a:t>
            </a:r>
            <a:r>
              <a:rPr lang="en-US" dirty="0" err="1" smtClean="0"/>
              <a:t>cairan</a:t>
            </a:r>
            <a:r>
              <a:rPr lang="en-US" dirty="0" smtClean="0"/>
              <a:t> interstitial (30% </a:t>
            </a:r>
            <a:r>
              <a:rPr lang="en-US" dirty="0" err="1" smtClean="0"/>
              <a:t>dari</a:t>
            </a:r>
            <a:r>
              <a:rPr lang="en-US" dirty="0" smtClean="0"/>
              <a:t> air </a:t>
            </a:r>
            <a:r>
              <a:rPr lang="en-US" dirty="0" err="1" smtClean="0"/>
              <a:t>tubuh</a:t>
            </a:r>
            <a:r>
              <a:rPr lang="en-US" dirty="0" smtClean="0"/>
              <a:t> total),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15%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(2 liter </a:t>
            </a:r>
            <a:r>
              <a:rPr lang="en-US" dirty="0" err="1" smtClean="0"/>
              <a:t>cairan</a:t>
            </a:r>
            <a:r>
              <a:rPr lang="en-US" dirty="0" smtClean="0"/>
              <a:t>)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edema </a:t>
            </a:r>
            <a:r>
              <a:rPr lang="en-US" dirty="0" err="1" smtClean="0"/>
              <a:t>klinis</a:t>
            </a:r>
            <a:r>
              <a:rPr lang="en-US" dirty="0" smtClean="0"/>
              <a:t>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6096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Investigasi</a:t>
            </a:r>
            <a:r>
              <a:rPr lang="en-US" dirty="0" smtClean="0"/>
              <a:t/>
            </a:r>
            <a:br>
              <a:rPr lang="en-US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Urin</a:t>
            </a:r>
            <a:r>
              <a:rPr lang="en-US" dirty="0" smtClean="0"/>
              <a:t> : (</a:t>
            </a:r>
            <a:r>
              <a:rPr lang="en-US" dirty="0" err="1" smtClean="0"/>
              <a:t>kombinasi</a:t>
            </a:r>
            <a:r>
              <a:rPr lang="en-US" dirty="0" smtClean="0"/>
              <a:t>  </a:t>
            </a:r>
            <a:r>
              <a:rPr lang="en-US" dirty="0" err="1" smtClean="0"/>
              <a:t>proteinuria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edema,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hypoalbuminuria</a:t>
            </a:r>
            <a:r>
              <a:rPr lang="en-US" dirty="0" smtClean="0"/>
              <a:t> </a:t>
            </a:r>
            <a:r>
              <a:rPr lang="en-US" dirty="0" err="1" smtClean="0"/>
              <a:t>dikonfirmasi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pathognomonic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nefrotik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).</a:t>
            </a:r>
          </a:p>
          <a:p>
            <a:pPr lvl="0"/>
            <a:r>
              <a:rPr lang="en-US" dirty="0" smtClean="0"/>
              <a:t>Hemoglobin (anemia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memberatkan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).</a:t>
            </a:r>
          </a:p>
          <a:p>
            <a:pPr lvl="0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elektrolit</a:t>
            </a:r>
            <a:r>
              <a:rPr lang="en-US" dirty="0" smtClean="0"/>
              <a:t> (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).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pPr algn="r"/>
            <a:r>
              <a:rPr lang="en-US" sz="1800" dirty="0" err="1" smtClean="0">
                <a:solidFill>
                  <a:srgbClr val="FFFF00"/>
                </a:solidFill>
              </a:rPr>
              <a:t>Investigasi</a:t>
            </a:r>
            <a:endParaRPr lang="id-ID" sz="1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LFT (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,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hypoproteinaemia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sirosis</a:t>
            </a:r>
            <a:r>
              <a:rPr lang="en-US" dirty="0" smtClean="0"/>
              <a:t>, </a:t>
            </a:r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nefrotik</a:t>
            </a:r>
            <a:r>
              <a:rPr lang="en-US" dirty="0" smtClean="0"/>
              <a:t>, protein-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enteropati</a:t>
            </a:r>
            <a:r>
              <a:rPr lang="en-US" dirty="0" smtClean="0"/>
              <a:t>).</a:t>
            </a:r>
          </a:p>
          <a:p>
            <a:pPr lvl="0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tiroid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(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hipotiroidisme</a:t>
            </a:r>
            <a:r>
              <a:rPr lang="en-US" dirty="0" smtClean="0"/>
              <a:t>).</a:t>
            </a:r>
          </a:p>
          <a:p>
            <a:pPr lvl="0"/>
            <a:r>
              <a:rPr lang="en-US" dirty="0" smtClean="0"/>
              <a:t>USG abdomen: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mengungkapkan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, tumor </a:t>
            </a:r>
            <a:r>
              <a:rPr lang="en-US" dirty="0" err="1" smtClean="0"/>
              <a:t>panggul</a:t>
            </a:r>
            <a:r>
              <a:rPr lang="en-US" dirty="0" smtClean="0"/>
              <a:t>, </a:t>
            </a:r>
            <a:r>
              <a:rPr lang="en-US" dirty="0" err="1" smtClean="0"/>
              <a:t>asites</a:t>
            </a:r>
            <a:r>
              <a:rPr lang="en-US" dirty="0" smtClean="0"/>
              <a:t>, metastasis </a:t>
            </a:r>
            <a:r>
              <a:rPr lang="en-US" dirty="0" err="1" smtClean="0"/>
              <a:t>hati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CXR: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diduga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keganasan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EKG: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diduga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Duplex Doppler  (USG).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Cerebral edema</a:t>
            </a:r>
            <a:r>
              <a:rPr lang="en-US" dirty="0" smtClean="0"/>
              <a:t/>
            </a:r>
            <a:br>
              <a:rPr lang="en-US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953000"/>
            <a:ext cx="7620000" cy="170736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Cerebral edema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adalah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akumulasi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kelebihan</a:t>
            </a:r>
            <a:r>
              <a:rPr lang="en-US" sz="2800" dirty="0" smtClean="0">
                <a:solidFill>
                  <a:srgbClr val="FFFF00"/>
                </a:solidFill>
              </a:rPr>
              <a:t> air </a:t>
            </a:r>
            <a:r>
              <a:rPr lang="en-US" sz="2800" dirty="0" err="1" smtClean="0">
                <a:solidFill>
                  <a:srgbClr val="FFFF00"/>
                </a:solidFill>
              </a:rPr>
              <a:t>di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ruang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intraseluler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atau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ekstraseluler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dari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otak</a:t>
            </a:r>
            <a:r>
              <a:rPr lang="en-US" sz="2800" dirty="0" smtClean="0">
                <a:solidFill>
                  <a:srgbClr val="FFFF00"/>
                </a:solidFill>
              </a:rPr>
              <a:t> 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6" descr="Cerebral edem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eurological disorder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447800"/>
            <a:ext cx="182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Gejala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 edema </a:t>
            </a:r>
            <a:r>
              <a:rPr lang="en-US" dirty="0" err="1" smtClean="0"/>
              <a:t>serebral</a:t>
            </a:r>
            <a:r>
              <a:rPr lang="en-US" dirty="0" smtClean="0"/>
              <a:t> 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sadarkan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,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penglihatan</a:t>
            </a:r>
            <a:r>
              <a:rPr lang="en-US" dirty="0" smtClean="0"/>
              <a:t>,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, </a:t>
            </a:r>
            <a:r>
              <a:rPr lang="en-US" dirty="0" err="1" smtClean="0"/>
              <a:t>halusinasi</a:t>
            </a:r>
            <a:r>
              <a:rPr lang="en-US" dirty="0" smtClean="0"/>
              <a:t>, </a:t>
            </a:r>
            <a:r>
              <a:rPr lang="en-US" dirty="0" err="1" smtClean="0"/>
              <a:t>ilusi</a:t>
            </a:r>
            <a:r>
              <a:rPr lang="en-US" dirty="0" smtClean="0"/>
              <a:t>,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psikotik</a:t>
            </a:r>
            <a:r>
              <a:rPr lang="en-US" dirty="0" smtClean="0"/>
              <a:t>, </a:t>
            </a:r>
            <a:r>
              <a:rPr lang="en-US" dirty="0" err="1" smtClean="0"/>
              <a:t>koma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edema </a:t>
            </a:r>
            <a:r>
              <a:rPr lang="en-US" dirty="0" err="1" smtClean="0"/>
              <a:t>serebral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diobati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berakibat</a:t>
            </a:r>
            <a:r>
              <a:rPr lang="en-US" dirty="0" smtClean="0"/>
              <a:t> fatal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sz="3200" dirty="0" err="1" smtClean="0"/>
              <a:t>Jenis</a:t>
            </a:r>
            <a:r>
              <a:rPr lang="en-US" sz="3200" dirty="0" smtClean="0"/>
              <a:t> cerebral edema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2887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1. </a:t>
            </a:r>
            <a:r>
              <a:rPr lang="en-US" b="1" dirty="0" err="1" smtClean="0">
                <a:solidFill>
                  <a:srgbClr val="FFFF00"/>
                </a:solidFill>
              </a:rPr>
              <a:t>Vasogenic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tight endothelial junctions yang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penghalang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/ blood–brain barrier (BBB).</a:t>
            </a:r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berkontribusi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disfungsi</a:t>
            </a:r>
            <a:r>
              <a:rPr lang="en-US" dirty="0" smtClean="0"/>
              <a:t> BBB </a:t>
            </a:r>
            <a:r>
              <a:rPr lang="en-US" dirty="0" err="1" smtClean="0"/>
              <a:t>adalah</a:t>
            </a:r>
            <a:r>
              <a:rPr lang="en-US" dirty="0" smtClean="0"/>
              <a:t>: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arteri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trauma, tumor yang </a:t>
            </a:r>
            <a:r>
              <a:rPr lang="en-US" dirty="0" err="1" smtClean="0"/>
              <a:t>difasilitasi</a:t>
            </a:r>
            <a:r>
              <a:rPr lang="en-US" dirty="0" smtClean="0"/>
              <a:t> </a:t>
            </a:r>
            <a:r>
              <a:rPr lang="en-US" dirty="0" err="1" smtClean="0"/>
              <a:t>pelepasan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vasoaktif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endotel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arakidonat</a:t>
            </a:r>
            <a:r>
              <a:rPr lang="en-US" dirty="0" smtClean="0"/>
              <a:t> , </a:t>
            </a:r>
            <a:r>
              <a:rPr lang="en-US" dirty="0" err="1" smtClean="0"/>
              <a:t>neurotransmiter</a:t>
            </a:r>
            <a:r>
              <a:rPr lang="en-US" dirty="0" smtClean="0"/>
              <a:t> </a:t>
            </a:r>
            <a:r>
              <a:rPr lang="en-US" dirty="0" err="1" smtClean="0"/>
              <a:t>rangsang</a:t>
            </a:r>
            <a:r>
              <a:rPr lang="en-US" dirty="0" smtClean="0"/>
              <a:t>, </a:t>
            </a:r>
            <a:r>
              <a:rPr lang="en-US" dirty="0" err="1" smtClean="0"/>
              <a:t>eikosanoid</a:t>
            </a:r>
            <a:r>
              <a:rPr lang="en-US" dirty="0" smtClean="0"/>
              <a:t>, </a:t>
            </a:r>
            <a:r>
              <a:rPr lang="en-US" dirty="0" err="1" smtClean="0"/>
              <a:t>bradikinin</a:t>
            </a:r>
            <a:r>
              <a:rPr lang="en-US" dirty="0" smtClean="0"/>
              <a:t>, </a:t>
            </a:r>
            <a:r>
              <a:rPr lang="en-US" dirty="0" err="1" smtClean="0"/>
              <a:t>histamin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Beberapa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subkategori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khusus</a:t>
            </a:r>
            <a:r>
              <a:rPr lang="en-US" sz="2800" dirty="0" smtClean="0">
                <a:solidFill>
                  <a:srgbClr val="FFFF00"/>
                </a:solidFill>
              </a:rPr>
              <a:t> edema </a:t>
            </a:r>
            <a:r>
              <a:rPr lang="en-US" sz="2800" dirty="0" err="1" smtClean="0">
                <a:solidFill>
                  <a:srgbClr val="FFFF00"/>
                </a:solidFill>
              </a:rPr>
              <a:t>vasogenic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meliputi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  <a:endParaRPr lang="id-ID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a. Hydrostatic cerebral edema</a:t>
            </a:r>
          </a:p>
          <a:p>
            <a:r>
              <a:rPr lang="en-US" dirty="0" err="1" smtClean="0"/>
              <a:t>Bentuk</a:t>
            </a:r>
            <a:r>
              <a:rPr lang="en-US" dirty="0" smtClean="0"/>
              <a:t> edema </a:t>
            </a:r>
            <a:r>
              <a:rPr lang="en-US" dirty="0" err="1" smtClean="0"/>
              <a:t>serebral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, </a:t>
            </a:r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maligna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kapiler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transudasi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kompartemen</a:t>
            </a:r>
            <a:r>
              <a:rPr lang="en-US" dirty="0" smtClean="0"/>
              <a:t> </a:t>
            </a:r>
            <a:r>
              <a:rPr lang="en-US" dirty="0" err="1" smtClean="0"/>
              <a:t>ekstravaskular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kapiler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1066800" y="914400"/>
            <a:ext cx="7315200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	</a:t>
            </a:r>
          </a:p>
          <a:p>
            <a:r>
              <a:rPr lang="id-ID" sz="2000" b="1" dirty="0" smtClean="0"/>
              <a:t>	</a:t>
            </a:r>
            <a:r>
              <a:rPr lang="en-US" sz="2000" b="1" dirty="0" smtClean="0"/>
              <a:t>Peripheral Edema</a:t>
            </a:r>
            <a:endParaRPr lang="id-ID" sz="2000" b="1" dirty="0" smtClean="0"/>
          </a:p>
          <a:p>
            <a:r>
              <a:rPr lang="id-ID" sz="2000" b="1" dirty="0" smtClean="0"/>
              <a:t>	</a:t>
            </a:r>
            <a:r>
              <a:rPr lang="en-US" sz="2000" b="1" dirty="0" smtClean="0"/>
              <a:t>Cerebral edema</a:t>
            </a:r>
            <a:endParaRPr lang="id-ID" sz="2000" b="1" dirty="0" smtClean="0"/>
          </a:p>
          <a:p>
            <a:r>
              <a:rPr lang="id-ID" sz="2000" b="1" dirty="0" smtClean="0"/>
              <a:t>	Pulmonal Edema</a:t>
            </a:r>
          </a:p>
          <a:p>
            <a:endParaRPr lang="id-ID" sz="2000" b="1" dirty="0" smtClean="0"/>
          </a:p>
          <a:p>
            <a:endParaRPr lang="id-ID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66800" y="152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solidFill>
                  <a:srgbClr val="FFC000"/>
                </a:solidFill>
              </a:rPr>
              <a:t>2. Oedema</a:t>
            </a:r>
            <a:endParaRPr lang="id-ID" sz="4000" dirty="0"/>
          </a:p>
        </p:txBody>
      </p:sp>
      <p:pic>
        <p:nvPicPr>
          <p:cNvPr id="9" name="Content Placeholder 5" descr="pitting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2895600"/>
            <a:ext cx="7315200" cy="3733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55935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b. Cerebral edema from brain cancer</a:t>
            </a:r>
          </a:p>
          <a:p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glial</a:t>
            </a:r>
            <a:r>
              <a:rPr lang="en-US" dirty="0" smtClean="0"/>
              <a:t> (</a:t>
            </a:r>
            <a:r>
              <a:rPr lang="en-US" dirty="0" err="1" smtClean="0"/>
              <a:t>glioma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sekresi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endotel</a:t>
            </a:r>
            <a:r>
              <a:rPr lang="en-US" dirty="0" smtClean="0"/>
              <a:t> </a:t>
            </a:r>
            <a:r>
              <a:rPr lang="en-US" dirty="0" err="1" smtClean="0"/>
              <a:t>vaskular</a:t>
            </a:r>
            <a:r>
              <a:rPr lang="en-US" dirty="0" smtClean="0"/>
              <a:t> (VEGF) yang </a:t>
            </a:r>
            <a:r>
              <a:rPr lang="en-US" dirty="0" err="1" smtClean="0"/>
              <a:t>melemahkan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penghalang</a:t>
            </a:r>
            <a:r>
              <a:rPr lang="en-US" dirty="0" smtClean="0"/>
              <a:t> </a:t>
            </a:r>
            <a:r>
              <a:rPr lang="en-US" dirty="0" err="1" smtClean="0"/>
              <a:t>darah-otak</a:t>
            </a:r>
            <a:r>
              <a:rPr lang="en-US" dirty="0" smtClean="0"/>
              <a:t> . </a:t>
            </a:r>
            <a:r>
              <a:rPr lang="en-US" dirty="0" err="1" smtClean="0"/>
              <a:t>Deksametason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sekresi</a:t>
            </a:r>
            <a:r>
              <a:rPr lang="en-US" dirty="0" smtClean="0"/>
              <a:t> VEGF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c. High altitude cerebral edema</a:t>
            </a:r>
          </a:p>
          <a:p>
            <a:r>
              <a:rPr lang="en-US" dirty="0" smtClean="0"/>
              <a:t>High altitude cerebral edema ( </a:t>
            </a:r>
            <a:r>
              <a:rPr lang="en-US" b="1" dirty="0" smtClean="0"/>
              <a:t>HACE</a:t>
            </a:r>
            <a:r>
              <a:rPr lang="en-US" dirty="0" smtClean="0"/>
              <a:t>)</a:t>
            </a:r>
            <a:r>
              <a:rPr lang="en-US" baseline="30000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parah</a:t>
            </a:r>
            <a:r>
              <a:rPr lang="en-US" dirty="0" smtClean="0"/>
              <a:t> (</a:t>
            </a:r>
            <a:r>
              <a:rPr lang="en-US" dirty="0" err="1" smtClean="0"/>
              <a:t>kadang-kadang</a:t>
            </a:r>
            <a:r>
              <a:rPr lang="en-US" dirty="0" smtClean="0"/>
              <a:t> fatal)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ketinggian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dirty="0" smtClean="0"/>
              <a:t>	HACE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pembengkakan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kebocoran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kapiler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hipoksia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mitokondria</a:t>
            </a:r>
            <a:r>
              <a:rPr lang="en-US" dirty="0" smtClean="0"/>
              <a:t> </a:t>
            </a:r>
            <a:r>
              <a:rPr lang="en-US" dirty="0" err="1" smtClean="0"/>
              <a:t>kaya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endotel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penghalang</a:t>
            </a:r>
            <a:r>
              <a:rPr lang="en-US" dirty="0" smtClean="0"/>
              <a:t> </a:t>
            </a:r>
            <a:r>
              <a:rPr lang="en-US" dirty="0" err="1" smtClean="0"/>
              <a:t>darah-otak</a:t>
            </a:r>
            <a:r>
              <a:rPr lang="en-US" dirty="0" smtClean="0"/>
              <a:t>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517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2. </a:t>
            </a:r>
            <a:r>
              <a:rPr lang="en-US" b="1" dirty="0" err="1" smtClean="0">
                <a:solidFill>
                  <a:srgbClr val="FFFF00"/>
                </a:solidFill>
              </a:rPr>
              <a:t>Sitotoksik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edema BBB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utuh</a:t>
            </a:r>
            <a:r>
              <a:rPr lang="en-US" dirty="0" smtClean="0"/>
              <a:t>.</a:t>
            </a:r>
          </a:p>
          <a:p>
            <a:r>
              <a:rPr lang="en-US" dirty="0" smtClean="0"/>
              <a:t> Edema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kekacauan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selular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memadai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natrium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kalium</a:t>
            </a:r>
            <a:r>
              <a:rPr lang="en-US" dirty="0" smtClean="0"/>
              <a:t> pump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glial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Akibatnya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retensi</a:t>
            </a:r>
            <a:r>
              <a:rPr lang="en-US" dirty="0" smtClean="0"/>
              <a:t> </a:t>
            </a:r>
            <a:r>
              <a:rPr lang="en-US" dirty="0" err="1" smtClean="0"/>
              <a:t>selular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natrium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air.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astrosit</a:t>
            </a:r>
            <a:r>
              <a:rPr lang="en-US" dirty="0" smtClean="0"/>
              <a:t> </a:t>
            </a:r>
            <a:r>
              <a:rPr lang="en-US" dirty="0" err="1" smtClean="0"/>
              <a:t>bengkak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Gray </a:t>
            </a:r>
            <a:r>
              <a:rPr lang="en-US" dirty="0" err="1" smtClean="0"/>
              <a:t>dan</a:t>
            </a:r>
            <a:r>
              <a:rPr lang="en-US" dirty="0" smtClean="0"/>
              <a:t> white matter.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Edema </a:t>
            </a:r>
            <a:r>
              <a:rPr lang="en-US" dirty="0" err="1" smtClean="0"/>
              <a:t>sitotoksik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intoksikasi</a:t>
            </a:r>
            <a:r>
              <a:rPr lang="en-US" dirty="0" smtClean="0"/>
              <a:t> ( </a:t>
            </a:r>
            <a:r>
              <a:rPr lang="en-US" dirty="0" err="1" smtClean="0"/>
              <a:t>dinitrophenol</a:t>
            </a:r>
            <a:r>
              <a:rPr lang="en-US" dirty="0" smtClean="0"/>
              <a:t> , </a:t>
            </a:r>
            <a:r>
              <a:rPr lang="en-US" dirty="0" err="1" smtClean="0"/>
              <a:t>triethyltin</a:t>
            </a:r>
            <a:r>
              <a:rPr lang="en-US" dirty="0" smtClean="0"/>
              <a:t>, hexachlorophene , </a:t>
            </a:r>
            <a:r>
              <a:rPr lang="en-US" dirty="0" err="1" smtClean="0"/>
              <a:t>isoniazid</a:t>
            </a:r>
            <a:r>
              <a:rPr lang="en-US" dirty="0" smtClean="0"/>
              <a:t> ),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 Reye ,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hipotermia</a:t>
            </a:r>
            <a:r>
              <a:rPr lang="en-US" dirty="0" smtClean="0"/>
              <a:t> ,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iskemia</a:t>
            </a:r>
            <a:r>
              <a:rPr lang="en-US" dirty="0" smtClean="0"/>
              <a:t> , </a:t>
            </a:r>
            <a:r>
              <a:rPr lang="en-US" dirty="0" err="1" smtClean="0"/>
              <a:t>ensefalopati</a:t>
            </a:r>
            <a:r>
              <a:rPr lang="en-US" dirty="0" smtClean="0"/>
              <a:t> , </a:t>
            </a:r>
            <a:r>
              <a:rPr lang="en-US" dirty="0" err="1" smtClean="0"/>
              <a:t>awal</a:t>
            </a:r>
            <a:r>
              <a:rPr lang="en-US" dirty="0" smtClean="0"/>
              <a:t> Stroke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hipoksia</a:t>
            </a:r>
            <a:r>
              <a:rPr lang="en-US" dirty="0" smtClean="0"/>
              <a:t> , 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, </a:t>
            </a:r>
            <a:r>
              <a:rPr lang="en-US" dirty="0" err="1" smtClean="0"/>
              <a:t>pseudotumor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keracunan</a:t>
            </a:r>
            <a:r>
              <a:rPr lang="en-US" dirty="0" smtClean="0"/>
              <a:t>  </a:t>
            </a:r>
            <a:r>
              <a:rPr lang="en-US" dirty="0" err="1" smtClean="0"/>
              <a:t>otak</a:t>
            </a:r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772400" cy="5898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3. </a:t>
            </a:r>
            <a:r>
              <a:rPr lang="en-US" b="1" dirty="0" smtClean="0">
                <a:solidFill>
                  <a:srgbClr val="FFFF00"/>
                </a:solidFill>
              </a:rPr>
              <a:t>Osmotic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/>
              <a:t>Biasanya</a:t>
            </a:r>
            <a:r>
              <a:rPr lang="en-US" dirty="0" smtClean="0"/>
              <a:t> cerebral-spinal fluid (CSF) </a:t>
            </a:r>
            <a:r>
              <a:rPr lang="en-US" dirty="0" err="1" smtClean="0"/>
              <a:t>dan</a:t>
            </a:r>
            <a:r>
              <a:rPr lang="en-US" dirty="0" smtClean="0"/>
              <a:t> extracellular fluid (ECF) </a:t>
            </a:r>
            <a:r>
              <a:rPr lang="en-US" dirty="0" err="1" smtClean="0">
                <a:hlinkClick r:id="rId2" tooltip="Osmolalitas"/>
              </a:rPr>
              <a:t>osmolalitas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plasma.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 </a:t>
            </a:r>
            <a:r>
              <a:rPr lang="en-US" dirty="0" err="1" smtClean="0"/>
              <a:t>tekanan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normal </a:t>
            </a:r>
            <a:r>
              <a:rPr lang="en-US" dirty="0" err="1" smtClean="0"/>
              <a:t>dimana</a:t>
            </a:r>
            <a:r>
              <a:rPr lang="en-US" dirty="0" smtClean="0"/>
              <a:t> air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mengalir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edema </a:t>
            </a:r>
            <a:r>
              <a:rPr lang="en-US" dirty="0" err="1" smtClean="0"/>
              <a:t>otak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4. Interstitial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/>
              <a:t>Terjadi</a:t>
            </a:r>
            <a:r>
              <a:rPr lang="en-US" dirty="0" smtClean="0"/>
              <a:t>  </a:t>
            </a:r>
            <a:r>
              <a:rPr lang="en-US" dirty="0" err="1" smtClean="0"/>
              <a:t>obstruktif</a:t>
            </a:r>
            <a:r>
              <a:rPr lang="en-US" dirty="0" smtClean="0"/>
              <a:t> </a:t>
            </a:r>
            <a:r>
              <a:rPr lang="en-US" dirty="0" err="1" smtClean="0"/>
              <a:t>hidrosefalus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Bentuk</a:t>
            </a:r>
            <a:r>
              <a:rPr lang="en-US" dirty="0" smtClean="0"/>
              <a:t> edema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pecahnya</a:t>
            </a:r>
            <a:r>
              <a:rPr lang="en-US" dirty="0" smtClean="0"/>
              <a:t> </a:t>
            </a:r>
            <a:r>
              <a:rPr lang="en-US" dirty="0" err="1" smtClean="0"/>
              <a:t>penghalang</a:t>
            </a:r>
            <a:r>
              <a:rPr lang="en-US" dirty="0" smtClean="0"/>
              <a:t> CSF-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trans-</a:t>
            </a:r>
            <a:r>
              <a:rPr lang="en-US" dirty="0" err="1" smtClean="0"/>
              <a:t>ependymal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CSF yang </a:t>
            </a:r>
            <a:r>
              <a:rPr lang="en-US" dirty="0" err="1" smtClean="0"/>
              <a:t>menyebabkan</a:t>
            </a:r>
            <a:r>
              <a:rPr lang="en-US" dirty="0" smtClean="0"/>
              <a:t> CSF </a:t>
            </a:r>
            <a:r>
              <a:rPr lang="en-US" dirty="0" err="1" smtClean="0"/>
              <a:t>menembus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menyebar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ekstraseluler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white matter. 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 descr="http://upload.wikimedia.org/wikipedia/commons/thumb/e/e0/CT_brain_tumor.jpg/230px-CT_brain_tumor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667000"/>
            <a:ext cx="2192655" cy="263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3716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Edema (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) </a:t>
            </a:r>
            <a:r>
              <a:rPr lang="en-US" dirty="0" err="1" smtClean="0"/>
              <a:t>mengelilingi</a:t>
            </a:r>
            <a:r>
              <a:rPr lang="en-US" dirty="0" smtClean="0"/>
              <a:t>  tumor </a:t>
            </a:r>
            <a:r>
              <a:rPr lang="en-US" dirty="0" err="1" smtClean="0"/>
              <a:t>otak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276600"/>
            <a:ext cx="7848600" cy="2590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berusia</a:t>
            </a:r>
            <a:r>
              <a:rPr lang="en-US" dirty="0" smtClean="0"/>
              <a:t> 5 </a:t>
            </a:r>
            <a:r>
              <a:rPr lang="en-US" dirty="0" err="1" smtClean="0"/>
              <a:t>tahun</a:t>
            </a:r>
            <a:r>
              <a:rPr lang="en-US" dirty="0" smtClean="0"/>
              <a:t> yang </a:t>
            </a:r>
            <a:r>
              <a:rPr lang="en-US" dirty="0" err="1" smtClean="0"/>
              <a:t>dibawa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gawat</a:t>
            </a:r>
            <a:r>
              <a:rPr lang="en-US" dirty="0" smtClean="0"/>
              <a:t> </a:t>
            </a:r>
            <a:r>
              <a:rPr lang="en-US" dirty="0" err="1" smtClean="0"/>
              <a:t>darurat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8:00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responsif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ibunya</a:t>
            </a:r>
            <a:r>
              <a:rPr lang="en-US" dirty="0" smtClean="0"/>
              <a:t> </a:t>
            </a:r>
            <a:r>
              <a:rPr lang="en-US" dirty="0" err="1" smtClean="0"/>
              <a:t>terbangun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pagi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ibunya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mengantarnya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ED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muntah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sore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riwayat</a:t>
            </a:r>
            <a:r>
              <a:rPr lang="en-US" dirty="0" smtClean="0"/>
              <a:t> trauma. </a:t>
            </a:r>
            <a:r>
              <a:rPr lang="en-US" dirty="0" err="1" smtClean="0"/>
              <a:t>Ujian</a:t>
            </a:r>
            <a:r>
              <a:rPr lang="en-US" dirty="0" smtClean="0"/>
              <a:t>: VS T36.7 (</a:t>
            </a:r>
            <a:r>
              <a:rPr lang="en-US" dirty="0" err="1" smtClean="0"/>
              <a:t>dubur</a:t>
            </a:r>
            <a:r>
              <a:rPr lang="en-US" dirty="0" smtClean="0"/>
              <a:t>), P92, R32, BP 137/97. </a:t>
            </a:r>
            <a:r>
              <a:rPr lang="en-US" dirty="0" err="1" smtClean="0"/>
              <a:t>Dia</a:t>
            </a:r>
            <a:r>
              <a:rPr lang="en-US" dirty="0" smtClean="0"/>
              <a:t> minimal </a:t>
            </a:r>
            <a:r>
              <a:rPr lang="en-US" dirty="0" err="1" smtClean="0"/>
              <a:t>responsif</a:t>
            </a:r>
            <a:r>
              <a:rPr lang="en-US" dirty="0" smtClean="0"/>
              <a:t>.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reaktif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tanda-tanda</a:t>
            </a:r>
            <a:r>
              <a:rPr lang="en-US" dirty="0" smtClean="0"/>
              <a:t> trauma </a:t>
            </a:r>
            <a:r>
              <a:rPr lang="en-US" dirty="0" err="1" smtClean="0"/>
              <a:t>eksternal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kedatangan</a:t>
            </a:r>
            <a:r>
              <a:rPr lang="en-US" dirty="0" smtClean="0"/>
              <a:t>,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ekstensor</a:t>
            </a:r>
            <a:r>
              <a:rPr lang="en-US" dirty="0" smtClean="0"/>
              <a:t>.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lisan</a:t>
            </a:r>
            <a:r>
              <a:rPr lang="en-US" dirty="0" smtClean="0"/>
              <a:t> </a:t>
            </a:r>
            <a:r>
              <a:rPr lang="en-US" dirty="0" err="1" smtClean="0"/>
              <a:t>diintubasi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induksi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atropin</a:t>
            </a:r>
            <a:r>
              <a:rPr lang="en-US" dirty="0" smtClean="0"/>
              <a:t>, thiopental,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vecuronium</a:t>
            </a:r>
            <a:r>
              <a:rPr lang="en-US" dirty="0" smtClean="0"/>
              <a:t>. </a:t>
            </a:r>
            <a:r>
              <a:rPr lang="en-US" dirty="0" err="1" smtClean="0"/>
              <a:t>Dia</a:t>
            </a:r>
            <a:r>
              <a:rPr lang="en-US" dirty="0" smtClean="0"/>
              <a:t> hyperventilated. End-tidal CO2 monitoring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pCO2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kisaran</a:t>
            </a:r>
            <a:r>
              <a:rPr lang="en-US" dirty="0" smtClean="0"/>
              <a:t> 25 mmHg. </a:t>
            </a:r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 err="1" smtClean="0"/>
              <a:t>pemuatan</a:t>
            </a:r>
            <a:r>
              <a:rPr lang="en-US" dirty="0" smtClean="0"/>
              <a:t> </a:t>
            </a:r>
            <a:r>
              <a:rPr lang="en-US" dirty="0" err="1" smtClean="0"/>
              <a:t>fenitoin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. </a:t>
            </a:r>
            <a:r>
              <a:rPr lang="en-US" dirty="0" err="1" smtClean="0"/>
              <a:t>Darurat</a:t>
            </a:r>
            <a:r>
              <a:rPr lang="en-US" dirty="0" smtClean="0"/>
              <a:t> CT scan </a:t>
            </a:r>
            <a:r>
              <a:rPr lang="en-US" dirty="0" err="1" smtClean="0"/>
              <a:t>memerintahkan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 descr="http://www.hawaii.edu/medicine/pediatrics/pemxray/v5c07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600" y="593467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Loren G. Yamamoto, MD, MPH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Kapiolani</a:t>
            </a:r>
            <a:r>
              <a:rPr lang="en-US" dirty="0" smtClean="0">
                <a:solidFill>
                  <a:srgbClr val="FFFF00"/>
                </a:solidFill>
              </a:rPr>
              <a:t> Medical Center For Women And Children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University of Hawaii John A. Burns School of Medicine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783560"/>
            <a:ext cx="38100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Tampil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hematoma </a:t>
            </a:r>
            <a:r>
              <a:rPr lang="en-US" dirty="0" err="1" smtClean="0"/>
              <a:t>ekstra-aksial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. </a:t>
            </a:r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sulci</a:t>
            </a:r>
            <a:r>
              <a:rPr lang="en-US" dirty="0" smtClean="0"/>
              <a:t> </a:t>
            </a:r>
            <a:r>
              <a:rPr lang="en-US" dirty="0" err="1" smtClean="0"/>
              <a:t>menonjol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gyri</a:t>
            </a:r>
            <a:r>
              <a:rPr lang="en-US" dirty="0" smtClean="0"/>
              <a:t> 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intrakranial</a:t>
            </a:r>
            <a:r>
              <a:rPr lang="en-US" dirty="0" smtClean="0"/>
              <a:t>. 2.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ventrikel</a:t>
            </a:r>
            <a:r>
              <a:rPr lang="en-US" dirty="0" smtClean="0"/>
              <a:t> lateral: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hidrosefalus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,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obstruksi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CSF, </a:t>
            </a:r>
            <a:r>
              <a:rPr lang="en-US" dirty="0" err="1" smtClean="0"/>
              <a:t>ventrikel</a:t>
            </a:r>
            <a:r>
              <a:rPr lang="en-US" dirty="0" smtClean="0"/>
              <a:t> lateral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diperbesar</a:t>
            </a:r>
            <a:r>
              <a:rPr lang="en-US" dirty="0" smtClean="0"/>
              <a:t>. </a:t>
            </a:r>
            <a:r>
              <a:rPr lang="en-US" dirty="0" err="1" smtClean="0"/>
              <a:t>Demikian</a:t>
            </a:r>
            <a:r>
              <a:rPr lang="en-US" dirty="0" smtClean="0"/>
              <a:t> pula,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intraventricular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, </a:t>
            </a:r>
            <a:r>
              <a:rPr lang="en-US" dirty="0" err="1" smtClean="0"/>
              <a:t>ventrikel</a:t>
            </a:r>
            <a:r>
              <a:rPr lang="en-US" dirty="0" smtClean="0"/>
              <a:t> lateral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diperbesar</a:t>
            </a:r>
            <a:r>
              <a:rPr lang="en-US" dirty="0" smtClean="0"/>
              <a:t>.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ventrikel</a:t>
            </a:r>
            <a:r>
              <a:rPr lang="en-US" dirty="0" smtClean="0"/>
              <a:t> </a:t>
            </a:r>
            <a:r>
              <a:rPr lang="en-US" dirty="0" err="1" smtClean="0"/>
              <a:t>melebar</a:t>
            </a:r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 descr="http://www.hawaii.edu/medicine/pediatrics/pemxray/v5c07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62200"/>
            <a:ext cx="3470275" cy="334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76600"/>
            <a:ext cx="7772400" cy="30789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Tampil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bilateral </a:t>
            </a:r>
            <a:r>
              <a:rPr lang="en-US" dirty="0" err="1" smtClean="0"/>
              <a:t>ventrikel</a:t>
            </a:r>
            <a:r>
              <a:rPr lang="en-US" dirty="0" smtClean="0"/>
              <a:t> lateral </a:t>
            </a:r>
            <a:r>
              <a:rPr lang="en-US" dirty="0" err="1" smtClean="0"/>
              <a:t>membesar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intraventricular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lain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intrakranial</a:t>
            </a:r>
            <a:r>
              <a:rPr lang="en-US" dirty="0" smtClean="0"/>
              <a:t>, </a:t>
            </a:r>
            <a:r>
              <a:rPr lang="en-US" dirty="0" err="1" smtClean="0"/>
              <a:t>ventrikel</a:t>
            </a:r>
            <a:r>
              <a:rPr lang="en-US" dirty="0" smtClean="0"/>
              <a:t> lateral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dikompresi</a:t>
            </a:r>
            <a:r>
              <a:rPr lang="en-US" dirty="0" smtClean="0"/>
              <a:t> (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celah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dilenyapkan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kompartemen</a:t>
            </a:r>
            <a:r>
              <a:rPr lang="en-US" dirty="0" smtClean="0"/>
              <a:t>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ventrikel</a:t>
            </a:r>
            <a:r>
              <a:rPr lang="en-US" dirty="0" smtClean="0"/>
              <a:t> lateral.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edema </a:t>
            </a:r>
            <a:r>
              <a:rPr lang="en-US" dirty="0" err="1" smtClean="0"/>
              <a:t>serebral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subdural hematoma, epidural hematoma, </a:t>
            </a:r>
            <a:r>
              <a:rPr lang="en-US" dirty="0" err="1" smtClean="0"/>
              <a:t>dll</a:t>
            </a:r>
            <a:r>
              <a:rPr lang="en-US" dirty="0" smtClean="0"/>
              <a:t> View </a:t>
            </a:r>
            <a:r>
              <a:rPr lang="en-US" dirty="0" err="1" smtClean="0"/>
              <a:t>terkompresi</a:t>
            </a:r>
            <a:r>
              <a:rPr lang="en-US" dirty="0" smtClean="0"/>
              <a:t> </a:t>
            </a:r>
            <a:r>
              <a:rPr lang="en-US" dirty="0" err="1" smtClean="0"/>
              <a:t>ventrikel</a:t>
            </a:r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 descr="http://www.hawaii.edu/medicine/pediatrics/pemxray/v5c07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6114415" cy="286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657600"/>
            <a:ext cx="7772400" cy="26979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subarachnoid. </a:t>
            </a:r>
            <a:r>
              <a:rPr lang="en-US" dirty="0" err="1" smtClean="0"/>
              <a:t>Ventrikel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celah-seperti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edema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intrakranial</a:t>
            </a:r>
            <a:r>
              <a:rPr lang="en-US" dirty="0" smtClean="0"/>
              <a:t>. 3. Grey /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: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edema </a:t>
            </a:r>
            <a:r>
              <a:rPr lang="en-US" dirty="0" err="1" smtClean="0"/>
              <a:t>serebral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ICP </a:t>
            </a:r>
            <a:r>
              <a:rPr lang="en-US" dirty="0" err="1" smtClean="0"/>
              <a:t>meningkat</a:t>
            </a:r>
            <a:r>
              <a:rPr lang="en-US" dirty="0" smtClean="0"/>
              <a:t>.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abu-abu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/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 descr="http://www.hawaii.edu/medicine/pediatrics/pemxray/v5c07h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</a:rPr>
              <a:t/>
            </a:r>
            <a:br>
              <a:rPr lang="en-US" sz="3600" dirty="0" smtClean="0">
                <a:solidFill>
                  <a:srgbClr val="FFC000"/>
                </a:solidFill>
              </a:rPr>
            </a:b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05800" cy="4907760"/>
          </a:xfrm>
        </p:spPr>
        <p:txBody>
          <a:bodyPr>
            <a:normAutofit/>
          </a:bodyPr>
          <a:lstStyle/>
          <a:p>
            <a:r>
              <a:rPr lang="en-US" sz="3100" i="1" dirty="0" smtClean="0"/>
              <a:t>E</a:t>
            </a:r>
            <a:r>
              <a:rPr lang="id-ID" sz="3100" i="1" dirty="0" smtClean="0"/>
              <a:t>dema</a:t>
            </a:r>
            <a:r>
              <a:rPr lang="id-ID" sz="3100" dirty="0" smtClean="0"/>
              <a:t> berarti meningkatnya volume cairan </a:t>
            </a:r>
            <a:r>
              <a:rPr lang="id-ID" sz="3100" dirty="0" smtClean="0">
                <a:solidFill>
                  <a:srgbClr val="FFFF00"/>
                </a:solidFill>
              </a:rPr>
              <a:t>di luar sel (ekstraseluler) </a:t>
            </a:r>
            <a:r>
              <a:rPr lang="id-ID" sz="3100" dirty="0" smtClean="0"/>
              <a:t>dan </a:t>
            </a:r>
            <a:r>
              <a:rPr lang="id-ID" sz="3100" dirty="0" smtClean="0">
                <a:solidFill>
                  <a:srgbClr val="FFFF00"/>
                </a:solidFill>
              </a:rPr>
              <a:t>di luar pembuluh darah (ekstravaskular)</a:t>
            </a:r>
            <a:r>
              <a:rPr lang="id-ID" sz="3100" dirty="0" smtClean="0"/>
              <a:t> disertai dengan penimbunan di jaringan serosa.</a:t>
            </a:r>
            <a:endParaRPr lang="en-US" sz="3100" dirty="0" smtClean="0"/>
          </a:p>
          <a:p>
            <a:endParaRPr lang="en-US" sz="3100" dirty="0" smtClean="0"/>
          </a:p>
          <a:p>
            <a:r>
              <a:rPr lang="id-ID" sz="3100" dirty="0" smtClean="0"/>
              <a:t>Pada manusia</a:t>
            </a:r>
            <a:r>
              <a:rPr lang="en-US" sz="3100" dirty="0" smtClean="0"/>
              <a:t> </a:t>
            </a:r>
            <a:r>
              <a:rPr lang="id-ID" sz="3100" dirty="0" smtClean="0"/>
              <a:t>yang tidak mengalami obesitas, pada umumnya</a:t>
            </a:r>
            <a:r>
              <a:rPr lang="en-US" sz="3100" dirty="0" smtClean="0"/>
              <a:t>:</a:t>
            </a:r>
          </a:p>
          <a:p>
            <a:r>
              <a:rPr lang="id-ID" sz="3100" dirty="0" smtClean="0"/>
              <a:t> </a:t>
            </a:r>
            <a:r>
              <a:rPr lang="id-ID" sz="3100" dirty="0" smtClean="0">
                <a:solidFill>
                  <a:srgbClr val="FFFF00"/>
                </a:solidFill>
              </a:rPr>
              <a:t>60% </a:t>
            </a:r>
            <a:r>
              <a:rPr lang="id-ID" sz="3100" dirty="0" smtClean="0"/>
              <a:t>massa</a:t>
            </a:r>
            <a:r>
              <a:rPr lang="en-US" sz="3100" dirty="0" smtClean="0"/>
              <a:t> </a:t>
            </a:r>
            <a:r>
              <a:rPr lang="id-ID" sz="3100" dirty="0" smtClean="0"/>
              <a:t>tubuh berupa air dengan </a:t>
            </a:r>
            <a:r>
              <a:rPr lang="id-ID" sz="3100" dirty="0" smtClean="0">
                <a:solidFill>
                  <a:srgbClr val="FFFF00"/>
                </a:solidFill>
              </a:rPr>
              <a:t>dua per tiga bagian </a:t>
            </a:r>
            <a:r>
              <a:rPr lang="id-ID" sz="3100" dirty="0" smtClean="0"/>
              <a:t>terkandung di dalam sel. </a:t>
            </a:r>
            <a:endParaRPr lang="en-US" sz="3100" dirty="0" smtClean="0"/>
          </a:p>
          <a:p>
            <a:pPr>
              <a:buNone/>
            </a:pPr>
            <a:endParaRPr lang="id-ID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5562600" y="304800"/>
            <a:ext cx="3124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Original Author: Dr Colin Tidy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ronic-obstructive-pulmonary-disorder-copd-s1-photo-of-healthy-lung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762000"/>
            <a:ext cx="7836221" cy="5324816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EDEMA PARU</a:t>
            </a:r>
            <a:endParaRPr lang="id-ID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Edema </a:t>
            </a:r>
            <a:r>
              <a:rPr lang="en-US" dirty="0" err="1" smtClean="0"/>
              <a:t>paru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edema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 </a:t>
            </a:r>
            <a:r>
              <a:rPr lang="en-US" dirty="0" err="1" smtClean="0"/>
              <a:t>paru-paru</a:t>
            </a:r>
            <a:r>
              <a:rPr lang="en-US" dirty="0" smtClean="0"/>
              <a:t>. </a:t>
            </a:r>
          </a:p>
          <a:p>
            <a:r>
              <a:rPr lang="en-US" dirty="0" smtClean="0"/>
              <a:t>Daerah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capiler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 </a:t>
            </a:r>
            <a:r>
              <a:rPr lang="en-US" dirty="0" err="1" smtClean="0"/>
              <a:t>ditempati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kantong-kantong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 alveoli . </a:t>
            </a:r>
          </a:p>
          <a:p>
            <a:r>
              <a:rPr lang="en-US" dirty="0" smtClean="0"/>
              <a:t>Di </a:t>
            </a:r>
            <a:r>
              <a:rPr lang="en-US" dirty="0" err="1" smtClean="0"/>
              <a:t>sinilah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dijemput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 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dioksida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dilewatkan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alveoli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dihembuskan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. </a:t>
            </a:r>
          </a:p>
          <a:p>
            <a:r>
              <a:rPr lang="en-US" dirty="0" smtClean="0"/>
              <a:t>Alveoli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cairan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biasanya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dijauhkan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dari</a:t>
            </a:r>
            <a:r>
              <a:rPr lang="en-US" dirty="0" smtClean="0">
                <a:solidFill>
                  <a:srgbClr val="FFFF00"/>
                </a:solidFill>
              </a:rPr>
              <a:t> alveoli </a:t>
            </a:r>
            <a:r>
              <a:rPr lang="en-US" dirty="0" err="1" smtClean="0">
                <a:solidFill>
                  <a:srgbClr val="FFFF00"/>
                </a:solidFill>
              </a:rPr>
              <a:t>kecuali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dinding-dinding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kehilangan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integritas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mereka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772400" cy="5745960"/>
          </a:xfrm>
        </p:spPr>
        <p:txBody>
          <a:bodyPr>
            <a:normAutofit/>
          </a:bodyPr>
          <a:lstStyle/>
          <a:p>
            <a:r>
              <a:rPr lang="en-US" dirty="0" smtClean="0"/>
              <a:t>Edema </a:t>
            </a:r>
            <a:r>
              <a:rPr lang="en-US" dirty="0" err="1" smtClean="0"/>
              <a:t>paru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alveoli </a:t>
            </a:r>
            <a:r>
              <a:rPr lang="en-US" dirty="0" err="1" smtClean="0"/>
              <a:t>dipenuhi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merembes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. 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gas (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dioksida</a:t>
            </a:r>
            <a:r>
              <a:rPr lang="en-US" dirty="0" smtClean="0"/>
              <a:t>),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sesak</a:t>
            </a:r>
            <a:r>
              <a:rPr lang="en-US" dirty="0" smtClean="0"/>
              <a:t> </a:t>
            </a:r>
            <a:r>
              <a:rPr lang="en-US" dirty="0" err="1" smtClean="0"/>
              <a:t>nafas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oksigenasi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Kadang</a:t>
            </a:r>
            <a:r>
              <a:rPr lang="en-US" dirty="0" smtClean="0"/>
              <a:t>-</a:t>
            </a:r>
            <a:r>
              <a:rPr lang="en-US" dirty="0" err="1" smtClean="0"/>
              <a:t>kadang</a:t>
            </a:r>
            <a:r>
              <a:rPr lang="en-US" dirty="0" smtClean="0"/>
              <a:t>,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"air </a:t>
            </a:r>
            <a:r>
              <a:rPr lang="en-US" dirty="0" err="1" smtClean="0">
                <a:solidFill>
                  <a:srgbClr val="FFFF00"/>
                </a:solidFill>
              </a:rPr>
              <a:t>dalam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paru-paru</a:t>
            </a:r>
            <a:r>
              <a:rPr lang="en-US" dirty="0" smtClean="0">
                <a:solidFill>
                  <a:srgbClr val="FFFF00"/>
                </a:solidFill>
              </a:rPr>
              <a:t>"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Edema </a:t>
            </a:r>
            <a:r>
              <a:rPr lang="en-US" dirty="0" err="1" smtClean="0"/>
              <a:t>paru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. 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Hal </a:t>
            </a:r>
            <a:r>
              <a:rPr lang="en-US" dirty="0" err="1" smtClean="0">
                <a:solidFill>
                  <a:srgbClr val="FFFF00"/>
                </a:solidFill>
              </a:rPr>
              <a:t>ini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dapat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berhubungan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gagal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jantung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disebut</a:t>
            </a:r>
            <a:r>
              <a:rPr lang="en-US" dirty="0" smtClean="0">
                <a:solidFill>
                  <a:srgbClr val="FFFF00"/>
                </a:solidFill>
              </a:rPr>
              <a:t> edema </a:t>
            </a:r>
            <a:r>
              <a:rPr lang="en-US" dirty="0" err="1" smtClean="0">
                <a:solidFill>
                  <a:srgbClr val="FFFF00"/>
                </a:solidFill>
              </a:rPr>
              <a:t>paru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kardiogenik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atau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terkait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penyebab</a:t>
            </a:r>
            <a:r>
              <a:rPr lang="en-US" dirty="0" smtClean="0">
                <a:solidFill>
                  <a:srgbClr val="FFFF00"/>
                </a:solidFill>
              </a:rPr>
              <a:t> lain, </a:t>
            </a:r>
            <a:r>
              <a:rPr lang="en-US" dirty="0" err="1" smtClean="0">
                <a:solidFill>
                  <a:srgbClr val="FFFF00"/>
                </a:solidFill>
              </a:rPr>
              <a:t>disebut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sebagai</a:t>
            </a:r>
            <a:r>
              <a:rPr lang="en-US" dirty="0" smtClean="0">
                <a:solidFill>
                  <a:srgbClr val="FFFF00"/>
                </a:solidFill>
              </a:rPr>
              <a:t> non-</a:t>
            </a:r>
            <a:r>
              <a:rPr lang="en-US" dirty="0" err="1" smtClean="0">
                <a:solidFill>
                  <a:srgbClr val="FFFF00"/>
                </a:solidFill>
              </a:rPr>
              <a:t>kardiogenik</a:t>
            </a:r>
            <a:r>
              <a:rPr lang="en-US" dirty="0" smtClean="0">
                <a:solidFill>
                  <a:srgbClr val="FFFF00"/>
                </a:solidFill>
              </a:rPr>
              <a:t> edema </a:t>
            </a:r>
            <a:r>
              <a:rPr lang="en-US" dirty="0" err="1" smtClean="0">
                <a:solidFill>
                  <a:srgbClr val="FFFF00"/>
                </a:solidFill>
              </a:rPr>
              <a:t>paru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Edema paru di CT-scan</a:t>
            </a:r>
            <a:endParaRPr lang="id-ID" sz="2400" dirty="0"/>
          </a:p>
        </p:txBody>
      </p:sp>
      <p:pic>
        <p:nvPicPr>
          <p:cNvPr id="6" name="Content Placeholder 5" descr="CT edema par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90600"/>
            <a:ext cx="2095793" cy="2000529"/>
          </a:xfrm>
          <a:ln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6" descr="220px-Pulmonary_oedem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648200" y="2133600"/>
            <a:ext cx="2095500" cy="205740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</p:pic>
      <p:sp>
        <p:nvSpPr>
          <p:cNvPr id="8" name="Down Arrow 7"/>
          <p:cNvSpPr/>
          <p:nvPr/>
        </p:nvSpPr>
        <p:spPr>
          <a:xfrm>
            <a:off x="5334000" y="4343400"/>
            <a:ext cx="914400" cy="685800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5257800"/>
            <a:ext cx="784860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akut</a:t>
            </a:r>
            <a:r>
              <a:rPr lang="en-US" dirty="0" smtClean="0"/>
              <a:t> </a:t>
            </a:r>
            <a:r>
              <a:rPr lang="en-US" dirty="0" err="1" smtClean="0"/>
              <a:t>dyspnoea</a:t>
            </a:r>
            <a:r>
              <a:rPr lang="en-US" dirty="0" smtClean="0"/>
              <a:t>. </a:t>
            </a:r>
          </a:p>
          <a:p>
            <a:r>
              <a:rPr lang="en-US" dirty="0" smtClean="0"/>
              <a:t>Rontgen dada frontal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diagnosis. 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edema interstitial </a:t>
            </a:r>
            <a:r>
              <a:rPr lang="en-US" dirty="0" err="1" smtClean="0"/>
              <a:t>dan</a:t>
            </a:r>
            <a:r>
              <a:rPr lang="en-US" dirty="0" smtClean="0"/>
              <a:t> alveolar. 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312440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Kaki </a:t>
            </a:r>
            <a:r>
              <a:rPr lang="en-US" dirty="0" err="1" smtClean="0"/>
              <a:t>bengkak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 abnormal </a:t>
            </a:r>
            <a:r>
              <a:rPr lang="en-US" dirty="0" err="1" smtClean="0"/>
              <a:t>cairan</a:t>
            </a:r>
            <a:r>
              <a:rPr lang="en-US" dirty="0" smtClean="0"/>
              <a:t> interstitial - edema -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ekstremitas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bilateral </a:t>
            </a:r>
            <a:r>
              <a:rPr lang="en-US" dirty="0" err="1" smtClean="0"/>
              <a:t>atau</a:t>
            </a:r>
            <a:r>
              <a:rPr lang="en-US" dirty="0" smtClean="0"/>
              <a:t> unilateral. </a:t>
            </a: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Penyebab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sistemik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,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hypoproteinaemia</a:t>
            </a:r>
            <a:r>
              <a:rPr lang="en-US" dirty="0" smtClean="0"/>
              <a:t>, </a:t>
            </a: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Penyebab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lokal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paling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kaki </a:t>
            </a:r>
            <a:r>
              <a:rPr lang="en-US" dirty="0" err="1" smtClean="0"/>
              <a:t>bengkak</a:t>
            </a:r>
            <a:r>
              <a:rPr lang="en-US" dirty="0" smtClean="0"/>
              <a:t> unilateral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vena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lymphe</a:t>
            </a:r>
            <a:r>
              <a:rPr lang="en-US" dirty="0" smtClean="0"/>
              <a:t>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400" y="762000"/>
            <a:ext cx="556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LEG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SWELLING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772400" cy="59745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</a:rPr>
              <a:t>Causes of leg swelling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Systemic causes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pPr lvl="0"/>
            <a:r>
              <a:rPr lang="en-US" dirty="0" smtClean="0"/>
              <a:t>Congestive cardiac failure </a:t>
            </a:r>
          </a:p>
          <a:p>
            <a:pPr lvl="0"/>
            <a:r>
              <a:rPr lang="en-US" dirty="0" smtClean="0"/>
              <a:t>Renal disease </a:t>
            </a:r>
          </a:p>
          <a:p>
            <a:pPr lvl="0"/>
            <a:r>
              <a:rPr lang="en-US" dirty="0" err="1" smtClean="0"/>
              <a:t>Hypoproteinaemia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Venous causes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pPr lvl="0"/>
            <a:r>
              <a:rPr lang="en-US" dirty="0" smtClean="0"/>
              <a:t>Compression: deep vein thrombosis; abdominal or pelvic </a:t>
            </a:r>
            <a:r>
              <a:rPr lang="en-US" dirty="0" err="1" smtClean="0"/>
              <a:t>tumour</a:t>
            </a:r>
            <a:r>
              <a:rPr lang="en-US" dirty="0" smtClean="0"/>
              <a:t>; trauma; ligation; retroperitoneal fibrosis; </a:t>
            </a:r>
            <a:r>
              <a:rPr lang="en-US" dirty="0" err="1" smtClean="0"/>
              <a:t>ascites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Stagnation: dependent position (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Valve incompetence </a:t>
            </a:r>
          </a:p>
          <a:p>
            <a:pPr lvl="0"/>
            <a:r>
              <a:rPr lang="en-US" dirty="0" err="1" smtClean="0"/>
              <a:t>Arterialisation</a:t>
            </a:r>
            <a:r>
              <a:rPr lang="en-US" dirty="0" smtClean="0"/>
              <a:t>: </a:t>
            </a:r>
            <a:r>
              <a:rPr lang="en-US" dirty="0" err="1" smtClean="0"/>
              <a:t>arteriovenous</a:t>
            </a:r>
            <a:r>
              <a:rPr lang="en-US" dirty="0" smtClean="0"/>
              <a:t> fistula 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772400" cy="574596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Lymphatic causes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pPr lvl="0"/>
            <a:r>
              <a:rPr lang="en-US" dirty="0" smtClean="0"/>
              <a:t>Primary: congenital </a:t>
            </a:r>
            <a:r>
              <a:rPr lang="en-US" dirty="0" err="1" smtClean="0"/>
              <a:t>lymphoedema</a:t>
            </a:r>
            <a:r>
              <a:rPr lang="en-US" dirty="0" smtClean="0"/>
              <a:t>; </a:t>
            </a:r>
            <a:r>
              <a:rPr lang="en-US" dirty="0" err="1" smtClean="0"/>
              <a:t>lymphoedema</a:t>
            </a:r>
            <a:r>
              <a:rPr lang="en-US" dirty="0" smtClean="0"/>
              <a:t> praecox; </a:t>
            </a:r>
            <a:r>
              <a:rPr lang="en-US" dirty="0" err="1" smtClean="0"/>
              <a:t>lymphoedema</a:t>
            </a:r>
            <a:r>
              <a:rPr lang="en-US" dirty="0" smtClean="0"/>
              <a:t> </a:t>
            </a:r>
            <a:r>
              <a:rPr lang="en-US" dirty="0" err="1" smtClean="0"/>
              <a:t>tarda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Primary: congenital </a:t>
            </a:r>
            <a:r>
              <a:rPr lang="en-US" dirty="0" err="1" smtClean="0"/>
              <a:t>lymphoedema</a:t>
            </a:r>
            <a:r>
              <a:rPr lang="en-US" dirty="0" smtClean="0"/>
              <a:t>; </a:t>
            </a:r>
            <a:r>
              <a:rPr lang="en-US" dirty="0" err="1" smtClean="0"/>
              <a:t>lymphoedema</a:t>
            </a:r>
            <a:r>
              <a:rPr lang="en-US" dirty="0" smtClean="0"/>
              <a:t> praecox; </a:t>
            </a:r>
            <a:r>
              <a:rPr lang="en-US" dirty="0" err="1" smtClean="0"/>
              <a:t>lymphoedema</a:t>
            </a:r>
            <a:r>
              <a:rPr lang="en-US" dirty="0" smtClean="0"/>
              <a:t> </a:t>
            </a:r>
            <a:r>
              <a:rPr lang="en-US" dirty="0" err="1" smtClean="0"/>
              <a:t>tarda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Inflammatory causes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pPr lvl="0"/>
            <a:r>
              <a:rPr lang="en-US" dirty="0" smtClean="0"/>
              <a:t>Acute infections (streptococci, staphylococci) </a:t>
            </a:r>
          </a:p>
          <a:p>
            <a:pPr lvl="0"/>
            <a:r>
              <a:rPr lang="en-US" dirty="0" smtClean="0"/>
              <a:t>Chronic infections (fungi, </a:t>
            </a:r>
            <a:r>
              <a:rPr lang="en-US" dirty="0" err="1" smtClean="0"/>
              <a:t>filariasis</a:t>
            </a:r>
            <a:r>
              <a:rPr lang="en-US" dirty="0" smtClean="0"/>
              <a:t>, mycobacterium) 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Patofisiologi</a:t>
            </a:r>
            <a:r>
              <a:rPr lang="en-US" b="1" dirty="0" smtClean="0"/>
              <a:t> kaki </a:t>
            </a:r>
            <a:r>
              <a:rPr lang="en-US" b="1" dirty="0" err="1" smtClean="0"/>
              <a:t>bengkak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(AG Guyton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JE Hall,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Textbook of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</a:rPr>
              <a:t>Fisiologi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</a:rPr>
              <a:t>Kedokteran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.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ed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10. Philadelphia :. WB Saunders Company, 2000) </a:t>
            </a:r>
          </a:p>
          <a:p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inflow </a:t>
            </a:r>
            <a:r>
              <a:rPr lang="en-US" dirty="0" err="1" smtClean="0"/>
              <a:t>dan</a:t>
            </a:r>
            <a:r>
              <a:rPr lang="en-US" dirty="0" smtClean="0"/>
              <a:t> outflow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ekstraselular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kapiler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pergerakan</a:t>
            </a:r>
            <a:r>
              <a:rPr lang="en-US" dirty="0" smtClean="0"/>
              <a:t> 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kapiler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yang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interstisial</a:t>
            </a:r>
            <a:r>
              <a:rPr lang="en-US" dirty="0" smtClean="0"/>
              <a:t>:</a:t>
            </a:r>
          </a:p>
          <a:p>
            <a:pPr lvl="0"/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kapiler</a:t>
            </a:r>
            <a:endParaRPr lang="en-US" dirty="0" smtClean="0"/>
          </a:p>
          <a:p>
            <a:pPr lvl="0"/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interstisial</a:t>
            </a:r>
            <a:endParaRPr lang="en-US" dirty="0" smtClean="0"/>
          </a:p>
          <a:p>
            <a:pPr lvl="0"/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osmotik</a:t>
            </a:r>
            <a:r>
              <a:rPr lang="en-US" dirty="0" smtClean="0"/>
              <a:t> </a:t>
            </a:r>
            <a:r>
              <a:rPr lang="en-US" dirty="0" err="1" smtClean="0"/>
              <a:t>koloid</a:t>
            </a:r>
            <a:r>
              <a:rPr lang="en-US" dirty="0" smtClean="0"/>
              <a:t> plasma </a:t>
            </a:r>
          </a:p>
          <a:p>
            <a:pPr lvl="0"/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interstitial </a:t>
            </a:r>
            <a:r>
              <a:rPr lang="en-US" dirty="0" err="1" smtClean="0"/>
              <a:t>osmotik</a:t>
            </a:r>
            <a:r>
              <a:rPr lang="en-US" dirty="0" smtClean="0"/>
              <a:t> </a:t>
            </a:r>
            <a:r>
              <a:rPr lang="en-US" dirty="0" err="1" smtClean="0"/>
              <a:t>koloid</a:t>
            </a:r>
            <a:r>
              <a:rPr lang="en-US" dirty="0" smtClean="0"/>
              <a:t> 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Content Placeholder 3" descr="http://www.surgwiki.com/w/images/thumb/Ch70-fig1.jpg/180px-Ch70-fig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62000"/>
            <a:ext cx="2743200" cy="18288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3048000"/>
            <a:ext cx="6934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Tekanan</a:t>
            </a:r>
            <a:r>
              <a:rPr lang="en-US" sz="2400" dirty="0" smtClean="0"/>
              <a:t> </a:t>
            </a:r>
            <a:r>
              <a:rPr lang="en-US" sz="2400" dirty="0" err="1" smtClean="0"/>
              <a:t>cairan</a:t>
            </a:r>
            <a:r>
              <a:rPr lang="en-US" sz="2400" dirty="0" smtClean="0"/>
              <a:t> </a:t>
            </a:r>
            <a:r>
              <a:rPr lang="en-US" sz="2400" dirty="0" err="1" smtClean="0"/>
              <a:t>kapiler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interstisial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gradien</a:t>
            </a:r>
            <a:r>
              <a:rPr lang="en-US" sz="2400" dirty="0" smtClean="0"/>
              <a:t> </a:t>
            </a:r>
            <a:r>
              <a:rPr lang="en-US" sz="2400" dirty="0" err="1" smtClean="0"/>
              <a:t>oncotic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konsentrasi</a:t>
            </a:r>
            <a:r>
              <a:rPr lang="en-US" sz="2400" dirty="0" smtClean="0"/>
              <a:t> protein yang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kompartemen</a:t>
            </a:r>
            <a:r>
              <a:rPr lang="en-US" sz="2400" dirty="0" smtClean="0"/>
              <a:t> </a:t>
            </a:r>
            <a:r>
              <a:rPr lang="en-US" sz="2400" dirty="0" err="1" smtClean="0"/>
              <a:t>cairan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interstisial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intravaskuler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Sekitar</a:t>
            </a:r>
            <a:r>
              <a:rPr lang="en-US" sz="2400" dirty="0" smtClean="0"/>
              <a:t> 90%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cairan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bocor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kapiler</a:t>
            </a:r>
            <a:r>
              <a:rPr lang="en-US" sz="2400" dirty="0" smtClean="0"/>
              <a:t> </a:t>
            </a:r>
            <a:r>
              <a:rPr lang="en-US" sz="2400" dirty="0" err="1" smtClean="0"/>
              <a:t>diperkirakan</a:t>
            </a:r>
            <a:r>
              <a:rPr lang="en-US" sz="2400" dirty="0" smtClean="0"/>
              <a:t> 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pasca-kapiler</a:t>
            </a:r>
            <a:r>
              <a:rPr lang="en-US" sz="2400" dirty="0" smtClean="0"/>
              <a:t> </a:t>
            </a:r>
            <a:r>
              <a:rPr lang="en-US" sz="2400" dirty="0" err="1" smtClean="0"/>
              <a:t>venula</a:t>
            </a:r>
            <a:r>
              <a:rPr lang="en-US" sz="2400" dirty="0" smtClean="0"/>
              <a:t>, </a:t>
            </a:r>
            <a:r>
              <a:rPr lang="en-US" sz="2400" dirty="0" err="1" smtClean="0"/>
              <a:t>sedangkan</a:t>
            </a:r>
            <a:r>
              <a:rPr lang="en-US" sz="2400" dirty="0" smtClean="0"/>
              <a:t> 10% </a:t>
            </a:r>
            <a:r>
              <a:rPr lang="en-US" sz="2400" dirty="0" err="1" smtClean="0"/>
              <a:t>sisanya</a:t>
            </a:r>
            <a:r>
              <a:rPr lang="en-US" sz="2400" dirty="0" smtClean="0"/>
              <a:t> </a:t>
            </a:r>
            <a:r>
              <a:rPr lang="en-US" sz="2400" dirty="0" err="1" smtClean="0"/>
              <a:t>memasuki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limfatik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14400" y="3048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4400" y="4572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914400" y="304800"/>
            <a:ext cx="7696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tx2"/>
                </a:solidFill>
              </a:rPr>
              <a:t/>
            </a:r>
            <a:br>
              <a:rPr lang="id-ID" b="1" dirty="0" smtClean="0">
                <a:solidFill>
                  <a:schemeClr val="tx2"/>
                </a:solidFill>
              </a:rPr>
            </a:b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762000"/>
            <a:ext cx="7924800" cy="4495800"/>
          </a:xfrm>
        </p:spPr>
        <p:txBody>
          <a:bodyPr/>
          <a:lstStyle/>
          <a:p>
            <a:r>
              <a:rPr lang="id-ID" sz="2800" dirty="0" smtClean="0">
                <a:solidFill>
                  <a:srgbClr val="FFFF00"/>
                </a:solidFill>
              </a:rPr>
              <a:t>Sepertiganya</a:t>
            </a:r>
            <a:r>
              <a:rPr lang="id-ID" sz="2800" dirty="0" smtClean="0"/>
              <a:t> berada di luar sel dengan distribusi </a:t>
            </a:r>
            <a:r>
              <a:rPr lang="en-US" sz="2800" dirty="0" smtClean="0"/>
              <a:t>:</a:t>
            </a:r>
          </a:p>
          <a:p>
            <a:r>
              <a:rPr lang="id-ID" sz="2800" dirty="0" smtClean="0">
                <a:solidFill>
                  <a:srgbClr val="FFFF00"/>
                </a:solidFill>
              </a:rPr>
              <a:t>70% berada pada interstitium,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id-ID" sz="2800" dirty="0" smtClean="0">
                <a:solidFill>
                  <a:srgbClr val="FFFF00"/>
                </a:solidFill>
              </a:rPr>
              <a:t>20% di dalam vaskulatura,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id-ID" sz="2800" dirty="0" smtClean="0">
                <a:solidFill>
                  <a:srgbClr val="FFFF00"/>
                </a:solidFill>
              </a:rPr>
              <a:t>10% pada sistem saraf pusat, mata, rongga serosa dan dinding saluran pencernaan. 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5593560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en-US" sz="3200" dirty="0" smtClean="0"/>
              <a:t>Edema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disebabkan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: </a:t>
            </a:r>
            <a:endParaRPr lang="en-US" sz="2800" dirty="0" smtClean="0"/>
          </a:p>
          <a:p>
            <a:pPr lvl="0"/>
            <a:r>
              <a:rPr lang="en-US" sz="3200" dirty="0" err="1" smtClean="0"/>
              <a:t>Peningkatan</a:t>
            </a:r>
            <a:r>
              <a:rPr lang="en-US" sz="3200" dirty="0" smtClean="0"/>
              <a:t> </a:t>
            </a:r>
            <a:r>
              <a:rPr lang="en-US" sz="3200" dirty="0" err="1" smtClean="0"/>
              <a:t>filtrasi</a:t>
            </a:r>
            <a:r>
              <a:rPr lang="en-US" sz="3200" dirty="0" smtClean="0"/>
              <a:t> </a:t>
            </a:r>
            <a:r>
              <a:rPr lang="en-US" sz="3200" dirty="0" err="1" smtClean="0"/>
              <a:t>tekanan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akibat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endParaRPr lang="en-US" sz="2800" dirty="0" smtClean="0"/>
          </a:p>
          <a:p>
            <a:pPr lvl="1"/>
            <a:r>
              <a:rPr lang="en-US" sz="2800" dirty="0" smtClean="0"/>
              <a:t>arteriole </a:t>
            </a:r>
            <a:r>
              <a:rPr lang="en-US" sz="2800" dirty="0" err="1" smtClean="0"/>
              <a:t>dilatasi</a:t>
            </a:r>
            <a:r>
              <a:rPr lang="en-US" sz="2800" dirty="0" smtClean="0"/>
              <a:t> </a:t>
            </a:r>
            <a:endParaRPr lang="en-US" sz="2400" dirty="0" smtClean="0"/>
          </a:p>
          <a:p>
            <a:pPr lvl="1"/>
            <a:r>
              <a:rPr lang="en-US" sz="2800" dirty="0" err="1" smtClean="0"/>
              <a:t>venule</a:t>
            </a:r>
            <a:r>
              <a:rPr lang="en-US" sz="2800" dirty="0" smtClean="0"/>
              <a:t> </a:t>
            </a:r>
            <a:r>
              <a:rPr lang="en-US" sz="2800" dirty="0" err="1" smtClean="0"/>
              <a:t>penyempitan</a:t>
            </a:r>
            <a:r>
              <a:rPr lang="en-US" sz="2800" dirty="0" smtClean="0"/>
              <a:t> </a:t>
            </a:r>
            <a:endParaRPr lang="en-US" sz="2400" dirty="0" smtClean="0"/>
          </a:p>
          <a:p>
            <a:pPr lvl="1"/>
            <a:r>
              <a:rPr lang="en-US" sz="2800" dirty="0" err="1" smtClean="0"/>
              <a:t>mengangkat</a:t>
            </a:r>
            <a:r>
              <a:rPr lang="en-US" sz="2800" dirty="0" smtClean="0"/>
              <a:t> </a:t>
            </a:r>
            <a:r>
              <a:rPr lang="en-US" sz="2800" dirty="0" err="1" smtClean="0"/>
              <a:t>tekanan</a:t>
            </a:r>
            <a:r>
              <a:rPr lang="en-US" sz="2800" dirty="0" smtClean="0"/>
              <a:t> vena </a:t>
            </a:r>
            <a:endParaRPr lang="en-US" sz="2400" dirty="0" smtClean="0"/>
          </a:p>
          <a:p>
            <a:pPr lvl="0"/>
            <a:r>
              <a:rPr lang="en-US" sz="3200" dirty="0" err="1" smtClean="0"/>
              <a:t>Mengurangi</a:t>
            </a:r>
            <a:r>
              <a:rPr lang="en-US" sz="3200" dirty="0" smtClean="0"/>
              <a:t> </a:t>
            </a:r>
            <a:r>
              <a:rPr lang="en-US" sz="3200" dirty="0" err="1" smtClean="0"/>
              <a:t>tekanan</a:t>
            </a:r>
            <a:r>
              <a:rPr lang="en-US" sz="3200" dirty="0" smtClean="0"/>
              <a:t> </a:t>
            </a:r>
            <a:r>
              <a:rPr lang="en-US" sz="3200" dirty="0" err="1" smtClean="0"/>
              <a:t>oncotic</a:t>
            </a:r>
            <a:r>
              <a:rPr lang="en-US" sz="3200" dirty="0" smtClean="0"/>
              <a:t> </a:t>
            </a:r>
            <a:endParaRPr lang="en-US" sz="2800" dirty="0" smtClean="0"/>
          </a:p>
          <a:p>
            <a:pPr lvl="1"/>
            <a:r>
              <a:rPr lang="en-US" sz="2800" dirty="0" err="1" smtClean="0"/>
              <a:t>hyproproteinaemia</a:t>
            </a:r>
            <a:r>
              <a:rPr lang="en-US" sz="2800" dirty="0" smtClean="0"/>
              <a:t> </a:t>
            </a:r>
            <a:endParaRPr lang="en-US" sz="2400" dirty="0" smtClean="0"/>
          </a:p>
          <a:p>
            <a:pPr lvl="1"/>
            <a:r>
              <a:rPr lang="en-US" sz="2800" dirty="0" err="1" smtClean="0"/>
              <a:t>akumulasi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ruang</a:t>
            </a:r>
            <a:r>
              <a:rPr lang="en-US" sz="2800" dirty="0" smtClean="0"/>
              <a:t> interstitial </a:t>
            </a:r>
            <a:endParaRPr lang="en-US" sz="2400" dirty="0" smtClean="0"/>
          </a:p>
          <a:p>
            <a:pPr lvl="0"/>
            <a:r>
              <a:rPr lang="en-US" sz="3200" dirty="0" err="1" smtClean="0"/>
              <a:t>Peningkatan</a:t>
            </a:r>
            <a:r>
              <a:rPr lang="en-US" sz="3200" dirty="0" smtClean="0"/>
              <a:t> </a:t>
            </a:r>
            <a:r>
              <a:rPr lang="en-US" sz="3200" dirty="0" err="1" smtClean="0"/>
              <a:t>permeabilitas</a:t>
            </a:r>
            <a:r>
              <a:rPr lang="en-US" sz="3200" dirty="0" smtClean="0"/>
              <a:t> </a:t>
            </a:r>
            <a:r>
              <a:rPr lang="en-US" sz="3200" dirty="0" err="1" smtClean="0"/>
              <a:t>kapiler</a:t>
            </a:r>
            <a:r>
              <a:rPr lang="en-US" sz="3200" dirty="0" smtClean="0"/>
              <a:t> </a:t>
            </a:r>
            <a:endParaRPr lang="en-US" sz="2800" dirty="0" smtClean="0"/>
          </a:p>
          <a:p>
            <a:pPr lvl="0"/>
            <a:r>
              <a:rPr lang="en-US" sz="3200" dirty="0" err="1" smtClean="0"/>
              <a:t>Limfatik</a:t>
            </a:r>
            <a:r>
              <a:rPr lang="en-US" sz="3200" dirty="0" smtClean="0"/>
              <a:t> </a:t>
            </a:r>
            <a:r>
              <a:rPr lang="en-US" sz="3200" dirty="0" err="1" smtClean="0"/>
              <a:t>mengurangi</a:t>
            </a:r>
            <a:r>
              <a:rPr lang="en-US" sz="3200" dirty="0" smtClean="0"/>
              <a:t> </a:t>
            </a:r>
            <a:r>
              <a:rPr lang="en-US" sz="3200" dirty="0" err="1" smtClean="0"/>
              <a:t>penghapusan</a:t>
            </a:r>
            <a:r>
              <a:rPr lang="en-US" sz="3200" dirty="0" smtClean="0"/>
              <a:t> </a:t>
            </a:r>
            <a:r>
              <a:rPr lang="en-US" sz="3200" dirty="0" err="1" smtClean="0"/>
              <a:t>eksudat</a:t>
            </a:r>
            <a:r>
              <a:rPr lang="en-US" sz="3200" dirty="0" smtClean="0"/>
              <a:t> </a:t>
            </a:r>
            <a:endParaRPr lang="en-US" sz="2800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CBC (</a:t>
            </a:r>
            <a:r>
              <a:rPr lang="en-US" dirty="0" err="1" smtClean="0">
                <a:solidFill>
                  <a:srgbClr val="FFFF00"/>
                </a:solidFill>
              </a:rPr>
              <a:t>darah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lengkap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en-US" dirty="0" smtClean="0"/>
              <a:t>,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endap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, </a:t>
            </a:r>
            <a:r>
              <a:rPr lang="en-US" dirty="0" err="1" smtClean="0"/>
              <a:t>kadar</a:t>
            </a:r>
            <a:r>
              <a:rPr lang="en-US" dirty="0" smtClean="0"/>
              <a:t> serum, urea </a:t>
            </a:r>
            <a:r>
              <a:rPr lang="en-US" dirty="0" err="1" smtClean="0"/>
              <a:t>kreatinin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elektrolit</a:t>
            </a:r>
            <a:r>
              <a:rPr lang="en-US" dirty="0" smtClean="0"/>
              <a:t>, </a:t>
            </a: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protein plasma </a:t>
            </a:r>
            <a:r>
              <a:rPr lang="en-US" dirty="0" err="1" smtClean="0"/>
              <a:t>dan</a:t>
            </a:r>
            <a:r>
              <a:rPr lang="en-US" dirty="0" smtClean="0"/>
              <a:t> albumin.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Elektrokardiograf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X-ray dada. </a:t>
            </a:r>
          </a:p>
          <a:p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Urinalisis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protein.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USG</a:t>
            </a:r>
            <a:r>
              <a:rPr lang="en-US" dirty="0" smtClean="0"/>
              <a:t> </a:t>
            </a:r>
            <a:r>
              <a:rPr lang="en-US" dirty="0" err="1" smtClean="0"/>
              <a:t>Perut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computed tomography </a:t>
            </a:r>
            <a:r>
              <a:rPr lang="en-US" dirty="0" err="1" smtClean="0"/>
              <a:t>aksial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organomegali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tumor.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vena </a:t>
            </a:r>
            <a:r>
              <a:rPr lang="en-US" dirty="0" err="1" smtClean="0"/>
              <a:t>dicurigai</a:t>
            </a:r>
            <a:r>
              <a:rPr lang="en-US" dirty="0" smtClean="0"/>
              <a:t>,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Doppler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 deep vena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. 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990600" y="304800"/>
            <a:ext cx="7620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Penunjang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Diagnostik</a:t>
            </a:r>
            <a:endParaRPr lang="en-US" sz="36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559356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Venografi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vena </a:t>
            </a:r>
            <a:r>
              <a:rPr lang="en-US" dirty="0" err="1" smtClean="0"/>
              <a:t>dalam</a:t>
            </a:r>
            <a:r>
              <a:rPr lang="en-US" dirty="0" smtClean="0"/>
              <a:t>,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obstruksi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sirkulasi</a:t>
            </a:r>
            <a:r>
              <a:rPr lang="en-US" dirty="0" smtClean="0"/>
              <a:t> </a:t>
            </a:r>
            <a:r>
              <a:rPr lang="en-US" dirty="0" err="1" smtClean="0"/>
              <a:t>kolateral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Lymphangiography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dicoba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vena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dihilangkan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Kemungkinan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gagal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menunjukkan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setiap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limfatik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	-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Kemungkinan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menunjukkan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berkurangnya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	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jumlah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limfatik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	-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Dilatasi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limfatik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proksimal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	-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Inkompetensi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katup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limfatik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	-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Penyakit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kelenjar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getah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bening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1066800" y="990600"/>
            <a:ext cx="7239000" cy="54476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id-ID" sz="3600" b="1" dirty="0" smtClean="0"/>
          </a:p>
          <a:p>
            <a:pPr marL="514350" indent="-514350"/>
            <a:r>
              <a:rPr lang="id-ID" sz="3600" b="1" dirty="0" smtClean="0"/>
              <a:t>	              </a:t>
            </a:r>
            <a:endParaRPr lang="id-ID" sz="2800" b="1" dirty="0" smtClean="0"/>
          </a:p>
          <a:p>
            <a:pPr marL="514350" indent="-514350"/>
            <a:r>
              <a:rPr lang="id-ID" sz="2800" b="1" dirty="0" smtClean="0"/>
              <a:t>		</a:t>
            </a:r>
            <a:endParaRPr lang="id-ID" sz="2800" dirty="0" smtClean="0"/>
          </a:p>
          <a:p>
            <a:pPr marL="514350" indent="-514350" algn="ctr">
              <a:buAutoNum type="alphaLcPeriod"/>
            </a:pPr>
            <a:endParaRPr lang="id-ID" sz="2800" dirty="0" smtClean="0"/>
          </a:p>
          <a:p>
            <a:pPr marL="514350" indent="-514350" algn="ctr">
              <a:buAutoNum type="alphaLcPeriod"/>
            </a:pPr>
            <a:endParaRPr lang="id-ID" sz="2800" dirty="0" smtClean="0"/>
          </a:p>
          <a:p>
            <a:pPr marL="514350" indent="-514350" algn="ctr">
              <a:buAutoNum type="alphaLcPeriod"/>
            </a:pPr>
            <a:endParaRPr lang="id-ID" sz="2800" dirty="0" smtClean="0"/>
          </a:p>
          <a:p>
            <a:pPr marL="514350" indent="-514350" algn="ctr"/>
            <a:endParaRPr lang="id-ID" sz="2800" dirty="0" smtClean="0"/>
          </a:p>
          <a:p>
            <a:pPr marL="514350" indent="-514350" algn="ctr"/>
            <a:endParaRPr lang="id-ID" sz="2800" dirty="0" smtClean="0"/>
          </a:p>
          <a:p>
            <a:pPr algn="ctr"/>
            <a:r>
              <a:rPr lang="id-ID" sz="3600" b="1" dirty="0" smtClean="0"/>
              <a:t> </a:t>
            </a:r>
          </a:p>
          <a:p>
            <a:pPr algn="ctr"/>
            <a:endParaRPr lang="id-ID" sz="3600" b="1" dirty="0" smtClean="0"/>
          </a:p>
          <a:p>
            <a:pPr algn="ctr"/>
            <a:endParaRPr lang="id-ID" sz="3600" b="1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95400" y="2133600"/>
            <a:ext cx="647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d-ID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a.  Efusi Pleura</a:t>
            </a:r>
          </a:p>
          <a:p>
            <a:pPr marL="342900"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id-ID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b.</a:t>
            </a:r>
            <a:r>
              <a:rPr kumimoji="0" lang="id-ID" sz="2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id-ID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Efusi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Lutut</a:t>
            </a:r>
            <a:r>
              <a:rPr kumimoji="0" lang="id-ID" sz="2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kumimoji="0" lang="id-ID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04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solidFill>
                  <a:srgbClr val="FFC000"/>
                </a:solidFill>
              </a:rPr>
              <a:t>3.Efusi</a:t>
            </a:r>
            <a:endParaRPr lang="id-ID" sz="36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1400" b="1" dirty="0" smtClean="0">
                <a:solidFill>
                  <a:schemeClr val="tx2"/>
                </a:solidFill>
              </a:rPr>
              <a:t/>
            </a:r>
            <a:br>
              <a:rPr lang="id-ID" sz="1400" b="1" dirty="0" smtClean="0">
                <a:solidFill>
                  <a:schemeClr val="tx2"/>
                </a:solidFill>
              </a:rPr>
            </a:b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21256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Efusi</a:t>
            </a:r>
            <a:r>
              <a:rPr lang="en-US" b="1" dirty="0" smtClean="0"/>
              <a:t> pleura:</a:t>
            </a:r>
            <a:r>
              <a:rPr lang="en-US" dirty="0" smtClean="0"/>
              <a:t> 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selaput</a:t>
            </a:r>
            <a:r>
              <a:rPr lang="en-US" dirty="0" smtClean="0"/>
              <a:t> yang </a:t>
            </a:r>
            <a:r>
              <a:rPr lang="en-US" dirty="0" err="1" smtClean="0"/>
              <a:t>menutupi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 (visceral yang pleurae </a:t>
            </a:r>
            <a:r>
              <a:rPr lang="en-US" dirty="0" err="1" smtClean="0"/>
              <a:t>dan</a:t>
            </a:r>
            <a:r>
              <a:rPr lang="en-US" dirty="0" smtClean="0"/>
              <a:t> parietal) </a:t>
            </a:r>
            <a:r>
              <a:rPr lang="en-US" dirty="0" err="1" smtClean="0"/>
              <a:t>memisahkan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chest wall  (</a:t>
            </a:r>
            <a:r>
              <a:rPr lang="en-US" dirty="0" err="1" smtClean="0"/>
              <a:t>dinding</a:t>
            </a:r>
            <a:r>
              <a:rPr lang="en-US" dirty="0" smtClean="0"/>
              <a:t> dada). </a:t>
            </a:r>
          </a:p>
          <a:p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tersebar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pleurae visceral </a:t>
            </a:r>
            <a:r>
              <a:rPr lang="en-US" dirty="0" err="1" smtClean="0"/>
              <a:t>dan</a:t>
            </a:r>
            <a:r>
              <a:rPr lang="en-US" dirty="0" smtClean="0"/>
              <a:t> parietal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pelumas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yang </a:t>
            </a:r>
            <a:r>
              <a:rPr lang="en-US" dirty="0" err="1" smtClean="0"/>
              <a:t>signifikan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pleura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efusi</a:t>
            </a:r>
            <a:r>
              <a:rPr lang="en-US" dirty="0" smtClean="0"/>
              <a:t> pleura . 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 yang paling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efusi</a:t>
            </a:r>
            <a:r>
              <a:rPr lang="en-US" dirty="0" smtClean="0"/>
              <a:t> pleura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dada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pernapasan</a:t>
            </a:r>
            <a:r>
              <a:rPr lang="en-US" dirty="0" smtClean="0"/>
              <a:t> yang </a:t>
            </a:r>
            <a:r>
              <a:rPr lang="en-US" dirty="0" err="1" smtClean="0"/>
              <a:t>menyakitkan</a:t>
            </a:r>
            <a:r>
              <a:rPr lang="en-US" dirty="0" smtClean="0"/>
              <a:t> ( pleurisy).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371600" y="228600"/>
            <a:ext cx="4800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Efusi pleura</a:t>
            </a:r>
            <a:endParaRPr lang="id-ID" sz="32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Efusi</a:t>
            </a:r>
            <a:r>
              <a:rPr lang="en-US" dirty="0" smtClean="0"/>
              <a:t> pleura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terdeteksi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-X dada. </a:t>
            </a:r>
          </a:p>
          <a:p>
            <a:r>
              <a:rPr lang="en-US" dirty="0" smtClean="0"/>
              <a:t>X-ray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paling </a:t>
            </a:r>
            <a:r>
              <a:rPr lang="en-US" dirty="0" err="1" smtClean="0"/>
              <a:t>nyaman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mengkonfirmasikan</a:t>
            </a:r>
            <a:r>
              <a:rPr lang="en-US" dirty="0" smtClean="0"/>
              <a:t> diagnosis.</a:t>
            </a:r>
          </a:p>
          <a:p>
            <a:r>
              <a:rPr lang="en-US" dirty="0" err="1" smtClean="0"/>
              <a:t>Efusi</a:t>
            </a:r>
            <a:r>
              <a:rPr lang="en-US" dirty="0" smtClean="0"/>
              <a:t> pleura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, </a:t>
            </a:r>
            <a:r>
              <a:rPr lang="en-US" dirty="0" err="1" smtClean="0"/>
              <a:t>hipoalbuminemia</a:t>
            </a:r>
            <a:r>
              <a:rPr lang="en-US" dirty="0" smtClean="0"/>
              <a:t> (</a:t>
            </a:r>
            <a:r>
              <a:rPr lang="en-US" dirty="0" err="1" smtClean="0"/>
              <a:t>rendahnya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albumin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), </a:t>
            </a:r>
            <a:r>
              <a:rPr lang="en-US" dirty="0" err="1" smtClean="0"/>
              <a:t>infeksi</a:t>
            </a:r>
            <a:r>
              <a:rPr lang="en-US" dirty="0" smtClean="0"/>
              <a:t>, emboli </a:t>
            </a:r>
            <a:r>
              <a:rPr lang="en-US" dirty="0" err="1" smtClean="0"/>
              <a:t>paru</a:t>
            </a:r>
            <a:r>
              <a:rPr lang="en-US" dirty="0" smtClean="0"/>
              <a:t> 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keganasan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Imaging pleural </a:t>
            </a:r>
            <a:r>
              <a:rPr lang="en-US" sz="3200" b="1" dirty="0" err="1" smtClean="0"/>
              <a:t>infusi</a:t>
            </a:r>
            <a:r>
              <a:rPr lang="en-US" dirty="0" smtClean="0"/>
              <a:t/>
            </a:r>
            <a:br>
              <a:rPr lang="en-US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783560"/>
            <a:ext cx="4572000" cy="457200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mtClean="0"/>
              <a:t>Efusi </a:t>
            </a:r>
            <a:r>
              <a:rPr lang="en-US" dirty="0" smtClean="0"/>
              <a:t>pleura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err="1" smtClean="0"/>
              <a:t>posteroanterior</a:t>
            </a:r>
            <a:r>
              <a:rPr lang="en-US" smtClean="0"/>
              <a:t> X-raystandar. </a:t>
            </a:r>
            <a:endParaRPr lang="en-US" baseline="30000" smtClean="0"/>
          </a:p>
          <a:p>
            <a:r>
              <a:rPr lang="en-US" smtClean="0"/>
              <a:t>Biasanya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, pleura visceral </a:t>
            </a:r>
            <a:r>
              <a:rPr lang="en-US" dirty="0" err="1" smtClean="0"/>
              <a:t>dan</a:t>
            </a:r>
            <a:r>
              <a:rPr lang="en-US" dirty="0" smtClean="0"/>
              <a:t> pleura parietal,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smtClean="0"/>
              <a:t>. 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 descr="http://upload.wikimedia.org/wikipedia/commons/thumb/8/89/Massive_Effusion2008.jpg/120px-Massive_Effusion2008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590800"/>
            <a:ext cx="2514600" cy="2133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524000"/>
            <a:ext cx="4876800" cy="3581400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CT scan dada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efusi</a:t>
            </a:r>
            <a:r>
              <a:rPr lang="en-US" dirty="0" smtClean="0"/>
              <a:t> pleura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efusi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mengendap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terendah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gravitasi</a:t>
            </a:r>
            <a:r>
              <a:rPr lang="en-US" dirty="0" smtClean="0"/>
              <a:t>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 descr="http://upload.wikimedia.org/wikipedia/commons/thumb/a/a2/Pleura_effusion.jpg/120px-Pleura_effusion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09800"/>
            <a:ext cx="2438400" cy="2057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324600" y="228600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Imaging pleural </a:t>
            </a:r>
            <a:r>
              <a:rPr lang="en-US" b="1" dirty="0" err="1" smtClean="0">
                <a:solidFill>
                  <a:schemeClr val="accent2"/>
                </a:solidFill>
              </a:rPr>
              <a:t>infusi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1800" b="1" dirty="0" smtClean="0">
                <a:solidFill>
                  <a:schemeClr val="accent2"/>
                </a:solidFill>
              </a:rPr>
              <a:t>Imaging pleural </a:t>
            </a:r>
            <a:r>
              <a:rPr lang="en-US" sz="1800" b="1" dirty="0" err="1" smtClean="0">
                <a:solidFill>
                  <a:schemeClr val="accent2"/>
                </a:solidFill>
              </a:rPr>
              <a:t>infusi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286000"/>
            <a:ext cx="5029200" cy="2438400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 </a:t>
            </a:r>
            <a:r>
              <a:rPr lang="en-US" dirty="0" err="1" smtClean="0"/>
              <a:t>Paru-paru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area </a:t>
            </a:r>
            <a:r>
              <a:rPr lang="en-US" dirty="0" err="1" smtClean="0"/>
              <a:t>efusi</a:t>
            </a:r>
            <a:r>
              <a:rPr lang="en-US" dirty="0" smtClean="0"/>
              <a:t> pleura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USG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 descr="File: LungandEffusion.og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62200"/>
            <a:ext cx="2438400" cy="2209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r"/>
            <a:r>
              <a:rPr lang="en-US" sz="1800" b="1" dirty="0" smtClean="0">
                <a:solidFill>
                  <a:schemeClr val="accent2"/>
                </a:solidFill>
              </a:rPr>
              <a:t>Imaging pleural </a:t>
            </a:r>
            <a:r>
              <a:rPr lang="en-US" sz="1800" b="1" dirty="0" err="1" smtClean="0">
                <a:solidFill>
                  <a:schemeClr val="accent2"/>
                </a:solidFill>
              </a:rPr>
              <a:t>infusi</a:t>
            </a:r>
            <a:r>
              <a:rPr lang="en-US" dirty="0" smtClean="0"/>
              <a:t/>
            </a:r>
            <a:br>
              <a:rPr lang="en-US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783560"/>
            <a:ext cx="5029200" cy="4572000"/>
          </a:xfrm>
        </p:spPr>
        <p:txBody>
          <a:bodyPr/>
          <a:lstStyle/>
          <a:p>
            <a:r>
              <a:rPr lang="en-US" dirty="0" err="1" smtClean="0"/>
              <a:t>Mikrograf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pleural </a:t>
            </a:r>
            <a:r>
              <a:rPr lang="en-US" dirty="0" err="1" smtClean="0"/>
              <a:t>Sitopatologi</a:t>
            </a:r>
            <a:r>
              <a:rPr lang="en-US" dirty="0" smtClean="0"/>
              <a:t> </a:t>
            </a:r>
            <a:r>
              <a:rPr lang="en-US" dirty="0" err="1" smtClean="0"/>
              <a:t>spesimen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mesothelioma</a:t>
            </a:r>
            <a:r>
              <a:rPr lang="en-US" dirty="0" smtClean="0"/>
              <a:t> </a:t>
            </a:r>
            <a:r>
              <a:rPr lang="en-US" dirty="0" err="1" smtClean="0"/>
              <a:t>ganas</a:t>
            </a:r>
            <a:r>
              <a:rPr lang="en-US" dirty="0" smtClean="0"/>
              <a:t> ,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efusi</a:t>
            </a:r>
            <a:r>
              <a:rPr lang="en-US" dirty="0" smtClean="0"/>
              <a:t> pleura.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 descr="http://upload.wikimedia.org/wikipedia/commons/thumb/8/88/Mesothelioma_cytology_1.jpg/120px-Mesothelioma_cytology_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743200"/>
            <a:ext cx="1600200" cy="1524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6050760"/>
          </a:xfrm>
        </p:spPr>
        <p:txBody>
          <a:bodyPr>
            <a:normAutofit/>
          </a:bodyPr>
          <a:lstStyle/>
          <a:p>
            <a:r>
              <a:rPr lang="en-US" dirty="0" smtClean="0"/>
              <a:t>Edema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"pitting" </a:t>
            </a:r>
            <a:r>
              <a:rPr lang="en-US" dirty="0" err="1" smtClean="0"/>
              <a:t>ketika</a:t>
            </a:r>
            <a:r>
              <a:rPr lang="en-US" dirty="0" smtClean="0"/>
              <a:t>,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dilakukankan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indentasi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pelepasan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Peripheral edema </a:t>
            </a:r>
            <a:r>
              <a:rPr lang="en-US" dirty="0" err="1" smtClean="0"/>
              <a:t>jenis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umum,hal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sistemik</a:t>
            </a:r>
            <a:r>
              <a:rPr lang="en-US" dirty="0" smtClean="0"/>
              <a:t>,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varises</a:t>
            </a:r>
            <a:r>
              <a:rPr lang="en-US" dirty="0" smtClean="0"/>
              <a:t> , </a:t>
            </a:r>
            <a:r>
              <a:rPr lang="en-US" dirty="0" err="1" smtClean="0"/>
              <a:t>thrombophlebitis</a:t>
            </a:r>
            <a:r>
              <a:rPr lang="en-US" dirty="0" smtClean="0"/>
              <a:t> , </a:t>
            </a:r>
            <a:r>
              <a:rPr lang="en-US" dirty="0" err="1" smtClean="0"/>
              <a:t>gigitan</a:t>
            </a:r>
            <a:r>
              <a:rPr lang="en-US" dirty="0" smtClean="0"/>
              <a:t> </a:t>
            </a:r>
            <a:r>
              <a:rPr lang="en-US" dirty="0" err="1" smtClean="0"/>
              <a:t>serangga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dermatitis 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Thoracentesis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efusi</a:t>
            </a:r>
            <a:r>
              <a:rPr lang="en-US" dirty="0" smtClean="0"/>
              <a:t> pleura </a:t>
            </a:r>
            <a:r>
              <a:rPr lang="en-US" dirty="0" err="1" smtClean="0"/>
              <a:t>didiagnosis</a:t>
            </a:r>
            <a:r>
              <a:rPr lang="en-US" dirty="0" smtClean="0"/>
              <a:t>, </a:t>
            </a:r>
            <a:r>
              <a:rPr lang="en-US" dirty="0" err="1" smtClean="0"/>
              <a:t>penyebabnya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Cairan</a:t>
            </a:r>
            <a:r>
              <a:rPr lang="en-US" dirty="0" smtClean="0"/>
              <a:t> pleura </a:t>
            </a:r>
            <a:r>
              <a:rPr lang="en-US" dirty="0" err="1" smtClean="0"/>
              <a:t>ditarik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pleura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thoracentesis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jarum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dada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intercostal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keenam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ketujuh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atau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kedelapan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linea</a:t>
            </a:r>
            <a:r>
              <a:rPr lang="en-US" dirty="0" smtClean="0"/>
              <a:t> </a:t>
            </a:r>
            <a:r>
              <a:rPr lang="en-US" dirty="0" err="1" smtClean="0"/>
              <a:t>midaxillaris</a:t>
            </a:r>
            <a:r>
              <a:rPr lang="en-US" dirty="0" smtClean="0"/>
              <a:t>,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pleura.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dievaluasi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protein , </a:t>
            </a:r>
            <a:r>
              <a:rPr lang="en-US" dirty="0" err="1" smtClean="0"/>
              <a:t>laktat</a:t>
            </a:r>
            <a:r>
              <a:rPr lang="en-US" dirty="0" smtClean="0"/>
              <a:t> </a:t>
            </a:r>
            <a:r>
              <a:rPr lang="en-US" dirty="0" err="1" smtClean="0"/>
              <a:t>dehidrogenase</a:t>
            </a:r>
            <a:r>
              <a:rPr lang="en-US" dirty="0" smtClean="0"/>
              <a:t> (LDH), albumin , </a:t>
            </a:r>
            <a:r>
              <a:rPr lang="en-US" dirty="0" err="1" smtClean="0"/>
              <a:t>amilase</a:t>
            </a:r>
            <a:r>
              <a:rPr lang="en-US" dirty="0" smtClean="0"/>
              <a:t> , pH 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glukosa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Gram </a:t>
            </a:r>
            <a:r>
              <a:rPr lang="en-US" dirty="0" err="1" smtClean="0"/>
              <a:t>Pewarnaan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</a:p>
          <a:p>
            <a:pPr lvl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Cellcount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diferensial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Sitopatologi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infektif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Tes</a:t>
            </a:r>
            <a:r>
              <a:rPr lang="en-US" dirty="0" smtClean="0"/>
              <a:t> lain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disarankan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lipid </a:t>
            </a:r>
            <a:r>
              <a:rPr lang="en-US" dirty="0" err="1" smtClean="0"/>
              <a:t>klinis</a:t>
            </a:r>
            <a:r>
              <a:rPr lang="en-US" dirty="0" smtClean="0"/>
              <a:t> - , 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, </a:t>
            </a:r>
            <a:r>
              <a:rPr lang="en-US" dirty="0" err="1" smtClean="0"/>
              <a:t>kultur</a:t>
            </a:r>
            <a:r>
              <a:rPr lang="en-US" dirty="0" smtClean="0"/>
              <a:t> virus ,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imunoglobulin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914400"/>
          </a:xfrm>
        </p:spPr>
        <p:txBody>
          <a:bodyPr/>
          <a:lstStyle/>
          <a:p>
            <a:r>
              <a:rPr lang="id-ID" sz="1400" b="1" dirty="0" smtClean="0">
                <a:solidFill>
                  <a:schemeClr val="tx2"/>
                </a:solidFill>
              </a:rPr>
              <a:t/>
            </a:r>
            <a:br>
              <a:rPr lang="id-ID" sz="1400" b="1" dirty="0" smtClean="0">
                <a:solidFill>
                  <a:schemeClr val="tx2"/>
                </a:solidFill>
              </a:rPr>
            </a:br>
            <a:r>
              <a:rPr lang="en-US" sz="3600" b="1" dirty="0" smtClean="0"/>
              <a:t> </a:t>
            </a:r>
            <a:r>
              <a:rPr lang="en-US" sz="3600" b="1" dirty="0" err="1" smtClean="0"/>
              <a:t>Efusi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Lutut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95400"/>
            <a:ext cx="4648200" cy="4876800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err="1" smtClean="0"/>
              <a:t>EfusiLutut</a:t>
            </a:r>
            <a:r>
              <a:rPr lang="en-US" b="1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dirty="0" err="1" smtClean="0"/>
              <a:t>pembengkakan</a:t>
            </a:r>
            <a:r>
              <a:rPr lang="en-US" b="1" dirty="0" smtClean="0"/>
              <a:t> </a:t>
            </a:r>
            <a:r>
              <a:rPr lang="en-US" b="1" dirty="0" err="1" smtClean="0"/>
              <a:t>lutut</a:t>
            </a:r>
            <a:r>
              <a:rPr lang="en-US" dirty="0" smtClean="0"/>
              <a:t> (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b="1" dirty="0" err="1" smtClean="0"/>
              <a:t>airan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lutut</a:t>
            </a:r>
            <a:r>
              <a:rPr lang="en-US" dirty="0" smtClean="0"/>
              <a:t> )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menumpuk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yang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pembengkakan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arthritis , </a:t>
            </a:r>
            <a:r>
              <a:rPr lang="en-US" dirty="0" err="1" smtClean="0"/>
              <a:t>cedera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ligamen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meniskus</a:t>
            </a:r>
            <a:r>
              <a:rPr lang="en-US" dirty="0" smtClean="0"/>
              <a:t> 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mengumpul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bursa .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bursitis </a:t>
            </a:r>
            <a:r>
              <a:rPr lang="en-US" dirty="0" err="1" smtClean="0"/>
              <a:t>prepatellar</a:t>
            </a:r>
            <a:r>
              <a:rPr lang="en-US" dirty="0" smtClean="0"/>
              <a:t> 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Content Placeholder 5" descr="781px-Kneeffu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3273171" cy="25146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Penunjang</a:t>
            </a:r>
            <a:r>
              <a:rPr lang="en-US" dirty="0" smtClean="0"/>
              <a:t> Diagnosis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783560"/>
            <a:ext cx="4800600" cy="4572000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patela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efusi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panah</a:t>
            </a:r>
            <a:r>
              <a:rPr lang="en-US" dirty="0" smtClean="0"/>
              <a:t>.</a:t>
            </a:r>
          </a:p>
          <a:p>
            <a:r>
              <a:rPr lang="en-US" dirty="0" smtClean="0"/>
              <a:t>X-ray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memverifikasi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dislokasi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riwayat</a:t>
            </a:r>
            <a:r>
              <a:rPr lang="en-US" dirty="0" smtClean="0"/>
              <a:t> trauma. </a:t>
            </a:r>
          </a:p>
          <a:p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tanda-tanda</a:t>
            </a:r>
            <a:r>
              <a:rPr lang="en-US" dirty="0" smtClean="0"/>
              <a:t> osteoarthritis.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 descr="http://upload.wikimedia.org/wikipedia/commons/thumb/a/ab/Knee_effusion.jpg/220px-Knee_effusion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667000"/>
            <a:ext cx="27432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1524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X- RAY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MRI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Magnetic Resonance Imaging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kerobekan</a:t>
            </a:r>
            <a:r>
              <a:rPr lang="en-US" dirty="0" smtClean="0"/>
              <a:t>  </a:t>
            </a:r>
            <a:r>
              <a:rPr lang="en-US" dirty="0" err="1" smtClean="0"/>
              <a:t>ligamen</a:t>
            </a:r>
            <a:r>
              <a:rPr lang="en-US" dirty="0" smtClean="0"/>
              <a:t>, tendon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rawan</a:t>
            </a:r>
            <a:r>
              <a:rPr lang="en-US" dirty="0" smtClean="0"/>
              <a:t>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364960"/>
          </a:xfrm>
        </p:spPr>
        <p:txBody>
          <a:bodyPr>
            <a:normAutofit fontScale="92500"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Tes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Darah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 </a:t>
            </a:r>
            <a:r>
              <a:rPr lang="en-US" dirty="0" err="1" smtClean="0"/>
              <a:t>bengkak</a:t>
            </a:r>
            <a:r>
              <a:rPr lang="en-US" dirty="0" smtClean="0"/>
              <a:t>,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hangat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disentuh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 yang lain,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khawatir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rheumatoid arthritis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radang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 , </a:t>
            </a:r>
            <a:r>
              <a:rPr lang="en-US" dirty="0" err="1" smtClean="0"/>
              <a:t>seperti</a:t>
            </a:r>
            <a:r>
              <a:rPr lang="en-US" dirty="0" smtClean="0"/>
              <a:t> gout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pseudogout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,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,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endap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C-reactive protein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urat</a:t>
            </a:r>
            <a:r>
              <a:rPr lang="en-US" dirty="0" smtClean="0"/>
              <a:t>..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914400" y="2666999"/>
            <a:ext cx="7772400" cy="39703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id-ID" sz="3600" b="1" dirty="0" smtClean="0"/>
          </a:p>
          <a:p>
            <a:pPr algn="ctr"/>
            <a:endParaRPr lang="id-ID" sz="3600" b="1" dirty="0" smtClean="0"/>
          </a:p>
          <a:p>
            <a:pPr algn="ctr"/>
            <a:endParaRPr lang="id-ID" sz="3600" b="1" dirty="0" smtClean="0"/>
          </a:p>
          <a:p>
            <a:pPr algn="ctr"/>
            <a:r>
              <a:rPr lang="id-ID" sz="3600" b="1" dirty="0" smtClean="0"/>
              <a:t>RHEUMATOID ARTHRITIS</a:t>
            </a:r>
          </a:p>
          <a:p>
            <a:pPr algn="ctr"/>
            <a:endParaRPr lang="id-ID" sz="3600" b="1" dirty="0" smtClean="0"/>
          </a:p>
          <a:p>
            <a:pPr algn="ctr"/>
            <a:endParaRPr lang="id-ID" sz="3600" b="1" dirty="0" smtClean="0"/>
          </a:p>
          <a:p>
            <a:pPr algn="ctr"/>
            <a:endParaRPr lang="id-ID" sz="3600" b="1" dirty="0" smtClean="0"/>
          </a:p>
        </p:txBody>
      </p:sp>
      <p:sp>
        <p:nvSpPr>
          <p:cNvPr id="18841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419600" y="1143000"/>
            <a:ext cx="3733800" cy="1107996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600" b="0" i="0" u="none" strike="noStrike" cap="none" normalizeH="0" baseline="0" dirty="0" smtClean="0">
              <a:ln>
                <a:noFill/>
              </a:ln>
              <a:effectLst/>
              <a:latin typeface="inherit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Departemen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Radiologi</a:t>
            </a:r>
            <a:r>
              <a:rPr lang="id-ID" sz="1600" dirty="0" smtClean="0">
                <a:latin typeface="inherit" charset="0"/>
                <a:ea typeface="Times New Roman" pitchFamily="18" charset="0"/>
                <a:cs typeface="Times New Roman" pitchFamily="18" charset="0"/>
              </a:rPr>
              <a:t> and Imaging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Hospital for Special Surgery</a:t>
            </a:r>
            <a:r>
              <a:rPr kumimoji="0" lang="id-ID" sz="1600" b="0" i="0" u="none" strike="noStrike" cap="none" normalizeH="0" baseline="0" dirty="0" smtClean="0">
                <a:ln>
                  <a:noFill/>
                </a:ln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, 2008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81000"/>
            <a:ext cx="2643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 smtClean="0">
                <a:solidFill>
                  <a:srgbClr val="FFC000"/>
                </a:solidFill>
              </a:rPr>
              <a:t>4.Inflamasi</a:t>
            </a:r>
            <a:endParaRPr lang="en-US" sz="4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524000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z="2800" dirty="0" smtClean="0">
                <a:hlinkClick r:id="rId2"/>
              </a:rPr>
              <a:t>Rheumatoid arthritis</a:t>
            </a:r>
            <a:r>
              <a:rPr lang="en-US" sz="2800" dirty="0" smtClean="0"/>
              <a:t> 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gangguan</a:t>
            </a:r>
            <a:r>
              <a:rPr lang="en-US" sz="2800" dirty="0" smtClean="0"/>
              <a:t> </a:t>
            </a:r>
            <a:r>
              <a:rPr lang="en-US" sz="2800" dirty="0" err="1" smtClean="0"/>
              <a:t>inflamasi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sendi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.</a:t>
            </a:r>
            <a:r>
              <a:rPr lang="en-US" sz="3200" dirty="0" smtClean="0"/>
              <a:t> 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7244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Pemeriksaan Laboratory :</a:t>
            </a:r>
          </a:p>
          <a:p>
            <a:r>
              <a:rPr lang="en-US" dirty="0" smtClean="0"/>
              <a:t>Rheumatoid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sinovial</a:t>
            </a:r>
            <a:r>
              <a:rPr lang="en-US" dirty="0" smtClean="0"/>
              <a:t> </a:t>
            </a:r>
            <a:r>
              <a:rPr lang="en-US" dirty="0" err="1" smtClean="0"/>
              <a:t>biopsi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indikasi</a:t>
            </a:r>
            <a:r>
              <a:rPr lang="en-US" dirty="0" smtClean="0"/>
              <a:t> FBC, ESR, CRP</a:t>
            </a:r>
            <a:r>
              <a:rPr lang="id-ID" dirty="0" smtClean="0"/>
              <a:t>.</a:t>
            </a:r>
          </a:p>
          <a:p>
            <a:pPr fontAlgn="base"/>
            <a:r>
              <a:rPr lang="en-US" b="1" dirty="0" smtClean="0"/>
              <a:t> </a:t>
            </a:r>
            <a:r>
              <a:rPr lang="en-US" b="1" dirty="0" err="1" smtClean="0">
                <a:solidFill>
                  <a:srgbClr val="FFFF00"/>
                </a:solidFill>
              </a:rPr>
              <a:t>Pemeriksaan</a:t>
            </a:r>
            <a:r>
              <a:rPr lang="id-ID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Rutin</a:t>
            </a:r>
            <a:r>
              <a:rPr lang="en-US" b="1" dirty="0" smtClean="0">
                <a:solidFill>
                  <a:srgbClr val="FFFF00"/>
                </a:solidFill>
              </a:rPr>
              <a:t> X-ray</a:t>
            </a:r>
            <a:r>
              <a:rPr lang="id-ID" b="1" dirty="0" smtClean="0">
                <a:solidFill>
                  <a:srgbClr val="FFFF00"/>
                </a:solidFill>
              </a:rPr>
              <a:t> (AP &amp; Lateral):</a:t>
            </a:r>
          </a:p>
          <a:p>
            <a:r>
              <a:rPr lang="id-ID" dirty="0" smtClean="0"/>
              <a:t>K</a:t>
            </a:r>
            <a:r>
              <a:rPr lang="en-US" dirty="0" err="1" smtClean="0"/>
              <a:t>husus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sensitivitas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radiografi</a:t>
            </a:r>
            <a:r>
              <a:rPr lang="en-US" dirty="0" smtClean="0"/>
              <a:t> </a:t>
            </a:r>
            <a:r>
              <a:rPr lang="en-US" dirty="0" err="1" smtClean="0"/>
              <a:t>konvensional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772400" cy="58674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0"/>
            <a:r>
              <a:rPr lang="id-ID" b="1" dirty="0" smtClean="0">
                <a:solidFill>
                  <a:srgbClr val="FFFF00"/>
                </a:solidFill>
              </a:rPr>
              <a:t>Pemeriksaan </a:t>
            </a:r>
            <a:r>
              <a:rPr lang="en-US" b="1" dirty="0" smtClean="0">
                <a:solidFill>
                  <a:srgbClr val="FFFF00"/>
                </a:solidFill>
              </a:rPr>
              <a:t>MRI</a:t>
            </a:r>
            <a:r>
              <a:rPr lang="id-ID" b="1" dirty="0" smtClean="0">
                <a:solidFill>
                  <a:srgbClr val="FFFF00"/>
                </a:solidFill>
              </a:rPr>
              <a:t> :</a:t>
            </a:r>
          </a:p>
          <a:p>
            <a:pPr lvl="0"/>
            <a:r>
              <a:rPr lang="id-ID" dirty="0" smtClean="0"/>
              <a:t>S</a:t>
            </a:r>
            <a:r>
              <a:rPr lang="en-US" dirty="0" err="1" smtClean="0"/>
              <a:t>angat</a:t>
            </a:r>
            <a:r>
              <a:rPr lang="en-US" dirty="0" smtClean="0"/>
              <a:t> </a:t>
            </a:r>
            <a:r>
              <a:rPr lang="en-US" dirty="0" err="1" smtClean="0"/>
              <a:t>sensitif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lembut</a:t>
            </a:r>
            <a:r>
              <a:rPr lang="en-US" dirty="0" smtClean="0"/>
              <a:t>. </a:t>
            </a:r>
            <a:endParaRPr lang="id-ID" dirty="0" smtClean="0"/>
          </a:p>
          <a:p>
            <a:pPr lvl="0"/>
            <a:r>
              <a:rPr lang="en-US" dirty="0" smtClean="0"/>
              <a:t>MRI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edema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reaktif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pembengkakan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rawan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fragmen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. 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Non-pitting edema </a:t>
            </a:r>
            <a:r>
              <a:rPr lang="en-US" dirty="0" err="1" smtClean="0"/>
              <a:t>diamati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indentasi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bertahan</a:t>
            </a:r>
            <a:r>
              <a:rPr lang="en-US" dirty="0" smtClean="0"/>
              <a:t> lama. 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lymphedema</a:t>
            </a:r>
            <a:r>
              <a:rPr lang="en-US" dirty="0" smtClean="0"/>
              <a:t> , </a:t>
            </a:r>
            <a:r>
              <a:rPr lang="en-US" dirty="0" err="1" smtClean="0"/>
              <a:t>lipedema</a:t>
            </a:r>
            <a:r>
              <a:rPr lang="en-US" dirty="0" smtClean="0"/>
              <a:t> 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myxedema</a:t>
            </a:r>
            <a:r>
              <a:rPr lang="en-US" dirty="0" smtClean="0"/>
              <a:t>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3093240"/>
          </a:xfrm>
          <a:ln>
            <a:solidFill>
              <a:srgbClr val="FF0000"/>
            </a:solidFill>
          </a:ln>
        </p:spPr>
        <p:txBody>
          <a:bodyPr/>
          <a:lstStyle/>
          <a:p>
            <a:pPr lvl="0"/>
            <a:r>
              <a:rPr lang="en-US" dirty="0" smtClean="0"/>
              <a:t>MRI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muskuloskeletal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sensitif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. </a:t>
            </a:r>
            <a:endParaRPr lang="id-ID" dirty="0" smtClean="0"/>
          </a:p>
          <a:p>
            <a:pPr lvl="0"/>
            <a:r>
              <a:rPr lang="id-ID" dirty="0" smtClean="0"/>
              <a:t>MRI 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degenerasi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rawan</a:t>
            </a:r>
            <a:r>
              <a:rPr lang="en-US" dirty="0" smtClean="0"/>
              <a:t>. 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772400" cy="59436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Pemerksaan CT-Scan:</a:t>
            </a:r>
          </a:p>
          <a:p>
            <a:pPr lvl="0"/>
            <a:r>
              <a:rPr lang="en-US" dirty="0" smtClean="0"/>
              <a:t>CT</a:t>
            </a:r>
            <a:r>
              <a:rPr lang="id-ID" dirty="0" smtClean="0"/>
              <a:t>- Scan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erosi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osteofit</a:t>
            </a:r>
            <a:r>
              <a:rPr lang="en-US" dirty="0" smtClean="0"/>
              <a:t> (</a:t>
            </a:r>
            <a:r>
              <a:rPr lang="en-US" dirty="0" err="1" smtClean="0"/>
              <a:t>taji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)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erosi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OA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id-ID" dirty="0" smtClean="0"/>
              <a:t>nya </a:t>
            </a:r>
            <a:r>
              <a:rPr lang="en-US" dirty="0" smtClean="0"/>
              <a:t> </a:t>
            </a:r>
            <a:r>
              <a:rPr lang="id-ID" dirty="0" smtClean="0"/>
              <a:t>dengan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yang </a:t>
            </a:r>
            <a:r>
              <a:rPr lang="en-US" dirty="0" err="1" smtClean="0"/>
              <a:t>berdekatan</a:t>
            </a:r>
            <a:r>
              <a:rPr lang="en-US" dirty="0" smtClean="0"/>
              <a:t>.</a:t>
            </a:r>
            <a:endParaRPr lang="id-ID" dirty="0" smtClean="0"/>
          </a:p>
          <a:p>
            <a:pPr lvl="0"/>
            <a:r>
              <a:rPr lang="en-US" dirty="0" smtClean="0"/>
              <a:t>CT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diagnostik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5791200"/>
          </a:xfrm>
          <a:ln>
            <a:solidFill>
              <a:srgbClr val="FF0000"/>
            </a:solidFill>
          </a:ln>
        </p:spPr>
        <p:txBody>
          <a:bodyPr/>
          <a:lstStyle/>
          <a:p>
            <a:pPr lvl="0"/>
            <a:r>
              <a:rPr lang="id-ID" b="1" dirty="0" smtClean="0">
                <a:solidFill>
                  <a:srgbClr val="FFFF00"/>
                </a:solidFill>
              </a:rPr>
              <a:t>Pemeriksaan USG :</a:t>
            </a:r>
          </a:p>
          <a:p>
            <a:pPr lvl="0"/>
            <a:r>
              <a:rPr lang="en-US" dirty="0" smtClean="0"/>
              <a:t>USG</a:t>
            </a:r>
            <a:r>
              <a:rPr lang="id-ID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sensitif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kista</a:t>
            </a:r>
            <a:r>
              <a:rPr lang="en-US" dirty="0" smtClean="0"/>
              <a:t> ganglion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sinovitis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osteoarthritis. </a:t>
            </a:r>
            <a:endParaRPr lang="id-ID" dirty="0" smtClean="0"/>
          </a:p>
          <a:p>
            <a:pPr lvl="0"/>
            <a:r>
              <a:rPr lang="en-US" dirty="0" smtClean="0"/>
              <a:t>USG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rawan</a:t>
            </a:r>
            <a:r>
              <a:rPr lang="en-US" dirty="0" smtClean="0"/>
              <a:t> </a:t>
            </a:r>
            <a:r>
              <a:rPr lang="en-US" dirty="0" err="1" smtClean="0"/>
              <a:t>artikular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mentoleransi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MRI </a:t>
            </a:r>
            <a:r>
              <a:rPr lang="id-ID" dirty="0" smtClean="0"/>
              <a:t>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416840"/>
          </a:xfrm>
          <a:ln>
            <a:solidFill>
              <a:srgbClr val="FF0000"/>
            </a:solidFill>
          </a:ln>
        </p:spPr>
        <p:txBody>
          <a:bodyPr/>
          <a:lstStyle/>
          <a:p>
            <a:pPr lvl="0"/>
            <a:r>
              <a:rPr lang="id-ID" dirty="0" smtClean="0"/>
              <a:t>USG 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memandu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diagnostik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z="3200" b="1" dirty="0" err="1" smtClean="0"/>
              <a:t>Sendi</a:t>
            </a:r>
            <a:r>
              <a:rPr lang="id-ID" sz="3200" b="1" dirty="0" smtClean="0"/>
              <a:t> </a:t>
            </a:r>
            <a:r>
              <a:rPr lang="en-US" sz="3200" b="1" dirty="0" err="1" smtClean="0"/>
              <a:t>Spesifik</a:t>
            </a:r>
            <a:r>
              <a:rPr lang="en-US" sz="3200" b="1" dirty="0" smtClean="0"/>
              <a:t> </a:t>
            </a:r>
            <a:r>
              <a:rPr lang="id-ID" sz="3200" dirty="0" smtClean="0"/>
              <a:t/>
            </a:r>
            <a:br>
              <a:rPr lang="id-ID" sz="3200" dirty="0" smtClean="0"/>
            </a:b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334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Tangan</a:t>
            </a:r>
            <a:endParaRPr lang="id-ID" b="1" dirty="0" smtClean="0">
              <a:solidFill>
                <a:srgbClr val="FFFF00"/>
              </a:solidFill>
            </a:endParaRPr>
          </a:p>
          <a:p>
            <a:pPr fontAlgn="base">
              <a:buNone/>
            </a:pPr>
            <a:endParaRPr lang="id-ID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Rheumatoid arthritis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pergelangan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id-ID" dirty="0" smtClean="0"/>
              <a:t>.</a:t>
            </a:r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temuan</a:t>
            </a:r>
            <a:r>
              <a:rPr lang="en-US" dirty="0" smtClean="0"/>
              <a:t> </a:t>
            </a:r>
            <a:r>
              <a:rPr lang="en-US" dirty="0" err="1" smtClean="0"/>
              <a:t>radiografi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pembengkakan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hilangnya</a:t>
            </a:r>
            <a:r>
              <a:rPr lang="en-US" dirty="0" smtClean="0"/>
              <a:t> </a:t>
            </a:r>
            <a:r>
              <a:rPr lang="en-US" dirty="0" err="1" smtClean="0"/>
              <a:t>mineralisasi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berpusat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id-ID" dirty="0" smtClean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/>
              <a:t>Erosi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metacarpophalangeal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tulang-tulang</a:t>
            </a:r>
            <a:r>
              <a:rPr lang="en-US" dirty="0" smtClean="0"/>
              <a:t> </a:t>
            </a:r>
            <a:r>
              <a:rPr lang="en-US" dirty="0" err="1" smtClean="0"/>
              <a:t>karpal</a:t>
            </a:r>
            <a:r>
              <a:rPr lang="en-US" dirty="0" smtClean="0"/>
              <a:t> </a:t>
            </a:r>
            <a:r>
              <a:rPr lang="en-US" dirty="0" err="1" smtClean="0"/>
              <a:t>pergelangan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id-ID" dirty="0" smtClean="0"/>
              <a:t>. </a:t>
            </a:r>
          </a:p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deformitas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subluxations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cacat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fleksi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hiperekstensi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jari-jari</a:t>
            </a:r>
            <a:r>
              <a:rPr lang="id-ID" dirty="0" smtClean="0"/>
              <a:t>. 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772400" cy="59436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Lutut</a:t>
            </a:r>
            <a:endParaRPr lang="id-ID" b="1" dirty="0" smtClean="0">
              <a:solidFill>
                <a:srgbClr val="FFFF00"/>
              </a:solidFill>
            </a:endParaRPr>
          </a:p>
          <a:p>
            <a:pPr fontAlgn="base">
              <a:buNone/>
            </a:pPr>
            <a:endParaRPr lang="id-ID" dirty="0" smtClean="0">
              <a:solidFill>
                <a:srgbClr val="FFFF00"/>
              </a:solidFill>
            </a:endParaRPr>
          </a:p>
          <a:p>
            <a:pPr fontAlgn="base"/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yang </a:t>
            </a:r>
            <a:r>
              <a:rPr lang="en-US" dirty="0" err="1" smtClean="0"/>
              <a:t>terkena</a:t>
            </a:r>
            <a:r>
              <a:rPr lang="en-US" dirty="0" smtClean="0"/>
              <a:t> rheumatoid arthritis,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, </a:t>
            </a:r>
            <a:r>
              <a:rPr lang="id-ID" dirty="0" smtClean="0"/>
              <a:t>juga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rawan</a:t>
            </a:r>
            <a:r>
              <a:rPr lang="en-US" dirty="0" smtClean="0"/>
              <a:t>. </a:t>
            </a:r>
            <a:endParaRPr lang="id-ID" dirty="0" smtClean="0"/>
          </a:p>
          <a:p>
            <a:pPr fontAlgn="base"/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kompartemen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 (medial, lateral &amp; </a:t>
            </a:r>
            <a:r>
              <a:rPr lang="en-US" dirty="0" err="1" smtClean="0"/>
              <a:t>patello</a:t>
            </a:r>
            <a:r>
              <a:rPr lang="en-US" dirty="0" smtClean="0"/>
              <a:t>-femoral </a:t>
            </a:r>
            <a:r>
              <a:rPr lang="en-US" dirty="0" err="1" smtClean="0"/>
              <a:t>kompartemen</a:t>
            </a:r>
            <a:r>
              <a:rPr lang="en-US" dirty="0" smtClean="0"/>
              <a:t>) </a:t>
            </a:r>
            <a:r>
              <a:rPr lang="id-ID" dirty="0" smtClean="0"/>
              <a:t> akan </a:t>
            </a:r>
            <a:r>
              <a:rPr lang="en-US" dirty="0" err="1" smtClean="0"/>
              <a:t>terpengaruh</a:t>
            </a:r>
            <a:r>
              <a:rPr lang="en-US" dirty="0" smtClean="0"/>
              <a:t>. </a:t>
            </a:r>
            <a:endParaRPr lang="id-ID" dirty="0" smtClean="0"/>
          </a:p>
          <a:p>
            <a:pPr fontAlgn="base"/>
            <a:r>
              <a:rPr lang="id-ID" dirty="0" smtClean="0"/>
              <a:t>X-Ray (</a:t>
            </a:r>
            <a:r>
              <a:rPr lang="en-US" dirty="0" smtClean="0"/>
              <a:t>AP</a:t>
            </a:r>
            <a:r>
              <a:rPr lang="id-ID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id-ID" dirty="0" smtClean="0"/>
              <a:t>weight bearing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optimal </a:t>
            </a:r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rawan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id-ID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3702840"/>
          </a:xfrm>
          <a:ln>
            <a:solidFill>
              <a:srgbClr val="FF0000"/>
            </a:solidFill>
          </a:ln>
        </p:spPr>
        <p:txBody>
          <a:bodyPr/>
          <a:lstStyle/>
          <a:p>
            <a:pPr fontAlgn="base"/>
            <a:r>
              <a:rPr lang="en-US" dirty="0" err="1" smtClean="0"/>
              <a:t>Erosi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kista</a:t>
            </a:r>
            <a:r>
              <a:rPr lang="en-US" dirty="0" smtClean="0"/>
              <a:t> </a:t>
            </a:r>
            <a:r>
              <a:rPr lang="en-US" dirty="0" err="1" smtClean="0"/>
              <a:t>subkondral</a:t>
            </a:r>
            <a:r>
              <a:rPr lang="en-US" dirty="0" smtClean="0"/>
              <a:t>, 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rheumatoid arthritis.</a:t>
            </a:r>
            <a:endParaRPr lang="id-ID" dirty="0" smtClean="0"/>
          </a:p>
          <a:p>
            <a:pPr fontAlgn="base"/>
            <a:r>
              <a:rPr lang="en-US" dirty="0" err="1" smtClean="0"/>
              <a:t>Efusi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penebalan</a:t>
            </a:r>
            <a:r>
              <a:rPr lang="en-US" dirty="0" smtClean="0"/>
              <a:t> </a:t>
            </a:r>
            <a:r>
              <a:rPr lang="en-US" dirty="0" err="1" smtClean="0"/>
              <a:t>sinovial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id-ID" dirty="0" smtClean="0"/>
              <a:t>.</a:t>
            </a:r>
          </a:p>
          <a:p>
            <a:pPr fontAlgn="base"/>
            <a:r>
              <a:rPr lang="id-ID" dirty="0" smtClean="0"/>
              <a:t>C</a:t>
            </a:r>
            <a:r>
              <a:rPr lang="en-US" dirty="0" err="1" smtClean="0"/>
              <a:t>airan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divisualisasikan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USG </a:t>
            </a:r>
            <a:r>
              <a:rPr lang="en-US" dirty="0" err="1" smtClean="0"/>
              <a:t>atau</a:t>
            </a:r>
            <a:r>
              <a:rPr lang="en-US" dirty="0" smtClean="0"/>
              <a:t> MRI.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772400" cy="58674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sz="3100" b="1" dirty="0" smtClean="0">
                <a:solidFill>
                  <a:srgbClr val="FFFF00"/>
                </a:solidFill>
              </a:rPr>
              <a:t>Cervical Spine</a:t>
            </a:r>
            <a:endParaRPr lang="id-ID" sz="3100" dirty="0" smtClean="0">
              <a:solidFill>
                <a:srgbClr val="FFFF00"/>
              </a:solidFill>
            </a:endParaRPr>
          </a:p>
          <a:p>
            <a:r>
              <a:rPr lang="id-ID" sz="3100" dirty="0" smtClean="0"/>
              <a:t>Vertebrae Cervicalis  terutama pada bag. atas sering mudah </a:t>
            </a:r>
            <a:r>
              <a:rPr lang="en-US" sz="3100" dirty="0" smtClean="0"/>
              <a:t> </a:t>
            </a:r>
            <a:r>
              <a:rPr lang="en-US" sz="3100" dirty="0" err="1" smtClean="0"/>
              <a:t>terkena</a:t>
            </a:r>
            <a:r>
              <a:rPr lang="en-US" sz="3100" dirty="0" smtClean="0"/>
              <a:t>  rheumatoid arthritis. </a:t>
            </a:r>
            <a:endParaRPr lang="id-ID" sz="3100" dirty="0" smtClean="0"/>
          </a:p>
          <a:p>
            <a:r>
              <a:rPr lang="en-US" sz="3100" dirty="0" err="1" smtClean="0"/>
              <a:t>Kelemahan</a:t>
            </a:r>
            <a:r>
              <a:rPr lang="en-US" sz="3100" dirty="0" smtClean="0"/>
              <a:t> </a:t>
            </a:r>
            <a:r>
              <a:rPr lang="en-US" sz="3100" dirty="0" err="1" smtClean="0"/>
              <a:t>ligamen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redaman</a:t>
            </a:r>
            <a:r>
              <a:rPr lang="en-US" sz="3100" dirty="0" smtClean="0"/>
              <a:t> </a:t>
            </a:r>
            <a:r>
              <a:rPr lang="en-US" sz="3100" dirty="0" err="1" smtClean="0"/>
              <a:t>dari</a:t>
            </a:r>
            <a:r>
              <a:rPr lang="en-US" sz="3100" dirty="0" smtClean="0"/>
              <a:t> </a:t>
            </a:r>
            <a:r>
              <a:rPr lang="en-US" sz="3100" dirty="0" err="1" smtClean="0"/>
              <a:t>ligamen</a:t>
            </a:r>
            <a:r>
              <a:rPr lang="en-US" sz="3100" dirty="0" smtClean="0"/>
              <a:t> yang </a:t>
            </a:r>
            <a:r>
              <a:rPr lang="en-US" sz="3100" dirty="0" err="1" smtClean="0"/>
              <a:t>mengelilingi</a:t>
            </a:r>
            <a:r>
              <a:rPr lang="en-US" sz="3100" dirty="0" smtClean="0"/>
              <a:t> </a:t>
            </a:r>
            <a:r>
              <a:rPr lang="id-ID" sz="3100" dirty="0" smtClean="0"/>
              <a:t>VC1-2</a:t>
            </a:r>
            <a:r>
              <a:rPr lang="en-US" sz="3100" dirty="0" smtClean="0"/>
              <a:t> </a:t>
            </a:r>
            <a:r>
              <a:rPr lang="en-US" sz="3100" dirty="0" err="1" smtClean="0"/>
              <a:t>sering</a:t>
            </a:r>
            <a:r>
              <a:rPr lang="en-US" sz="3100" dirty="0" smtClean="0"/>
              <a:t> </a:t>
            </a:r>
            <a:r>
              <a:rPr lang="en-US" sz="3100" dirty="0" err="1" smtClean="0"/>
              <a:t>menyebabkan</a:t>
            </a:r>
            <a:r>
              <a:rPr lang="en-US" sz="3100" dirty="0" smtClean="0"/>
              <a:t> </a:t>
            </a:r>
            <a:r>
              <a:rPr lang="en-US" sz="3100" dirty="0" err="1" smtClean="0"/>
              <a:t>ketidakstabilan</a:t>
            </a:r>
            <a:r>
              <a:rPr lang="id-ID" sz="3100" dirty="0" smtClean="0"/>
              <a:t>.</a:t>
            </a:r>
          </a:p>
          <a:p>
            <a:r>
              <a:rPr lang="en-US" sz="3100" dirty="0" err="1" smtClean="0"/>
              <a:t>Ketidakstabilan</a:t>
            </a:r>
            <a:r>
              <a:rPr lang="en-US" sz="3100" dirty="0" smtClean="0"/>
              <a:t> </a:t>
            </a:r>
            <a:r>
              <a:rPr lang="en-US" sz="3100" dirty="0" err="1" smtClean="0"/>
              <a:t>di</a:t>
            </a:r>
            <a:r>
              <a:rPr lang="en-US" sz="3100" dirty="0" smtClean="0"/>
              <a:t> </a:t>
            </a:r>
            <a:r>
              <a:rPr lang="en-US" sz="3100" dirty="0" err="1" smtClean="0"/>
              <a:t>tingkat</a:t>
            </a:r>
            <a:r>
              <a:rPr lang="en-US" sz="3100" dirty="0" smtClean="0"/>
              <a:t> C1-2 </a:t>
            </a:r>
            <a:r>
              <a:rPr lang="en-US" sz="3100" dirty="0" err="1" smtClean="0"/>
              <a:t>dapat</a:t>
            </a:r>
            <a:r>
              <a:rPr lang="en-US" sz="3100" dirty="0" smtClean="0"/>
              <a:t> </a:t>
            </a:r>
            <a:r>
              <a:rPr lang="en-US" sz="3100" dirty="0" err="1" smtClean="0"/>
              <a:t>mengakibatkan</a:t>
            </a:r>
            <a:r>
              <a:rPr lang="en-US" sz="3100" dirty="0" smtClean="0"/>
              <a:t> </a:t>
            </a:r>
            <a:r>
              <a:rPr lang="en-US" sz="3100" dirty="0" err="1" smtClean="0"/>
              <a:t>gejala</a:t>
            </a:r>
            <a:r>
              <a:rPr lang="en-US" sz="3100" dirty="0" smtClean="0"/>
              <a:t> </a:t>
            </a:r>
            <a:r>
              <a:rPr lang="en-US" sz="3100" dirty="0" err="1" smtClean="0"/>
              <a:t>neurologis</a:t>
            </a:r>
            <a:r>
              <a:rPr lang="en-US" sz="3100" dirty="0" smtClean="0"/>
              <a:t> </a:t>
            </a:r>
            <a:r>
              <a:rPr lang="en-US" sz="3100" dirty="0" err="1" smtClean="0"/>
              <a:t>karena</a:t>
            </a:r>
            <a:r>
              <a:rPr lang="en-US" sz="3100" dirty="0" smtClean="0"/>
              <a:t> </a:t>
            </a:r>
            <a:r>
              <a:rPr lang="en-US" sz="3100" dirty="0" err="1" smtClean="0"/>
              <a:t>dekat</a:t>
            </a:r>
            <a:r>
              <a:rPr lang="en-US" sz="3100" dirty="0" smtClean="0"/>
              <a:t> </a:t>
            </a:r>
            <a:r>
              <a:rPr lang="en-US" sz="3100" dirty="0" err="1" smtClean="0"/>
              <a:t>dari</a:t>
            </a:r>
            <a:r>
              <a:rPr lang="en-US" sz="3100" dirty="0" smtClean="0"/>
              <a:t> </a:t>
            </a:r>
            <a:r>
              <a:rPr lang="en-US" sz="3100" dirty="0" err="1" smtClean="0"/>
              <a:t>sumsum</a:t>
            </a:r>
            <a:r>
              <a:rPr lang="en-US" sz="3100" dirty="0" smtClean="0"/>
              <a:t> </a:t>
            </a:r>
            <a:r>
              <a:rPr lang="en-US" sz="3100" dirty="0" err="1" smtClean="0"/>
              <a:t>tulang</a:t>
            </a:r>
            <a:r>
              <a:rPr lang="en-US" sz="3100" dirty="0" smtClean="0"/>
              <a:t> </a:t>
            </a:r>
            <a:r>
              <a:rPr lang="en-US" sz="3100" dirty="0" err="1" smtClean="0"/>
              <a:t>belakang</a:t>
            </a:r>
            <a:r>
              <a:rPr lang="en-US" sz="3100" dirty="0" smtClean="0"/>
              <a:t>.</a:t>
            </a:r>
            <a:endParaRPr lang="id-ID" sz="3100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446484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CT </a:t>
            </a:r>
            <a:r>
              <a:rPr lang="en-US" sz="2800" b="1" dirty="0" err="1" smtClean="0">
                <a:solidFill>
                  <a:srgbClr val="FFFF00"/>
                </a:solidFill>
              </a:rPr>
              <a:t>dan</a:t>
            </a:r>
            <a:r>
              <a:rPr lang="en-US" sz="2800" b="1" dirty="0" smtClean="0">
                <a:solidFill>
                  <a:srgbClr val="FFFF00"/>
                </a:solidFill>
              </a:rPr>
              <a:t> MR</a:t>
            </a:r>
            <a:r>
              <a:rPr lang="id-ID" sz="2800" b="1" dirty="0" smtClean="0">
                <a:solidFill>
                  <a:srgbClr val="FFFF00"/>
                </a:solidFill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pe</a:t>
            </a:r>
            <a:r>
              <a:rPr lang="id-ID" sz="2800" dirty="0" smtClean="0"/>
              <a:t>rubahan </a:t>
            </a:r>
            <a:r>
              <a:rPr lang="en-US" sz="2800" dirty="0" smtClean="0"/>
              <a:t> </a:t>
            </a:r>
            <a:r>
              <a:rPr lang="en-US" sz="2800" dirty="0" err="1" smtClean="0"/>
              <a:t>kanal</a:t>
            </a:r>
            <a:r>
              <a:rPr lang="en-US" sz="2800" dirty="0" smtClean="0"/>
              <a:t> </a:t>
            </a:r>
            <a:r>
              <a:rPr lang="en-US" sz="2800" dirty="0" err="1" smtClean="0"/>
              <a:t>tulang</a:t>
            </a:r>
            <a:r>
              <a:rPr lang="en-US" sz="2800" dirty="0" smtClean="0"/>
              <a:t> </a:t>
            </a:r>
            <a:r>
              <a:rPr lang="en-US" sz="2800" dirty="0" err="1" smtClean="0"/>
              <a:t>belakang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sumsum</a:t>
            </a:r>
            <a:r>
              <a:rPr lang="en-US" sz="2800" dirty="0" smtClean="0"/>
              <a:t> </a:t>
            </a:r>
            <a:r>
              <a:rPr lang="en-US" sz="2800" dirty="0" err="1" smtClean="0"/>
              <a:t>tulang</a:t>
            </a:r>
            <a:r>
              <a:rPr lang="en-US" sz="2800" dirty="0" smtClean="0"/>
              <a:t> </a:t>
            </a:r>
            <a:r>
              <a:rPr lang="en-US" sz="2800" dirty="0" err="1" smtClean="0"/>
              <a:t>belakang</a:t>
            </a:r>
            <a:r>
              <a:rPr lang="en-US" sz="2800" dirty="0" smtClean="0"/>
              <a:t>. </a:t>
            </a:r>
            <a:endParaRPr lang="id-ID" sz="2800" dirty="0" smtClean="0"/>
          </a:p>
          <a:p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neurologis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 </a:t>
            </a:r>
            <a:r>
              <a:rPr lang="en-US" sz="2800" dirty="0" err="1" smtClean="0"/>
              <a:t>mungkin</a:t>
            </a:r>
            <a:r>
              <a:rPr lang="en-US" sz="2800" dirty="0" smtClean="0"/>
              <a:t> </a:t>
            </a:r>
            <a:r>
              <a:rPr lang="en-US" sz="2800" dirty="0" err="1" smtClean="0"/>
              <a:t>terlihat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pemeriksaan</a:t>
            </a:r>
            <a:r>
              <a:rPr lang="en-US" sz="2800" dirty="0" smtClean="0"/>
              <a:t> </a:t>
            </a:r>
            <a:r>
              <a:rPr lang="id-ID" sz="2800" dirty="0" smtClean="0"/>
              <a:t>Imaging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id-ID" sz="2800" dirty="0" smtClean="0"/>
              <a:t>.</a:t>
            </a:r>
          </a:p>
          <a:p>
            <a:r>
              <a:rPr lang="en-US" sz="2800" dirty="0" err="1" smtClean="0"/>
              <a:t>Sendi</a:t>
            </a:r>
            <a:r>
              <a:rPr lang="en-US" sz="2800" dirty="0" smtClean="0"/>
              <a:t> facet  </a:t>
            </a:r>
            <a:r>
              <a:rPr lang="en-US" sz="2800" dirty="0" err="1" smtClean="0"/>
              <a:t>terlibat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pasien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rheumatoid arthritis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erosi</a:t>
            </a:r>
            <a:r>
              <a:rPr lang="en-US" sz="2800" dirty="0" smtClean="0"/>
              <a:t> </a:t>
            </a:r>
            <a:r>
              <a:rPr lang="en-US" sz="2800" dirty="0" err="1" smtClean="0"/>
              <a:t>sendi</a:t>
            </a:r>
            <a:r>
              <a:rPr lang="en-US" sz="2800" dirty="0" smtClean="0"/>
              <a:t> facet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ketidakstabilan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subluksasi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id-ID" sz="2800" dirty="0" smtClean="0"/>
              <a:t> VC.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Organ-specific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Cerebral edema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ekstraselular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negara-negara</a:t>
            </a:r>
            <a:r>
              <a:rPr lang="en-US" dirty="0" smtClean="0"/>
              <a:t> </a:t>
            </a:r>
            <a:r>
              <a:rPr lang="en-US" dirty="0" err="1" smtClean="0"/>
              <a:t>metabolik</a:t>
            </a:r>
            <a:r>
              <a:rPr lang="en-US" dirty="0" smtClean="0"/>
              <a:t> </a:t>
            </a:r>
            <a:r>
              <a:rPr lang="en-US" dirty="0" err="1" smtClean="0"/>
              <a:t>beracun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normal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systemic lupus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dataran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mengantuk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990600" y="990600"/>
            <a:ext cx="7239000" cy="54476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id-ID" sz="3600" b="1" dirty="0" smtClean="0"/>
          </a:p>
          <a:p>
            <a:pPr marL="514350" indent="-514350"/>
            <a:r>
              <a:rPr lang="id-ID" sz="3600" b="1" dirty="0" smtClean="0"/>
              <a:t>	              </a:t>
            </a:r>
            <a:r>
              <a:rPr lang="id-ID" sz="2800" b="1" dirty="0" smtClean="0"/>
              <a:t>a. Tekanan intra</a:t>
            </a:r>
            <a:r>
              <a:rPr lang="en-US" sz="2800" b="1" dirty="0" smtClean="0"/>
              <a:t>-</a:t>
            </a:r>
            <a:r>
              <a:rPr lang="id-ID" sz="2800" b="1" dirty="0" smtClean="0"/>
              <a:t>artikular</a:t>
            </a:r>
          </a:p>
          <a:p>
            <a:pPr marL="514350" indent="-514350"/>
            <a:r>
              <a:rPr lang="id-ID" sz="2800" b="1" dirty="0" smtClean="0"/>
              <a:t>			b. Temperatur intra</a:t>
            </a:r>
            <a:r>
              <a:rPr lang="en-US" sz="2800" b="1" dirty="0" smtClean="0"/>
              <a:t>-</a:t>
            </a:r>
            <a:r>
              <a:rPr lang="id-ID" sz="2800" b="1" dirty="0" smtClean="0"/>
              <a:t>artikular</a:t>
            </a:r>
            <a:endParaRPr lang="id-ID" sz="2800" dirty="0" smtClean="0"/>
          </a:p>
          <a:p>
            <a:pPr marL="514350" indent="-514350" algn="ctr">
              <a:buAutoNum type="alphaLcPeriod"/>
            </a:pPr>
            <a:endParaRPr lang="id-ID" sz="2800" dirty="0" smtClean="0"/>
          </a:p>
          <a:p>
            <a:pPr marL="514350" indent="-514350" algn="ctr">
              <a:buAutoNum type="alphaLcPeriod"/>
            </a:pPr>
            <a:endParaRPr lang="id-ID" sz="2800" dirty="0" smtClean="0"/>
          </a:p>
          <a:p>
            <a:pPr marL="514350" indent="-514350" algn="ctr">
              <a:buAutoNum type="alphaLcPeriod"/>
            </a:pPr>
            <a:endParaRPr lang="id-ID" sz="2800" dirty="0" smtClean="0"/>
          </a:p>
          <a:p>
            <a:pPr marL="514350" indent="-514350" algn="ctr"/>
            <a:endParaRPr lang="id-ID" sz="2800" dirty="0" smtClean="0"/>
          </a:p>
          <a:p>
            <a:pPr marL="514350" indent="-514350" algn="ctr"/>
            <a:endParaRPr lang="id-ID" sz="2800" dirty="0" smtClean="0"/>
          </a:p>
          <a:p>
            <a:pPr algn="ctr"/>
            <a:r>
              <a:rPr lang="id-ID" sz="3600" b="1" dirty="0" smtClean="0"/>
              <a:t> </a:t>
            </a:r>
          </a:p>
          <a:p>
            <a:pPr algn="ctr"/>
            <a:endParaRPr lang="id-ID" sz="3600" b="1" dirty="0" smtClean="0"/>
          </a:p>
          <a:p>
            <a:pPr algn="ctr"/>
            <a:endParaRPr lang="id-ID" sz="36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609600" y="228600"/>
            <a:ext cx="8320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b="1" dirty="0" smtClean="0">
                <a:solidFill>
                  <a:srgbClr val="FFC000"/>
                </a:solidFill>
              </a:rPr>
              <a:t>5.Tekanan dan temperatur intra</a:t>
            </a:r>
            <a:r>
              <a:rPr lang="en-US" sz="3600" b="1" dirty="0" smtClean="0">
                <a:solidFill>
                  <a:srgbClr val="FFC000"/>
                </a:solidFill>
              </a:rPr>
              <a:t>-</a:t>
            </a:r>
            <a:r>
              <a:rPr lang="id-ID" sz="3600" b="1" dirty="0" smtClean="0">
                <a:solidFill>
                  <a:srgbClr val="FFC000"/>
                </a:solidFill>
              </a:rPr>
              <a:t>artikular</a:t>
            </a:r>
            <a:endParaRPr lang="id-ID" sz="360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371600" y="4191000"/>
            <a:ext cx="6477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Christoph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Becher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*1, Jan Springer2, Sven Feil2,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Guiliano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 Cerulli3 and</a:t>
            </a:r>
            <a:r>
              <a:rPr lang="id-ID" sz="16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Hans H Paessler2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1</a:t>
            </a: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Department of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Orthopaedic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 Surgery, Phillips University, Marburg, Germany, 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Giovanni-Book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2</a:t>
            </a: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Center for Knee &amp; Foot Surgery/Sports Trauma, ATOS</a:t>
            </a:r>
            <a:r>
              <a:rPr lang="id-ID" sz="16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Clinic, Heidelberg, Germany and 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Giovanni-Book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3</a:t>
            </a:r>
            <a:r>
              <a:rPr kumimoji="0" lang="id-ID" sz="1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Giovanni-Book" charset="0"/>
              </a:rPr>
              <a:t>Lets people move" Institute, University of Perugia, Perugia, Italy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id-ID" sz="1400" b="1" dirty="0" smtClean="0">
                <a:solidFill>
                  <a:schemeClr val="tx2"/>
                </a:solidFill>
              </a:rPr>
              <a:t/>
            </a:r>
            <a:br>
              <a:rPr lang="id-ID" sz="1400" b="1" dirty="0" smtClean="0">
                <a:solidFill>
                  <a:schemeClr val="tx2"/>
                </a:solidFill>
              </a:rPr>
            </a:b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r>
              <a:rPr lang="id-ID" sz="3200" b="1" dirty="0" smtClean="0">
                <a:solidFill>
                  <a:srgbClr val="FFC000"/>
                </a:solidFill>
              </a:rPr>
              <a:t>.Tekanan  intra</a:t>
            </a:r>
            <a:r>
              <a:rPr lang="en-US" sz="3200" b="1" dirty="0" smtClean="0">
                <a:solidFill>
                  <a:srgbClr val="FFC000"/>
                </a:solidFill>
              </a:rPr>
              <a:t>-</a:t>
            </a:r>
            <a:r>
              <a:rPr lang="id-ID" sz="3200" b="1" dirty="0" smtClean="0">
                <a:solidFill>
                  <a:srgbClr val="FFC000"/>
                </a:solidFill>
              </a:rPr>
              <a:t>artikular</a:t>
            </a:r>
            <a:endParaRPr lang="en-US" sz="3200" b="1" dirty="0" smtClean="0">
              <a:solidFill>
                <a:srgbClr val="FFC000"/>
              </a:solidFill>
            </a:endParaRPr>
          </a:p>
          <a:p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intrasinovium</a:t>
            </a:r>
            <a:endParaRPr lang="en-US" dirty="0" smtClean="0"/>
          </a:p>
          <a:p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sinovium</a:t>
            </a:r>
            <a:r>
              <a:rPr lang="en-US" dirty="0" smtClean="0"/>
              <a:t> yang </a:t>
            </a:r>
            <a:r>
              <a:rPr lang="en-US" dirty="0" err="1" smtClean="0"/>
              <a:t>memisahkan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dilakukannya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Demikian</a:t>
            </a:r>
            <a:r>
              <a:rPr lang="en-US" dirty="0" smtClean="0"/>
              <a:t> pula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sarung</a:t>
            </a:r>
            <a:r>
              <a:rPr lang="en-US" dirty="0" smtClean="0"/>
              <a:t> tendon </a:t>
            </a:r>
            <a:r>
              <a:rPr lang="en-US" dirty="0" err="1" smtClean="0"/>
              <a:t>dan</a:t>
            </a:r>
            <a:r>
              <a:rPr lang="en-US" dirty="0" smtClean="0"/>
              <a:t> bursa yang </a:t>
            </a:r>
            <a:r>
              <a:rPr lang="en-US" dirty="0" err="1" smtClean="0"/>
              <a:t>secara</a:t>
            </a:r>
            <a:r>
              <a:rPr lang="en-US" dirty="0" smtClean="0"/>
              <a:t> normal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kolaps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kolaps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dipertahankan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intrakavitas</a:t>
            </a:r>
            <a:r>
              <a:rPr lang="en-US" dirty="0" smtClean="0"/>
              <a:t> </a:t>
            </a:r>
            <a:r>
              <a:rPr lang="en-US" dirty="0" err="1" smtClean="0"/>
              <a:t>subatmosferik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36496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Tekanan</a:t>
            </a:r>
            <a:r>
              <a:rPr lang="en-US" dirty="0" smtClean="0">
                <a:solidFill>
                  <a:srgbClr val="FFFF00"/>
                </a:solidFill>
              </a:rPr>
              <a:t> – 8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–12 cmH2O </a:t>
            </a:r>
            <a:r>
              <a:rPr lang="en-US" dirty="0" err="1" smtClean="0">
                <a:solidFill>
                  <a:srgbClr val="FFFF00"/>
                </a:solidFill>
              </a:rPr>
              <a:t>dijumpai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sendi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lutut</a:t>
            </a:r>
            <a:r>
              <a:rPr lang="en-US" dirty="0" smtClean="0">
                <a:solidFill>
                  <a:srgbClr val="FFFF00"/>
                </a:solidFill>
              </a:rPr>
              <a:t> normal, </a:t>
            </a:r>
            <a:r>
              <a:rPr lang="en-US" dirty="0" err="1" smtClean="0">
                <a:solidFill>
                  <a:srgbClr val="FFFF00"/>
                </a:solidFill>
              </a:rPr>
              <a:t>dimana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tekanan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berkurang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menjadi</a:t>
            </a:r>
            <a:r>
              <a:rPr lang="en-US" dirty="0" smtClean="0">
                <a:solidFill>
                  <a:srgbClr val="FFFF00"/>
                </a:solidFill>
              </a:rPr>
              <a:t> – 4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– 6 cmH2O </a:t>
            </a:r>
            <a:r>
              <a:rPr lang="en-US" dirty="0" err="1" smtClean="0">
                <a:solidFill>
                  <a:srgbClr val="FFFF00"/>
                </a:solidFill>
              </a:rPr>
              <a:t>bila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dijumpai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efusi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dipertahankan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pompa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sistim</a:t>
            </a:r>
            <a:r>
              <a:rPr lang="en-US" dirty="0" smtClean="0"/>
              <a:t> </a:t>
            </a:r>
            <a:r>
              <a:rPr lang="en-US" dirty="0" err="1" smtClean="0"/>
              <a:t>limfatik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glikosaminoglikan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semacam</a:t>
            </a:r>
            <a:r>
              <a:rPr lang="en-US" dirty="0" smtClean="0"/>
              <a:t> gel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instersisial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Gel yang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air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kapsul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tekanan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negatif</a:t>
            </a:r>
            <a:r>
              <a:rPr lang="en-US" dirty="0" smtClean="0">
                <a:solidFill>
                  <a:srgbClr val="FFFF00"/>
                </a:solidFill>
              </a:rPr>
              <a:t> (suction effect).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772400" cy="574596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tendon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ligamentum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suction effect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dekatnya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sedemikian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berlawanan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sendinya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lubrikasi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sinovium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pula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adesif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quadrisep</a:t>
            </a:r>
            <a:r>
              <a:rPr lang="en-US" dirty="0" smtClean="0"/>
              <a:t> </a:t>
            </a:r>
            <a:r>
              <a:rPr lang="en-US" dirty="0" err="1" smtClean="0"/>
              <a:t>isometrik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–107 mmHg. 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36576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Efusi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10 – 20 mmHg. </a:t>
            </a:r>
          </a:p>
          <a:p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fleksi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ekstensi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yang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fleksi</a:t>
            </a:r>
            <a:r>
              <a:rPr lang="en-US" dirty="0" smtClean="0"/>
              <a:t> 30°.</a:t>
            </a:r>
          </a:p>
          <a:p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diabaikan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klinisi</a:t>
            </a:r>
            <a:r>
              <a:rPr lang="en-US" dirty="0" smtClean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4572000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diatasi</a:t>
            </a:r>
            <a:r>
              <a:rPr lang="en-US" dirty="0" smtClean="0"/>
              <a:t>, </a:t>
            </a:r>
            <a:r>
              <a:rPr lang="en-US" dirty="0" err="1" smtClean="0"/>
              <a:t>efusi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distensi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kapsul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ketidakstabilan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Herniasi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kapsul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,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distensi</a:t>
            </a:r>
            <a:r>
              <a:rPr lang="en-US" dirty="0" smtClean="0"/>
              <a:t> </a:t>
            </a:r>
            <a:r>
              <a:rPr lang="en-US" dirty="0" err="1" smtClean="0"/>
              <a:t>progresif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ruptur</a:t>
            </a:r>
            <a:r>
              <a:rPr lang="en-US" dirty="0" smtClean="0"/>
              <a:t>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Baker’s cyst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fosa</a:t>
            </a:r>
            <a:r>
              <a:rPr lang="en-US" dirty="0" smtClean="0"/>
              <a:t> </a:t>
            </a:r>
            <a:r>
              <a:rPr lang="en-US" dirty="0" err="1" smtClean="0"/>
              <a:t>politea</a:t>
            </a:r>
            <a:r>
              <a:rPr lang="en-US" dirty="0" smtClean="0"/>
              <a:t>.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Kondisi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dapat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memperburuk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mikrovaskulatur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sinovium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mengakibatkan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eskemia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kronik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endParaRPr lang="id-ID" dirty="0" smtClean="0">
              <a:solidFill>
                <a:srgbClr val="FFFF00"/>
              </a:solidFill>
            </a:endParaRP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772400" cy="574596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r>
              <a:rPr lang="id-ID" sz="3200" b="1" dirty="0" smtClean="0">
                <a:solidFill>
                  <a:srgbClr val="FFC000"/>
                </a:solidFill>
              </a:rPr>
              <a:t>.Temperatur intra</a:t>
            </a:r>
            <a:r>
              <a:rPr lang="en-US" sz="3200" b="1" dirty="0" smtClean="0">
                <a:solidFill>
                  <a:srgbClr val="FFC000"/>
                </a:solidFill>
              </a:rPr>
              <a:t>-</a:t>
            </a:r>
            <a:r>
              <a:rPr lang="id-ID" sz="3200" b="1" dirty="0" smtClean="0">
                <a:solidFill>
                  <a:srgbClr val="FFC000"/>
                </a:solidFill>
              </a:rPr>
              <a:t>artikular</a:t>
            </a:r>
            <a:endParaRPr lang="en-US" sz="3200" b="1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Cartilage-</a:t>
            </a:r>
            <a:r>
              <a:rPr lang="en-US" dirty="0" err="1" smtClean="0"/>
              <a:t>menghancurkan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yang </a:t>
            </a:r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yang </a:t>
            </a:r>
            <a:r>
              <a:rPr lang="en-US" dirty="0" err="1" smtClean="0"/>
              <a:t>meradang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Rhemathoid</a:t>
            </a:r>
            <a:r>
              <a:rPr lang="en-US" dirty="0" smtClean="0"/>
              <a:t> Arthritis. </a:t>
            </a:r>
          </a:p>
          <a:p>
            <a:r>
              <a:rPr lang="en-US" dirty="0" smtClean="0"/>
              <a:t>Tingkat </a:t>
            </a:r>
            <a:r>
              <a:rPr lang="en-US" dirty="0" err="1" smtClean="0"/>
              <a:t>enzim</a:t>
            </a:r>
            <a:r>
              <a:rPr lang="en-US" dirty="0" smtClean="0"/>
              <a:t> yang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kolagenase</a:t>
            </a:r>
            <a:r>
              <a:rPr lang="en-US" dirty="0" smtClean="0"/>
              <a:t>, </a:t>
            </a:r>
            <a:r>
              <a:rPr lang="en-US" dirty="0" err="1" smtClean="0"/>
              <a:t>elastase</a:t>
            </a:r>
            <a:r>
              <a:rPr lang="en-US" dirty="0" smtClean="0"/>
              <a:t>, </a:t>
            </a:r>
            <a:r>
              <a:rPr lang="en-US" dirty="0" err="1" smtClean="0"/>
              <a:t>hyaluronidase</a:t>
            </a:r>
            <a:r>
              <a:rPr lang="en-US" dirty="0" smtClean="0"/>
              <a:t>, protease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32766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30 ° </a:t>
            </a:r>
            <a:r>
              <a:rPr lang="en-US" dirty="0" err="1" smtClean="0"/>
              <a:t>Celcius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,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diabaikan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Suhu</a:t>
            </a:r>
            <a:r>
              <a:rPr lang="en-US" dirty="0" smtClean="0"/>
              <a:t> normal intra-</a:t>
            </a:r>
            <a:r>
              <a:rPr lang="en-US" dirty="0" err="1" smtClean="0"/>
              <a:t>artikular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33 ° </a:t>
            </a:r>
            <a:r>
              <a:rPr lang="en-US" dirty="0" err="1" smtClean="0">
                <a:solidFill>
                  <a:srgbClr val="FFFF00"/>
                </a:solidFill>
              </a:rPr>
              <a:t>Celcius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RA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36 ° </a:t>
            </a:r>
            <a:r>
              <a:rPr lang="en-US" dirty="0" err="1" smtClean="0"/>
              <a:t>Celcius</a:t>
            </a:r>
            <a:r>
              <a:rPr lang="en-US" dirty="0" smtClean="0"/>
              <a:t>. 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36496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temperatur</a:t>
            </a:r>
            <a:r>
              <a:rPr lang="en-US" dirty="0" smtClean="0"/>
              <a:t> intra-</a:t>
            </a:r>
            <a:r>
              <a:rPr lang="en-US" dirty="0" err="1" smtClean="0"/>
              <a:t>artikular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kolagenase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rawan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penghambatan</a:t>
            </a:r>
            <a:r>
              <a:rPr lang="en-US" dirty="0" smtClean="0"/>
              <a:t> </a:t>
            </a:r>
            <a:r>
              <a:rPr lang="en-US" dirty="0" err="1" smtClean="0"/>
              <a:t>proliferasi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aktivasi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sinovial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41-42 ° C,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ireversibel</a:t>
            </a:r>
            <a:r>
              <a:rPr lang="en-US" dirty="0" smtClean="0"/>
              <a:t>. </a:t>
            </a:r>
            <a:endParaRPr lang="en-US" baseline="30000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5173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	</a:t>
            </a:r>
            <a:r>
              <a:rPr lang="en-US" b="1" dirty="0" err="1" smtClean="0">
                <a:solidFill>
                  <a:srgbClr val="FFFF00"/>
                </a:solidFill>
              </a:rPr>
              <a:t>Aplikasi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panas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pada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kulit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pengaruhnya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terhadap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suhu</a:t>
            </a:r>
            <a:r>
              <a:rPr lang="en-US" b="1" dirty="0" smtClean="0">
                <a:solidFill>
                  <a:srgbClr val="FFFF00"/>
                </a:solidFill>
              </a:rPr>
              <a:t> intra-</a:t>
            </a:r>
            <a:r>
              <a:rPr lang="en-US" b="1" dirty="0" err="1" smtClean="0">
                <a:solidFill>
                  <a:srgbClr val="FFFF00"/>
                </a:solidFill>
              </a:rPr>
              <a:t>artikular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Rheumatoid </a:t>
            </a:r>
            <a:r>
              <a:rPr lang="en-US" dirty="0" err="1" smtClean="0"/>
              <a:t>sendi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r>
              <a:rPr lang="en-US" dirty="0" smtClean="0"/>
              <a:t> arthritis </a:t>
            </a:r>
            <a:r>
              <a:rPr lang="en-US" dirty="0" err="1" smtClean="0"/>
              <a:t>akut</a:t>
            </a:r>
            <a:r>
              <a:rPr lang="en-US" dirty="0" smtClean="0"/>
              <a:t>,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suhu</a:t>
            </a:r>
            <a:r>
              <a:rPr lang="en-US" dirty="0" smtClean="0">
                <a:solidFill>
                  <a:srgbClr val="FFFF00"/>
                </a:solidFill>
              </a:rPr>
              <a:t> intra-</a:t>
            </a:r>
            <a:r>
              <a:rPr lang="en-US" dirty="0" err="1" smtClean="0">
                <a:solidFill>
                  <a:srgbClr val="FFFF00"/>
                </a:solidFill>
              </a:rPr>
              <a:t>artikular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meningkat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, </a:t>
            </a:r>
            <a:r>
              <a:rPr lang="en-US" dirty="0" err="1" smtClean="0"/>
              <a:t>menghancurkan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rawan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degenerasi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rawan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diperlakukan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termal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 </a:t>
            </a:r>
            <a:r>
              <a:rPr lang="en-US" dirty="0" err="1" smtClean="0"/>
              <a:t>dingin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peningkatan</a:t>
            </a:r>
            <a:r>
              <a:rPr lang="en-US" dirty="0" smtClean="0"/>
              <a:t> intra-</a:t>
            </a:r>
            <a:r>
              <a:rPr lang="en-US" dirty="0" err="1" smtClean="0"/>
              <a:t>artikular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dangkal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yang </a:t>
            </a:r>
            <a:r>
              <a:rPr lang="en-US" dirty="0" err="1" smtClean="0"/>
              <a:t>merugikan</a:t>
            </a:r>
            <a:r>
              <a:rPr lang="en-US" dirty="0" smtClean="0"/>
              <a:t> </a:t>
            </a:r>
            <a:r>
              <a:rPr lang="en-US" dirty="0" err="1" smtClean="0"/>
              <a:t>serupa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arthritis. 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38200" y="8382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Edema </a:t>
            </a:r>
            <a:r>
              <a:rPr lang="en-US" dirty="0" err="1" smtClean="0"/>
              <a:t>paru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obstruksi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ventrikel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ketinggian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menghirup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beracun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Edema </a:t>
            </a:r>
            <a:r>
              <a:rPr lang="en-US" dirty="0" err="1" smtClean="0"/>
              <a:t>paru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sesak</a:t>
            </a:r>
            <a:r>
              <a:rPr lang="en-US" dirty="0" smtClean="0"/>
              <a:t> </a:t>
            </a:r>
            <a:r>
              <a:rPr lang="en-US" dirty="0" err="1" smtClean="0"/>
              <a:t>napas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Efusi</a:t>
            </a:r>
            <a:r>
              <a:rPr lang="en-US" dirty="0" smtClean="0"/>
              <a:t> pleura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menumpuk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pleura </a:t>
            </a:r>
            <a:r>
              <a:rPr lang="en-US" dirty="0" err="1" smtClean="0"/>
              <a:t>rongga</a:t>
            </a:r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0"/>
            <a:ext cx="830580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instrumentasi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implan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mengukur</a:t>
            </a:r>
            <a:r>
              <a:rPr lang="en-US" sz="2400" dirty="0" smtClean="0"/>
              <a:t> </a:t>
            </a:r>
            <a:r>
              <a:rPr lang="en-US" sz="2400" dirty="0" err="1" smtClean="0"/>
              <a:t>suhu</a:t>
            </a:r>
            <a:r>
              <a:rPr lang="en-US" sz="2400" dirty="0" smtClean="0"/>
              <a:t> intra-</a:t>
            </a:r>
            <a:r>
              <a:rPr lang="en-US" sz="2400" dirty="0" err="1" smtClean="0"/>
              <a:t>artikular</a:t>
            </a:r>
            <a:r>
              <a:rPr lang="en-US" sz="2400" dirty="0" smtClean="0"/>
              <a:t>,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menyelidiki</a:t>
            </a:r>
            <a:r>
              <a:rPr lang="en-US" sz="2400" dirty="0" smtClean="0"/>
              <a:t> </a:t>
            </a:r>
            <a:r>
              <a:rPr lang="en-US" sz="2400" dirty="0" err="1" smtClean="0"/>
              <a:t>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termal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suhu</a:t>
            </a:r>
            <a:r>
              <a:rPr lang="en-US" sz="2400" dirty="0" smtClean="0"/>
              <a:t> </a:t>
            </a:r>
            <a:r>
              <a:rPr lang="en-US" sz="2400" dirty="0" err="1" smtClean="0"/>
              <a:t>sendi</a:t>
            </a:r>
            <a:r>
              <a:rPr lang="en-US" sz="2400" dirty="0" smtClean="0"/>
              <a:t>. </a:t>
            </a:r>
          </a:p>
        </p:txBody>
      </p:sp>
      <p:pic>
        <p:nvPicPr>
          <p:cNvPr id="3" name="Picture 2" descr="thumbnail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2912110" cy="3878897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33800" y="1524000"/>
            <a:ext cx="3459922" cy="36933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d-ID" dirty="0" smtClean="0"/>
              <a:t>penyisipan probe ke Intra-artikular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4343400" y="838200"/>
            <a:ext cx="1066800" cy="533400"/>
          </a:xfrm>
          <a:prstGeom prst="lef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990600" y="990600"/>
            <a:ext cx="7239000" cy="458587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id-ID" sz="3600" b="1" dirty="0" smtClean="0"/>
          </a:p>
          <a:p>
            <a:pPr marL="514350" indent="-514350"/>
            <a:r>
              <a:rPr lang="id-ID" sz="3600" b="1" dirty="0" smtClean="0"/>
              <a:t>	</a:t>
            </a:r>
            <a:endParaRPr lang="id-ID" sz="2800" dirty="0" smtClean="0"/>
          </a:p>
          <a:p>
            <a:pPr marL="514350" indent="-514350" algn="ctr">
              <a:buAutoNum type="alphaLcPeriod"/>
            </a:pPr>
            <a:endParaRPr lang="id-ID" sz="2800" dirty="0" smtClean="0"/>
          </a:p>
          <a:p>
            <a:pPr marL="514350" indent="-514350" algn="ctr">
              <a:buAutoNum type="alphaLcPeriod"/>
            </a:pPr>
            <a:endParaRPr lang="id-ID" sz="2800" dirty="0" smtClean="0"/>
          </a:p>
          <a:p>
            <a:pPr marL="514350" indent="-514350" algn="ctr"/>
            <a:endParaRPr lang="id-ID" sz="2800" dirty="0" smtClean="0"/>
          </a:p>
          <a:p>
            <a:pPr marL="514350" indent="-514350" algn="ctr"/>
            <a:endParaRPr lang="id-ID" sz="2800" dirty="0" smtClean="0"/>
          </a:p>
          <a:p>
            <a:pPr algn="ctr"/>
            <a:r>
              <a:rPr lang="id-ID" sz="3600" b="1" dirty="0" smtClean="0"/>
              <a:t> </a:t>
            </a:r>
          </a:p>
          <a:p>
            <a:pPr algn="ctr"/>
            <a:endParaRPr lang="id-ID" sz="3600" b="1" dirty="0" smtClean="0"/>
          </a:p>
          <a:p>
            <a:pPr algn="ctr"/>
            <a:endParaRPr lang="id-ID" sz="3600" b="1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371600" y="4191000"/>
            <a:ext cx="6477000" cy="9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Wikipedia, the free encyclopedia</a:t>
            </a:r>
            <a:endParaRPr lang="id-ID" sz="1800" dirty="0" smtClean="0"/>
          </a:p>
          <a:p>
            <a:r>
              <a:rPr lang="en-US" sz="1800" dirty="0" smtClean="0"/>
              <a:t>Jump to: navigation, search</a:t>
            </a:r>
            <a:endParaRPr lang="id-ID" sz="18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8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solidFill>
                  <a:srgbClr val="FFC000"/>
                </a:solidFill>
              </a:rPr>
              <a:t>6.Difusi sinovial</a:t>
            </a:r>
            <a:endParaRPr lang="id-ID" sz="36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1400" b="1" dirty="0" smtClean="0">
                <a:solidFill>
                  <a:schemeClr val="tx2"/>
                </a:solidFill>
              </a:rPr>
              <a:t/>
            </a:r>
            <a:br>
              <a:rPr lang="id-ID" sz="1400" b="1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rgbClr val="FFC000"/>
                </a:solidFill>
              </a:rPr>
              <a:t/>
            </a:r>
            <a:br>
              <a:rPr lang="en-US" sz="1400" dirty="0" smtClean="0">
                <a:solidFill>
                  <a:srgbClr val="FFC000"/>
                </a:solidFill>
              </a:rPr>
            </a:br>
            <a:endParaRPr lang="id-ID" sz="1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Content Placeholder 5" descr="Joint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4191000" cy="35814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6" descr="Illu synovial joint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676400"/>
            <a:ext cx="2971800" cy="3581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57400" y="5562600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Synovial membrane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0" y="5486400"/>
            <a:ext cx="1358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Typical Joint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772400" cy="589836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Sinovium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fisiologis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: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Transpor</a:t>
            </a:r>
            <a:r>
              <a:rPr lang="en-US" dirty="0" smtClean="0"/>
              <a:t> </a:t>
            </a:r>
            <a:r>
              <a:rPr lang="en-US" dirty="0" err="1" smtClean="0"/>
              <a:t>nutrien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rongga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stabilitas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Mengurangi</a:t>
            </a:r>
            <a:r>
              <a:rPr lang="en-US" dirty="0" smtClean="0"/>
              <a:t> friction (low friction lining)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364960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reumatik</a:t>
            </a:r>
            <a:r>
              <a:rPr lang="en-US" dirty="0" smtClean="0"/>
              <a:t> </a:t>
            </a:r>
            <a:r>
              <a:rPr lang="en-US" dirty="0" err="1" smtClean="0"/>
              <a:t>inflamatif</a:t>
            </a:r>
            <a:r>
              <a:rPr lang="en-US" dirty="0" smtClean="0"/>
              <a:t>, </a:t>
            </a:r>
            <a:r>
              <a:rPr lang="en-US" dirty="0" err="1" smtClean="0"/>
              <a:t>sinovium</a:t>
            </a:r>
            <a:r>
              <a:rPr lang="en-US" dirty="0" smtClean="0"/>
              <a:t>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imunologik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normal, </a:t>
            </a:r>
            <a:r>
              <a:rPr lang="en-US" dirty="0" err="1" smtClean="0"/>
              <a:t>sinovium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memelihara</a:t>
            </a:r>
            <a:r>
              <a:rPr lang="en-US" dirty="0" smtClean="0"/>
              <a:t>,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 err="1" smtClean="0"/>
              <a:t>substansi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organ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peran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utama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sinovium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adalah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sinoviosit</a:t>
            </a:r>
            <a:r>
              <a:rPr lang="en-US" dirty="0" smtClean="0"/>
              <a:t>, </a:t>
            </a:r>
            <a:r>
              <a:rPr lang="en-US" dirty="0" err="1" smtClean="0"/>
              <a:t>disamping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lain </a:t>
            </a:r>
            <a:r>
              <a:rPr lang="en-US" dirty="0" err="1" smtClean="0"/>
              <a:t>seperti</a:t>
            </a:r>
            <a:r>
              <a:rPr lang="en-US" dirty="0" smtClean="0"/>
              <a:t> fibroblast, </a:t>
            </a:r>
            <a:r>
              <a:rPr lang="en-US" dirty="0" err="1" smtClean="0"/>
              <a:t>makrofag</a:t>
            </a:r>
            <a:r>
              <a:rPr lang="en-US" dirty="0" smtClean="0"/>
              <a:t>, </a:t>
            </a:r>
            <a:r>
              <a:rPr lang="en-US" dirty="0" err="1" smtClean="0"/>
              <a:t>sel</a:t>
            </a:r>
            <a:r>
              <a:rPr lang="en-US" dirty="0" smtClean="0"/>
              <a:t> mast,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vaskular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limfatik</a:t>
            </a:r>
            <a:r>
              <a:rPr lang="en-US" dirty="0" smtClean="0"/>
              <a:t>. 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544116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500" b="1" dirty="0" err="1" smtClean="0">
                <a:solidFill>
                  <a:schemeClr val="accent1"/>
                </a:solidFill>
              </a:rPr>
              <a:t>Sinovial</a:t>
            </a:r>
            <a:r>
              <a:rPr lang="en-US" sz="3500" b="1" dirty="0" smtClean="0">
                <a:solidFill>
                  <a:schemeClr val="accent1"/>
                </a:solidFill>
              </a:rPr>
              <a:t> lining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Sinovial</a:t>
            </a:r>
            <a:r>
              <a:rPr lang="en-US" dirty="0" smtClean="0"/>
              <a:t> lining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mengadaptasi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yang </a:t>
            </a:r>
            <a:r>
              <a:rPr lang="en-US" dirty="0" err="1" smtClean="0"/>
              <a:t>luas</a:t>
            </a:r>
            <a:r>
              <a:rPr lang="en-US" dirty="0" smtClean="0"/>
              <a:t> yang </a:t>
            </a:r>
            <a:r>
              <a:rPr lang="en-US" dirty="0" err="1" smtClean="0"/>
              <a:t>diakibatkan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tendon, </a:t>
            </a:r>
            <a:r>
              <a:rPr lang="en-US" dirty="0" err="1" smtClean="0"/>
              <a:t>ligamentum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kapsul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mengkerut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ekspansi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ditunjang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lubrikan</a:t>
            </a:r>
            <a:r>
              <a:rPr lang="en-US" dirty="0" smtClean="0"/>
              <a:t> </a:t>
            </a:r>
            <a:r>
              <a:rPr lang="en-US" dirty="0" err="1" smtClean="0"/>
              <a:t>hialuronan</a:t>
            </a:r>
            <a:r>
              <a:rPr lang="en-US" dirty="0" smtClean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600200"/>
            <a:ext cx="7620000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pertambahan</a:t>
            </a:r>
            <a:r>
              <a:rPr lang="en-US" sz="2800" dirty="0" smtClean="0"/>
              <a:t> volume </a:t>
            </a:r>
            <a:r>
              <a:rPr lang="en-US" sz="2800" dirty="0" err="1" smtClean="0"/>
              <a:t>sinovium</a:t>
            </a:r>
            <a:r>
              <a:rPr lang="en-US" sz="2800" dirty="0" smtClean="0"/>
              <a:t>, </a:t>
            </a:r>
            <a:r>
              <a:rPr lang="en-US" sz="2800" dirty="0" err="1" smtClean="0"/>
              <a:t>infiltrasi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, </a:t>
            </a:r>
            <a:r>
              <a:rPr lang="en-US" sz="2800" dirty="0" err="1" smtClean="0"/>
              <a:t>hiperplasia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edema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sinovitis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mengakibatkan</a:t>
            </a:r>
            <a:r>
              <a:rPr lang="en-US" sz="2800" dirty="0" smtClean="0"/>
              <a:t> </a:t>
            </a:r>
            <a:r>
              <a:rPr lang="en-US" sz="2800" dirty="0" err="1" smtClean="0"/>
              <a:t>keterbatasn</a:t>
            </a:r>
            <a:r>
              <a:rPr lang="en-US" sz="2800" dirty="0" smtClean="0"/>
              <a:t> </a:t>
            </a:r>
            <a:r>
              <a:rPr lang="en-US" sz="2800" dirty="0" err="1" smtClean="0"/>
              <a:t>gerak</a:t>
            </a:r>
            <a:r>
              <a:rPr lang="en-US" sz="2800" dirty="0" smtClean="0"/>
              <a:t> </a:t>
            </a:r>
            <a:r>
              <a:rPr lang="en-US" sz="2800" dirty="0" err="1" smtClean="0"/>
              <a:t>sendi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Hal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diakibatkan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menumpuknya</a:t>
            </a:r>
            <a:r>
              <a:rPr lang="en-US" sz="2800" dirty="0" smtClean="0"/>
              <a:t> </a:t>
            </a:r>
            <a:r>
              <a:rPr lang="en-US" sz="2800" dirty="0" err="1" smtClean="0"/>
              <a:t>massa</a:t>
            </a:r>
            <a:r>
              <a:rPr lang="en-US" sz="2800" dirty="0" smtClean="0"/>
              <a:t> </a:t>
            </a:r>
            <a:r>
              <a:rPr lang="en-US" sz="2800" dirty="0" err="1" smtClean="0"/>
              <a:t>sinovium</a:t>
            </a:r>
            <a:r>
              <a:rPr lang="en-US" sz="2800" dirty="0" smtClean="0"/>
              <a:t>.</a:t>
            </a:r>
            <a:endParaRPr lang="id-ID" sz="2800" dirty="0"/>
          </a:p>
        </p:txBody>
      </p:sp>
      <p:sp>
        <p:nvSpPr>
          <p:cNvPr id="4" name="Oval 3"/>
          <p:cNvSpPr/>
          <p:nvPr/>
        </p:nvSpPr>
        <p:spPr>
          <a:xfrm>
            <a:off x="381000" y="1676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1000" y="2971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syn fluid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846" y="376326"/>
            <a:ext cx="5937153" cy="5719674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28876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Transpor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sinovium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dirty="0" err="1" smtClean="0"/>
              <a:t>Transpor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sinovium</a:t>
            </a:r>
            <a:r>
              <a:rPr lang="en-US" dirty="0" smtClean="0"/>
              <a:t> </a:t>
            </a:r>
            <a:r>
              <a:rPr lang="en-US" dirty="0" err="1" smtClean="0"/>
              <a:t>tidaklah</a:t>
            </a:r>
            <a:r>
              <a:rPr lang="en-US" dirty="0" smtClean="0"/>
              <a:t>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,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plasma, </a:t>
            </a:r>
            <a:r>
              <a:rPr lang="en-US" dirty="0" err="1" smtClean="0"/>
              <a:t>kecuali</a:t>
            </a:r>
            <a:r>
              <a:rPr lang="en-US" dirty="0" smtClean="0"/>
              <a:t> protein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seolah-olah</a:t>
            </a:r>
            <a:r>
              <a:rPr lang="en-US" dirty="0" smtClean="0"/>
              <a:t> </a:t>
            </a:r>
            <a:r>
              <a:rPr lang="en-US" dirty="0" err="1" smtClean="0"/>
              <a:t>menyiratkan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transpor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yang </a:t>
            </a:r>
            <a:r>
              <a:rPr lang="en-US" dirty="0" err="1" smtClean="0"/>
              <a:t>sederhana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Permeabilitas</a:t>
            </a:r>
            <a:r>
              <a:rPr lang="en-US" dirty="0" smtClean="0"/>
              <a:t> </a:t>
            </a:r>
            <a:r>
              <a:rPr lang="en-US" dirty="0" err="1" smtClean="0"/>
              <a:t>sinovium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diperankan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endotel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protein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interstitium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 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544116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1. </a:t>
            </a:r>
            <a:r>
              <a:rPr lang="en-US" b="1" dirty="0" err="1" smtClean="0">
                <a:solidFill>
                  <a:srgbClr val="FFFF00"/>
                </a:solidFill>
              </a:rPr>
              <a:t>Transpor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molekul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kecil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(&lt;10.000 </a:t>
            </a:r>
            <a:r>
              <a:rPr lang="en-US" dirty="0" err="1" smtClean="0"/>
              <a:t>daltons</a:t>
            </a:r>
            <a:r>
              <a:rPr lang="en-US" dirty="0" smtClean="0"/>
              <a:t>)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sinovium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plasma.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, </a:t>
            </a:r>
            <a:r>
              <a:rPr lang="en-US" dirty="0" err="1" smtClean="0"/>
              <a:t>glukosa</a:t>
            </a:r>
            <a:r>
              <a:rPr lang="en-US" dirty="0" smtClean="0"/>
              <a:t>, </a:t>
            </a:r>
            <a:r>
              <a:rPr lang="en-US" dirty="0" err="1" smtClean="0"/>
              <a:t>karbondioksida</a:t>
            </a:r>
            <a:r>
              <a:rPr lang="en-US" dirty="0" smtClean="0"/>
              <a:t>, </a:t>
            </a:r>
            <a:r>
              <a:rPr lang="en-US" dirty="0" err="1" smtClean="0"/>
              <a:t>laktat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transpor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vital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khondrosit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transynovial</a:t>
            </a:r>
            <a:r>
              <a:rPr lang="en-US" dirty="0" smtClean="0"/>
              <a:t> exchange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difusi</a:t>
            </a:r>
            <a:r>
              <a:rPr lang="en-US" dirty="0" smtClean="0"/>
              <a:t> </a:t>
            </a:r>
            <a:r>
              <a:rPr lang="en-US" dirty="0" err="1" smtClean="0"/>
              <a:t>intersisial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Mekanisme</a:t>
            </a:r>
            <a:r>
              <a:rPr lang="en-US" dirty="0" smtClean="0"/>
              <a:t/>
            </a:r>
            <a:br>
              <a:rPr lang="en-US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Enam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berkontribusi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edema:</a:t>
            </a:r>
          </a:p>
          <a:p>
            <a:pPr lvl="0"/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hidrostatik</a:t>
            </a:r>
            <a:endParaRPr lang="en-US" dirty="0" smtClean="0"/>
          </a:p>
          <a:p>
            <a:pPr lvl="0"/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oncotic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;</a:t>
            </a:r>
          </a:p>
          <a:p>
            <a:pPr lvl="0"/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oncotic</a:t>
            </a:r>
            <a:r>
              <a:rPr lang="en-US" dirty="0" smtClean="0"/>
              <a:t>;</a:t>
            </a:r>
          </a:p>
          <a:p>
            <a:pPr lvl="0"/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permeabilitas</a:t>
            </a:r>
            <a:r>
              <a:rPr lang="en-US" dirty="0" smtClean="0"/>
              <a:t>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endParaRPr lang="en-US" dirty="0" smtClean="0"/>
          </a:p>
          <a:p>
            <a:pPr lvl="0"/>
            <a:r>
              <a:rPr lang="en-US" dirty="0" err="1" smtClean="0"/>
              <a:t>obstruksi</a:t>
            </a:r>
            <a:r>
              <a:rPr lang="en-US" dirty="0" smtClean="0"/>
              <a:t> clearance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limfatik</a:t>
            </a:r>
            <a:endParaRPr lang="en-US" dirty="0" smtClean="0"/>
          </a:p>
          <a:p>
            <a:r>
              <a:rPr lang="en-US" dirty="0" err="1" smtClean="0"/>
              <a:t>perubahan</a:t>
            </a:r>
            <a:r>
              <a:rPr lang="en-US" dirty="0" smtClean="0"/>
              <a:t> air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hidrostatik</a:t>
            </a:r>
            <a:r>
              <a:rPr lang="en-US" dirty="0" smtClean="0"/>
              <a:t> </a:t>
            </a:r>
            <a:r>
              <a:rPr lang="en-US" dirty="0" err="1" smtClean="0"/>
              <a:t>Dibesarkan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retensi</a:t>
            </a:r>
            <a:r>
              <a:rPr lang="en-US" dirty="0" smtClean="0"/>
              <a:t> air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natrium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5410200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memegang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pula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permeabilitas</a:t>
            </a:r>
            <a:r>
              <a:rPr lang="en-US" dirty="0" smtClean="0"/>
              <a:t> </a:t>
            </a:r>
            <a:r>
              <a:rPr lang="en-US" dirty="0" err="1" smtClean="0"/>
              <a:t>sinovium</a:t>
            </a:r>
            <a:r>
              <a:rPr lang="en-US" dirty="0" smtClean="0"/>
              <a:t> </a:t>
            </a:r>
            <a:r>
              <a:rPr lang="en-US" dirty="0" err="1" smtClean="0"/>
              <a:t>berbanding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koefisien</a:t>
            </a:r>
            <a:r>
              <a:rPr lang="en-US" dirty="0" smtClean="0"/>
              <a:t> </a:t>
            </a:r>
            <a:r>
              <a:rPr lang="en-US" dirty="0" err="1" smtClean="0"/>
              <a:t>difusi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berdifusi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intercellular diffusion path yang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menyempit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efusi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transynovial</a:t>
            </a:r>
            <a:r>
              <a:rPr lang="en-US" dirty="0" smtClean="0"/>
              <a:t> exchange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molekul-molekul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dimungkinkan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melebarnya</a:t>
            </a:r>
            <a:r>
              <a:rPr lang="en-US" dirty="0" smtClean="0"/>
              <a:t> intercellular path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559356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2. </a:t>
            </a:r>
            <a:r>
              <a:rPr lang="en-US" b="1" dirty="0" err="1" smtClean="0">
                <a:solidFill>
                  <a:srgbClr val="FFFF00"/>
                </a:solidFill>
              </a:rPr>
              <a:t>Transpor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glukosa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Glukosa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nutrien</a:t>
            </a:r>
            <a:r>
              <a:rPr lang="en-US" dirty="0" smtClean="0"/>
              <a:t> yang vital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khondrosit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kadarnya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sinovium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Kadar </a:t>
            </a:r>
            <a:r>
              <a:rPr lang="en-US" dirty="0" err="1" smtClean="0"/>
              <a:t>glukosa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sinovium</a:t>
            </a:r>
            <a:r>
              <a:rPr lang="en-US" dirty="0" smtClean="0"/>
              <a:t> </a:t>
            </a:r>
            <a:r>
              <a:rPr lang="en-US" dirty="0" err="1" smtClean="0"/>
              <a:t>mendekati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plasma </a:t>
            </a:r>
            <a:r>
              <a:rPr lang="en-US" dirty="0" err="1" smtClean="0"/>
              <a:t>dan</a:t>
            </a:r>
            <a:r>
              <a:rPr lang="en-US" dirty="0" smtClean="0"/>
              <a:t> 3-4 jam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00764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sistim</a:t>
            </a:r>
            <a:r>
              <a:rPr lang="en-US" dirty="0" smtClean="0"/>
              <a:t> </a:t>
            </a:r>
            <a:r>
              <a:rPr lang="en-US" dirty="0" err="1" smtClean="0"/>
              <a:t>transpor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difusi</a:t>
            </a:r>
            <a:r>
              <a:rPr lang="en-US" dirty="0" smtClean="0"/>
              <a:t> yang </a:t>
            </a:r>
            <a:r>
              <a:rPr lang="en-US" dirty="0" err="1" smtClean="0"/>
              <a:t>terfasilitasi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Kadarnya</a:t>
            </a:r>
            <a:r>
              <a:rPr lang="en-US" dirty="0" smtClean="0"/>
              <a:t> yang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spesifisitas</a:t>
            </a:r>
            <a:r>
              <a:rPr lang="en-US" dirty="0" smtClean="0"/>
              <a:t> </a:t>
            </a:r>
            <a:r>
              <a:rPr lang="en-US" dirty="0" err="1" smtClean="0"/>
              <a:t>diagnostik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mikrosirkulasi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(supply), </a:t>
            </a:r>
            <a:r>
              <a:rPr lang="en-US" dirty="0" err="1" smtClean="0"/>
              <a:t>konsumsi</a:t>
            </a:r>
            <a:r>
              <a:rPr lang="en-US" dirty="0" smtClean="0"/>
              <a:t> yang </a:t>
            </a:r>
            <a:r>
              <a:rPr lang="en-US" dirty="0" err="1" smtClean="0"/>
              <a:t>meningkat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48006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3. Fat-soluble solute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Molekul</a:t>
            </a:r>
            <a:r>
              <a:rPr lang="en-US" dirty="0" smtClean="0"/>
              <a:t> yang </a:t>
            </a:r>
            <a:r>
              <a:rPr lang="en-US" dirty="0" err="1" smtClean="0"/>
              <a:t>tergolong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fat-soluble, solute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O2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CO2.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RA </a:t>
            </a:r>
            <a:r>
              <a:rPr lang="en-US" dirty="0" err="1" smtClean="0"/>
              <a:t>terjadi</a:t>
            </a:r>
            <a:r>
              <a:rPr lang="en-US" dirty="0" smtClean="0"/>
              <a:t> PO2 yang </a:t>
            </a:r>
            <a:r>
              <a:rPr lang="en-US" dirty="0" err="1" smtClean="0"/>
              <a:t>rendah</a:t>
            </a:r>
            <a:r>
              <a:rPr lang="en-US" dirty="0" smtClean="0"/>
              <a:t>.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yang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hipoksia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Hipoksia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memicu</a:t>
            </a:r>
            <a:r>
              <a:rPr lang="en-US" dirty="0" smtClean="0"/>
              <a:t> </a:t>
            </a:r>
            <a:r>
              <a:rPr lang="en-US" dirty="0" err="1" smtClean="0"/>
              <a:t>sinoviosit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glikolisis</a:t>
            </a:r>
            <a:r>
              <a:rPr lang="en-US" dirty="0" smtClean="0"/>
              <a:t> yang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timbunan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laktat</a:t>
            </a:r>
            <a:r>
              <a:rPr lang="en-US" dirty="0" smtClean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572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/>
              <a:t>Laktat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CO2 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pH intra-</a:t>
            </a:r>
            <a:r>
              <a:rPr lang="en-US" dirty="0" err="1" smtClean="0"/>
              <a:t>artikular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(acidosis). </a:t>
            </a:r>
          </a:p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ketidakseimbangan</a:t>
            </a:r>
            <a:r>
              <a:rPr lang="en-US" dirty="0" smtClean="0"/>
              <a:t> </a:t>
            </a:r>
            <a:r>
              <a:rPr lang="en-US" dirty="0" err="1" smtClean="0"/>
              <a:t>sirkulasi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sinovium</a:t>
            </a:r>
            <a:r>
              <a:rPr lang="en-US" dirty="0" smtClean="0"/>
              <a:t> yang </a:t>
            </a:r>
            <a:r>
              <a:rPr lang="en-US" dirty="0" err="1" smtClean="0"/>
              <a:t>meradang</a:t>
            </a:r>
            <a:r>
              <a:rPr lang="en-US" dirty="0" smtClean="0"/>
              <a:t>.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Bagaimana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pengaruhnya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hipoksia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asidosis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laktat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hipoglikemia</a:t>
            </a:r>
            <a:r>
              <a:rPr lang="en-US" dirty="0" smtClean="0">
                <a:solidFill>
                  <a:srgbClr val="FFFF00"/>
                </a:solidFill>
              </a:rPr>
              <a:t>) </a:t>
            </a:r>
            <a:r>
              <a:rPr lang="en-US" dirty="0" err="1" smtClean="0">
                <a:solidFill>
                  <a:srgbClr val="FFFF00"/>
                </a:solidFill>
              </a:rPr>
              <a:t>terhadap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khondrosit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belum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diketahui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id-ID" dirty="0" smtClean="0">
              <a:solidFill>
                <a:srgbClr val="FFFF00"/>
              </a:solidFill>
            </a:endParaRP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772400" cy="589836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4. </a:t>
            </a:r>
            <a:r>
              <a:rPr lang="en-US" b="1" dirty="0" err="1" smtClean="0">
                <a:solidFill>
                  <a:srgbClr val="FFFF00"/>
                </a:solidFill>
              </a:rPr>
              <a:t>Iskemia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sinovium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Ketidakcukupan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sinovium</a:t>
            </a:r>
            <a:r>
              <a:rPr lang="en-US" dirty="0" smtClean="0"/>
              <a:t>(</a:t>
            </a:r>
            <a:r>
              <a:rPr lang="en-US" dirty="0" err="1" smtClean="0"/>
              <a:t>i.e</a:t>
            </a:r>
            <a:r>
              <a:rPr lang="en-US" dirty="0" smtClean="0"/>
              <a:t> </a:t>
            </a:r>
            <a:r>
              <a:rPr lang="en-US" dirty="0" err="1" smtClean="0"/>
              <a:t>iskemia</a:t>
            </a:r>
            <a:r>
              <a:rPr lang="en-US" dirty="0" smtClean="0"/>
              <a:t>) </a:t>
            </a:r>
            <a:r>
              <a:rPr lang="en-US" dirty="0" err="1" smtClean="0"/>
              <a:t>berkorelasi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parameter </a:t>
            </a:r>
            <a:r>
              <a:rPr lang="en-US" dirty="0" err="1" smtClean="0"/>
              <a:t>seperti</a:t>
            </a:r>
            <a:r>
              <a:rPr lang="en-US" dirty="0" smtClean="0"/>
              <a:t> pH </a:t>
            </a:r>
            <a:r>
              <a:rPr lang="en-US" dirty="0" err="1" smtClean="0"/>
              <a:t>cairan</a:t>
            </a:r>
            <a:r>
              <a:rPr lang="en-US" dirty="0" smtClean="0"/>
              <a:t>, </a:t>
            </a:r>
            <a:r>
              <a:rPr lang="en-US" dirty="0" err="1" smtClean="0"/>
              <a:t>laktat</a:t>
            </a:r>
            <a:r>
              <a:rPr lang="en-US" dirty="0" smtClean="0"/>
              <a:t>, </a:t>
            </a:r>
            <a:r>
              <a:rPr lang="en-US" dirty="0" err="1" smtClean="0"/>
              <a:t>glukosa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temperatur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rice bodies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RA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kolagen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I, III </a:t>
            </a:r>
            <a:r>
              <a:rPr lang="en-US" dirty="0" err="1" smtClean="0"/>
              <a:t>dan</a:t>
            </a:r>
            <a:r>
              <a:rPr lang="en-US" dirty="0" smtClean="0"/>
              <a:t> V (40/40/20)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identik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sinovium</a:t>
            </a:r>
            <a:r>
              <a:rPr lang="en-US" dirty="0" smtClean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37338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r>
              <a:rPr lang="en-US" dirty="0" smtClean="0"/>
              <a:t> </a:t>
            </a:r>
            <a:r>
              <a:rPr lang="en-US" dirty="0" err="1" smtClean="0"/>
              <a:t>sinovium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yang paling </a:t>
            </a:r>
            <a:r>
              <a:rPr lang="en-US" dirty="0" err="1" smtClean="0"/>
              <a:t>diyakini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mikro-infark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r>
              <a:rPr lang="en-US" dirty="0" err="1" smtClean="0"/>
              <a:t>Hipoperfusi</a:t>
            </a:r>
            <a:r>
              <a:rPr lang="en-US" dirty="0" smtClean="0"/>
              <a:t> </a:t>
            </a:r>
            <a:r>
              <a:rPr lang="en-US" dirty="0" err="1" smtClean="0"/>
              <a:t>sinovium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parah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efusi</a:t>
            </a:r>
            <a:r>
              <a:rPr lang="en-US" dirty="0" smtClean="0"/>
              <a:t> yang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. 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324564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keadaan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istirahat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tekanan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dalam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ruang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sendi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lutut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sebesar</a:t>
            </a:r>
            <a:r>
              <a:rPr lang="en-US" dirty="0" smtClean="0">
                <a:solidFill>
                  <a:srgbClr val="FFFF00"/>
                </a:solidFill>
              </a:rPr>
              <a:t> 80 mmHg.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Sedangkan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keadaan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efusi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gerakan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fleksi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lutut</a:t>
            </a:r>
            <a:r>
              <a:rPr lang="en-US" dirty="0" smtClean="0">
                <a:solidFill>
                  <a:srgbClr val="FFFF00"/>
                </a:solidFill>
              </a:rPr>
              <a:t> yang </a:t>
            </a:r>
            <a:r>
              <a:rPr lang="en-US" dirty="0" err="1" smtClean="0">
                <a:solidFill>
                  <a:srgbClr val="FFFF00"/>
                </a:solidFill>
              </a:rPr>
              <a:t>mengalami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efusi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meningkat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tajam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sampai</a:t>
            </a:r>
            <a:r>
              <a:rPr lang="en-US" dirty="0" smtClean="0">
                <a:solidFill>
                  <a:srgbClr val="FFFF00"/>
                </a:solidFill>
              </a:rPr>
              <a:t> 10 kali </a:t>
            </a:r>
            <a:r>
              <a:rPr lang="en-US" dirty="0" err="1" smtClean="0">
                <a:solidFill>
                  <a:srgbClr val="FFFF00"/>
                </a:solidFill>
              </a:rPr>
              <a:t>lipat</a:t>
            </a:r>
            <a:r>
              <a:rPr lang="en-US" dirty="0" smtClean="0">
                <a:solidFill>
                  <a:srgbClr val="FFFF00"/>
                </a:solidFill>
              </a:rPr>
              <a:t> (802 mmHg).</a:t>
            </a:r>
            <a:endParaRPr lang="id-ID" dirty="0" smtClean="0">
              <a:solidFill>
                <a:srgbClr val="FFFF00"/>
              </a:solidFill>
            </a:endParaRP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582216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5. </a:t>
            </a:r>
            <a:r>
              <a:rPr lang="en-US" b="1" dirty="0" err="1" smtClean="0">
                <a:solidFill>
                  <a:srgbClr val="FFFF00"/>
                </a:solidFill>
              </a:rPr>
              <a:t>Obat-obatan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targetnya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sinovium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.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oral,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1-2 jam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tercapai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plasma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kadarnya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.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Obat</a:t>
            </a:r>
            <a:r>
              <a:rPr lang="en-US" dirty="0" smtClean="0">
                <a:solidFill>
                  <a:srgbClr val="FFFF00"/>
                </a:solidFill>
              </a:rPr>
              <a:t> anti </a:t>
            </a:r>
            <a:r>
              <a:rPr lang="en-US" dirty="0" err="1" smtClean="0">
                <a:solidFill>
                  <a:srgbClr val="FFFF00"/>
                </a:solidFill>
              </a:rPr>
              <a:t>inflamasi</a:t>
            </a:r>
            <a:r>
              <a:rPr lang="en-US" dirty="0" smtClean="0">
                <a:solidFill>
                  <a:srgbClr val="FFFF00"/>
                </a:solidFill>
              </a:rPr>
              <a:t> non-steroidal (NSAIDs) </a:t>
            </a:r>
            <a:r>
              <a:rPr lang="en-US" dirty="0" err="1" smtClean="0">
                <a:solidFill>
                  <a:srgbClr val="FFFF00"/>
                </a:solidFill>
              </a:rPr>
              <a:t>dengan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waktu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paruh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pendek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mencapai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ekuilibrium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lebih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cepat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dibersihkan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dari</a:t>
            </a:r>
            <a:r>
              <a:rPr lang="en-US" dirty="0" smtClean="0">
                <a:solidFill>
                  <a:srgbClr val="FFFF00"/>
                </a:solidFill>
              </a:rPr>
              <a:t> plasma. </a:t>
            </a:r>
          </a:p>
          <a:p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antibiotik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artitis</a:t>
            </a:r>
            <a:r>
              <a:rPr lang="en-US" dirty="0" smtClean="0"/>
              <a:t> </a:t>
            </a:r>
            <a:r>
              <a:rPr lang="en-US" dirty="0" err="1" smtClean="0"/>
              <a:t>septik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sinovitis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efusi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konsentrasinya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sinovium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bandingkan</a:t>
            </a:r>
            <a:r>
              <a:rPr lang="en-US" dirty="0" smtClean="0"/>
              <a:t> plasma. 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772400" cy="57459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6. Protein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Semua</a:t>
            </a:r>
            <a:r>
              <a:rPr lang="en-US" dirty="0" smtClean="0"/>
              <a:t> protein plasma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endotel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interstisium</a:t>
            </a:r>
            <a:r>
              <a:rPr lang="en-US" dirty="0" smtClean="0"/>
              <a:t> </a:t>
            </a:r>
            <a:r>
              <a:rPr lang="en-US" dirty="0" err="1" smtClean="0"/>
              <a:t>sinovium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molekulnya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albumin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ditranspor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protein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(fibrinogen, </a:t>
            </a:r>
            <a:r>
              <a:rPr lang="en-US" dirty="0" err="1" smtClean="0"/>
              <a:t>makroglobulin</a:t>
            </a:r>
            <a:r>
              <a:rPr lang="en-US" dirty="0" smtClean="0"/>
              <a:t> </a:t>
            </a:r>
            <a:r>
              <a:rPr lang="en-US" dirty="0" err="1" smtClean="0"/>
              <a:t>dsb</a:t>
            </a:r>
            <a:r>
              <a:rPr lang="en-US" dirty="0" smtClean="0"/>
              <a:t>).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keadaan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inflamasi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sinovium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maka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peningkatan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permeabilitas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vaskular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menyebabkan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peningkatan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kadar</a:t>
            </a:r>
            <a:r>
              <a:rPr lang="en-US" dirty="0" smtClean="0">
                <a:solidFill>
                  <a:srgbClr val="FFFF00"/>
                </a:solidFill>
              </a:rPr>
              <a:t> protein </a:t>
            </a:r>
            <a:r>
              <a:rPr lang="en-US" dirty="0" err="1" smtClean="0">
                <a:solidFill>
                  <a:srgbClr val="FFFF00"/>
                </a:solidFill>
              </a:rPr>
              <a:t>di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dalam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cairan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sendi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2257</TotalTime>
  <Words>3747</Words>
  <Application>Microsoft Office PowerPoint</Application>
  <PresentationFormat>On-screen Show (4:3)</PresentationFormat>
  <Paragraphs>417</Paragraphs>
  <Slides>105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Metro</vt:lpstr>
      <vt:lpstr>Slide 1</vt:lpstr>
      <vt:lpstr>Slide 2</vt:lpstr>
      <vt:lpstr> </vt:lpstr>
      <vt:lpstr>Slide 4</vt:lpstr>
      <vt:lpstr>Slide 5</vt:lpstr>
      <vt:lpstr>Slide 6</vt:lpstr>
      <vt:lpstr>Organ-specific</vt:lpstr>
      <vt:lpstr>Slide 8</vt:lpstr>
      <vt:lpstr>Mekanisme </vt:lpstr>
      <vt:lpstr>Classification Pitting</vt:lpstr>
      <vt:lpstr>Slide 11</vt:lpstr>
      <vt:lpstr>Welsh, Arxouman, dan Holm:</vt:lpstr>
      <vt:lpstr>Peripheral Edema </vt:lpstr>
      <vt:lpstr>Investigasi </vt:lpstr>
      <vt:lpstr>Investigasi</vt:lpstr>
      <vt:lpstr>Cerebral edema </vt:lpstr>
      <vt:lpstr>Slide 17</vt:lpstr>
      <vt:lpstr>Jenis cerebral edema</vt:lpstr>
      <vt:lpstr>Beberapa subkategori khusus edema vasogenic meliputi:</vt:lpstr>
      <vt:lpstr>Slide 20</vt:lpstr>
      <vt:lpstr>Slide 21</vt:lpstr>
      <vt:lpstr>Slide 22</vt:lpstr>
      <vt:lpstr>Slide 23</vt:lpstr>
      <vt:lpstr>Slide 24</vt:lpstr>
      <vt:lpstr>Investigations</vt:lpstr>
      <vt:lpstr>Slide 26</vt:lpstr>
      <vt:lpstr>Slide 27</vt:lpstr>
      <vt:lpstr>Slide 28</vt:lpstr>
      <vt:lpstr>Slide 29</vt:lpstr>
      <vt:lpstr>Slide 30</vt:lpstr>
      <vt:lpstr>EDEMA PARU</vt:lpstr>
      <vt:lpstr>Slide 32</vt:lpstr>
      <vt:lpstr>Slide 33</vt:lpstr>
      <vt:lpstr>Edema paru di CT-scan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 </vt:lpstr>
      <vt:lpstr>Slide 45</vt:lpstr>
      <vt:lpstr>Imaging pleural infusi </vt:lpstr>
      <vt:lpstr>Slide 47</vt:lpstr>
      <vt:lpstr>Imaging pleural infusi </vt:lpstr>
      <vt:lpstr>Imaging pleural infusi </vt:lpstr>
      <vt:lpstr>Thoracentesis</vt:lpstr>
      <vt:lpstr>Slide 51</vt:lpstr>
      <vt:lpstr>Slide 52</vt:lpstr>
      <vt:lpstr>  Efusi Lutut </vt:lpstr>
      <vt:lpstr>Penunjang Diagnosis</vt:lpstr>
      <vt:lpstr>Slide 55</vt:lpstr>
      <vt:lpstr>Slide 56</vt:lpstr>
      <vt:lpstr>Slide 57</vt:lpstr>
      <vt:lpstr>Rheumatoid arthritis adalah gangguan inflamasi yang mempengaruhi beberapa sendi dalam tubuh. </vt:lpstr>
      <vt:lpstr>Slide 59</vt:lpstr>
      <vt:lpstr>Slide 60</vt:lpstr>
      <vt:lpstr>Slide 61</vt:lpstr>
      <vt:lpstr>Slide 62</vt:lpstr>
      <vt:lpstr>Slide 63</vt:lpstr>
      <vt:lpstr>Sendi Spesifik  </vt:lpstr>
      <vt:lpstr>Slide 65</vt:lpstr>
      <vt:lpstr>Slide 66</vt:lpstr>
      <vt:lpstr>Slide 67</vt:lpstr>
      <vt:lpstr>Slide 68</vt:lpstr>
      <vt:lpstr>Slide 69</vt:lpstr>
      <vt:lpstr>Slide 70</vt:lpstr>
      <vt:lpstr> 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  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Pemeriksaan Cairan sinovial </vt:lpstr>
      <vt:lpstr>Slide 101</vt:lpstr>
      <vt:lpstr>Slide 102</vt:lpstr>
      <vt:lpstr>Slide 103</vt:lpstr>
      <vt:lpstr>Slide 104</vt:lpstr>
      <vt:lpstr>Slide 105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Wismanto</dc:creator>
  <cp:lastModifiedBy>wismanto</cp:lastModifiedBy>
  <cp:revision>195</cp:revision>
  <dcterms:created xsi:type="dcterms:W3CDTF">2012-11-04T04:04:44Z</dcterms:created>
  <dcterms:modified xsi:type="dcterms:W3CDTF">2013-01-10T04:48:02Z</dcterms:modified>
</cp:coreProperties>
</file>