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16"/>
  </p:notesMasterIdLst>
  <p:handoutMasterIdLst>
    <p:handoutMasterId r:id="rId117"/>
  </p:handoutMasterIdLst>
  <p:sldIdLst>
    <p:sldId id="289" r:id="rId2"/>
    <p:sldId id="577" r:id="rId3"/>
    <p:sldId id="421" r:id="rId4"/>
    <p:sldId id="422" r:id="rId5"/>
    <p:sldId id="423" r:id="rId6"/>
    <p:sldId id="393" r:id="rId7"/>
    <p:sldId id="389" r:id="rId8"/>
    <p:sldId id="397" r:id="rId9"/>
    <p:sldId id="407" r:id="rId10"/>
    <p:sldId id="412" r:id="rId11"/>
    <p:sldId id="491" r:id="rId12"/>
    <p:sldId id="492" r:id="rId13"/>
    <p:sldId id="461" r:id="rId14"/>
    <p:sldId id="462" r:id="rId15"/>
    <p:sldId id="463" r:id="rId16"/>
    <p:sldId id="464" r:id="rId17"/>
    <p:sldId id="465" r:id="rId18"/>
    <p:sldId id="466" r:id="rId19"/>
    <p:sldId id="467" r:id="rId20"/>
    <p:sldId id="468" r:id="rId21"/>
    <p:sldId id="469" r:id="rId22"/>
    <p:sldId id="470" r:id="rId23"/>
    <p:sldId id="471" r:id="rId24"/>
    <p:sldId id="472" r:id="rId25"/>
    <p:sldId id="473" r:id="rId26"/>
    <p:sldId id="474" r:id="rId27"/>
    <p:sldId id="398" r:id="rId28"/>
    <p:sldId id="408" r:id="rId29"/>
    <p:sldId id="475" r:id="rId30"/>
    <p:sldId id="476" r:id="rId31"/>
    <p:sldId id="477" r:id="rId32"/>
    <p:sldId id="478" r:id="rId33"/>
    <p:sldId id="479" r:id="rId34"/>
    <p:sldId id="480" r:id="rId35"/>
    <p:sldId id="481" r:id="rId36"/>
    <p:sldId id="413" r:id="rId37"/>
    <p:sldId id="542" r:id="rId38"/>
    <p:sldId id="543" r:id="rId39"/>
    <p:sldId id="544" r:id="rId40"/>
    <p:sldId id="545" r:id="rId41"/>
    <p:sldId id="546" r:id="rId42"/>
    <p:sldId id="547" r:id="rId43"/>
    <p:sldId id="548" r:id="rId44"/>
    <p:sldId id="549" r:id="rId45"/>
    <p:sldId id="550" r:id="rId46"/>
    <p:sldId id="551" r:id="rId47"/>
    <p:sldId id="552" r:id="rId48"/>
    <p:sldId id="553" r:id="rId49"/>
    <p:sldId id="399" r:id="rId50"/>
    <p:sldId id="409" r:id="rId51"/>
    <p:sldId id="511" r:id="rId52"/>
    <p:sldId id="512" r:id="rId53"/>
    <p:sldId id="513" r:id="rId54"/>
    <p:sldId id="514" r:id="rId55"/>
    <p:sldId id="515" r:id="rId56"/>
    <p:sldId id="414" r:id="rId57"/>
    <p:sldId id="505" r:id="rId58"/>
    <p:sldId id="506" r:id="rId59"/>
    <p:sldId id="400" r:id="rId60"/>
    <p:sldId id="401" r:id="rId61"/>
    <p:sldId id="410" r:id="rId62"/>
    <p:sldId id="516" r:id="rId63"/>
    <p:sldId id="517" r:id="rId64"/>
    <p:sldId id="415" r:id="rId65"/>
    <p:sldId id="520" r:id="rId66"/>
    <p:sldId id="524" r:id="rId67"/>
    <p:sldId id="521" r:id="rId68"/>
    <p:sldId id="522" r:id="rId69"/>
    <p:sldId id="523" r:id="rId70"/>
    <p:sldId id="525" r:id="rId71"/>
    <p:sldId id="526" r:id="rId72"/>
    <p:sldId id="402" r:id="rId73"/>
    <p:sldId id="498" r:id="rId74"/>
    <p:sldId id="499" r:id="rId75"/>
    <p:sldId id="500" r:id="rId76"/>
    <p:sldId id="411" r:id="rId77"/>
    <p:sldId id="416" r:id="rId78"/>
    <p:sldId id="451" r:id="rId79"/>
    <p:sldId id="452" r:id="rId80"/>
    <p:sldId id="453" r:id="rId81"/>
    <p:sldId id="454" r:id="rId82"/>
    <p:sldId id="455" r:id="rId83"/>
    <p:sldId id="456" r:id="rId84"/>
    <p:sldId id="459" r:id="rId85"/>
    <p:sldId id="404" r:id="rId86"/>
    <p:sldId id="432" r:id="rId87"/>
    <p:sldId id="433" r:id="rId88"/>
    <p:sldId id="448" r:id="rId89"/>
    <p:sldId id="535" r:id="rId90"/>
    <p:sldId id="565" r:id="rId91"/>
    <p:sldId id="568" r:id="rId92"/>
    <p:sldId id="569" r:id="rId93"/>
    <p:sldId id="576" r:id="rId94"/>
    <p:sldId id="584" r:id="rId95"/>
    <p:sldId id="585" r:id="rId96"/>
    <p:sldId id="578" r:id="rId97"/>
    <p:sldId id="579" r:id="rId98"/>
    <p:sldId id="580" r:id="rId99"/>
    <p:sldId id="537" r:id="rId100"/>
    <p:sldId id="538" r:id="rId101"/>
    <p:sldId id="539" r:id="rId102"/>
    <p:sldId id="540" r:id="rId103"/>
    <p:sldId id="541" r:id="rId104"/>
    <p:sldId id="501" r:id="rId105"/>
    <p:sldId id="507" r:id="rId106"/>
    <p:sldId id="439" r:id="rId107"/>
    <p:sldId id="441" r:id="rId108"/>
    <p:sldId id="503" r:id="rId109"/>
    <p:sldId id="440" r:id="rId110"/>
    <p:sldId id="442" r:id="rId111"/>
    <p:sldId id="570" r:id="rId112"/>
    <p:sldId id="571" r:id="rId113"/>
    <p:sldId id="572" r:id="rId114"/>
    <p:sldId id="509" r:id="rId115"/>
  </p:sldIdLst>
  <p:sldSz cx="9144000" cy="6858000" type="screen4x3"/>
  <p:notesSz cx="6858000" cy="9296400"/>
  <p:custDataLst>
    <p:tags r:id="rId1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23A8"/>
    <a:srgbClr val="3B15DB"/>
    <a:srgbClr val="1753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90847" autoAdjust="0"/>
  </p:normalViewPr>
  <p:slideViewPr>
    <p:cSldViewPr>
      <p:cViewPr>
        <p:scale>
          <a:sx n="71" d="100"/>
          <a:sy n="71" d="100"/>
        </p:scale>
        <p:origin x="-8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6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66FC93-ABA2-44BB-95AC-ABB6971853F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CDCB15-58DF-40A0-BF03-EDD55186BB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9B8A3-EAB0-492D-9264-3009BCFDB02B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103200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BD657-4982-448A-B243-7F160BCB2B27}" type="slidenum">
              <a:rPr lang="en-US"/>
              <a:pPr/>
              <a:t>58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945406-4CC4-49EF-A1F1-65CD48488159}" type="slidenum">
              <a:rPr lang="en-US" smtClean="0"/>
              <a:pPr/>
              <a:t>93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FC660-8679-470D-ACED-01D5FA4A5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42D23-0C83-4C90-8FB6-BA8A18752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586A8-CDBC-49F6-9BEC-80E6621AA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A3216F4-5E41-4246-941D-0A62024D5C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08E1C5C-0075-4B89-A7E6-40E20AB444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3A5899-DB21-4394-9888-1ADE79067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72708-39A1-4A66-90DC-FA4CF68D7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92BAF-670D-4D6B-B1BF-495897C025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F1922-CDA6-48B5-A01E-342E7BFAAB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9AEBE5-352E-4722-8516-11399BAFF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E19828-FB4D-4620-8387-DF18A0717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E735-35CD-4A48-BAF4-EBDC34EE1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3D985B4-DDDC-45B1-8FE2-01B5A3D45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1E7908D-0E50-4A10-BB02-14EC55078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paru-paru.com/wp-content/uploads/2012/04/Kelainan-Paru-paru-dan-Cara-Mengatasinya.jpg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eart_failure" TargetMode="External"/><Relationship Id="rId7" Type="http://schemas.openxmlformats.org/officeDocument/2006/relationships/hyperlink" Target="http://en.wikipedia.org/wiki/Sudden_cardiac_death" TargetMode="External"/><Relationship Id="rId2" Type="http://schemas.openxmlformats.org/officeDocument/2006/relationships/hyperlink" Target="http://en.wikipedia.org/wiki/Myocardiu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rrhythmia" TargetMode="External"/><Relationship Id="rId5" Type="http://schemas.openxmlformats.org/officeDocument/2006/relationships/hyperlink" Target="http://en.wikipedia.org/wiki/Peripheral_edema" TargetMode="External"/><Relationship Id="rId4" Type="http://schemas.openxmlformats.org/officeDocument/2006/relationships/hyperlink" Target="http://en.wikipedia.org/wiki/Dyspnea" TargetMode="Externa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schemia" TargetMode="External"/><Relationship Id="rId2" Type="http://schemas.openxmlformats.org/officeDocument/2006/relationships/hyperlink" Target="http://en.wikipedia.org/wiki/Pathology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Idiopathic" TargetMode="External"/><Relationship Id="rId3" Type="http://schemas.openxmlformats.org/officeDocument/2006/relationships/hyperlink" Target="http://en.wikipedia.org/wiki/Medication" TargetMode="External"/><Relationship Id="rId7" Type="http://schemas.openxmlformats.org/officeDocument/2006/relationships/hyperlink" Target="http://en.wikipedia.org/wiki/Genetics" TargetMode="External"/><Relationship Id="rId2" Type="http://schemas.openxmlformats.org/officeDocument/2006/relationships/hyperlink" Target="http://en.wikipedia.org/wiki/Etiolog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Hepatitis_C" TargetMode="External"/><Relationship Id="rId5" Type="http://schemas.openxmlformats.org/officeDocument/2006/relationships/hyperlink" Target="http://en.wikipedia.org/wiki/Infection" TargetMode="External"/><Relationship Id="rId4" Type="http://schemas.openxmlformats.org/officeDocument/2006/relationships/hyperlink" Target="http://en.wikipedia.org/wiki/Ethanol" TargetMode="Externa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98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3714680" y="214290"/>
            <a:ext cx="54293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PENUNJANG</a:t>
            </a:r>
            <a:br>
              <a:rPr lang="en-US" sz="40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DIAGNOSIS FISIOTERAPI</a:t>
            </a: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2571744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solidFill>
                  <a:srgbClr val="0000FF"/>
                </a:solidFill>
              </a:rPr>
              <a:t>     </a:t>
            </a:r>
            <a:r>
              <a:rPr lang="id-ID" sz="4000" b="1" dirty="0" smtClean="0">
                <a:solidFill>
                  <a:srgbClr val="0000FF"/>
                </a:solidFill>
              </a:rPr>
              <a:t> </a:t>
            </a:r>
            <a:r>
              <a:rPr lang="id-ID" sz="400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PERTEMUAN</a:t>
            </a:r>
            <a:r>
              <a:rPr lang="id-ID" sz="4000" b="1" dirty="0" smtClean="0">
                <a:solidFill>
                  <a:srgbClr val="0033CC"/>
                </a:solidFill>
              </a:rPr>
              <a:t>  </a:t>
            </a:r>
            <a:endParaRPr lang="id-ID" sz="4000" b="1" dirty="0">
              <a:solidFill>
                <a:srgbClr val="0033CC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000496" y="2500306"/>
            <a:ext cx="857256" cy="857256"/>
          </a:xfrm>
          <a:prstGeom prst="ellipse">
            <a:avLst/>
          </a:prstGeom>
          <a:solidFill>
            <a:srgbClr val="1753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 smtClean="0"/>
              <a:t>5</a:t>
            </a:r>
            <a:endParaRPr lang="id-ID" sz="36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4000496" y="5715016"/>
            <a:ext cx="4000528" cy="500066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 smtClean="0"/>
              <a:t>Wismanto</a:t>
            </a:r>
            <a:r>
              <a:rPr lang="en-US" b="1" dirty="0" smtClean="0"/>
              <a:t>  </a:t>
            </a:r>
            <a:r>
              <a:rPr lang="en-US" b="1" dirty="0" err="1" smtClean="0"/>
              <a:t>SPd</a:t>
            </a:r>
            <a:r>
              <a:rPr lang="en-US" b="1" dirty="0" smtClean="0"/>
              <a:t>, </a:t>
            </a:r>
            <a:r>
              <a:rPr lang="en-US" b="1" dirty="0" err="1" smtClean="0"/>
              <a:t>SFt</a:t>
            </a:r>
            <a:r>
              <a:rPr lang="en-US" b="1" dirty="0" smtClean="0"/>
              <a:t>, M </a:t>
            </a:r>
            <a:r>
              <a:rPr lang="en-US" b="1" dirty="0" err="1" smtClean="0"/>
              <a:t>Fis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693001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28604"/>
            <a:ext cx="7772400" cy="5926956"/>
          </a:xfrm>
        </p:spPr>
        <p:txBody>
          <a:bodyPr>
            <a:normAutofit/>
          </a:bodyPr>
          <a:lstStyle/>
          <a:p>
            <a:r>
              <a:rPr lang="en-US" dirty="0" err="1" smtClean="0"/>
              <a:t>Sakit</a:t>
            </a:r>
            <a:r>
              <a:rPr lang="en-US" dirty="0" smtClean="0"/>
              <a:t> yang </a:t>
            </a:r>
            <a:r>
              <a:rPr lang="en-US" dirty="0" err="1" smtClean="0"/>
              <a:t>ditimbulkan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hipertensi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tiba-tiba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stroke, </a:t>
            </a:r>
            <a:r>
              <a:rPr lang="en-US" dirty="0" err="1" smtClean="0">
                <a:solidFill>
                  <a:srgbClr val="FFC000"/>
                </a:solidFill>
              </a:rPr>
              <a:t>lumpuh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err="1" smtClean="0">
                <a:solidFill>
                  <a:srgbClr val="FFC000"/>
                </a:solidFill>
              </a:rPr>
              <a:t>pusing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err="1" smtClean="0">
                <a:solidFill>
                  <a:srgbClr val="FFC000"/>
                </a:solidFill>
              </a:rPr>
              <a:t>nyeri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kepala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err="1" smtClean="0">
                <a:solidFill>
                  <a:srgbClr val="FFC000"/>
                </a:solidFill>
              </a:rPr>
              <a:t>sakit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jantung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err="1" smtClean="0">
                <a:solidFill>
                  <a:srgbClr val="FFC000"/>
                </a:solidFill>
              </a:rPr>
              <a:t>dan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lambat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laun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dapat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menyebabkan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penyakit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ginjal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akut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err="1" smtClean="0">
                <a:solidFill>
                  <a:srgbClr val="FFC000"/>
                </a:solidFill>
              </a:rPr>
              <a:t>arteriosklerosis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</a:p>
          <a:p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hipertensi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, </a:t>
            </a:r>
            <a:r>
              <a:rPr lang="en-US" dirty="0" err="1" smtClean="0"/>
              <a:t>istirahat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, diet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garam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kolesterol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28662" y="285728"/>
            <a:ext cx="7715304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GEJALA &amp; TANDA </a:t>
            </a:r>
            <a:r>
              <a:rPr lang="en-US" dirty="0" smtClean="0"/>
              <a:t>PNEMONIA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GEJALA.  NYERI DADA, SESAKNAFAS</a:t>
            </a:r>
          </a:p>
          <a:p>
            <a:r>
              <a:rPr lang="en-US"/>
              <a:t>TANDA-TANDA. </a:t>
            </a:r>
          </a:p>
          <a:p>
            <a:pPr>
              <a:buFontTx/>
              <a:buNone/>
            </a:pPr>
            <a:r>
              <a:rPr lang="en-US"/>
              <a:t>   - Vital sign .                        </a:t>
            </a:r>
          </a:p>
          <a:p>
            <a:pPr>
              <a:buFontTx/>
              <a:buNone/>
            </a:pPr>
            <a:r>
              <a:rPr lang="en-US"/>
              <a:t>   - DEMAM</a:t>
            </a:r>
          </a:p>
          <a:p>
            <a:pPr>
              <a:buFontTx/>
              <a:buNone/>
            </a:pPr>
            <a:r>
              <a:rPr lang="en-US"/>
              <a:t>   - BATUK BERDAHAK     </a:t>
            </a:r>
          </a:p>
          <a:p>
            <a:pPr>
              <a:buFontTx/>
              <a:buNone/>
            </a:pPr>
            <a:r>
              <a:rPr lang="en-US"/>
              <a:t>   - CEMAS</a:t>
            </a:r>
          </a:p>
          <a:p>
            <a:pPr>
              <a:buFontTx/>
              <a:buNone/>
            </a:pPr>
            <a:r>
              <a:rPr lang="en-US"/>
              <a:t>   - GERAK FUNGSIONAL MENURUN.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KOMPLIKASI PNEUMONIA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Tx/>
              <a:buNone/>
            </a:pPr>
            <a:r>
              <a:rPr lang="en-US" dirty="0"/>
              <a:t>   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572000" y="1643050"/>
            <a:ext cx="4248144" cy="4876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solidFill>
                  <a:schemeClr val="bg1"/>
                </a:solidFill>
              </a:rPr>
              <a:t>DAHAK PURULEN</a:t>
            </a:r>
          </a:p>
          <a:p>
            <a:r>
              <a:rPr lang="en-US" dirty="0">
                <a:solidFill>
                  <a:schemeClr val="bg1"/>
                </a:solidFill>
              </a:rPr>
              <a:t>JALAN NAFAS SEMPIT</a:t>
            </a:r>
          </a:p>
          <a:p>
            <a:r>
              <a:rPr lang="en-US" dirty="0">
                <a:solidFill>
                  <a:schemeClr val="bg1"/>
                </a:solidFill>
              </a:rPr>
              <a:t>ROM THORAK RENDAH</a:t>
            </a:r>
          </a:p>
          <a:p>
            <a:r>
              <a:rPr lang="en-US" dirty="0">
                <a:solidFill>
                  <a:schemeClr val="bg1"/>
                </a:solidFill>
              </a:rPr>
              <a:t>OTOT RESPIRASI LEMAH</a:t>
            </a:r>
          </a:p>
          <a:p>
            <a:r>
              <a:rPr lang="en-US" dirty="0">
                <a:solidFill>
                  <a:schemeClr val="bg1"/>
                </a:solidFill>
              </a:rPr>
              <a:t>VENTILASI RENDAH</a:t>
            </a:r>
          </a:p>
          <a:p>
            <a:r>
              <a:rPr lang="en-US" dirty="0">
                <a:solidFill>
                  <a:schemeClr val="bg1"/>
                </a:solidFill>
              </a:rPr>
              <a:t>SESAK NAFAS</a:t>
            </a:r>
          </a:p>
          <a:p>
            <a:r>
              <a:rPr lang="en-US" dirty="0">
                <a:solidFill>
                  <a:schemeClr val="bg1"/>
                </a:solidFill>
              </a:rPr>
              <a:t>GERAK FUNGSIONAL </a:t>
            </a:r>
          </a:p>
          <a:p>
            <a:r>
              <a:rPr lang="en-US" dirty="0">
                <a:solidFill>
                  <a:schemeClr val="bg1"/>
                </a:solidFill>
              </a:rPr>
              <a:t>TERBATAS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1071538" y="1905000"/>
            <a:ext cx="3143272" cy="449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/>
            <a:r>
              <a:rPr lang="en-US" b="1" dirty="0">
                <a:solidFill>
                  <a:schemeClr val="bg1"/>
                </a:solidFill>
              </a:rPr>
              <a:t>1. PLEURA </a:t>
            </a:r>
          </a:p>
          <a:p>
            <a:pPr marL="457200" indent="-457200"/>
            <a:r>
              <a:rPr lang="en-US" b="1" dirty="0">
                <a:solidFill>
                  <a:schemeClr val="bg1"/>
                </a:solidFill>
              </a:rPr>
              <a:t>    EFUSI</a:t>
            </a:r>
          </a:p>
          <a:p>
            <a:pPr marL="457200" indent="-457200"/>
            <a:r>
              <a:rPr lang="en-US" b="1" dirty="0">
                <a:solidFill>
                  <a:schemeClr val="bg1"/>
                </a:solidFill>
              </a:rPr>
              <a:t>2. ABSES</a:t>
            </a:r>
          </a:p>
          <a:p>
            <a:pPr marL="457200" indent="-457200"/>
            <a:r>
              <a:rPr lang="en-US" b="1" dirty="0">
                <a:solidFill>
                  <a:schemeClr val="bg1"/>
                </a:solidFill>
              </a:rPr>
              <a:t>    PARU</a:t>
            </a:r>
          </a:p>
          <a:p>
            <a:pPr marL="457200" indent="-457200"/>
            <a:r>
              <a:rPr lang="en-US" b="1" dirty="0">
                <a:solidFill>
                  <a:schemeClr val="bg1"/>
                </a:solidFill>
              </a:rPr>
              <a:t>3. SEPSES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STADIUM PNEUMONIA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82930" indent="-514350">
              <a:lnSpc>
                <a:spcPct val="90000"/>
              </a:lnSpc>
              <a:buNone/>
            </a:pPr>
            <a:r>
              <a:rPr lang="en-US" sz="2400" dirty="0" smtClean="0"/>
              <a:t>I. AKUT  (4-14 JAM)  : DEMAM</a:t>
            </a:r>
            <a:r>
              <a:rPr lang="en-US" sz="2400" dirty="0"/>
              <a:t>, BATUK, NYERI  </a:t>
            </a:r>
            <a:r>
              <a:rPr lang="en-US" sz="2400" dirty="0" smtClean="0"/>
              <a:t>DADA.</a:t>
            </a:r>
          </a:p>
          <a:p>
            <a:pPr marL="582930" indent="-514350">
              <a:lnSpc>
                <a:spcPct val="90000"/>
              </a:lnSpc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II. EXUDAT ALVEOLI, INFILTRASI FIBRIN DI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     ALVEOLI TAK LENTUR.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     ALVEOLI </a:t>
            </a:r>
            <a:r>
              <a:rPr lang="en-US" sz="2400" dirty="0" smtClean="0"/>
              <a:t>TAK TERISI </a:t>
            </a:r>
            <a:r>
              <a:rPr lang="en-US" sz="2400" dirty="0"/>
              <a:t>UDARA.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     SESAK NAFAS, PUCAT, CYANOSIS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III. HEPATITIS AKIBAT INFILTRASI </a:t>
            </a:r>
            <a:r>
              <a:rPr lang="en-US" sz="2400" dirty="0" smtClean="0"/>
              <a:t>VIRUS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IV.MASA RESOLUSI: NAFAS MEMBAIK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         PANAS MENURUN.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4" y="0"/>
            <a:ext cx="7662886" cy="9906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cs typeface="Times New Roman" pitchFamily="18" charset="0"/>
              </a:rPr>
              <a:t/>
            </a:r>
            <a:br>
              <a:rPr lang="en-US" sz="2800" b="1" dirty="0" smtClean="0">
                <a:cs typeface="Times New Roman" pitchFamily="18" charset="0"/>
              </a:rPr>
            </a:br>
            <a:r>
              <a:rPr lang="en-US" sz="2800" b="1" dirty="0" err="1" smtClean="0">
                <a:cs typeface="Times New Roman" pitchFamily="18" charset="0"/>
              </a:rPr>
              <a:t>Tanda-tanda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dan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gejala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gagal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nafas</a:t>
            </a:r>
            <a:r>
              <a:rPr lang="en-US" sz="2800" b="1" dirty="0" smtClean="0">
                <a:cs typeface="Times New Roman" pitchFamily="18" charset="0"/>
              </a:rPr>
              <a:t>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143000"/>
            <a:ext cx="7086600" cy="5486400"/>
          </a:xfrm>
        </p:spPr>
        <p:txBody>
          <a:bodyPr>
            <a:normAutofit/>
          </a:bodyPr>
          <a:lstStyle/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cs typeface="Times New Roman" pitchFamily="18" charset="0"/>
              </a:rPr>
              <a:t>1.  Vital Sign : HR, RR, BOOD PRESURE.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cs typeface="Times New Roman" pitchFamily="18" charset="0"/>
              </a:rPr>
              <a:t>2.  </a:t>
            </a:r>
            <a:r>
              <a:rPr lang="en-US" sz="2800" dirty="0" err="1" smtClean="0">
                <a:cs typeface="Times New Roman" pitchFamily="18" charset="0"/>
              </a:rPr>
              <a:t>Gelisah</a:t>
            </a:r>
            <a:r>
              <a:rPr lang="en-US" sz="2800" dirty="0" smtClean="0">
                <a:cs typeface="Times New Roman" pitchFamily="18" charset="0"/>
              </a:rPr>
              <a:t>/ </a:t>
            </a:r>
            <a:r>
              <a:rPr lang="en-US" sz="2800" dirty="0" err="1" smtClean="0">
                <a:cs typeface="Times New Roman" pitchFamily="18" charset="0"/>
              </a:rPr>
              <a:t>tidak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sadar</a:t>
            </a:r>
            <a:r>
              <a:rPr lang="en-US" sz="2800" dirty="0" smtClean="0">
                <a:cs typeface="Times New Roman" pitchFamily="18" charset="0"/>
              </a:rPr>
              <a:t>.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cs typeface="Times New Roman" pitchFamily="18" charset="0"/>
              </a:rPr>
              <a:t>3.   </a:t>
            </a:r>
            <a:r>
              <a:rPr lang="en-US" sz="2800" dirty="0" err="1" smtClean="0">
                <a:cs typeface="Times New Roman" pitchFamily="18" charset="0"/>
              </a:rPr>
              <a:t>Sesak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nafas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atau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gagal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nafas</a:t>
            </a:r>
            <a:r>
              <a:rPr lang="en-US" sz="2800" dirty="0" smtClean="0">
                <a:cs typeface="Times New Roman" pitchFamily="18" charset="0"/>
              </a:rPr>
              <a:t>.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cs typeface="Times New Roman" pitchFamily="18" charset="0"/>
              </a:rPr>
              <a:t>4.   </a:t>
            </a:r>
            <a:r>
              <a:rPr lang="en-US" sz="2800" dirty="0" err="1" smtClean="0">
                <a:cs typeface="Times New Roman" pitchFamily="18" charset="0"/>
              </a:rPr>
              <a:t>Batuk</a:t>
            </a:r>
            <a:r>
              <a:rPr lang="en-US" sz="2800" dirty="0" smtClean="0">
                <a:cs typeface="Times New Roman" pitchFamily="18" charset="0"/>
              </a:rPr>
              <a:t> / </a:t>
            </a:r>
            <a:r>
              <a:rPr lang="en-US" sz="2800" dirty="0" err="1" smtClean="0">
                <a:cs typeface="Times New Roman" pitchFamily="18" charset="0"/>
              </a:rPr>
              <a:t>berdahak</a:t>
            </a:r>
            <a:r>
              <a:rPr lang="en-US" sz="2800" dirty="0" smtClean="0">
                <a:cs typeface="Times New Roman" pitchFamily="18" charset="0"/>
              </a:rPr>
              <a:t>. 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cs typeface="Times New Roman" pitchFamily="18" charset="0"/>
              </a:rPr>
              <a:t>5.   </a:t>
            </a:r>
            <a:r>
              <a:rPr lang="en-US" sz="2800" dirty="0" err="1" smtClean="0">
                <a:cs typeface="Times New Roman" pitchFamily="18" charset="0"/>
              </a:rPr>
              <a:t>Pola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nafas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tidak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efektif</a:t>
            </a:r>
            <a:r>
              <a:rPr lang="en-US" sz="2800" dirty="0" smtClean="0">
                <a:cs typeface="Times New Roman" pitchFamily="18" charset="0"/>
              </a:rPr>
              <a:t>.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cs typeface="Times New Roman" pitchFamily="18" charset="0"/>
              </a:rPr>
              <a:t>6.   </a:t>
            </a:r>
            <a:r>
              <a:rPr lang="en-US" sz="2800" dirty="0" err="1" smtClean="0">
                <a:cs typeface="Times New Roman" pitchFamily="18" charset="0"/>
              </a:rPr>
              <a:t>Sikap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spesifik</a:t>
            </a:r>
            <a:r>
              <a:rPr lang="en-US" sz="2800" dirty="0" smtClean="0">
                <a:cs typeface="Times New Roman" pitchFamily="18" charset="0"/>
              </a:rPr>
              <a:t>, ROM.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cs typeface="Times New Roman" pitchFamily="18" charset="0"/>
              </a:rPr>
              <a:t>7.  </a:t>
            </a:r>
            <a:r>
              <a:rPr lang="en-US" sz="2800" dirty="0" err="1" smtClean="0">
                <a:cs typeface="Times New Roman" pitchFamily="18" charset="0"/>
              </a:rPr>
              <a:t>Sensorik</a:t>
            </a:r>
            <a:r>
              <a:rPr lang="en-US" sz="2800" dirty="0" smtClean="0">
                <a:cs typeface="Times New Roman" pitchFamily="18" charset="0"/>
              </a:rPr>
              <a:t>.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cs typeface="Times New Roman" pitchFamily="18" charset="0"/>
              </a:rPr>
              <a:t>8.  </a:t>
            </a:r>
            <a:r>
              <a:rPr lang="en-US" sz="2800" dirty="0" err="1" smtClean="0">
                <a:cs typeface="Times New Roman" pitchFamily="18" charset="0"/>
              </a:rPr>
              <a:t>Kekuatan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otot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pernafasan</a:t>
            </a:r>
            <a:r>
              <a:rPr lang="en-US" sz="2800" dirty="0" smtClean="0">
                <a:cs typeface="Times New Roman" pitchFamily="18" charset="0"/>
              </a:rPr>
              <a:t>.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cs typeface="Times New Roman" pitchFamily="18" charset="0"/>
              </a:rPr>
              <a:t>9.  </a:t>
            </a:r>
            <a:r>
              <a:rPr lang="en-US" sz="2800" dirty="0" err="1" smtClean="0">
                <a:cs typeface="Times New Roman" pitchFamily="18" charset="0"/>
              </a:rPr>
              <a:t>Pengetahuan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kesehatan</a:t>
            </a:r>
            <a:endParaRPr lang="en-US" sz="2800" dirty="0" smtClean="0">
              <a:cs typeface="Times New Roman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cs typeface="Times New Roman" pitchFamily="18" charset="0"/>
              </a:rPr>
              <a:t>10. ADL.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cs typeface="Times New Roman" pitchFamily="18" charset="0"/>
              </a:rPr>
              <a:t> 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0"/>
            <a:ext cx="8572528" cy="1187450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</a:rPr>
              <a:t/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accent2"/>
                </a:solidFill>
              </a:rPr>
              <a:t>8. </a:t>
            </a:r>
            <a:r>
              <a:rPr lang="en-US" sz="2400" b="1" dirty="0" err="1" smtClean="0">
                <a:solidFill>
                  <a:schemeClr val="tx1"/>
                </a:solidFill>
              </a:rPr>
              <a:t>Kelemahan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sirkulasi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antropometri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akibat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gangguan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sistem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limfe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64867" name="Text Box 3"/>
          <p:cNvSpPr txBox="1">
            <a:spLocks noChangeArrowheads="1"/>
          </p:cNvSpPr>
          <p:nvPr/>
        </p:nvSpPr>
        <p:spPr bwMode="auto">
          <a:xfrm>
            <a:off x="4800600" y="1219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642910" y="2071678"/>
            <a:ext cx="4343400" cy="4117975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l"/>
            <a:r>
              <a:rPr lang="en-US" dirty="0">
                <a:solidFill>
                  <a:srgbClr val="FFFF00"/>
                </a:solidFill>
              </a:rPr>
              <a:t>KONDISI PATOFISIOLOGI : </a:t>
            </a: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Selulitis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Filariasis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Infeksi</a:t>
            </a:r>
            <a:r>
              <a:rPr lang="en-US" dirty="0">
                <a:solidFill>
                  <a:srgbClr val="FFFF00"/>
                </a:solidFill>
              </a:rPr>
              <a:t> / Sepsis</a:t>
            </a: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Limfedema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Post </a:t>
            </a:r>
            <a:r>
              <a:rPr lang="en-US" dirty="0" err="1">
                <a:solidFill>
                  <a:srgbClr val="FFFF00"/>
                </a:solidFill>
              </a:rPr>
              <a:t>radiasi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Bedah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rekonstruksi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Paska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diseksi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nodus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limfe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Distropi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refleks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simpatetik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Trauma</a:t>
            </a:r>
          </a:p>
          <a:p>
            <a:pPr marL="457200" indent="-457200" algn="l">
              <a:buFontTx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AIDS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5143504" y="2071678"/>
            <a:ext cx="3814759" cy="30469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 algn="l"/>
            <a:r>
              <a:rPr lang="en-US" dirty="0" smtClean="0">
                <a:solidFill>
                  <a:srgbClr val="FFFF00"/>
                </a:solidFill>
              </a:rPr>
              <a:t>PROGNOSA  NEGATIF </a:t>
            </a:r>
            <a:r>
              <a:rPr lang="en-US" dirty="0">
                <a:solidFill>
                  <a:srgbClr val="FFFF00"/>
                </a:solidFill>
              </a:rPr>
              <a:t>:</a:t>
            </a: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Bengkak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Nyeri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Gagal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integritas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kulit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Sulit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gagal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berpakaian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Bodi</a:t>
            </a:r>
            <a:r>
              <a:rPr lang="en-US" dirty="0">
                <a:solidFill>
                  <a:srgbClr val="FFFF00"/>
                </a:solidFill>
              </a:rPr>
              <a:t> image </a:t>
            </a:r>
            <a:r>
              <a:rPr lang="en-US" dirty="0" err="1">
                <a:solidFill>
                  <a:srgbClr val="FFFF00"/>
                </a:solidFill>
              </a:rPr>
              <a:t>negatif</a:t>
            </a:r>
            <a:r>
              <a:rPr lang="en-US" dirty="0">
                <a:solidFill>
                  <a:srgbClr val="FFFF00"/>
                </a:solidFill>
              </a:rPr>
              <a:t>/minder</a:t>
            </a:r>
          </a:p>
          <a:p>
            <a:pPr marL="457200" indent="-457200" algn="l">
              <a:buFontTx/>
              <a:buAutoNum type="arabicPeriod"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5074440"/>
          </a:xfrm>
        </p:spPr>
        <p:txBody>
          <a:bodyPr/>
          <a:lstStyle/>
          <a:p>
            <a:pPr lvl="0">
              <a:defRPr/>
            </a:pPr>
            <a:r>
              <a:rPr lang="en-US" b="1" dirty="0" err="1" smtClean="0">
                <a:solidFill>
                  <a:srgbClr val="FFFF00"/>
                </a:solidFill>
              </a:rPr>
              <a:t>Definisi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endParaRPr lang="en-US" dirty="0" smtClean="0"/>
          </a:p>
          <a:p>
            <a:pPr lvl="0">
              <a:defRPr/>
            </a:pPr>
            <a:r>
              <a:rPr lang="id-ID" sz="2800" dirty="0" smtClean="0"/>
              <a:t>Akumulasi cairan interstitial dengan kadar protein tinggi pada kulit dan jaringan subkutan sebagai akibat dari disfungsi sistem limfatik</a:t>
            </a:r>
            <a:r>
              <a:rPr lang="en-US" sz="2800" dirty="0" smtClean="0"/>
              <a:t>.</a:t>
            </a:r>
            <a:endParaRPr lang="en-GB" sz="28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28662" y="285728"/>
            <a:ext cx="7715304" cy="12858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LIMFEDEMA</a:t>
            </a:r>
          </a:p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6" name="Picture 5" descr="Figur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1" y="3714752"/>
            <a:ext cx="2609357" cy="28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571472" y="5857892"/>
            <a:ext cx="514353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11480" lvl="0" indent="-34290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r>
              <a:rPr lang="id-ID" sz="1600" b="1" dirty="0" smtClean="0">
                <a:solidFill>
                  <a:schemeClr val="bg1"/>
                </a:solidFill>
              </a:rPr>
              <a:t>J. Octovianus (BOB)</a:t>
            </a:r>
            <a:r>
              <a:rPr lang="en-US" sz="1600" b="1" dirty="0" smtClean="0">
                <a:solidFill>
                  <a:schemeClr val="bg1"/>
                </a:solidFill>
              </a:rPr>
              <a:t>, </a:t>
            </a:r>
            <a:r>
              <a:rPr lang="id-ID" sz="1600" b="1" dirty="0" smtClean="0">
                <a:solidFill>
                  <a:schemeClr val="bg1"/>
                </a:solidFill>
              </a:rPr>
              <a:t>Limfedema</a:t>
            </a:r>
            <a:r>
              <a:rPr lang="en-US" sz="1600" b="1" dirty="0" smtClean="0">
                <a:solidFill>
                  <a:schemeClr val="bg1"/>
                </a:solidFill>
              </a:rPr>
              <a:t> ,</a:t>
            </a:r>
            <a:r>
              <a:rPr lang="en-GB" sz="1600" b="1" dirty="0" err="1" smtClean="0">
                <a:solidFill>
                  <a:schemeClr val="bg1"/>
                </a:solidFill>
              </a:rPr>
              <a:t>Grabb</a:t>
            </a:r>
            <a:r>
              <a:rPr lang="en-GB" sz="1600" b="1" dirty="0" smtClean="0">
                <a:solidFill>
                  <a:schemeClr val="bg1"/>
                </a:solidFill>
              </a:rPr>
              <a:t> and Smith's plastic surgery. 6th </a:t>
            </a:r>
            <a:r>
              <a:rPr lang="en-GB" sz="1600" b="1" dirty="0" err="1" smtClean="0">
                <a:solidFill>
                  <a:schemeClr val="bg1"/>
                </a:solidFill>
              </a:rPr>
              <a:t>ed</a:t>
            </a:r>
            <a:r>
              <a:rPr lang="en-GB" sz="1600" b="1" dirty="0" smtClean="0">
                <a:solidFill>
                  <a:schemeClr val="bg1"/>
                </a:solidFill>
              </a:rPr>
              <a:t> , 2007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85720" y="4500570"/>
            <a:ext cx="3992562" cy="889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id-ID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id-ID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Etiologi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id-ID" sz="2800" dirty="0" smtClean="0"/>
              <a:t>Limfedema Primer</a:t>
            </a:r>
          </a:p>
          <a:p>
            <a:pPr marL="990600" lvl="1" indent="-541338"/>
            <a:r>
              <a:rPr lang="id-ID" sz="2400" dirty="0" smtClean="0"/>
              <a:t>Unknown</a:t>
            </a:r>
          </a:p>
          <a:p>
            <a:pPr marL="990600" lvl="1" indent="-541338"/>
            <a:r>
              <a:rPr lang="id-ID" sz="2400" dirty="0" smtClean="0"/>
              <a:t>Genetik : </a:t>
            </a:r>
          </a:p>
          <a:p>
            <a:pPr marL="1371600" lvl="2" indent="-481013">
              <a:buFontTx/>
              <a:buAutoNum type="arabicPeriod"/>
            </a:pPr>
            <a:r>
              <a:rPr lang="id-ID" sz="2000" dirty="0" smtClean="0"/>
              <a:t>Congenital limfedema</a:t>
            </a:r>
          </a:p>
          <a:p>
            <a:pPr marL="1371600" lvl="2" indent="-481013">
              <a:buFontTx/>
              <a:buAutoNum type="arabicPeriod"/>
            </a:pPr>
            <a:r>
              <a:rPr lang="id-ID" sz="2000" dirty="0" smtClean="0"/>
              <a:t>Limfedema praecox</a:t>
            </a:r>
          </a:p>
          <a:p>
            <a:pPr marL="1371600" lvl="2" indent="-481013">
              <a:buFontTx/>
              <a:buAutoNum type="arabicPeriod"/>
            </a:pPr>
            <a:r>
              <a:rPr lang="id-ID" sz="2000" dirty="0" smtClean="0"/>
              <a:t>Limfedema tarda</a:t>
            </a:r>
          </a:p>
          <a:p>
            <a:pPr marL="609600" indent="-609600"/>
            <a:r>
              <a:rPr lang="id-ID" sz="2800" dirty="0" smtClean="0"/>
              <a:t>Limfedema sekunder</a:t>
            </a:r>
          </a:p>
          <a:p>
            <a:pPr marL="990600" lvl="1" indent="-541338"/>
            <a:r>
              <a:rPr lang="id-ID" sz="2400" dirty="0" smtClean="0"/>
              <a:t>Infeksi</a:t>
            </a:r>
          </a:p>
          <a:p>
            <a:pPr marL="990600" lvl="1" indent="-541338"/>
            <a:r>
              <a:rPr lang="id-ID" sz="2400" dirty="0" smtClean="0"/>
              <a:t>Pembedahan</a:t>
            </a:r>
            <a:endParaRPr lang="en-GB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LymphedemaL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173240"/>
            <a:ext cx="3330166" cy="381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Limfedema Primer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id-ID" dirty="0" smtClean="0"/>
              <a:t>Wanita : Pria </a:t>
            </a:r>
            <a:r>
              <a:rPr lang="id-ID" dirty="0" smtClean="0">
                <a:sym typeface="Wingdings" pitchFamily="2" charset="2"/>
              </a:rPr>
              <a:t></a:t>
            </a:r>
            <a:r>
              <a:rPr lang="id-ID" dirty="0" smtClean="0"/>
              <a:t> 3:1</a:t>
            </a:r>
          </a:p>
          <a:p>
            <a:r>
              <a:rPr lang="id-ID" dirty="0" smtClean="0"/>
              <a:t>Ekstremitas kiri &gt;&gt; kanan</a:t>
            </a:r>
          </a:p>
          <a:p>
            <a:r>
              <a:rPr lang="id-ID" dirty="0" smtClean="0"/>
              <a:t>Ektremitas bawah &gt;&gt; atas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lymphoedem_web_166x1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571744"/>
            <a:ext cx="3005138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914400"/>
          </a:xfrm>
        </p:spPr>
        <p:txBody>
          <a:bodyPr/>
          <a:lstStyle/>
          <a:p>
            <a:r>
              <a:rPr lang="id-ID" dirty="0" smtClean="0"/>
              <a:t>Limfedema Sekunder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57224" y="1214422"/>
            <a:ext cx="7772400" cy="4572000"/>
          </a:xfrm>
        </p:spPr>
        <p:txBody>
          <a:bodyPr/>
          <a:lstStyle/>
          <a:p>
            <a:r>
              <a:rPr lang="id-ID" dirty="0" smtClean="0"/>
              <a:t>&gt;&gt; disebabkan oleh Wuchereria Bancrofti</a:t>
            </a:r>
          </a:p>
          <a:p>
            <a:r>
              <a:rPr lang="id-ID" dirty="0" smtClean="0"/>
              <a:t>Kerusakan Kelenjar limfe karena pembedahah, radiasi dan i</a:t>
            </a:r>
            <a:r>
              <a:rPr lang="en-US" dirty="0" err="1" smtClean="0"/>
              <a:t>nvasi</a:t>
            </a:r>
            <a:r>
              <a:rPr lang="id-ID" dirty="0" smtClean="0"/>
              <a:t> tumor</a:t>
            </a:r>
          </a:p>
          <a:p>
            <a:r>
              <a:rPr lang="id-ID" dirty="0" smtClean="0"/>
              <a:t>Infeksi dan keradangan pada kelenjar limfe</a:t>
            </a:r>
            <a:endParaRPr lang="en-GB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" name="Picture 4" descr="Figure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500438"/>
            <a:ext cx="2128864" cy="3171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Diagnos</a:t>
            </a:r>
            <a:r>
              <a:rPr lang="en-US" dirty="0" smtClean="0"/>
              <a:t>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3200" dirty="0" smtClean="0"/>
              <a:t>Dapat ditegakkan melalui a</a:t>
            </a:r>
            <a:r>
              <a:rPr lang="en-US" sz="3200" dirty="0" err="1" smtClean="0"/>
              <a:t>ssesmen</a:t>
            </a:r>
            <a:r>
              <a:rPr lang="id-ID" sz="3200" dirty="0" smtClean="0"/>
              <a:t> dan pemeriksaan fisik</a:t>
            </a:r>
            <a:r>
              <a:rPr lang="en-US" sz="3200" dirty="0" smtClean="0"/>
              <a:t>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err="1" smtClean="0"/>
              <a:t>Assesmen</a:t>
            </a:r>
            <a:endParaRPr lang="en-US" sz="3200" dirty="0" smtClean="0"/>
          </a:p>
          <a:p>
            <a:pPr lvl="1"/>
            <a:r>
              <a:rPr lang="id-ID" sz="2400" dirty="0" smtClean="0"/>
              <a:t>Bedakan dengan non limfatik edema</a:t>
            </a:r>
          </a:p>
          <a:p>
            <a:pPr lvl="1"/>
            <a:r>
              <a:rPr lang="id-ID" sz="2400" dirty="0" smtClean="0"/>
              <a:t>Edema, dari distal ke proksimal</a:t>
            </a:r>
          </a:p>
          <a:p>
            <a:pPr lvl="1"/>
            <a:r>
              <a:rPr lang="id-ID" sz="2400" dirty="0" smtClean="0"/>
              <a:t>Edema awalnya pitting, berkembang menjadi non pitting bila telah terjadi fibrosis</a:t>
            </a:r>
          </a:p>
          <a:p>
            <a:pPr lvl="1"/>
            <a:r>
              <a:rPr lang="id-ID" sz="2400" dirty="0" smtClean="0"/>
              <a:t>Keluhan kelelahan dan berat pada ekstremitas</a:t>
            </a:r>
          </a:p>
          <a:p>
            <a:endParaRPr lang="id-ID" sz="32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785818"/>
          </a:xfrm>
        </p:spPr>
        <p:txBody>
          <a:bodyPr/>
          <a:lstStyle/>
          <a:p>
            <a:r>
              <a:rPr lang="en-US" sz="3200" b="1" dirty="0" err="1" smtClean="0"/>
              <a:t>Pengertian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Hipertensi</a:t>
            </a:r>
            <a:r>
              <a:rPr lang="en-US" sz="3200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71546"/>
            <a:ext cx="7772400" cy="5284014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Darah</a:t>
            </a:r>
            <a:r>
              <a:rPr lang="en-US" dirty="0" smtClean="0"/>
              <a:t> yang </a:t>
            </a:r>
            <a:r>
              <a:rPr lang="en-US" dirty="0" err="1" smtClean="0"/>
              <a:t>mengalir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dipompa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yang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arteri</a:t>
            </a:r>
            <a:r>
              <a:rPr lang="en-US" dirty="0" smtClean="0"/>
              <a:t> (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nadi</a:t>
            </a:r>
            <a:r>
              <a:rPr lang="en-US" dirty="0" smtClean="0"/>
              <a:t>),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mengalir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bilik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berkontraksi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diteruskan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arteri</a:t>
            </a:r>
            <a:r>
              <a:rPr lang="en-US" dirty="0" smtClean="0"/>
              <a:t> (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nadi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sistol</a:t>
            </a:r>
            <a:r>
              <a:rPr lang="en-US" dirty="0" smtClean="0"/>
              <a:t>.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bilik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berkontraksi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relaksasi</a:t>
            </a:r>
            <a:r>
              <a:rPr lang="en-US" dirty="0" smtClean="0"/>
              <a:t> (</a:t>
            </a:r>
            <a:r>
              <a:rPr lang="en-US" dirty="0" err="1" smtClean="0"/>
              <a:t>istirahat</a:t>
            </a:r>
            <a:r>
              <a:rPr lang="en-US" dirty="0" smtClean="0"/>
              <a:t>) </a:t>
            </a:r>
            <a:r>
              <a:rPr lang="en-US" dirty="0" err="1" smtClean="0"/>
              <a:t>sebentar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relaksasi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relaksasi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diastol</a:t>
            </a:r>
            <a:r>
              <a:rPr lang="en-US" dirty="0" smtClean="0"/>
              <a:t>.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sistol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diastol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. 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hipertensi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sistol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140 mm Hg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diastol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90 mm Hg.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Komplikasi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Limfangitis rekuren</a:t>
            </a:r>
          </a:p>
          <a:p>
            <a:r>
              <a:rPr lang="id-ID" dirty="0" smtClean="0"/>
              <a:t>Selulitis</a:t>
            </a:r>
          </a:p>
          <a:p>
            <a:r>
              <a:rPr lang="id-ID" dirty="0" smtClean="0"/>
              <a:t>Fibrosis jaringan subkutan</a:t>
            </a:r>
          </a:p>
          <a:p>
            <a:r>
              <a:rPr lang="id-ID" dirty="0" smtClean="0"/>
              <a:t>Gangguan fungsi gerak</a:t>
            </a:r>
          </a:p>
          <a:p>
            <a:r>
              <a:rPr lang="id-ID" dirty="0" smtClean="0"/>
              <a:t>lymphangiosarcoma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Sepsis</a:t>
            </a:r>
            <a:r>
              <a:rPr lang="en-US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serius</a:t>
            </a:r>
            <a:r>
              <a:rPr lang="en-US" dirty="0" smtClean="0"/>
              <a:t> </a:t>
            </a:r>
            <a:r>
              <a:rPr lang="id-ID" dirty="0" smtClean="0"/>
              <a:t>dimana</a:t>
            </a:r>
            <a:r>
              <a:rPr lang="en-US" dirty="0" smtClean="0"/>
              <a:t> </a:t>
            </a:r>
            <a:r>
              <a:rPr lang="id-ID" dirty="0" smtClean="0"/>
              <a:t>terjadi </a:t>
            </a:r>
            <a:r>
              <a:rPr lang="en-US" dirty="0" err="1" smtClean="0"/>
              <a:t>inflamasi</a:t>
            </a:r>
            <a:r>
              <a:rPr lang="id-ID" dirty="0" smtClean="0"/>
              <a:t> di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(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sindrom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respon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inflamasi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sistemik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SIRS)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yang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dicurigai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inflamasi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mikroba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, </a:t>
            </a:r>
            <a:r>
              <a:rPr lang="en-US" dirty="0" err="1" smtClean="0"/>
              <a:t>urin</a:t>
            </a:r>
            <a:r>
              <a:rPr lang="en-US" dirty="0" smtClean="0"/>
              <a:t>, </a:t>
            </a:r>
            <a:r>
              <a:rPr lang="en-US" dirty="0" err="1" smtClean="0"/>
              <a:t>paru-paru</a:t>
            </a:r>
            <a:r>
              <a:rPr lang="en-US" dirty="0" smtClean="0"/>
              <a:t>, </a:t>
            </a:r>
            <a:r>
              <a:rPr lang="en-US" dirty="0" err="1" smtClean="0"/>
              <a:t>kulit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lain. </a:t>
            </a:r>
            <a:endParaRPr lang="id-ID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awam</a:t>
            </a:r>
            <a:r>
              <a:rPr lang="en-US" dirty="0" smtClean="0"/>
              <a:t> yang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sepsis </a:t>
            </a:r>
            <a:r>
              <a:rPr lang="id-ID" dirty="0" smtClean="0"/>
              <a:t>adalah </a:t>
            </a:r>
            <a:r>
              <a:rPr lang="en-US" b="1" dirty="0" err="1" smtClean="0">
                <a:solidFill>
                  <a:srgbClr val="FFFF00"/>
                </a:solidFill>
              </a:rPr>
              <a:t>keracunan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darah</a:t>
            </a:r>
            <a:r>
              <a:rPr lang="en-US" b="1" dirty="0" smtClean="0"/>
              <a:t>,</a:t>
            </a:r>
            <a:r>
              <a:rPr lang="en-US" dirty="0" smtClean="0"/>
              <a:t> 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Septikemia</a:t>
            </a:r>
            <a:r>
              <a:rPr lang="id-ID" dirty="0" smtClean="0">
                <a:solidFill>
                  <a:srgbClr val="FFFF00"/>
                </a:solidFill>
              </a:rPr>
              <a:t>.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28662" y="285728"/>
            <a:ext cx="7715304" cy="12858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</a:rPr>
              <a:t>SEPSIS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914400"/>
          </a:xfrm>
        </p:spPr>
        <p:txBody>
          <a:bodyPr/>
          <a:lstStyle/>
          <a:p>
            <a:pPr marL="457200" indent="-457200" algn="ctr"/>
            <a:r>
              <a:rPr lang="en-US" b="1" dirty="0" smtClean="0"/>
              <a:t>Sepsis </a:t>
            </a:r>
            <a:r>
              <a:rPr lang="en-US" b="1" dirty="0" err="1" smtClean="0"/>
              <a:t>berat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2984"/>
            <a:ext cx="7772400" cy="5212576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Sepsis </a:t>
            </a:r>
            <a:r>
              <a:rPr lang="en-US" b="1" dirty="0" err="1" smtClean="0"/>
              <a:t>berat</a:t>
            </a:r>
            <a:r>
              <a:rPr lang="en-US" dirty="0" smtClean="0"/>
              <a:t> 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sepsis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disfungsi</a:t>
            </a:r>
            <a:r>
              <a:rPr lang="en-US" dirty="0" smtClean="0"/>
              <a:t> organ,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(</a:t>
            </a:r>
            <a:r>
              <a:rPr lang="en-US" dirty="0" err="1" smtClean="0"/>
              <a:t>hipotensi</a:t>
            </a:r>
            <a:r>
              <a:rPr lang="en-US" dirty="0" smtClean="0"/>
              <a:t>),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id-ID" dirty="0" smtClean="0"/>
              <a:t> yang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mencukupi</a:t>
            </a:r>
            <a:r>
              <a:rPr lang="en-US" dirty="0" smtClean="0"/>
              <a:t> (</a:t>
            </a:r>
            <a:r>
              <a:rPr lang="en-US" dirty="0" err="1" smtClean="0"/>
              <a:t>hipoperfusi</a:t>
            </a:r>
            <a:r>
              <a:rPr lang="en-US" dirty="0" smtClean="0"/>
              <a:t>)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organ (</a:t>
            </a:r>
            <a:r>
              <a:rPr lang="en-US" dirty="0" err="1" smtClean="0"/>
              <a:t>menyebabkan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asidosis</a:t>
            </a:r>
            <a:r>
              <a:rPr lang="en-US" dirty="0" smtClean="0"/>
              <a:t> </a:t>
            </a:r>
            <a:r>
              <a:rPr lang="en-US" dirty="0" err="1" smtClean="0"/>
              <a:t>laktat</a:t>
            </a:r>
            <a:r>
              <a:rPr lang="en-US" dirty="0" smtClean="0"/>
              <a:t>,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urin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status mental </a:t>
            </a:r>
            <a:r>
              <a:rPr lang="en-US" dirty="0" err="1" smtClean="0"/>
              <a:t>berubah</a:t>
            </a:r>
            <a:r>
              <a:rPr lang="en-US" dirty="0" smtClean="0"/>
              <a:t>). </a:t>
            </a:r>
            <a:endParaRPr lang="id-ID" dirty="0" smtClean="0"/>
          </a:p>
          <a:p>
            <a:r>
              <a:rPr lang="en-US" dirty="0" smtClean="0"/>
              <a:t>Sepsis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septik</a:t>
            </a:r>
            <a:r>
              <a:rPr lang="en-US" dirty="0" smtClean="0"/>
              <a:t>, </a:t>
            </a:r>
            <a:r>
              <a:rPr lang="en-US" dirty="0" err="1" smtClean="0"/>
              <a:t>sindrom</a:t>
            </a:r>
            <a:r>
              <a:rPr lang="en-US" dirty="0" smtClean="0"/>
              <a:t> </a:t>
            </a:r>
            <a:r>
              <a:rPr lang="en-US" dirty="0" err="1" smtClean="0"/>
              <a:t>disfungsi</a:t>
            </a:r>
            <a:r>
              <a:rPr lang="en-US" dirty="0" smtClean="0"/>
              <a:t> organ </a:t>
            </a:r>
            <a:r>
              <a:rPr lang="en-US" dirty="0" err="1" smtClean="0"/>
              <a:t>syok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(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organ multiple),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Disfungsi</a:t>
            </a:r>
            <a:r>
              <a:rPr lang="en-US" dirty="0" smtClean="0"/>
              <a:t> organ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 </a:t>
            </a:r>
            <a:r>
              <a:rPr lang="en-US" b="1" dirty="0" err="1" smtClean="0"/>
              <a:t>hipotensi</a:t>
            </a:r>
            <a:r>
              <a:rPr lang="en-US" b="1" dirty="0" smtClean="0"/>
              <a:t> yang </a:t>
            </a:r>
            <a:r>
              <a:rPr lang="en-US" b="1" dirty="0" err="1" smtClean="0"/>
              <a:t>diinduksi</a:t>
            </a:r>
            <a:r>
              <a:rPr lang="en-US" b="1" dirty="0" smtClean="0"/>
              <a:t> sepsis</a:t>
            </a:r>
            <a:r>
              <a:rPr lang="en-US" dirty="0" smtClean="0"/>
              <a:t> (&lt;90 mmHg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≥ 40 mmHg </a:t>
            </a:r>
            <a:r>
              <a:rPr lang="en-US" dirty="0" err="1" smtClean="0"/>
              <a:t>dari</a:t>
            </a:r>
            <a:r>
              <a:rPr lang="en-US" dirty="0" smtClean="0"/>
              <a:t> baseline)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koagulasi</a:t>
            </a:r>
            <a:r>
              <a:rPr lang="en-US" dirty="0" smtClean="0"/>
              <a:t> </a:t>
            </a:r>
            <a:r>
              <a:rPr lang="en-US" dirty="0" err="1" smtClean="0"/>
              <a:t>intravaskular</a:t>
            </a:r>
            <a:r>
              <a:rPr lang="id-ID" dirty="0" smtClean="0"/>
              <a:t>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4422"/>
            <a:ext cx="77724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, sepsis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id-ID" dirty="0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peradangan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putih</a:t>
            </a:r>
            <a:r>
              <a:rPr lang="en-US" dirty="0" smtClean="0"/>
              <a:t> (</a:t>
            </a:r>
            <a:r>
              <a:rPr lang="en-US" dirty="0" err="1" smtClean="0"/>
              <a:t>leukositosis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putih</a:t>
            </a:r>
            <a:r>
              <a:rPr lang="en-US" dirty="0" smtClean="0"/>
              <a:t> yang </a:t>
            </a:r>
            <a:r>
              <a:rPr lang="en-US" dirty="0" err="1" smtClean="0"/>
              <a:t>rendah</a:t>
            </a:r>
            <a:r>
              <a:rPr lang="id-ID" dirty="0" smtClean="0"/>
              <a:t>.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28662" y="285728"/>
            <a:ext cx="27590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Gejala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Sepsis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15925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2118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14400" y="2889250"/>
            <a:ext cx="7772400" cy="23622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142852"/>
            <a:ext cx="7772400" cy="571504"/>
          </a:xfrm>
        </p:spPr>
        <p:txBody>
          <a:bodyPr/>
          <a:lstStyle/>
          <a:p>
            <a:r>
              <a:rPr lang="en-US" sz="3200" dirty="0" err="1" smtClean="0"/>
              <a:t>Hipertensi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2 </a:t>
            </a:r>
            <a:r>
              <a:rPr lang="en-US" sz="3200" dirty="0" err="1" smtClean="0"/>
              <a:t>macam</a:t>
            </a:r>
            <a:r>
              <a:rPr lang="en-US" sz="3200" dirty="0" smtClean="0"/>
              <a:t>, </a:t>
            </a:r>
            <a:r>
              <a:rPr lang="en-US" sz="3200" dirty="0" err="1" smtClean="0"/>
              <a:t>yaitu</a:t>
            </a:r>
            <a:r>
              <a:rPr lang="en-US" sz="3200" dirty="0" smtClean="0"/>
              <a:t> 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28670"/>
            <a:ext cx="7772400" cy="5929330"/>
          </a:xfrm>
        </p:spPr>
        <p:txBody>
          <a:bodyPr>
            <a:normAutofit fontScale="55000" lnSpcReduction="20000"/>
          </a:bodyPr>
          <a:lstStyle/>
          <a:p>
            <a:r>
              <a:rPr lang="en-US" sz="5100" b="1" i="1" dirty="0" smtClean="0">
                <a:solidFill>
                  <a:srgbClr val="FFC000"/>
                </a:solidFill>
              </a:rPr>
              <a:t>1. </a:t>
            </a:r>
            <a:r>
              <a:rPr lang="en-US" sz="5100" b="1" i="1" dirty="0" err="1" smtClean="0">
                <a:solidFill>
                  <a:srgbClr val="FFC000"/>
                </a:solidFill>
              </a:rPr>
              <a:t>Hipertensi</a:t>
            </a:r>
            <a:r>
              <a:rPr lang="en-US" sz="5100" b="1" i="1" dirty="0" smtClean="0">
                <a:solidFill>
                  <a:srgbClr val="FFC000"/>
                </a:solidFill>
              </a:rPr>
              <a:t> </a:t>
            </a:r>
            <a:r>
              <a:rPr lang="en-US" sz="5100" b="1" i="1" dirty="0" err="1" smtClean="0">
                <a:solidFill>
                  <a:srgbClr val="FFC000"/>
                </a:solidFill>
              </a:rPr>
              <a:t>esensial</a:t>
            </a:r>
            <a:r>
              <a:rPr lang="en-US" sz="5100" b="1" i="1" dirty="0" smtClean="0">
                <a:solidFill>
                  <a:srgbClr val="FFC000"/>
                </a:solidFill>
              </a:rPr>
              <a:t> </a:t>
            </a:r>
            <a:r>
              <a:rPr lang="en-US" sz="5100" b="1" i="1" dirty="0" err="1" smtClean="0">
                <a:solidFill>
                  <a:srgbClr val="FFC000"/>
                </a:solidFill>
              </a:rPr>
              <a:t>atau</a:t>
            </a:r>
            <a:r>
              <a:rPr lang="en-US" sz="5100" b="1" i="1" dirty="0" smtClean="0">
                <a:solidFill>
                  <a:srgbClr val="FFC000"/>
                </a:solidFill>
              </a:rPr>
              <a:t> primer </a:t>
            </a:r>
            <a:endParaRPr lang="en-US" sz="5100" dirty="0" smtClean="0">
              <a:solidFill>
                <a:srgbClr val="FFC000"/>
              </a:solidFill>
            </a:endParaRPr>
          </a:p>
          <a:p>
            <a:r>
              <a:rPr lang="en-US" sz="5100" dirty="0" err="1" smtClean="0"/>
              <a:t>Penderita</a:t>
            </a:r>
            <a:r>
              <a:rPr lang="en-US" sz="5100" dirty="0" smtClean="0"/>
              <a:t> </a:t>
            </a:r>
            <a:r>
              <a:rPr lang="en-US" sz="5100" dirty="0" err="1" smtClean="0"/>
              <a:t>hipertensi</a:t>
            </a:r>
            <a:r>
              <a:rPr lang="en-US" sz="5100" dirty="0" smtClean="0"/>
              <a:t> </a:t>
            </a:r>
            <a:r>
              <a:rPr lang="en-US" sz="5100" dirty="0" err="1" smtClean="0"/>
              <a:t>esensial</a:t>
            </a:r>
            <a:r>
              <a:rPr lang="en-US" sz="5100" dirty="0" smtClean="0"/>
              <a:t> </a:t>
            </a:r>
            <a:r>
              <a:rPr lang="en-US" sz="5100" dirty="0" err="1" smtClean="0"/>
              <a:t>belum</a:t>
            </a:r>
            <a:r>
              <a:rPr lang="en-US" sz="5100" dirty="0" smtClean="0"/>
              <a:t> </a:t>
            </a:r>
            <a:r>
              <a:rPr lang="en-US" sz="5100" dirty="0" err="1" smtClean="0"/>
              <a:t>dapat</a:t>
            </a:r>
            <a:r>
              <a:rPr lang="en-US" sz="5100" dirty="0" smtClean="0"/>
              <a:t> </a:t>
            </a:r>
            <a:r>
              <a:rPr lang="en-US" sz="5100" dirty="0" err="1" smtClean="0"/>
              <a:t>dijelaskan</a:t>
            </a:r>
            <a:r>
              <a:rPr lang="en-US" sz="5100" dirty="0" smtClean="0"/>
              <a:t> </a:t>
            </a:r>
            <a:r>
              <a:rPr lang="en-US" sz="5100" dirty="0" err="1" smtClean="0"/>
              <a:t>mekanisme</a:t>
            </a:r>
            <a:r>
              <a:rPr lang="en-US" sz="5100" dirty="0" smtClean="0"/>
              <a:t> </a:t>
            </a:r>
            <a:r>
              <a:rPr lang="en-US" sz="5100" dirty="0" err="1" smtClean="0"/>
              <a:t>kerjanya</a:t>
            </a:r>
            <a:r>
              <a:rPr lang="en-US" sz="5100" dirty="0" smtClean="0"/>
              <a:t>. </a:t>
            </a:r>
            <a:r>
              <a:rPr lang="en-US" sz="5100" dirty="0" err="1" smtClean="0"/>
              <a:t>Pada</a:t>
            </a:r>
            <a:r>
              <a:rPr lang="en-US" sz="5100" dirty="0" smtClean="0"/>
              <a:t> </a:t>
            </a:r>
            <a:r>
              <a:rPr lang="en-US" sz="5100" dirty="0" err="1" smtClean="0"/>
              <a:t>umumnya</a:t>
            </a:r>
            <a:r>
              <a:rPr lang="en-US" sz="5100" dirty="0" smtClean="0"/>
              <a:t> </a:t>
            </a:r>
            <a:r>
              <a:rPr lang="en-US" sz="5100" dirty="0" err="1" smtClean="0"/>
              <a:t>penderita</a:t>
            </a:r>
            <a:r>
              <a:rPr lang="en-US" sz="5100" dirty="0" smtClean="0"/>
              <a:t> </a:t>
            </a:r>
            <a:r>
              <a:rPr lang="en-US" sz="5100" dirty="0" err="1" smtClean="0"/>
              <a:t>hipertensi</a:t>
            </a:r>
            <a:r>
              <a:rPr lang="en-US" sz="5100" dirty="0" smtClean="0"/>
              <a:t> </a:t>
            </a:r>
            <a:r>
              <a:rPr lang="en-US" sz="5100" dirty="0" err="1" smtClean="0"/>
              <a:t>esensial</a:t>
            </a:r>
            <a:r>
              <a:rPr lang="en-US" sz="5100" dirty="0" smtClean="0"/>
              <a:t> </a:t>
            </a:r>
            <a:r>
              <a:rPr lang="en-US" sz="5100" dirty="0" err="1" smtClean="0"/>
              <a:t>memiliki</a:t>
            </a:r>
            <a:r>
              <a:rPr lang="en-US" sz="5100" dirty="0" smtClean="0"/>
              <a:t> </a:t>
            </a:r>
            <a:r>
              <a:rPr lang="en-US" sz="5100" dirty="0" err="1" smtClean="0"/>
              <a:t>riwayat</a:t>
            </a:r>
            <a:r>
              <a:rPr lang="en-US" sz="5100" dirty="0" smtClean="0"/>
              <a:t> </a:t>
            </a:r>
            <a:r>
              <a:rPr lang="en-US" sz="5100" dirty="0" err="1" smtClean="0"/>
              <a:t>keluarga</a:t>
            </a:r>
            <a:r>
              <a:rPr lang="en-US" sz="5100" dirty="0" smtClean="0"/>
              <a:t> </a:t>
            </a:r>
            <a:r>
              <a:rPr lang="en-US" sz="5100" dirty="0" err="1" smtClean="0"/>
              <a:t>penderita</a:t>
            </a:r>
            <a:r>
              <a:rPr lang="en-US" sz="5100" dirty="0" smtClean="0"/>
              <a:t> </a:t>
            </a:r>
            <a:r>
              <a:rPr lang="en-US" sz="5100" dirty="0" err="1" smtClean="0"/>
              <a:t>hipertensi</a:t>
            </a:r>
            <a:r>
              <a:rPr lang="en-US" sz="5100" dirty="0" smtClean="0"/>
              <a:t> pula. </a:t>
            </a:r>
          </a:p>
          <a:p>
            <a:pPr>
              <a:buNone/>
            </a:pPr>
            <a:endParaRPr lang="en-US" sz="5100" dirty="0" smtClean="0"/>
          </a:p>
          <a:p>
            <a:r>
              <a:rPr lang="en-US" sz="5100" b="1" i="1" dirty="0" smtClean="0">
                <a:solidFill>
                  <a:srgbClr val="FFC000"/>
                </a:solidFill>
              </a:rPr>
              <a:t>2. </a:t>
            </a:r>
            <a:r>
              <a:rPr lang="en-US" sz="5100" b="1" i="1" dirty="0" err="1" smtClean="0">
                <a:solidFill>
                  <a:srgbClr val="FFC000"/>
                </a:solidFill>
              </a:rPr>
              <a:t>Hipertensi</a:t>
            </a:r>
            <a:r>
              <a:rPr lang="en-US" sz="5100" b="1" i="1" dirty="0" smtClean="0">
                <a:solidFill>
                  <a:srgbClr val="FFC000"/>
                </a:solidFill>
              </a:rPr>
              <a:t> </a:t>
            </a:r>
            <a:r>
              <a:rPr lang="en-US" sz="5100" b="1" i="1" dirty="0" err="1" smtClean="0">
                <a:solidFill>
                  <a:srgbClr val="FFC000"/>
                </a:solidFill>
              </a:rPr>
              <a:t>Sekunder</a:t>
            </a:r>
            <a:r>
              <a:rPr lang="en-US" sz="5100" b="1" i="1" dirty="0" smtClean="0">
                <a:solidFill>
                  <a:srgbClr val="FFC000"/>
                </a:solidFill>
              </a:rPr>
              <a:t> </a:t>
            </a:r>
            <a:r>
              <a:rPr lang="en-US" sz="5100" dirty="0" smtClean="0"/>
              <a:t> </a:t>
            </a:r>
          </a:p>
          <a:p>
            <a:r>
              <a:rPr lang="en-US" sz="5100" dirty="0" err="1" smtClean="0"/>
              <a:t>Hipertensi</a:t>
            </a:r>
            <a:r>
              <a:rPr lang="en-US" sz="5100" dirty="0" smtClean="0"/>
              <a:t> </a:t>
            </a:r>
            <a:r>
              <a:rPr lang="en-US" sz="5100" dirty="0" err="1" smtClean="0"/>
              <a:t>sekunder</a:t>
            </a:r>
            <a:r>
              <a:rPr lang="en-US" sz="5100" dirty="0" smtClean="0"/>
              <a:t> </a:t>
            </a:r>
            <a:r>
              <a:rPr lang="en-US" sz="5100" dirty="0" err="1" smtClean="0"/>
              <a:t>dapat</a:t>
            </a:r>
            <a:r>
              <a:rPr lang="en-US" sz="5100" dirty="0" smtClean="0"/>
              <a:t> </a:t>
            </a:r>
            <a:r>
              <a:rPr lang="en-US" sz="5100" dirty="0" err="1" smtClean="0"/>
              <a:t>terjadi</a:t>
            </a:r>
            <a:r>
              <a:rPr lang="en-US" sz="5100" dirty="0" smtClean="0"/>
              <a:t> </a:t>
            </a:r>
            <a:r>
              <a:rPr lang="en-US" sz="5100" dirty="0" err="1" smtClean="0"/>
              <a:t>karena</a:t>
            </a:r>
            <a:r>
              <a:rPr lang="en-US" sz="5100" dirty="0" smtClean="0"/>
              <a:t> </a:t>
            </a:r>
            <a:r>
              <a:rPr lang="en-US" sz="5100" dirty="0" err="1" smtClean="0"/>
              <a:t>kelainan</a:t>
            </a:r>
            <a:r>
              <a:rPr lang="en-US" sz="5100" dirty="0" smtClean="0"/>
              <a:t> </a:t>
            </a:r>
            <a:r>
              <a:rPr lang="en-US" sz="5100" dirty="0" err="1" smtClean="0"/>
              <a:t>organis</a:t>
            </a:r>
            <a:r>
              <a:rPr lang="en-US" sz="5100" dirty="0" smtClean="0"/>
              <a:t> </a:t>
            </a:r>
            <a:r>
              <a:rPr lang="en-US" sz="5100" dirty="0" err="1" smtClean="0"/>
              <a:t>seperti</a:t>
            </a:r>
            <a:r>
              <a:rPr lang="en-US" sz="5100" dirty="0" smtClean="0"/>
              <a:t> </a:t>
            </a:r>
            <a:r>
              <a:rPr lang="en-US" sz="5100" dirty="0" err="1" smtClean="0"/>
              <a:t>penyakit</a:t>
            </a:r>
            <a:r>
              <a:rPr lang="en-US" sz="5100" dirty="0" smtClean="0"/>
              <a:t> </a:t>
            </a:r>
            <a:r>
              <a:rPr lang="en-US" sz="5100" dirty="0" err="1" smtClean="0"/>
              <a:t>pada</a:t>
            </a:r>
            <a:r>
              <a:rPr lang="en-US" sz="5100" dirty="0" smtClean="0"/>
              <a:t> </a:t>
            </a:r>
            <a:r>
              <a:rPr lang="en-US" sz="5100" dirty="0" err="1" smtClean="0"/>
              <a:t>perenkim</a:t>
            </a:r>
            <a:r>
              <a:rPr lang="en-US" sz="5100" dirty="0" smtClean="0"/>
              <a:t> </a:t>
            </a:r>
            <a:r>
              <a:rPr lang="en-US" sz="5100" dirty="0" err="1" smtClean="0"/>
              <a:t>ginjal</a:t>
            </a:r>
            <a:r>
              <a:rPr lang="en-US" sz="5100" dirty="0" smtClean="0"/>
              <a:t> </a:t>
            </a:r>
            <a:r>
              <a:rPr lang="en-US" sz="5100" dirty="0" err="1" smtClean="0"/>
              <a:t>dan</a:t>
            </a:r>
            <a:r>
              <a:rPr lang="en-US" sz="5100" dirty="0" smtClean="0"/>
              <a:t> </a:t>
            </a:r>
            <a:r>
              <a:rPr lang="en-US" sz="5100" dirty="0" err="1" smtClean="0"/>
              <a:t>pembuluh</a:t>
            </a:r>
            <a:r>
              <a:rPr lang="en-US" sz="5100" dirty="0" smtClean="0"/>
              <a:t> </a:t>
            </a:r>
            <a:r>
              <a:rPr lang="en-US" sz="5100" dirty="0" err="1" smtClean="0"/>
              <a:t>darah</a:t>
            </a:r>
            <a:r>
              <a:rPr lang="en-US" sz="5100" dirty="0" smtClean="0"/>
              <a:t> </a:t>
            </a:r>
            <a:r>
              <a:rPr lang="en-US" sz="5100" dirty="0" err="1" smtClean="0"/>
              <a:t>ginjal</a:t>
            </a:r>
            <a:r>
              <a:rPr lang="en-US" sz="5100" dirty="0" smtClean="0"/>
              <a:t>, </a:t>
            </a:r>
            <a:r>
              <a:rPr lang="en-US" sz="5100" dirty="0" err="1" smtClean="0"/>
              <a:t>kelainan</a:t>
            </a:r>
            <a:r>
              <a:rPr lang="en-US" sz="5100" dirty="0" smtClean="0"/>
              <a:t> </a:t>
            </a:r>
            <a:r>
              <a:rPr lang="en-US" sz="5100" dirty="0" err="1" smtClean="0"/>
              <a:t>endokrin</a:t>
            </a:r>
            <a:r>
              <a:rPr lang="en-US" sz="5100" dirty="0" smtClean="0"/>
              <a:t>, </a:t>
            </a:r>
            <a:r>
              <a:rPr lang="en-US" sz="5100" dirty="0" err="1" smtClean="0"/>
              <a:t>akibat</a:t>
            </a:r>
            <a:r>
              <a:rPr lang="en-US" sz="5100" dirty="0" smtClean="0"/>
              <a:t> </a:t>
            </a:r>
            <a:r>
              <a:rPr lang="en-US" sz="5100" dirty="0" err="1" smtClean="0"/>
              <a:t>pemakaian</a:t>
            </a:r>
            <a:r>
              <a:rPr lang="en-US" sz="5100" dirty="0" smtClean="0"/>
              <a:t> </a:t>
            </a:r>
            <a:r>
              <a:rPr lang="en-US" sz="5100" dirty="0" err="1" smtClean="0"/>
              <a:t>obat</a:t>
            </a:r>
            <a:r>
              <a:rPr lang="en-US" sz="5100" dirty="0" smtClean="0"/>
              <a:t> </a:t>
            </a:r>
            <a:r>
              <a:rPr lang="en-US" sz="5100" dirty="0" err="1" smtClean="0"/>
              <a:t>serta</a:t>
            </a:r>
            <a:r>
              <a:rPr lang="en-US" sz="5100" dirty="0" smtClean="0"/>
              <a:t> </a:t>
            </a:r>
            <a:r>
              <a:rPr lang="en-US" sz="5100" dirty="0" err="1" smtClean="0"/>
              <a:t>pola</a:t>
            </a:r>
            <a:r>
              <a:rPr lang="en-US" sz="5100" dirty="0" smtClean="0"/>
              <a:t> </a:t>
            </a:r>
            <a:r>
              <a:rPr lang="en-US" sz="5100" dirty="0" err="1" smtClean="0"/>
              <a:t>hidup</a:t>
            </a:r>
            <a:r>
              <a:rPr lang="en-US" sz="5100" dirty="0" smtClean="0"/>
              <a:t> yang </a:t>
            </a:r>
            <a:r>
              <a:rPr lang="en-US" sz="5100" dirty="0" err="1" smtClean="0"/>
              <a:t>tidak</a:t>
            </a:r>
            <a:r>
              <a:rPr lang="en-US" sz="5100" dirty="0" smtClean="0"/>
              <a:t> </a:t>
            </a:r>
            <a:r>
              <a:rPr lang="en-US" sz="5100" dirty="0" err="1" smtClean="0"/>
              <a:t>sehat</a:t>
            </a:r>
            <a:r>
              <a:rPr lang="en-US" sz="5100" dirty="0" smtClean="0"/>
              <a:t>.</a:t>
            </a:r>
          </a:p>
          <a:p>
            <a:pPr>
              <a:buNone/>
            </a:pPr>
            <a:r>
              <a:rPr lang="en-US" dirty="0" smtClean="0"/>
              <a:t>  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285728"/>
            <a:ext cx="7772400" cy="91440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DIABITUS MELITUS(DM</a:t>
            </a:r>
            <a:r>
              <a:rPr lang="en-US" sz="3200" b="1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: </a:t>
            </a:r>
            <a:r>
              <a:rPr lang="en-US" dirty="0" err="1"/>
              <a:t>Gangguan</a:t>
            </a:r>
            <a:r>
              <a:rPr lang="en-US" dirty="0"/>
              <a:t> metabolism </a:t>
            </a:r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defist</a:t>
            </a:r>
            <a:r>
              <a:rPr lang="en-US" dirty="0"/>
              <a:t> insulin.</a:t>
            </a:r>
          </a:p>
          <a:p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nomal:sesaat</a:t>
            </a:r>
            <a:r>
              <a:rPr lang="en-US" dirty="0"/>
              <a:t>=100-150 mg %, </a:t>
            </a:r>
            <a:r>
              <a:rPr lang="en-US" dirty="0" err="1"/>
              <a:t>puasa</a:t>
            </a:r>
            <a:r>
              <a:rPr lang="en-US" dirty="0"/>
              <a:t> : 80-120 mg %</a:t>
            </a:r>
          </a:p>
          <a:p>
            <a:r>
              <a:rPr lang="en-US" dirty="0"/>
              <a:t>DM=&gt;160 mg %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gejala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Poli uri= Banyak kencing</a:t>
            </a:r>
          </a:p>
          <a:p>
            <a:r>
              <a:rPr lang="en-US"/>
              <a:t>Polipagi=Banyak makan</a:t>
            </a:r>
          </a:p>
          <a:p>
            <a:r>
              <a:rPr lang="en-US"/>
              <a:t>Banyak minum</a:t>
            </a:r>
          </a:p>
          <a:p>
            <a:r>
              <a:rPr lang="en-US"/>
              <a:t>BB turun</a:t>
            </a:r>
          </a:p>
          <a:p>
            <a:r>
              <a:rPr lang="en-US"/>
              <a:t>Luka sukar sembuh</a:t>
            </a:r>
          </a:p>
          <a:p>
            <a:r>
              <a:rPr lang="en-US"/>
              <a:t>Sakit-sakitan</a:t>
            </a:r>
          </a:p>
          <a:p>
            <a:r>
              <a:rPr lang="en-US"/>
              <a:t>Meninggal muda.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Predisposisi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/>
              <a:t>Kurang gerak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/>
              <a:t>Makan berlebih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/>
              <a:t>Kehamilan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/>
              <a:t>Gangguan Insulin (Hypoinsulin) dapat karena Fungsi pankreas terganggu(trauma,infeksi, genetic)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/>
              <a:t>Beban insulin berlebihan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/>
              <a:t>Heriditer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DM di Indonesia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/>
              <a:t>puasa</a:t>
            </a:r>
            <a:r>
              <a:rPr lang="en-US" dirty="0"/>
              <a:t>=80-120 mg %.</a:t>
            </a:r>
          </a:p>
          <a:p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1 jam = 160-170mg%</a:t>
            </a:r>
          </a:p>
          <a:p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2 jam = 140 mg %.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Tingkat DM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120-160 mg % Ringan sekali (gejala) </a:t>
            </a:r>
          </a:p>
          <a:p>
            <a:r>
              <a:rPr lang="en-US"/>
              <a:t>160-180 mg % Ringan                     I</a:t>
            </a:r>
          </a:p>
          <a:p>
            <a:r>
              <a:rPr lang="en-US"/>
              <a:t>181-250 mg % Sedang                   II</a:t>
            </a:r>
          </a:p>
          <a:p>
            <a:r>
              <a:rPr lang="en-US"/>
              <a:t>251-300 mg % Berat                     III</a:t>
            </a:r>
          </a:p>
          <a:p>
            <a:r>
              <a:rPr lang="en-US"/>
              <a:t>&gt;301 mg % Berat sekali                IV</a:t>
            </a:r>
          </a:p>
          <a:p>
            <a:r>
              <a:rPr lang="en-US"/>
              <a:t>Gula darah puasa 100-120 mg %</a:t>
            </a:r>
          </a:p>
          <a:p>
            <a:r>
              <a:rPr lang="en-US"/>
              <a:t>Gejala DM &gt;120 mg %</a:t>
            </a:r>
          </a:p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Pengobatan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Diet</a:t>
            </a:r>
          </a:p>
          <a:p>
            <a:r>
              <a:rPr lang="en-US"/>
              <a:t>Aktivitas fisik ditambah (OR) teratur dan terukur 5x/mg</a:t>
            </a:r>
          </a:p>
          <a:p>
            <a:r>
              <a:rPr lang="en-US"/>
              <a:t>Obat.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Pengukuran berat badan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Berat badan ideal 90% (TB-100) kg</a:t>
            </a:r>
          </a:p>
          <a:p>
            <a:r>
              <a:rPr lang="en-US"/>
              <a:t>Normal Ideal +/- 10 %.</a:t>
            </a:r>
          </a:p>
          <a:p>
            <a:r>
              <a:rPr lang="en-US"/>
              <a:t>BMI (Body massa Index)= IMT(index massa tubuh)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                 BB kg</a:t>
            </a:r>
          </a:p>
          <a:p>
            <a:r>
              <a:rPr lang="en-US"/>
              <a:t>BMI=       TB (meter) kuadrat. </a:t>
            </a:r>
          </a:p>
          <a:p>
            <a:r>
              <a:rPr lang="en-US"/>
              <a:t>Normal BMI = 23 – 28.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895600" y="4876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214554"/>
            <a:ext cx="7972452" cy="1631052"/>
          </a:xfrm>
        </p:spPr>
        <p:txBody>
          <a:bodyPr/>
          <a:lstStyle/>
          <a:p>
            <a:pPr algn="ctr"/>
            <a:r>
              <a:rPr lang="id-ID" sz="5400" b="1" dirty="0" smtClean="0">
                <a:solidFill>
                  <a:srgbClr val="FF0000"/>
                </a:solidFill>
              </a:rPr>
              <a:t>KARDIOVASKULOPULMONAL</a:t>
            </a:r>
            <a:endParaRPr lang="id-ID" sz="5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Kecukupan kalori normal.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BB ideal X 25 cal (wanita)</a:t>
            </a:r>
          </a:p>
          <a:p>
            <a:r>
              <a:rPr lang="en-US"/>
              <a:t>BB ideal X 30 cal ( laki)</a:t>
            </a:r>
          </a:p>
          <a:p>
            <a:r>
              <a:rPr lang="en-US"/>
              <a:t>Umur 40-59 kurangi 5 %</a:t>
            </a:r>
          </a:p>
          <a:p>
            <a:r>
              <a:rPr lang="en-US"/>
              <a:t>Umur 60-69 kurangi 10 %</a:t>
            </a:r>
          </a:p>
          <a:p>
            <a:r>
              <a:rPr lang="en-US"/>
              <a:t>Umur &gt; 70 Kurangi 20 %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% penambahan kalori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Rest               + 10 %.</a:t>
            </a:r>
          </a:p>
          <a:p>
            <a:r>
              <a:rPr lang="en-US"/>
              <a:t>Kerja ringan  + 20 %</a:t>
            </a:r>
          </a:p>
          <a:p>
            <a:r>
              <a:rPr lang="en-US"/>
              <a:t>Kerja sedang + 30 %</a:t>
            </a:r>
          </a:p>
          <a:p>
            <a:r>
              <a:rPr lang="en-US"/>
              <a:t>Kerja Berat   + 40 %</a:t>
            </a:r>
          </a:p>
          <a:p>
            <a:r>
              <a:rPr lang="en-US"/>
              <a:t>Kerja berat sekali + 50%</a:t>
            </a:r>
          </a:p>
          <a:p>
            <a:r>
              <a:rPr lang="en-US"/>
              <a:t>Diet pemula kurangi 20-30 % dari biasanya</a:t>
            </a:r>
          </a:p>
          <a:p>
            <a:r>
              <a:rPr lang="en-US"/>
              <a:t>Peningkatan BB tambah 30 %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TB=160 cm, BB = 70 Kg. Usia = 46 th</a:t>
            </a:r>
          </a:p>
          <a:p>
            <a:r>
              <a:rPr lang="en-US"/>
              <a:t>Sek = laki-laki, pekerjaan guru</a:t>
            </a:r>
          </a:p>
          <a:p>
            <a:r>
              <a:rPr lang="en-US"/>
              <a:t>BBideal = 160-100=60-6=54 Kg </a:t>
            </a:r>
          </a:p>
          <a:p>
            <a:r>
              <a:rPr lang="en-US"/>
              <a:t>Kebutuhan kalori kerja ringan=</a:t>
            </a:r>
          </a:p>
          <a:p>
            <a:pPr>
              <a:buFont typeface="Wingdings" pitchFamily="2" charset="2"/>
              <a:buNone/>
            </a:pPr>
            <a:r>
              <a:rPr lang="en-US"/>
              <a:t>   54 x 30 = 1620 +20%=1620+324 = 1945cal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Diet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BB 70 Kg</a:t>
            </a:r>
          </a:p>
          <a:p>
            <a:r>
              <a:rPr lang="en-US"/>
              <a:t>BB Ideal   54 Kg</a:t>
            </a:r>
          </a:p>
          <a:p>
            <a:r>
              <a:rPr lang="en-US"/>
              <a:t>Kebutuhan kalori 1620 cal</a:t>
            </a:r>
          </a:p>
          <a:p>
            <a:r>
              <a:rPr lang="en-US"/>
              <a:t>Kebutuhan kalori diet= (1620-5%)+20% (deviasi usia)= 1620-405= 1215 cal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Syarat komposisi diet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Komposisi sama dengan keluarga hanya dikurangi kolorinya.</a:t>
            </a:r>
          </a:p>
          <a:p>
            <a:r>
              <a:rPr lang="en-US" sz="2800"/>
              <a:t>Banyak serat (sayur dan buah tidak manis)</a:t>
            </a:r>
          </a:p>
          <a:p>
            <a:r>
              <a:rPr lang="en-US" sz="2800"/>
              <a:t>Sering makan 4-6 kali/hari dengan porsi sedikit.</a:t>
            </a:r>
          </a:p>
          <a:p>
            <a:r>
              <a:rPr lang="en-US" sz="2800"/>
              <a:t>Hindari minum manis ( sirup, madu, gula , keju, susu)</a:t>
            </a:r>
          </a:p>
          <a:p>
            <a:r>
              <a:rPr lang="en-US" sz="2800"/>
              <a:t>Jam makan </a:t>
            </a:r>
          </a:p>
          <a:p>
            <a:r>
              <a:rPr lang="en-US" sz="2800"/>
              <a:t>Jam makan: 07.00, 10.00,13.00,19.00 dan 21.00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Komplikasi DM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Gangguan penglihata (mata diabit)</a:t>
            </a:r>
          </a:p>
          <a:p>
            <a:pPr>
              <a:lnSpc>
                <a:spcPct val="90000"/>
              </a:lnSpc>
            </a:pPr>
            <a:r>
              <a:rPr lang="en-US" sz="2800"/>
              <a:t>Gangguan paru</a:t>
            </a:r>
          </a:p>
          <a:p>
            <a:pPr>
              <a:lnSpc>
                <a:spcPct val="90000"/>
              </a:lnSpc>
            </a:pPr>
            <a:r>
              <a:rPr lang="en-US" sz="2800"/>
              <a:t>Gangguan jantung(dekompensasi , PJK, gagal jantung.</a:t>
            </a:r>
          </a:p>
          <a:p>
            <a:pPr>
              <a:lnSpc>
                <a:spcPct val="90000"/>
              </a:lnSpc>
            </a:pPr>
            <a:r>
              <a:rPr lang="en-US" sz="2800"/>
              <a:t>Gangguan pembuluh darah (arterosklerosis)</a:t>
            </a:r>
          </a:p>
          <a:p>
            <a:pPr>
              <a:lnSpc>
                <a:spcPct val="90000"/>
              </a:lnSpc>
            </a:pPr>
            <a:r>
              <a:rPr lang="en-US" sz="2800"/>
              <a:t>Gangguan saraf (nutresi , fungsi turun)</a:t>
            </a:r>
          </a:p>
          <a:p>
            <a:pPr>
              <a:lnSpc>
                <a:spcPct val="90000"/>
              </a:lnSpc>
            </a:pPr>
            <a:r>
              <a:rPr lang="en-US" sz="2800"/>
              <a:t>Gangguan ginjal (beban naik, gagal ginjal)</a:t>
            </a:r>
          </a:p>
          <a:p>
            <a:pPr>
              <a:lnSpc>
                <a:spcPct val="90000"/>
              </a:lnSpc>
            </a:pPr>
            <a:r>
              <a:rPr lang="en-US" sz="2800"/>
              <a:t>Infeksi tidak sembuh-sembuh (nutresi sel rendah fungisi regenerasi lemah)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Jenis komplikasi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1. Kaki diabit</a:t>
            </a:r>
          </a:p>
          <a:p>
            <a:pPr>
              <a:lnSpc>
                <a:spcPct val="80000"/>
              </a:lnSpc>
            </a:pPr>
            <a:r>
              <a:rPr lang="en-US" sz="2400"/>
              <a:t>Kaki bengkak (gangguan sirkulasi</a:t>
            </a:r>
          </a:p>
          <a:p>
            <a:pPr>
              <a:lnSpc>
                <a:spcPct val="80000"/>
              </a:lnSpc>
            </a:pPr>
            <a:r>
              <a:rPr lang="en-US" sz="2400"/>
              <a:t>Mudah infeksi (luka sukar sembuh)</a:t>
            </a:r>
          </a:p>
          <a:p>
            <a:pPr>
              <a:lnSpc>
                <a:spcPct val="80000"/>
              </a:lnSpc>
            </a:pPr>
            <a:r>
              <a:rPr lang="en-US" sz="2400"/>
              <a:t>Sakit</a:t>
            </a:r>
            <a:r>
              <a:rPr lang="en-US" sz="2400">
                <a:sym typeface="Wingdings" pitchFamily="2" charset="2"/>
              </a:rPr>
              <a:t> baal  mudah luka luka kronis terutama ibu jari.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sym typeface="Wingdings" pitchFamily="2" charset="2"/>
              </a:rPr>
              <a:t>2. Mata diabit.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sym typeface="Wingdings" pitchFamily="2" charset="2"/>
              </a:rPr>
              <a:t>   - Lensa mata katarak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sym typeface="Wingdings" pitchFamily="2" charset="2"/>
              </a:rPr>
              <a:t>   - Kelenjar lemak di pelupuk mata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sym typeface="Wingdings" pitchFamily="2" charset="2"/>
              </a:rPr>
              <a:t>   - Gangguan metabolism lemak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sym typeface="Wingdings" pitchFamily="2" charset="2"/>
              </a:rPr>
              <a:t>   - Kosmetik jelek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sym typeface="Wingdings" pitchFamily="2" charset="2"/>
              </a:rPr>
              <a:t>   - Retina pati (gangguan penglihatan)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715404" cy="94615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2. </a:t>
            </a:r>
            <a:r>
              <a:rPr lang="en-US" sz="2400" b="1" dirty="0" err="1" smtClean="0">
                <a:solidFill>
                  <a:schemeClr val="tx1"/>
                </a:solidFill>
              </a:rPr>
              <a:t>Kelemahan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erobik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daya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tahan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akibat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kondisi</a:t>
            </a: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                                            </a:t>
            </a:r>
            <a:r>
              <a:rPr lang="en-US" sz="2400" b="1" dirty="0" err="1" smtClean="0">
                <a:solidFill>
                  <a:schemeClr val="tx1"/>
                </a:solidFill>
              </a:rPr>
              <a:t>buruk</a:t>
            </a:r>
            <a:r>
              <a:rPr lang="en-US" sz="2400" b="1" dirty="0" smtClean="0">
                <a:solidFill>
                  <a:schemeClr val="tx1"/>
                </a:solidFill>
              </a:rPr>
              <a:t>. 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714348" y="990600"/>
            <a:ext cx="3629052" cy="378565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KONDISI  PATOFISIOLOGI : </a:t>
            </a: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Inaktifitas</a:t>
            </a:r>
            <a:endParaRPr lang="en-US" dirty="0">
              <a:solidFill>
                <a:srgbClr val="FFFF00"/>
              </a:solidFill>
            </a:endParaRP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Kelainan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paru</a:t>
            </a:r>
            <a:endParaRPr lang="en-US" dirty="0">
              <a:solidFill>
                <a:srgbClr val="FFFF00"/>
              </a:solidFill>
            </a:endParaRP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Kelainan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kardiovaskuler</a:t>
            </a:r>
            <a:endParaRPr lang="en-US" dirty="0">
              <a:solidFill>
                <a:srgbClr val="FFFF00"/>
              </a:solidFill>
            </a:endParaRP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Kegagalan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sistemik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kronik</a:t>
            </a:r>
            <a:endParaRPr lang="en-US" dirty="0">
              <a:solidFill>
                <a:srgbClr val="FFFF00"/>
              </a:solidFill>
            </a:endParaRP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Impermen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multisistem</a:t>
            </a:r>
            <a:endParaRPr lang="en-US" dirty="0">
              <a:solidFill>
                <a:srgbClr val="FFFF00"/>
              </a:solidFill>
            </a:endParaRP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Kelainan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muskuloskeletal</a:t>
            </a:r>
            <a:endParaRPr lang="en-US" dirty="0">
              <a:solidFill>
                <a:srgbClr val="FFFF00"/>
              </a:solidFill>
            </a:endParaRPr>
          </a:p>
          <a:p>
            <a:pPr algn="l">
              <a:buFontTx/>
              <a:buChar char="•"/>
            </a:pPr>
            <a:r>
              <a:rPr lang="en-US" dirty="0" err="1" smtClean="0">
                <a:solidFill>
                  <a:srgbClr val="FFFF00"/>
                </a:solidFill>
              </a:rPr>
              <a:t>Kelainan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neuromuskuler</a:t>
            </a:r>
            <a:endParaRPr lang="en-US" dirty="0">
              <a:solidFill>
                <a:srgbClr val="FFFF00"/>
              </a:solidFill>
            </a:endParaRP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Kanker</a:t>
            </a:r>
            <a:r>
              <a:rPr lang="en-US" dirty="0">
                <a:solidFill>
                  <a:srgbClr val="FFFF00"/>
                </a:solidFill>
              </a:rPr>
              <a:t>, AIDS.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4800600" y="1447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4471988" y="1039813"/>
            <a:ext cx="4495800" cy="26574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PROGNOSA NEGATIF : </a:t>
            </a: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Penurunan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daya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tahan</a:t>
            </a:r>
            <a:endParaRPr lang="en-US" dirty="0">
              <a:solidFill>
                <a:srgbClr val="FFFF00"/>
              </a:solidFill>
            </a:endParaRP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Respon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kardiovaskuler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tinggi</a:t>
            </a:r>
            <a:endParaRPr lang="en-US" dirty="0">
              <a:solidFill>
                <a:srgbClr val="FFFF00"/>
              </a:solidFill>
            </a:endParaRP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Respon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pulmoner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tinggi</a:t>
            </a:r>
            <a:endParaRPr lang="en-US" dirty="0">
              <a:solidFill>
                <a:srgbClr val="FFFF00"/>
              </a:solidFill>
            </a:endParaRP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Cepat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lelah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aktifitas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fungsional</a:t>
            </a:r>
            <a:endParaRPr lang="en-US" dirty="0">
              <a:solidFill>
                <a:srgbClr val="FFFF00"/>
              </a:solidFill>
            </a:endParaRP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Tak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mampu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laksanakan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tugas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  <a:p>
            <a:pPr algn="l"/>
            <a:r>
              <a:rPr lang="en-US" dirty="0">
                <a:solidFill>
                  <a:srgbClr val="FFFF00"/>
                </a:solidFill>
              </a:rPr>
              <a:t>  </a:t>
            </a:r>
            <a:r>
              <a:rPr lang="en-US" dirty="0" err="1">
                <a:solidFill>
                  <a:srgbClr val="FFFF00"/>
                </a:solidFill>
              </a:rPr>
              <a:t>rutin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6678" name="AutoShape 6"/>
          <p:cNvSpPr>
            <a:spLocks noChangeArrowheads="1"/>
          </p:cNvSpPr>
          <p:nvPr/>
        </p:nvSpPr>
        <p:spPr bwMode="auto">
          <a:xfrm>
            <a:off x="3286116" y="4857760"/>
            <a:ext cx="12954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679" name="Text Box 7"/>
          <p:cNvSpPr txBox="1">
            <a:spLocks noChangeArrowheads="1"/>
          </p:cNvSpPr>
          <p:nvPr/>
        </p:nvSpPr>
        <p:spPr bwMode="auto">
          <a:xfrm>
            <a:off x="1357290" y="5500702"/>
            <a:ext cx="4883453" cy="46166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PERENCANAAN &amp; INTERVENSI</a:t>
            </a:r>
          </a:p>
        </p:txBody>
      </p:sp>
      <p:sp>
        <p:nvSpPr>
          <p:cNvPr id="156680" name="Text Box 8"/>
          <p:cNvSpPr txBox="1">
            <a:spLocks noChangeArrowheads="1"/>
          </p:cNvSpPr>
          <p:nvPr/>
        </p:nvSpPr>
        <p:spPr bwMode="auto">
          <a:xfrm>
            <a:off x="3000364" y="6215082"/>
            <a:ext cx="1738361" cy="46166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EVALUASI</a:t>
            </a:r>
          </a:p>
        </p:txBody>
      </p:sp>
      <p:sp>
        <p:nvSpPr>
          <p:cNvPr id="156681" name="AutoShape 9"/>
          <p:cNvSpPr>
            <a:spLocks noChangeArrowheads="1"/>
          </p:cNvSpPr>
          <p:nvPr/>
        </p:nvSpPr>
        <p:spPr bwMode="auto">
          <a:xfrm>
            <a:off x="4876800" y="6248400"/>
            <a:ext cx="2819400" cy="381000"/>
          </a:xfrm>
          <a:prstGeom prst="notchedRightArrow">
            <a:avLst>
              <a:gd name="adj1" fmla="val 50000"/>
              <a:gd name="adj2" fmla="val 18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682" name="Text Box 10"/>
          <p:cNvSpPr txBox="1">
            <a:spLocks noChangeArrowheads="1"/>
          </p:cNvSpPr>
          <p:nvPr/>
        </p:nvSpPr>
        <p:spPr bwMode="auto">
          <a:xfrm>
            <a:off x="7654925" y="6213475"/>
            <a:ext cx="1520825" cy="457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Discharge</a:t>
            </a:r>
          </a:p>
        </p:txBody>
      </p:sp>
      <p:sp>
        <p:nvSpPr>
          <p:cNvPr id="156683" name="AutoShape 11"/>
          <p:cNvSpPr>
            <a:spLocks noChangeArrowheads="1"/>
          </p:cNvSpPr>
          <p:nvPr/>
        </p:nvSpPr>
        <p:spPr bwMode="auto">
          <a:xfrm flipV="1">
            <a:off x="6629400" y="3505200"/>
            <a:ext cx="990600" cy="2971800"/>
          </a:xfrm>
          <a:prstGeom prst="curvedLeftArrow">
            <a:avLst>
              <a:gd name="adj1" fmla="val 31319"/>
              <a:gd name="adj2" fmla="val 91319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684" name="Text Box 12"/>
          <p:cNvSpPr txBox="1">
            <a:spLocks noChangeArrowheads="1"/>
          </p:cNvSpPr>
          <p:nvPr/>
        </p:nvSpPr>
        <p:spPr bwMode="auto">
          <a:xfrm>
            <a:off x="6848475" y="4003675"/>
            <a:ext cx="2152681" cy="457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b="1" dirty="0" err="1"/>
              <a:t>Reasesmen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566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56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156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8" grpId="0" animBg="1"/>
      <p:bldP spid="156679" grpId="0" animBg="1" autoUpdateAnimBg="0"/>
      <p:bldP spid="156680" grpId="0" animBg="1" autoUpdateAnimBg="0"/>
      <p:bldP spid="156681" grpId="0" animBg="1"/>
      <p:bldP spid="156682" grpId="0" build="p" autoUpdateAnimBg="0"/>
      <p:bldP spid="156683" grpId="0" animBg="1"/>
      <p:bldP spid="156684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PENYAKIT JANTUNG KORONER.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28662" y="285728"/>
            <a:ext cx="7715304" cy="12858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KELAINAN KARDIOVASKULER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6" name="Picture 8" descr="180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408711" y="2571744"/>
            <a:ext cx="4806495" cy="3825578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2976" y="571480"/>
            <a:ext cx="3810000" cy="4114800"/>
          </a:xfrm>
        </p:spPr>
        <p:txBody>
          <a:bodyPr>
            <a:normAutofit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sz="2400" b="1" dirty="0">
                <a:solidFill>
                  <a:srgbClr val="FFC000"/>
                </a:solidFill>
              </a:rPr>
              <a:t>PENCETUS.</a:t>
            </a:r>
          </a:p>
          <a:p>
            <a:pPr marL="609600" indent="-609600">
              <a:buFont typeface="Wingdings" pitchFamily="2" charset="2"/>
              <a:buAutoNum type="alphaLcPeriod"/>
            </a:pP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dirubah</a:t>
            </a:r>
            <a:r>
              <a:rPr lang="en-US" sz="2400" dirty="0"/>
              <a:t>:                                        1). </a:t>
            </a:r>
            <a:r>
              <a:rPr lang="en-US" sz="2400" dirty="0" err="1"/>
              <a:t>Umur</a:t>
            </a:r>
            <a:r>
              <a:rPr lang="en-US" sz="2400" dirty="0"/>
              <a:t>                                                         2).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kelamin</a:t>
            </a:r>
            <a:r>
              <a:rPr lang="en-US" sz="2400" dirty="0"/>
              <a:t>.                                             3). </a:t>
            </a:r>
            <a:r>
              <a:rPr lang="en-US" sz="2400" dirty="0" err="1"/>
              <a:t>Heriditer</a:t>
            </a:r>
            <a:r>
              <a:rPr lang="en-US" sz="2400" dirty="0"/>
              <a:t>.</a:t>
            </a:r>
          </a:p>
          <a:p>
            <a:pPr marL="609600" indent="-609600">
              <a:buFont typeface="Wingdings" pitchFamily="2" charset="2"/>
              <a:buAutoNum type="alphaLcPeriod"/>
            </a:pP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dirubah</a:t>
            </a:r>
            <a:r>
              <a:rPr lang="en-US" sz="2400" dirty="0"/>
              <a:t>.                                      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1857356" y="4786322"/>
            <a:ext cx="32893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5). Stress </a:t>
            </a:r>
            <a:r>
              <a:rPr lang="en-US" dirty="0" err="1"/>
              <a:t>psikis</a:t>
            </a:r>
            <a:r>
              <a:rPr lang="en-US" dirty="0"/>
              <a:t>.</a:t>
            </a:r>
          </a:p>
          <a:p>
            <a:r>
              <a:rPr lang="en-US" dirty="0"/>
              <a:t>6). </a:t>
            </a:r>
            <a:r>
              <a:rPr lang="en-US" dirty="0" err="1"/>
              <a:t>Inaktivitas</a:t>
            </a:r>
            <a:r>
              <a:rPr lang="en-US" dirty="0"/>
              <a:t>.</a:t>
            </a:r>
          </a:p>
          <a:p>
            <a:r>
              <a:rPr lang="en-US" dirty="0"/>
              <a:t>7). </a:t>
            </a:r>
            <a:r>
              <a:rPr lang="en-US" dirty="0" err="1"/>
              <a:t>Obesitas</a:t>
            </a:r>
            <a:endParaRPr lang="en-US" dirty="0"/>
          </a:p>
          <a:p>
            <a:endParaRPr lang="en-US" sz="2000" dirty="0"/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1857356" y="3071810"/>
            <a:ext cx="3786214" cy="16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dirty="0"/>
              <a:t>1). </a:t>
            </a:r>
            <a:r>
              <a:rPr lang="en-US" dirty="0" err="1"/>
              <a:t>Hypertensi</a:t>
            </a:r>
            <a:r>
              <a:rPr lang="en-US" dirty="0"/>
              <a:t>.      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dirty="0"/>
              <a:t>2). </a:t>
            </a:r>
            <a:r>
              <a:rPr lang="en-US" dirty="0" err="1"/>
              <a:t>Merokok</a:t>
            </a:r>
            <a:r>
              <a:rPr lang="en-US" dirty="0"/>
              <a:t>.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dirty="0"/>
              <a:t>3). Hyper </a:t>
            </a:r>
            <a:r>
              <a:rPr lang="en-US" dirty="0" err="1"/>
              <a:t>choleterol</a:t>
            </a:r>
            <a:r>
              <a:rPr lang="en-US" dirty="0"/>
              <a:t>.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dirty="0"/>
              <a:t>4). DM.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PENGERTIAN :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71612"/>
            <a:ext cx="7772400" cy="492922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Kapasitas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erobik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tahan</a:t>
            </a:r>
            <a:r>
              <a:rPr lang="en-US" sz="2400" b="1" dirty="0" smtClean="0"/>
              <a:t>   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kemampuan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tubuh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penyediaan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oksigen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guna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metabolisme</a:t>
            </a:r>
            <a:r>
              <a:rPr lang="en-US" sz="2400" b="1" dirty="0" smtClean="0"/>
              <a:t> agar </a:t>
            </a:r>
            <a:r>
              <a:rPr lang="en-US" sz="2400" b="1" dirty="0" err="1" smtClean="0"/>
              <a:t>gerak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fungsional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tercapai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waktu</a:t>
            </a:r>
            <a:r>
              <a:rPr lang="en-US" sz="2400" b="1" dirty="0" smtClean="0"/>
              <a:t> yang lama.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 dirty="0" err="1" smtClean="0"/>
              <a:t>Penyedia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oksigen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sirkulasi</a:t>
            </a:r>
            <a:endParaRPr lang="en-US" sz="2400" b="1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 dirty="0" err="1" smtClean="0"/>
              <a:t>Memberikan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kehidupan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sel</a:t>
            </a:r>
            <a:endParaRPr lang="en-US" sz="2400" b="1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 dirty="0" err="1" smtClean="0"/>
              <a:t>Mengatur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suhu</a:t>
            </a:r>
            <a:endParaRPr lang="en-US" sz="2400" b="1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 dirty="0" err="1" smtClean="0"/>
              <a:t>Gerak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fungsional</a:t>
            </a:r>
            <a:r>
              <a:rPr lang="en-US" sz="2400" b="1" dirty="0" smtClean="0"/>
              <a:t>/ </a:t>
            </a:r>
            <a:r>
              <a:rPr lang="en-US" sz="2400" b="1" dirty="0" err="1" smtClean="0"/>
              <a:t>prestasi</a:t>
            </a:r>
            <a:r>
              <a:rPr lang="en-US" sz="24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928662" y="285728"/>
            <a:ext cx="7793037" cy="1143000"/>
          </a:xfrm>
        </p:spPr>
        <p:txBody>
          <a:bodyPr/>
          <a:lstStyle/>
          <a:p>
            <a:pPr algn="ctr"/>
            <a:r>
              <a:rPr lang="en-US" dirty="0" err="1"/>
              <a:t>Gejala</a:t>
            </a:r>
            <a:r>
              <a:rPr lang="en-US" dirty="0"/>
              <a:t>.</a:t>
            </a:r>
          </a:p>
        </p:txBody>
      </p:sp>
      <p:sp>
        <p:nvSpPr>
          <p:cNvPr id="109571" name="Rectangle 2051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1285860"/>
            <a:ext cx="6103956" cy="514353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 err="1">
                <a:solidFill>
                  <a:schemeClr val="accent2"/>
                </a:solidFill>
              </a:rPr>
              <a:t>Nyeri</a:t>
            </a:r>
            <a:r>
              <a:rPr lang="en-US" sz="2800" b="1" dirty="0">
                <a:solidFill>
                  <a:schemeClr val="accent2"/>
                </a:solidFill>
              </a:rPr>
              <a:t> = </a:t>
            </a:r>
            <a:r>
              <a:rPr lang="en-US" sz="2800" b="1" dirty="0" smtClean="0">
                <a:solidFill>
                  <a:schemeClr val="accent2"/>
                </a:solidFill>
              </a:rPr>
              <a:t>Angina Pectoris</a:t>
            </a:r>
            <a:endParaRPr lang="en-US" sz="2800" b="1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C000"/>
                </a:solidFill>
              </a:rPr>
              <a:t>Angina pectoris </a:t>
            </a:r>
            <a:r>
              <a:rPr lang="en-US" sz="2400" dirty="0" err="1">
                <a:solidFill>
                  <a:srgbClr val="FFC000"/>
                </a:solidFill>
              </a:rPr>
              <a:t>stabil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dan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labil</a:t>
            </a:r>
            <a:r>
              <a:rPr lang="en-US" sz="2400" dirty="0" smtClean="0">
                <a:solidFill>
                  <a:srgbClr val="FFC000"/>
                </a:solidFill>
              </a:rPr>
              <a:t>.</a:t>
            </a:r>
          </a:p>
          <a:p>
            <a:pPr>
              <a:lnSpc>
                <a:spcPct val="90000"/>
              </a:lnSpc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>
                <a:solidFill>
                  <a:srgbClr val="FFC000"/>
                </a:solidFill>
              </a:rPr>
              <a:t>Lokasi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nyeri</a:t>
            </a:r>
            <a:r>
              <a:rPr lang="en-US" sz="2400" dirty="0">
                <a:solidFill>
                  <a:srgbClr val="FFC000"/>
                </a:solidFill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1. Mid sterna </a:t>
            </a:r>
            <a:r>
              <a:rPr lang="en-US" sz="2400" dirty="0" err="1"/>
              <a:t>kiri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2. Dada </a:t>
            </a:r>
            <a:r>
              <a:rPr lang="en-US" sz="2400" dirty="0" err="1"/>
              <a:t>sebelah</a:t>
            </a:r>
            <a:r>
              <a:rPr lang="en-US" sz="2400" dirty="0"/>
              <a:t> </a:t>
            </a:r>
            <a:r>
              <a:rPr lang="en-US" sz="2400" dirty="0" err="1"/>
              <a:t>kiri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3. </a:t>
            </a:r>
            <a:r>
              <a:rPr lang="en-US" sz="2400" dirty="0" err="1"/>
              <a:t>Leher</a:t>
            </a:r>
            <a:r>
              <a:rPr lang="en-US" sz="2400" dirty="0"/>
              <a:t> </a:t>
            </a:r>
            <a:r>
              <a:rPr lang="en-US" sz="2400" dirty="0" err="1"/>
              <a:t>sebelah</a:t>
            </a:r>
            <a:r>
              <a:rPr lang="en-US" sz="2400" dirty="0"/>
              <a:t> </a:t>
            </a:r>
            <a:r>
              <a:rPr lang="en-US" sz="2400" dirty="0" err="1"/>
              <a:t>kiri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4. </a:t>
            </a:r>
            <a:r>
              <a:rPr lang="en-US" sz="2400" dirty="0" err="1"/>
              <a:t>Lengan</a:t>
            </a:r>
            <a:r>
              <a:rPr lang="en-US" sz="2400" dirty="0"/>
              <a:t> </a:t>
            </a:r>
            <a:r>
              <a:rPr lang="en-US" sz="2400" dirty="0" err="1"/>
              <a:t>sebelah</a:t>
            </a:r>
            <a:r>
              <a:rPr lang="en-US" sz="2400" dirty="0"/>
              <a:t> </a:t>
            </a:r>
            <a:r>
              <a:rPr lang="en-US" sz="2400" dirty="0" err="1"/>
              <a:t>kiri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5. </a:t>
            </a:r>
            <a:r>
              <a:rPr lang="en-US" sz="2400" dirty="0" err="1"/>
              <a:t>Interscapula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57224" y="428604"/>
            <a:ext cx="7793037" cy="1143000"/>
          </a:xfrm>
        </p:spPr>
        <p:txBody>
          <a:bodyPr/>
          <a:lstStyle/>
          <a:p>
            <a:pPr algn="ctr"/>
            <a:r>
              <a:rPr lang="en-US" sz="3200" dirty="0" err="1"/>
              <a:t>Jenis</a:t>
            </a:r>
            <a:r>
              <a:rPr lang="en-US" sz="3200" dirty="0"/>
              <a:t> </a:t>
            </a:r>
            <a:r>
              <a:rPr lang="en-US" sz="3200" dirty="0" err="1" smtClean="0"/>
              <a:t>serangan</a:t>
            </a:r>
            <a:r>
              <a:rPr lang="en-US" sz="3200" dirty="0" smtClean="0"/>
              <a:t> Angina Pectoris</a:t>
            </a:r>
            <a:endParaRPr lang="en-US" sz="3200" dirty="0"/>
          </a:p>
        </p:txBody>
      </p:sp>
      <p:sp>
        <p:nvSpPr>
          <p:cNvPr id="110595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2"/>
            <a:ext cx="6818336" cy="462599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 err="1">
                <a:solidFill>
                  <a:schemeClr val="accent2"/>
                </a:solidFill>
              </a:rPr>
              <a:t>Stabil</a:t>
            </a:r>
            <a:r>
              <a:rPr lang="en-US" sz="2800" b="1" dirty="0" smtClean="0">
                <a:solidFill>
                  <a:schemeClr val="accent2"/>
                </a:solidFill>
              </a:rPr>
              <a:t>.</a:t>
            </a:r>
          </a:p>
          <a:p>
            <a:pPr>
              <a:lnSpc>
                <a:spcPct val="90000"/>
              </a:lnSpc>
              <a:buNone/>
            </a:pPr>
            <a:endParaRPr lang="en-US" sz="2800" b="1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nyeri</a:t>
            </a:r>
            <a:r>
              <a:rPr lang="en-US" sz="2400" dirty="0"/>
              <a:t> </a:t>
            </a:r>
            <a:r>
              <a:rPr lang="en-US" sz="2400" dirty="0" err="1"/>
              <a:t>timbul</a:t>
            </a:r>
            <a:r>
              <a:rPr lang="en-US" sz="2400" dirty="0"/>
              <a:t> 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hilang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rest.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5-10 </a:t>
            </a:r>
            <a:r>
              <a:rPr lang="en-US" sz="2400" dirty="0" err="1"/>
              <a:t>menit</a:t>
            </a:r>
            <a:r>
              <a:rPr lang="en-US" sz="2400" dirty="0"/>
              <a:t> (</a:t>
            </a:r>
            <a:r>
              <a:rPr lang="en-US" sz="2400" dirty="0" err="1"/>
              <a:t>ringan</a:t>
            </a:r>
            <a:r>
              <a:rPr lang="en-US" sz="2400" dirty="0"/>
              <a:t>).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10-15 </a:t>
            </a:r>
            <a:r>
              <a:rPr lang="en-US" sz="2400" dirty="0" err="1"/>
              <a:t>menit</a:t>
            </a:r>
            <a:r>
              <a:rPr lang="en-US" sz="2400" dirty="0"/>
              <a:t> (</a:t>
            </a:r>
            <a:r>
              <a:rPr lang="en-US" sz="2400" dirty="0" err="1"/>
              <a:t>sedang</a:t>
            </a:r>
            <a:r>
              <a:rPr lang="en-US" sz="2400" dirty="0"/>
              <a:t>).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15-30 </a:t>
            </a:r>
            <a:r>
              <a:rPr lang="en-US" sz="2400" dirty="0" err="1"/>
              <a:t>menit</a:t>
            </a:r>
            <a:r>
              <a:rPr lang="en-US" sz="2400" dirty="0"/>
              <a:t> (</a:t>
            </a:r>
            <a:r>
              <a:rPr lang="en-US" sz="2400" dirty="0" err="1"/>
              <a:t>berat</a:t>
            </a:r>
            <a:r>
              <a:rPr lang="en-US" sz="2400" dirty="0"/>
              <a:t>).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30-60 Injury.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793037" cy="811198"/>
          </a:xfrm>
        </p:spPr>
        <p:txBody>
          <a:bodyPr/>
          <a:lstStyle/>
          <a:p>
            <a:r>
              <a:rPr lang="en-US" sz="3200" dirty="0" err="1"/>
              <a:t>Frekuensi</a:t>
            </a:r>
            <a:r>
              <a:rPr lang="en-US" sz="3200" dirty="0"/>
              <a:t> </a:t>
            </a:r>
            <a:r>
              <a:rPr lang="en-US" sz="3200" dirty="0" err="1"/>
              <a:t>serangan</a:t>
            </a:r>
            <a:r>
              <a:rPr lang="en-US" sz="3200" dirty="0"/>
              <a:t>.</a:t>
            </a:r>
          </a:p>
        </p:txBody>
      </p:sp>
      <p:sp>
        <p:nvSpPr>
          <p:cNvPr id="11161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6386530" cy="4648200"/>
          </a:xfrm>
        </p:spPr>
        <p:txBody>
          <a:bodyPr/>
          <a:lstStyle/>
          <a:p>
            <a:pPr marL="609600" indent="-609600"/>
            <a:r>
              <a:rPr lang="en-US" sz="2800" dirty="0" err="1">
                <a:latin typeface="Calibri" pitchFamily="34" charset="0"/>
                <a:cs typeface="Calibri" pitchFamily="34" charset="0"/>
              </a:rPr>
              <a:t>Stabil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1-2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kali/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minggu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marL="609600" indent="-609600"/>
            <a:r>
              <a:rPr lang="en-US" sz="2800" dirty="0">
                <a:latin typeface="Calibri" pitchFamily="34" charset="0"/>
                <a:cs typeface="Calibri" pitchFamily="34" charset="0"/>
              </a:rPr>
              <a:t>An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stabil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5x/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hari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en-US" sz="2800" dirty="0"/>
          </a:p>
          <a:p>
            <a:pPr marL="609600" indent="-609600">
              <a:buFont typeface="Wingdings" pitchFamily="2" charset="2"/>
              <a:buNone/>
            </a:pPr>
            <a:endParaRPr lang="en-US" sz="2800" dirty="0"/>
          </a:p>
          <a:p>
            <a:pPr marL="609600" indent="-609600">
              <a:buFont typeface="Wingdings" pitchFamily="2" charset="2"/>
              <a:buNone/>
            </a:pPr>
            <a:endParaRPr lang="en-US" sz="2800" dirty="0"/>
          </a:p>
          <a:p>
            <a:pPr marL="609600" indent="-609600">
              <a:buFont typeface="Wingdings" pitchFamily="2" charset="2"/>
              <a:buAutoNum type="alphaLcPeriod"/>
            </a:pPr>
            <a:r>
              <a:rPr lang="en-US" sz="2800" dirty="0" err="1"/>
              <a:t>Sesak</a:t>
            </a:r>
            <a:r>
              <a:rPr lang="en-US" sz="2800" dirty="0"/>
              <a:t> </a:t>
            </a:r>
            <a:r>
              <a:rPr lang="en-US" sz="2800" dirty="0" err="1"/>
              <a:t>nafas</a:t>
            </a:r>
            <a:r>
              <a:rPr lang="en-US" sz="2800" dirty="0"/>
              <a:t>.</a:t>
            </a:r>
          </a:p>
          <a:p>
            <a:pPr marL="609600" indent="-609600">
              <a:buFont typeface="Wingdings" pitchFamily="2" charset="2"/>
              <a:buAutoNum type="alphaLcPeriod"/>
            </a:pPr>
            <a:r>
              <a:rPr lang="en-US" sz="2800" dirty="0" err="1"/>
              <a:t>Lemas</a:t>
            </a:r>
            <a:r>
              <a:rPr lang="en-US" sz="2800" dirty="0"/>
              <a:t>/</a:t>
            </a:r>
            <a:r>
              <a:rPr lang="en-US" sz="2800" dirty="0" err="1"/>
              <a:t>lelah</a:t>
            </a:r>
            <a:r>
              <a:rPr lang="en-US" sz="2800" dirty="0"/>
              <a:t>/</a:t>
            </a:r>
            <a:r>
              <a:rPr lang="en-US" sz="2800" dirty="0" err="1"/>
              <a:t>capai</a:t>
            </a:r>
            <a:endParaRPr lang="en-US" sz="2800" dirty="0"/>
          </a:p>
          <a:p>
            <a:pPr marL="609600" indent="-609600">
              <a:buFont typeface="Wingdings" pitchFamily="2" charset="2"/>
              <a:buAutoNum type="alphaLcPeriod"/>
            </a:pPr>
            <a:r>
              <a:rPr lang="en-US" sz="2800" dirty="0" err="1"/>
              <a:t>Pingsan</a:t>
            </a:r>
            <a:r>
              <a:rPr lang="en-US" sz="2800" dirty="0"/>
              <a:t> </a:t>
            </a:r>
            <a:r>
              <a:rPr lang="en-US" sz="2800" dirty="0" err="1"/>
              <a:t>bahkan</a:t>
            </a:r>
            <a:r>
              <a:rPr lang="en-US" sz="2800" dirty="0"/>
              <a:t> </a:t>
            </a:r>
            <a:r>
              <a:rPr lang="en-US" sz="2800" dirty="0" err="1"/>
              <a:t>meninggal</a:t>
            </a:r>
            <a:r>
              <a:rPr lang="en-US" sz="2800" dirty="0"/>
              <a:t>.</a:t>
            </a:r>
          </a:p>
        </p:txBody>
      </p:sp>
      <p:sp>
        <p:nvSpPr>
          <p:cNvPr id="111620" name="Rectangle 1028"/>
          <p:cNvSpPr>
            <a:spLocks noChangeArrowheads="1"/>
          </p:cNvSpPr>
          <p:nvPr/>
        </p:nvSpPr>
        <p:spPr bwMode="auto">
          <a:xfrm>
            <a:off x="642910" y="3643314"/>
            <a:ext cx="488157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Problem lain yang </a:t>
            </a:r>
            <a:r>
              <a:rPr lang="en-US" sz="2800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menyertai</a:t>
            </a:r>
            <a:endParaRPr lang="en-US" sz="2800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285728"/>
            <a:ext cx="7772400" cy="9144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chemeClr val="accent2"/>
                </a:solidFill>
              </a:rPr>
              <a:t>Stable Angina Pectoris 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 smtClean="0"/>
              <a:t>Ciri-ciri</a:t>
            </a:r>
            <a:r>
              <a:rPr lang="en-US" sz="2800" dirty="0"/>
              <a:t>:</a:t>
            </a:r>
          </a:p>
          <a:p>
            <a:r>
              <a:rPr lang="en-US" sz="2800" dirty="0" err="1"/>
              <a:t>Timbul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sesudah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Nyeri</a:t>
            </a:r>
            <a:r>
              <a:rPr lang="en-US" sz="2800" dirty="0"/>
              <a:t> </a:t>
            </a:r>
            <a:r>
              <a:rPr lang="en-US" sz="2800" dirty="0" err="1"/>
              <a:t>kurang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15 </a:t>
            </a:r>
            <a:r>
              <a:rPr lang="en-US" sz="2800" dirty="0" err="1"/>
              <a:t>menit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Frekuensi</a:t>
            </a:r>
            <a:r>
              <a:rPr lang="en-US" sz="2800" dirty="0"/>
              <a:t> </a:t>
            </a:r>
            <a:r>
              <a:rPr lang="en-US" sz="2800" dirty="0" err="1"/>
              <a:t>jarang</a:t>
            </a:r>
            <a:r>
              <a:rPr lang="en-US" sz="2800" dirty="0"/>
              <a:t>/1x/</a:t>
            </a:r>
            <a:r>
              <a:rPr lang="en-US" sz="2800" dirty="0" err="1"/>
              <a:t>minggu</a:t>
            </a:r>
            <a:r>
              <a:rPr lang="en-US" sz="2800" dirty="0"/>
              <a:t>.</a:t>
            </a:r>
          </a:p>
          <a:p>
            <a:r>
              <a:rPr lang="en-US" sz="2800" dirty="0"/>
              <a:t>Rasa </a:t>
            </a:r>
            <a:r>
              <a:rPr lang="en-US" sz="2800" dirty="0" err="1"/>
              <a:t>nyeri</a:t>
            </a:r>
            <a:r>
              <a:rPr lang="en-US" sz="2800" dirty="0"/>
              <a:t> </a:t>
            </a:r>
            <a:r>
              <a:rPr lang="en-US" sz="2800" dirty="0" err="1"/>
              <a:t>ringan-sedang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Hilang</a:t>
            </a:r>
            <a:r>
              <a:rPr lang="en-US" sz="2800" dirty="0"/>
              <a:t> </a:t>
            </a:r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istirahat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Luas</a:t>
            </a:r>
            <a:r>
              <a:rPr lang="en-US" sz="2800" dirty="0"/>
              <a:t> </a:t>
            </a:r>
            <a:r>
              <a:rPr lang="en-US" sz="2800" dirty="0" err="1"/>
              <a:t>serangan</a:t>
            </a:r>
            <a:r>
              <a:rPr lang="en-US" sz="2800" dirty="0"/>
              <a:t> </a:t>
            </a:r>
            <a:r>
              <a:rPr lang="en-US" sz="2800" dirty="0" err="1"/>
              <a:t>kadang-kadang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dada.</a:t>
            </a:r>
          </a:p>
          <a:p>
            <a:r>
              <a:rPr lang="en-US" sz="2400" dirty="0" smtClean="0"/>
              <a:t>EKG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/>
              <a:t>depresi</a:t>
            </a:r>
            <a:r>
              <a:rPr lang="en-US" sz="2400" dirty="0"/>
              <a:t> ST segment &amp; T </a:t>
            </a:r>
            <a:r>
              <a:rPr lang="en-US" sz="2400" dirty="0" err="1" smtClean="0"/>
              <a:t>terbalik</a:t>
            </a:r>
            <a:r>
              <a:rPr lang="en-US" sz="2400" dirty="0" smtClean="0"/>
              <a:t> (</a:t>
            </a:r>
            <a:r>
              <a:rPr lang="en-US" sz="2400" dirty="0"/>
              <a:t>inverted)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chemeClr val="accent2"/>
                </a:solidFill>
              </a:rPr>
              <a:t>Unstable angina pectoris.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Dapat terjadi saat rest.</a:t>
            </a:r>
          </a:p>
          <a:p>
            <a:pPr>
              <a:lnSpc>
                <a:spcPct val="90000"/>
              </a:lnSpc>
            </a:pPr>
            <a:r>
              <a:rPr lang="en-US"/>
              <a:t>Waktu serangan lebih dari 15 menit.</a:t>
            </a:r>
          </a:p>
          <a:p>
            <a:pPr>
              <a:lnSpc>
                <a:spcPct val="90000"/>
              </a:lnSpc>
            </a:pPr>
            <a:r>
              <a:rPr lang="en-US"/>
              <a:t>Frekuensi serangan lebih dari 5 x/ minggu.</a:t>
            </a:r>
          </a:p>
          <a:p>
            <a:pPr>
              <a:lnSpc>
                <a:spcPct val="90000"/>
              </a:lnSpc>
            </a:pPr>
            <a:r>
              <a:rPr lang="en-US"/>
              <a:t>Rasa nyeri tingkat sedang sampai berat</a:t>
            </a:r>
          </a:p>
          <a:p>
            <a:pPr>
              <a:lnSpc>
                <a:spcPct val="90000"/>
              </a:lnSpc>
            </a:pPr>
            <a:r>
              <a:rPr lang="en-US"/>
              <a:t>Nyeri tidak hilang hanya dengan rest.</a:t>
            </a:r>
          </a:p>
          <a:p>
            <a:pPr>
              <a:lnSpc>
                <a:spcPct val="90000"/>
              </a:lnSpc>
            </a:pPr>
            <a:r>
              <a:rPr lang="en-US"/>
              <a:t>Luas serangan lebih luas sampai inter scapula, lengan dan leher.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Tanda-tanda.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RR&gt;32/min.</a:t>
            </a:r>
          </a:p>
          <a:p>
            <a:r>
              <a:rPr lang="en-US"/>
              <a:t>HR =kurang &lt;50 lebih &gt;90.</a:t>
            </a:r>
          </a:p>
          <a:p>
            <a:r>
              <a:rPr lang="en-US"/>
              <a:t>BP. Drop samapai 80/60 mmHg.</a:t>
            </a:r>
          </a:p>
          <a:p>
            <a:r>
              <a:rPr lang="en-US"/>
              <a:t>Keringat dingin, gelisah, mual muntah dan sampai pingsan (hilang kesadaran).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286412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en-US" b="1" dirty="0" err="1" smtClean="0">
                <a:solidFill>
                  <a:srgbClr val="FFFF00"/>
                </a:solidFill>
              </a:rPr>
              <a:t>Kelainan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Paru-paru</a:t>
            </a:r>
            <a:r>
              <a:rPr lang="en-US" dirty="0" smtClean="0">
                <a:solidFill>
                  <a:srgbClr val="FFFF00"/>
                </a:solidFill>
              </a:rPr>
              <a:t> .</a:t>
            </a:r>
          </a:p>
          <a:p>
            <a:pPr lvl="0" fontAlgn="base"/>
            <a:endParaRPr lang="en-US" dirty="0" smtClean="0"/>
          </a:p>
          <a:p>
            <a:pPr lvl="0" fontAlgn="base"/>
            <a:r>
              <a:rPr lang="en-US" dirty="0" err="1" smtClean="0"/>
              <a:t>Asma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sesak</a:t>
            </a:r>
            <a:r>
              <a:rPr lang="en-US" dirty="0" smtClean="0"/>
              <a:t> </a:t>
            </a:r>
            <a:r>
              <a:rPr lang="en-US" dirty="0" err="1" smtClean="0"/>
              <a:t>nafas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paru</a:t>
            </a:r>
            <a:r>
              <a:rPr lang="en-US" dirty="0" smtClean="0"/>
              <a:t>-</a:t>
            </a:r>
            <a:r>
              <a:rPr lang="en-US" dirty="0" err="1" smtClean="0"/>
              <a:t>paru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penyumbatan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pernafasan</a:t>
            </a:r>
            <a:r>
              <a:rPr lang="en-US" dirty="0" smtClean="0"/>
              <a:t> yang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alergi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rambut</a:t>
            </a:r>
            <a:r>
              <a:rPr lang="en-US" dirty="0" smtClean="0"/>
              <a:t>, </a:t>
            </a:r>
            <a:r>
              <a:rPr lang="en-US" dirty="0" err="1" smtClean="0"/>
              <a:t>bulu</a:t>
            </a:r>
            <a:r>
              <a:rPr lang="en-US" dirty="0" smtClean="0"/>
              <a:t>, </a:t>
            </a:r>
            <a:r>
              <a:rPr lang="en-US" dirty="0" err="1" smtClean="0"/>
              <a:t>debu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.</a:t>
            </a:r>
          </a:p>
          <a:p>
            <a:pPr lvl="0" fontAlgn="base"/>
            <a:endParaRPr lang="en-US" dirty="0" smtClean="0"/>
          </a:p>
          <a:p>
            <a:pPr fontAlgn="base"/>
            <a:r>
              <a:rPr lang="en-US" dirty="0" smtClean="0">
                <a:solidFill>
                  <a:srgbClr val="FFFF00"/>
                </a:solidFill>
              </a:rPr>
              <a:t>Emphysema, </a:t>
            </a:r>
            <a:r>
              <a:rPr lang="en-US" dirty="0" err="1" smtClean="0">
                <a:solidFill>
                  <a:srgbClr val="FFFF00"/>
                </a:solidFill>
              </a:rPr>
              <a:t>adalah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penyakit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pembengkakan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paru</a:t>
            </a:r>
            <a:r>
              <a:rPr lang="en-US" dirty="0" smtClean="0">
                <a:solidFill>
                  <a:srgbClr val="FFFF00"/>
                </a:solidFill>
              </a:rPr>
              <a:t>-</a:t>
            </a:r>
            <a:r>
              <a:rPr lang="en-US" dirty="0" err="1" smtClean="0">
                <a:solidFill>
                  <a:srgbClr val="FFFF00"/>
                </a:solidFill>
              </a:rPr>
              <a:t>paru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karena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pembuluh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darahnya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terisi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udara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 lvl="0" fontAlgn="base">
              <a:buNone/>
            </a:pPr>
            <a:endParaRPr lang="en-US" dirty="0" smtClean="0"/>
          </a:p>
          <a:p>
            <a:pPr lvl="0" fontAlgn="base"/>
            <a:r>
              <a:rPr lang="en-US" dirty="0" err="1" smtClean="0"/>
              <a:t>Kanker</a:t>
            </a:r>
            <a:r>
              <a:rPr lang="en-US" dirty="0" smtClean="0"/>
              <a:t> </a:t>
            </a:r>
            <a:r>
              <a:rPr lang="en-US" dirty="0" err="1" smtClean="0"/>
              <a:t>Paru-paru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paru-paru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paru-paru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merokok</a:t>
            </a:r>
            <a:r>
              <a:rPr lang="en-US" dirty="0" smtClean="0"/>
              <a:t>. </a:t>
            </a:r>
            <a:r>
              <a:rPr lang="en-US" dirty="0" err="1" smtClean="0"/>
              <a:t>Penyebab</a:t>
            </a:r>
            <a:r>
              <a:rPr lang="en-US" dirty="0" smtClean="0"/>
              <a:t> lain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menghirup</a:t>
            </a:r>
            <a:r>
              <a:rPr lang="en-US" dirty="0" smtClean="0"/>
              <a:t> </a:t>
            </a:r>
            <a:r>
              <a:rPr lang="en-US" dirty="0" err="1" smtClean="0"/>
              <a:t>debu</a:t>
            </a:r>
            <a:r>
              <a:rPr lang="en-US" dirty="0" smtClean="0"/>
              <a:t> </a:t>
            </a:r>
            <a:r>
              <a:rPr lang="en-US" dirty="0" err="1" smtClean="0"/>
              <a:t>asbes</a:t>
            </a:r>
            <a:r>
              <a:rPr lang="en-US" dirty="0" smtClean="0"/>
              <a:t>, </a:t>
            </a:r>
            <a:r>
              <a:rPr lang="en-US" dirty="0" err="1" smtClean="0"/>
              <a:t>kromium</a:t>
            </a:r>
            <a:r>
              <a:rPr lang="en-US" dirty="0" smtClean="0"/>
              <a:t>, </a:t>
            </a:r>
            <a:r>
              <a:rPr lang="en-US" dirty="0" err="1" smtClean="0"/>
              <a:t>produk</a:t>
            </a:r>
            <a:r>
              <a:rPr lang="en-US" dirty="0" smtClean="0"/>
              <a:t> petroleum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ionisasi</a:t>
            </a:r>
            <a:r>
              <a:rPr lang="en-US" dirty="0" smtClean="0"/>
              <a:t>. 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gas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paru</a:t>
            </a:r>
            <a:r>
              <a:rPr lang="en-US" dirty="0" smtClean="0"/>
              <a:t>-</a:t>
            </a:r>
            <a:r>
              <a:rPr lang="en-US" dirty="0" err="1" smtClean="0"/>
              <a:t>paru</a:t>
            </a:r>
            <a:r>
              <a:rPr lang="en-US" dirty="0" smtClean="0"/>
              <a:t>.</a:t>
            </a:r>
          </a:p>
          <a:p>
            <a:pPr lvl="0" fontAlgn="base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28662" y="285728"/>
            <a:ext cx="7715304" cy="7858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KELAINAN PARU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id-ID" sz="32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Prevalensinya cenderung meningkat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id-ID" sz="32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Potensial fatal</a:t>
            </a:r>
            <a:r>
              <a:rPr lang="en-AU" sz="32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3200" b="1" dirty="0" smtClean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id-ID" sz="32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Perlu penanganan secara paripurna</a:t>
            </a:r>
            <a:r>
              <a:rPr lang="id-ID" sz="3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AU" sz="3200" dirty="0" smtClean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28662" y="357166"/>
            <a:ext cx="7715304" cy="12858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ASMA</a:t>
            </a:r>
          </a:p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6" name="Content Placeholder 4" descr="Kelainan Paru-paru dan Cara Mengatasinya">
            <a:hlinkClick r:id="rId2"/>
          </p:cNvPr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5" y="4071942"/>
            <a:ext cx="1857388" cy="242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905000" y="9906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 sz="2400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752600" y="8382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Problematik penderita asma</a:t>
            </a:r>
            <a:endParaRPr lang="en-AU" sz="2400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219200" y="2590800"/>
            <a:ext cx="22098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Sesak napas</a:t>
            </a:r>
            <a:r>
              <a:rPr lang="en-AU" sz="240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1676400" y="3733800"/>
            <a:ext cx="12192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1600200" y="3200400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352800" y="3733800"/>
            <a:ext cx="5257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id-ID" sz="24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oedema dari membrana mukosa</a:t>
            </a:r>
            <a:r>
              <a:rPr lang="en-AU" sz="24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2400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id-ID" sz="24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bronkospasme</a:t>
            </a:r>
            <a:r>
              <a:rPr lang="en-AU" sz="24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2400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id-ID" sz="24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hypersekresi dari mukus</a:t>
            </a:r>
            <a:r>
              <a:rPr lang="id-ID" sz="24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AU" sz="2400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 autoUpdateAnimBg="0"/>
      <p:bldP spid="34823" grpId="0" animBg="1"/>
      <p:bldP spid="34824" grpId="0" animBg="1"/>
      <p:bldP spid="34826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143000" y="24384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>
                <a:solidFill>
                  <a:srgbClr val="FFFFFF"/>
                </a:solidFill>
                <a:latin typeface="Comic Sans MS" pitchFamily="66" charset="0"/>
              </a:rPr>
              <a:t>Adanya perub. Patofisiologi pd sal napas 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429000" y="3124200"/>
            <a:ext cx="4876800" cy="319722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57150" cmpd="thinThick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id-ID" sz="2000" b="1" dirty="0">
                <a:solidFill>
                  <a:srgbClr val="FFFF00"/>
                </a:solidFill>
                <a:latin typeface="Arial" charset="0"/>
                <a:cs typeface="Arial" charset="0"/>
              </a:rPr>
              <a:t>high lung volume breathing pattern</a:t>
            </a:r>
          </a:p>
          <a:p>
            <a:pPr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id-ID" sz="2000" b="1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Increase work of breathing.</a:t>
            </a:r>
          </a:p>
          <a:p>
            <a:pPr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id-ID" sz="2000" b="1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Increase RR</a:t>
            </a:r>
          </a:p>
          <a:p>
            <a:pPr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id-ID" sz="2000" b="1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V</a:t>
            </a:r>
            <a:r>
              <a:rPr lang="id-ID" sz="2000" b="1" baseline="-30000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A</a:t>
            </a:r>
            <a:r>
              <a:rPr lang="id-ID" sz="2000" b="1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/Q mismatch</a:t>
            </a:r>
            <a:r>
              <a:rPr lang="en-AU" sz="2000" b="1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</a:t>
            </a:r>
            <a:endParaRPr lang="en-US" sz="2000" b="1" dirty="0">
              <a:solidFill>
                <a:srgbClr val="FFFF00"/>
              </a:solidFill>
              <a:latin typeface="Arial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000" b="1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Low </a:t>
            </a:r>
            <a:r>
              <a:rPr lang="id-ID" sz="2000" b="1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PaO</a:t>
            </a:r>
            <a:r>
              <a:rPr lang="id-ID" sz="2000" b="1" baseline="-30000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2</a:t>
            </a:r>
            <a:r>
              <a:rPr lang="en-AU" sz="2000" b="1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</a:t>
            </a:r>
            <a:endParaRPr lang="en-US" sz="2000" b="1" dirty="0">
              <a:solidFill>
                <a:srgbClr val="FFFF00"/>
              </a:solidFill>
              <a:latin typeface="Arial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id-ID" sz="2000" b="1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prolonged expiration</a:t>
            </a:r>
            <a:endParaRPr lang="en-US" sz="2000" b="1" dirty="0">
              <a:solidFill>
                <a:srgbClr val="FFFF00"/>
              </a:solidFill>
              <a:latin typeface="Arial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id-ID" sz="2000" b="1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hyperinflation</a:t>
            </a:r>
            <a:r>
              <a:rPr lang="en-AU" sz="2000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AU" sz="2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1981200" y="4495800"/>
            <a:ext cx="1295400" cy="533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676400" y="3048000"/>
            <a:ext cx="2286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752600" y="8382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b="1">
                <a:solidFill>
                  <a:srgbClr val="FFFF00"/>
                </a:solidFill>
                <a:latin typeface="Comic Sans MS" pitchFamily="66" charset="0"/>
                <a:cs typeface="Arial" charset="0"/>
              </a:rPr>
              <a:t>Problematik penderita asma</a:t>
            </a:r>
            <a:endParaRPr lang="en-AU" sz="2400" b="1">
              <a:solidFill>
                <a:srgbClr val="FFFF00"/>
              </a:solidFill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E66D-E508-454C-9DB5-84DFB88E90F0}" type="datetime1">
              <a:rPr lang="en-US"/>
              <a:pPr/>
              <a:t>10/14/2012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84DB3-7542-43FF-AF50-A7C95F2A6A4B}" type="slidenum">
              <a:rPr lang="en-US"/>
              <a:pPr/>
              <a:t>4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12064"/>
            <a:ext cx="7772400" cy="1130986"/>
          </a:xfrm>
        </p:spPr>
        <p:txBody>
          <a:bodyPr/>
          <a:lstStyle/>
          <a:p>
            <a:r>
              <a:rPr lang="en-US" sz="3200" b="1" dirty="0"/>
              <a:t>Yang </a:t>
            </a:r>
            <a:r>
              <a:rPr lang="en-US" sz="3200" b="1" dirty="0" err="1"/>
              <a:t>mempengaruhi</a:t>
            </a:r>
            <a:r>
              <a:rPr lang="en-US" sz="3200" b="1" dirty="0"/>
              <a:t> </a:t>
            </a:r>
            <a:br>
              <a:rPr lang="en-US" sz="3200" b="1" dirty="0"/>
            </a:br>
            <a:r>
              <a:rPr lang="en-US" sz="3200" b="1" dirty="0" err="1" smtClean="0"/>
              <a:t>kapasitas</a:t>
            </a:r>
            <a:r>
              <a:rPr lang="en-US" sz="3200" b="1" dirty="0" smtClean="0"/>
              <a:t> </a:t>
            </a:r>
            <a:r>
              <a:rPr lang="en-US" sz="3200" b="1" dirty="0" err="1"/>
              <a:t>erobik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daya</a:t>
            </a:r>
            <a:r>
              <a:rPr lang="en-US" sz="3200" b="1" dirty="0"/>
              <a:t> </a:t>
            </a:r>
            <a:r>
              <a:rPr lang="en-US" sz="3200" b="1" dirty="0" err="1"/>
              <a:t>tahan</a:t>
            </a:r>
            <a:endParaRPr lang="en-US" sz="3200" b="1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b="1" dirty="0" err="1"/>
              <a:t>Umur</a:t>
            </a:r>
            <a:endParaRPr lang="en-US" b="1" dirty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b="1" dirty="0" smtClean="0"/>
              <a:t>Sex</a:t>
            </a:r>
            <a:endParaRPr lang="en-US" b="1" dirty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b="1" dirty="0" err="1"/>
              <a:t>Kebiasaan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r>
              <a:rPr lang="en-US" b="1" dirty="0"/>
              <a:t> </a:t>
            </a:r>
            <a:r>
              <a:rPr lang="en-US" b="1" dirty="0" err="1"/>
              <a:t>fisik</a:t>
            </a:r>
            <a:endParaRPr lang="en-US" b="1" dirty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b="1" dirty="0" err="1"/>
              <a:t>Lingkungan</a:t>
            </a:r>
            <a:endParaRPr lang="en-US" b="1" dirty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b="1" dirty="0" err="1"/>
              <a:t>Adat</a:t>
            </a:r>
            <a:r>
              <a:rPr lang="en-US" b="1" dirty="0"/>
              <a:t> </a:t>
            </a:r>
            <a:r>
              <a:rPr lang="en-US" b="1" dirty="0" err="1"/>
              <a:t>istiadat</a:t>
            </a:r>
            <a:endParaRPr lang="en-US" b="1" dirty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b="1" dirty="0"/>
              <a:t>Status </a:t>
            </a:r>
            <a:r>
              <a:rPr lang="en-US" b="1" dirty="0" err="1"/>
              <a:t>sosial</a:t>
            </a:r>
            <a:r>
              <a:rPr lang="en-US" b="1" dirty="0"/>
              <a:t>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b="1" dirty="0" err="1"/>
              <a:t>Patologis</a:t>
            </a:r>
            <a:r>
              <a:rPr lang="en-US" b="1" dirty="0"/>
              <a:t> </a:t>
            </a:r>
          </a:p>
          <a:p>
            <a:pPr marL="609600" indent="-609600">
              <a:buFont typeface="Wingdings" pitchFamily="2" charset="2"/>
              <a:buNone/>
            </a:pP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219200" y="2514600"/>
            <a:ext cx="1219200" cy="4616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b="1" dirty="0">
                <a:cs typeface="Times New Roman" pitchFamily="18" charset="0"/>
              </a:rPr>
              <a:t>Batuk</a:t>
            </a:r>
            <a:r>
              <a:rPr lang="en-AU" dirty="0"/>
              <a:t>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676400" y="3276600"/>
            <a:ext cx="69342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q"/>
            </a:pPr>
            <a:r>
              <a:rPr lang="id-ID" sz="2000" b="1" dirty="0">
                <a:solidFill>
                  <a:srgbClr val="FFFF00"/>
                </a:solidFill>
                <a:latin typeface="Comic Sans MS" pitchFamily="66" charset="0"/>
              </a:rPr>
              <a:t>Biasanya non-productive cough</a:t>
            </a:r>
          </a:p>
          <a:p>
            <a:pPr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q"/>
            </a:pPr>
            <a:r>
              <a:rPr lang="id-ID" sz="2000" b="1" dirty="0">
                <a:solidFill>
                  <a:srgbClr val="FFFF00"/>
                </a:solidFill>
                <a:latin typeface="Comic Sans MS" pitchFamily="66" charset="0"/>
              </a:rPr>
              <a:t>Pasca serangan -&gt; productive cough -&gt; inflamasi pd mukosa -&gt; increase mucus production</a:t>
            </a:r>
            <a:r>
              <a:rPr lang="en-US" sz="2000" b="1" dirty="0">
                <a:solidFill>
                  <a:srgbClr val="FFFF00"/>
                </a:solidFill>
                <a:latin typeface="Comic Sans MS" pitchFamily="66" charset="0"/>
              </a:rPr>
              <a:t> </a:t>
            </a:r>
          </a:p>
          <a:p>
            <a:pPr lvl="1"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2000" b="1" dirty="0">
                <a:latin typeface="Comic Sans MS" pitchFamily="66" charset="0"/>
              </a:rPr>
              <a:t> airflow limitation</a:t>
            </a:r>
          </a:p>
          <a:p>
            <a:pPr lvl="1"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2000" b="1" dirty="0">
                <a:latin typeface="Comic Sans MS" pitchFamily="66" charset="0"/>
              </a:rPr>
              <a:t> infection </a:t>
            </a:r>
            <a:endParaRPr lang="en-AU" sz="2000" b="1" dirty="0">
              <a:latin typeface="Comic Sans MS" pitchFamily="66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752600" y="8382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b="1">
                <a:solidFill>
                  <a:srgbClr val="FFFF00"/>
                </a:solidFill>
                <a:latin typeface="Comic Sans MS" pitchFamily="66" charset="0"/>
                <a:cs typeface="Arial" charset="0"/>
              </a:rPr>
              <a:t>Problematik penderita asma</a:t>
            </a:r>
            <a:endParaRPr lang="en-AU" sz="2400" b="1">
              <a:solidFill>
                <a:srgbClr val="FFFF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5786454"/>
            <a:ext cx="571504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d-ID" b="1" dirty="0" smtClean="0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Penurunan toleransi aktivitas</a:t>
            </a:r>
            <a:endParaRPr lang="en-AU" dirty="0">
              <a:solidFill>
                <a:srgbClr val="FFFF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600" dirty="0" smtClean="0"/>
              <a:t>IRITASI JALAN NAFAS (POLUSI)</a:t>
            </a:r>
          </a:p>
          <a:p>
            <a:pPr>
              <a:lnSpc>
                <a:spcPct val="90000"/>
              </a:lnSpc>
              <a:defRPr/>
            </a:pPr>
            <a:r>
              <a:rPr lang="en-US" sz="2600" dirty="0" smtClean="0"/>
              <a:t>SPASME BRONKUS (RETENSI MUKUS)</a:t>
            </a:r>
          </a:p>
          <a:p>
            <a:pPr>
              <a:lnSpc>
                <a:spcPct val="90000"/>
              </a:lnSpc>
              <a:defRPr/>
            </a:pPr>
            <a:r>
              <a:rPr lang="en-US" sz="2600" dirty="0" smtClean="0"/>
              <a:t>OBSTRUKSI MUKUS.</a:t>
            </a:r>
          </a:p>
          <a:p>
            <a:pPr>
              <a:lnSpc>
                <a:spcPct val="90000"/>
              </a:lnSpc>
              <a:defRPr/>
            </a:pPr>
            <a:r>
              <a:rPr lang="en-US" sz="2600" dirty="0" smtClean="0"/>
              <a:t>HYPER AKTIF - EDEMA KELENJAR MUKUS.</a:t>
            </a:r>
          </a:p>
          <a:p>
            <a:pPr>
              <a:lnSpc>
                <a:spcPct val="90000"/>
              </a:lnSpc>
              <a:defRPr/>
            </a:pPr>
            <a:r>
              <a:rPr lang="en-US" sz="2600" dirty="0" smtClean="0"/>
              <a:t>SESAK NAFAS ( O2 TDK MENCUKUPI ).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600" dirty="0" smtClean="0"/>
              <a:t> 1. RR CEPAT  UTK MENAIKAN CAPASITAS .P.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600" dirty="0" smtClean="0"/>
              <a:t> 2.  SPASME OTOT INSPIRATOR (USAHA ME    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600" dirty="0" smtClean="0"/>
              <a:t>    NINGKATKAN JUMLAH UDARA INSPIRASI.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600" dirty="0" smtClean="0"/>
              <a:t>3. RESIDU UDARA PARU TINGGI.(AKIBAT SPASME OTOT INSPIRATOR).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i-FI" sz="1800" dirty="0" smtClean="0">
                <a:solidFill>
                  <a:schemeClr val="folHlink"/>
                </a:solidFill>
                <a:cs typeface="Arial" pitchFamily="34" charset="0"/>
              </a:rPr>
              <a:t>Asma</a:t>
            </a:r>
            <a:r>
              <a:rPr lang="fi-FI" dirty="0" smtClean="0">
                <a:solidFill>
                  <a:schemeClr val="folHlink"/>
                </a:solidFill>
                <a:cs typeface="Arial" pitchFamily="34" charset="0"/>
              </a:rPr>
              <a:t/>
            </a:r>
            <a:br>
              <a:rPr lang="fi-FI" dirty="0" smtClean="0">
                <a:solidFill>
                  <a:schemeClr val="folHlink"/>
                </a:solidFill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i-FI" sz="3200" dirty="0" smtClean="0">
                <a:solidFill>
                  <a:srgbClr val="FF0000"/>
                </a:solidFill>
              </a:rPr>
              <a:t>Edema bronkiolus, sekresi mukus kental ke lumen bronkiolus, bronkospasme </a:t>
            </a:r>
            <a:r>
              <a:rPr lang="fi-FI" sz="3200" dirty="0" smtClean="0">
                <a:solidFill>
                  <a:srgbClr val="FF0000"/>
                </a:solidFill>
                <a:cs typeface="Arial" pitchFamily="34" charset="0"/>
              </a:rPr>
              <a:t>→</a:t>
            </a:r>
            <a:r>
              <a:rPr lang="fi-FI" sz="3200" dirty="0" smtClean="0">
                <a:solidFill>
                  <a:srgbClr val="FF0000"/>
                </a:solidFill>
              </a:rPr>
              <a:t>tahanan </a:t>
            </a:r>
            <a:r>
              <a:rPr lang="fi-FI" sz="3200" dirty="0" smtClean="0"/>
              <a:t>saluran napas </a:t>
            </a:r>
            <a:r>
              <a:rPr lang="fi-FI" sz="3200" dirty="0" smtClean="0">
                <a:cs typeface="Arial" pitchFamily="34" charset="0"/>
              </a:rPr>
              <a:t>↑ </a:t>
            </a:r>
            <a:r>
              <a:rPr lang="fi-FI" sz="2800" dirty="0" smtClean="0">
                <a:cs typeface="Arial" pitchFamily="34" charset="0"/>
              </a:rPr>
              <a:t>→</a:t>
            </a:r>
            <a:r>
              <a:rPr lang="fi-FI" sz="3200" dirty="0" smtClean="0"/>
              <a:t> </a:t>
            </a:r>
            <a:r>
              <a:rPr lang="fi-FI" sz="3200" dirty="0" smtClean="0">
                <a:cs typeface="Arial" pitchFamily="34" charset="0"/>
              </a:rPr>
              <a:t>↓</a:t>
            </a:r>
            <a:r>
              <a:rPr lang="fi-FI" sz="3200" dirty="0" smtClean="0"/>
              <a:t>kecepatan ekspirasi maksimum &amp; volume ekspirasi </a:t>
            </a:r>
            <a:r>
              <a:rPr lang="fi-FI" sz="3200" dirty="0" smtClean="0">
                <a:cs typeface="Arial" pitchFamily="34" charset="0"/>
              </a:rPr>
              <a:t>→ </a:t>
            </a:r>
            <a:r>
              <a:rPr lang="fi-FI" sz="3200" dirty="0" smtClean="0"/>
              <a:t>dispnea .. </a:t>
            </a:r>
          </a:p>
          <a:p>
            <a:pPr>
              <a:lnSpc>
                <a:spcPct val="80000"/>
              </a:lnSpc>
            </a:pPr>
            <a:r>
              <a:rPr lang="fi-FI" sz="3200" dirty="0" smtClean="0"/>
              <a:t>Persepsi dan gambaran dispnea  penting untuk menunjukkan tingkat keparahan asma.</a:t>
            </a:r>
            <a:r>
              <a:rPr lang="en-US" sz="3200" dirty="0" smtClean="0"/>
              <a:t>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PATOLOGI ASMA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IRITASI JALAN NAFAS (POLUSI)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SPASME BRONKUS (RETENSI MUKUS)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OBSTRUKSI MUKUS.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HYPER AKTIF - EDEMA KELENJAR MUKUS.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SESAK NAFAS ( O2 TDK MENCUKUPI 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1. RR CEPAT  UTK MENAIKAN CAPASITAS .P.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2.  SPASME OTOT INSPIRATOR (USAHA ME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   NINGKATKAN JUMLAH UDARA INSPIRASI.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3. RESIDU UDARA PARU TINGGI.(AKIBAT SPASME OTOT INSPIRATOR).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Penyakit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paru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yg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mengenahi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jalan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nafas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berlangsung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lebih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dari</a:t>
            </a:r>
            <a:r>
              <a:rPr lang="en-US" dirty="0" smtClean="0">
                <a:solidFill>
                  <a:srgbClr val="FFFF00"/>
                </a:solidFill>
              </a:rPr>
              <a:t> 3 </a:t>
            </a:r>
            <a:r>
              <a:rPr lang="en-US" dirty="0" err="1" smtClean="0">
                <a:solidFill>
                  <a:srgbClr val="FFFF00"/>
                </a:solidFill>
              </a:rPr>
              <a:t>bulan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berturut-turut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err="1" smtClean="0"/>
              <a:t>Asma</a:t>
            </a:r>
            <a:r>
              <a:rPr lang="en-US" dirty="0" smtClean="0"/>
              <a:t> </a:t>
            </a:r>
            <a:r>
              <a:rPr lang="en-US" dirty="0" err="1" smtClean="0"/>
              <a:t>ppom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elergi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serangan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Bronchitis </a:t>
            </a:r>
            <a:r>
              <a:rPr lang="en-US" dirty="0" err="1" smtClean="0"/>
              <a:t>chronik</a:t>
            </a:r>
            <a:r>
              <a:rPr lang="en-US" dirty="0" smtClean="0"/>
              <a:t> </a:t>
            </a:r>
            <a:r>
              <a:rPr lang="en-US" dirty="0" err="1" smtClean="0"/>
              <a:t>ppom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nafas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dirty="0" err="1" smtClean="0"/>
              <a:t>Empizema</a:t>
            </a:r>
            <a:r>
              <a:rPr lang="en-US" dirty="0" smtClean="0"/>
              <a:t> </a:t>
            </a:r>
            <a:r>
              <a:rPr lang="en-US" dirty="0" err="1" smtClean="0"/>
              <a:t>ppom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penyangga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nafas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28662" y="285728"/>
            <a:ext cx="7715304" cy="12858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n-US" sz="3600" b="1" dirty="0" smtClean="0">
                <a:solidFill>
                  <a:schemeClr val="tx1"/>
                </a:solidFill>
              </a:rPr>
              <a:t>PPOM  / PPOK / COPD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TANDA-TANDA PPOM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BATUK (SPUTUM YG KENTAL+ SILIA LEMAH)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RETENSI SPUTUM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SESAK NAFAS (RR CEPAT) KARENA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  	</a:t>
            </a:r>
            <a:r>
              <a:rPr lang="en-US" sz="2800" dirty="0" smtClean="0">
                <a:solidFill>
                  <a:srgbClr val="FFFF00"/>
                </a:solidFill>
              </a:rPr>
              <a:t>SPASME OTOT-OTOT INSPIRATOR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   	RESIDUAL VOLUME YG TINGGI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   	JLN NAFAS SEMPIT (SPAME+SPUTUM)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   	TIDAK KECUKUPUN KEBUTUHAN O2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MENGI (SPAME BRONCHUS).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620000" cy="838200"/>
          </a:xfrm>
        </p:spPr>
        <p:txBody>
          <a:bodyPr/>
          <a:lstStyle/>
          <a:p>
            <a:pPr eaLnBrk="1" hangingPunct="1"/>
            <a:r>
              <a:rPr lang="en-US" smtClean="0"/>
              <a:t>NAMA LAIN PPOM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364413" cy="4911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EMPHY AND CHRONIC BRHONCHITIS SYNDROM 1958.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CRONIC PULMONARY  INSULFISIENSI 1960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CRONIC AIR WAY OBSTRUCTIE 1966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CRONIC OBSTRUCTI PULMONARY DESEASE  ( COPD)  ATAU PENYAKIT PARU OBSTRUKSI MENAHUN (PPOM) 1979.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PENCETUS.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946275"/>
            <a:ext cx="7974012" cy="49117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 smtClean="0"/>
              <a:t>POLUSI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 smtClean="0"/>
              <a:t>ELERGI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 smtClean="0"/>
              <a:t>INFEKSI JALAN NAFAS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MANIFESTASI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smtClean="0"/>
              <a:t>ANAK DAN LANSIA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smtClean="0"/>
              <a:t>SOSIAL EKONOMI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smtClean="0"/>
              <a:t>PENGETAHUAN TTG KESEHATAN.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smtClean="0"/>
              <a:t>JENIS KEMALIN.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smtClean="0"/>
              <a:t>MENSTRUASI, HAMIL, LELAH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smtClean="0"/>
              <a:t>STRESS ATAU PSIKIS.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ETIOLOGI.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SISA INFEKSI JALAN NAFAS ATAS /BAWAH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 (PERTUSIS, PNEUMONIA, TBC)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OBSTRUKSI BRONKUS (ATELEKTASIS).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KONGINETAL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BRONCHIEKTASIS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SINUSITIS.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28600"/>
            <a:ext cx="8358246" cy="105726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3. </a:t>
            </a:r>
            <a:r>
              <a:rPr lang="en-US" sz="2800" b="1" dirty="0" err="1" smtClean="0">
                <a:solidFill>
                  <a:schemeClr val="tx1"/>
                </a:solidFill>
              </a:rPr>
              <a:t>Kelemahan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ventilasi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respirasi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erobik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daya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tahan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akibat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disfungsi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saluran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nafas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571472" y="2057400"/>
            <a:ext cx="4305328" cy="3387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KONDISI  PATOFISIOLOGI : </a:t>
            </a: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Kelainan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paru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akut</a:t>
            </a:r>
            <a:endParaRPr lang="en-US" dirty="0">
              <a:solidFill>
                <a:srgbClr val="FFFF00"/>
              </a:solidFill>
            </a:endParaRP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Ketergantungan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oksigen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akut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  <a:p>
            <a:pPr algn="l"/>
            <a:r>
              <a:rPr lang="en-US" dirty="0">
                <a:solidFill>
                  <a:srgbClr val="FFFF00"/>
                </a:solidFill>
              </a:rPr>
              <a:t> &amp; </a:t>
            </a:r>
            <a:r>
              <a:rPr lang="en-US" dirty="0" err="1">
                <a:solidFill>
                  <a:srgbClr val="FFFF00"/>
                </a:solidFill>
              </a:rPr>
              <a:t>kronis</a:t>
            </a:r>
            <a:endParaRPr lang="en-US" dirty="0">
              <a:solidFill>
                <a:srgbClr val="FFFF00"/>
              </a:solidFill>
            </a:endParaRP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Operasi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kardiothorak</a:t>
            </a:r>
            <a:endParaRPr lang="en-US" dirty="0">
              <a:solidFill>
                <a:srgbClr val="FFFF00"/>
              </a:solidFill>
            </a:endParaRP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Perubahan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pola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bunyi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nafas</a:t>
            </a:r>
            <a:endParaRPr lang="en-US" dirty="0">
              <a:solidFill>
                <a:srgbClr val="FFFF00"/>
              </a:solidFill>
            </a:endParaRP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Perubahan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pola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radiografi</a:t>
            </a:r>
            <a:r>
              <a:rPr lang="en-US" dirty="0">
                <a:solidFill>
                  <a:srgbClr val="FFFF00"/>
                </a:solidFill>
              </a:rPr>
              <a:t> dada</a:t>
            </a: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Transplantasi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tulang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operasi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  <a:p>
            <a:pPr algn="l"/>
            <a:r>
              <a:rPr lang="en-US" dirty="0">
                <a:solidFill>
                  <a:srgbClr val="FFFF00"/>
                </a:solidFill>
              </a:rPr>
              <a:t>  </a:t>
            </a:r>
            <a:r>
              <a:rPr lang="en-US" dirty="0" err="1">
                <a:solidFill>
                  <a:srgbClr val="FFFF00"/>
                </a:solidFill>
              </a:rPr>
              <a:t>besar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4800600" y="1447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5178425" y="2438400"/>
            <a:ext cx="3856038" cy="26574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PROGNOSA NEGATIF : </a:t>
            </a: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Penurunan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daya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tahan</a:t>
            </a:r>
            <a:endParaRPr lang="en-US" dirty="0">
              <a:solidFill>
                <a:srgbClr val="FFFF00"/>
              </a:solidFill>
            </a:endParaRP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Sesak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nafas</a:t>
            </a:r>
            <a:r>
              <a:rPr lang="en-US" dirty="0">
                <a:solidFill>
                  <a:srgbClr val="FFFF00"/>
                </a:solidFill>
              </a:rPr>
              <a:t> rest &amp; </a:t>
            </a:r>
            <a:r>
              <a:rPr lang="en-US" dirty="0" err="1">
                <a:solidFill>
                  <a:srgbClr val="FFFF00"/>
                </a:solidFill>
              </a:rPr>
              <a:t>gerak</a:t>
            </a:r>
            <a:endParaRPr lang="en-US" dirty="0">
              <a:solidFill>
                <a:srgbClr val="FFFF00"/>
              </a:solidFill>
            </a:endParaRP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Lemah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pengeluaran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dahak</a:t>
            </a:r>
            <a:endParaRPr lang="en-US" dirty="0">
              <a:solidFill>
                <a:srgbClr val="FFFF00"/>
              </a:solidFill>
            </a:endParaRP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Lemah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batuk</a:t>
            </a:r>
            <a:endParaRPr lang="en-US" dirty="0">
              <a:solidFill>
                <a:srgbClr val="FFFF00"/>
              </a:solidFill>
            </a:endParaRP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Lemah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tenaga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nafas</a:t>
            </a:r>
            <a:endParaRPr lang="en-US" dirty="0">
              <a:solidFill>
                <a:srgbClr val="FFFF00"/>
              </a:solidFill>
            </a:endParaRP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Lemah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pertugaran</a:t>
            </a:r>
            <a:r>
              <a:rPr lang="en-US" dirty="0">
                <a:solidFill>
                  <a:srgbClr val="FFFF00"/>
                </a:solidFill>
              </a:rPr>
              <a:t> gas.</a:t>
            </a: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1357290" y="5786454"/>
            <a:ext cx="68580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/>
              <a:t>PERENCANAAN, INTERVENSI, EVALUASI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9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09E1-D073-4FA5-B7B4-E1AF85D5F452}" type="datetime1">
              <a:rPr lang="en-US"/>
              <a:pPr/>
              <a:t>10/14/2012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5C04-6D2B-43F6-B67C-24A3C3AF3C2A}" type="slidenum">
              <a:rPr lang="en-US"/>
              <a:pPr/>
              <a:t>5</a:t>
            </a:fld>
            <a:endParaRPr lang="en-US"/>
          </a:p>
        </p:txBody>
      </p:sp>
      <p:sp>
        <p:nvSpPr>
          <p:cNvPr id="166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b="1" dirty="0"/>
              <a:t>Yang </a:t>
            </a:r>
            <a:r>
              <a:rPr lang="en-US" sz="1600" b="1" dirty="0" err="1"/>
              <a:t>mempengaruhi</a:t>
            </a:r>
            <a:r>
              <a:rPr lang="en-US" sz="1600" b="1" dirty="0"/>
              <a:t> </a:t>
            </a:r>
            <a:br>
              <a:rPr lang="en-US" sz="1600" b="1" dirty="0"/>
            </a:br>
            <a:r>
              <a:rPr lang="en-US" sz="1600" b="1" dirty="0" err="1" smtClean="0"/>
              <a:t>kapasitas</a:t>
            </a:r>
            <a:r>
              <a:rPr lang="en-US" sz="1600" b="1" dirty="0" smtClean="0"/>
              <a:t> </a:t>
            </a:r>
            <a:r>
              <a:rPr lang="en-US" sz="1600" b="1" dirty="0" err="1"/>
              <a:t>erobik</a:t>
            </a:r>
            <a:r>
              <a:rPr lang="en-US" sz="1600" b="1" dirty="0"/>
              <a:t> </a:t>
            </a:r>
            <a:r>
              <a:rPr lang="en-US" sz="1600" b="1" dirty="0" err="1"/>
              <a:t>dan</a:t>
            </a:r>
            <a:r>
              <a:rPr lang="en-US" sz="1600" b="1" dirty="0"/>
              <a:t> </a:t>
            </a:r>
            <a:r>
              <a:rPr lang="en-US" sz="1600" b="1" dirty="0" err="1"/>
              <a:t>daya</a:t>
            </a:r>
            <a:r>
              <a:rPr lang="en-US" sz="1600" b="1" dirty="0"/>
              <a:t> </a:t>
            </a:r>
            <a:r>
              <a:rPr lang="en-US" sz="1600" b="1" dirty="0" err="1"/>
              <a:t>tahan</a:t>
            </a:r>
            <a:endParaRPr lang="en-US" sz="1600" b="1" dirty="0"/>
          </a:p>
        </p:txBody>
      </p:sp>
      <p:sp>
        <p:nvSpPr>
          <p:cNvPr id="1669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b="1" dirty="0" err="1"/>
              <a:t>Patologis</a:t>
            </a:r>
            <a:r>
              <a:rPr lang="en-US" b="1" dirty="0"/>
              <a:t>:</a:t>
            </a:r>
          </a:p>
          <a:p>
            <a:pPr marL="609600" indent="-609600">
              <a:buFont typeface="Wingdings" pitchFamily="2" charset="2"/>
              <a:buChar char="q"/>
            </a:pPr>
            <a:r>
              <a:rPr lang="en-US" b="1" dirty="0" err="1"/>
              <a:t>Cardiovaskuler</a:t>
            </a:r>
            <a:r>
              <a:rPr lang="en-US" b="1" dirty="0"/>
              <a:t> problem. </a:t>
            </a:r>
          </a:p>
          <a:p>
            <a:pPr marL="609600" indent="-609600">
              <a:buFont typeface="Wingdings" pitchFamily="2" charset="2"/>
              <a:buChar char="q"/>
            </a:pPr>
            <a:r>
              <a:rPr lang="en-US" b="1" dirty="0" err="1"/>
              <a:t>Pulmonal</a:t>
            </a:r>
            <a:r>
              <a:rPr lang="en-US" b="1" dirty="0"/>
              <a:t> problem.</a:t>
            </a:r>
          </a:p>
          <a:p>
            <a:pPr marL="609600" indent="-609600">
              <a:buFont typeface="Wingdings" pitchFamily="2" charset="2"/>
              <a:buChar char="q"/>
            </a:pPr>
            <a:r>
              <a:rPr lang="en-US" b="1" dirty="0" err="1" smtClean="0"/>
              <a:t>Endokrin</a:t>
            </a:r>
            <a:r>
              <a:rPr lang="en-US" b="1" dirty="0" smtClean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metabolik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endParaRPr lang="en-US" b="1" dirty="0"/>
          </a:p>
          <a:p>
            <a:pPr marL="609600" indent="-609600">
              <a:buFont typeface="Wingdings" pitchFamily="2" charset="2"/>
              <a:buChar char="q"/>
            </a:pPr>
            <a:r>
              <a:rPr lang="en-US" b="1" dirty="0"/>
              <a:t>Multiple </a:t>
            </a:r>
            <a:r>
              <a:rPr lang="en-US" b="1" dirty="0" err="1"/>
              <a:t>sistem</a:t>
            </a:r>
            <a:r>
              <a:rPr lang="en-US" b="1" dirty="0"/>
              <a:t> (trauma).</a:t>
            </a:r>
          </a:p>
          <a:p>
            <a:pPr marL="609600" indent="-609600">
              <a:buFont typeface="Wingdings" pitchFamily="2" charset="2"/>
              <a:buChar char="q"/>
            </a:pPr>
            <a:r>
              <a:rPr lang="en-US" b="1" dirty="0" err="1"/>
              <a:t>Muskuloskeletal</a:t>
            </a:r>
            <a:r>
              <a:rPr lang="en-US" b="1" dirty="0"/>
              <a:t> problem.</a:t>
            </a:r>
          </a:p>
          <a:p>
            <a:pPr marL="609600" indent="-609600">
              <a:buFont typeface="Wingdings" pitchFamily="2" charset="2"/>
              <a:buChar char="q"/>
            </a:pPr>
            <a:r>
              <a:rPr lang="en-US" b="1" dirty="0" err="1"/>
              <a:t>Neuromuskular</a:t>
            </a:r>
            <a:r>
              <a:rPr lang="en-US" b="1" dirty="0"/>
              <a:t> problem.</a:t>
            </a:r>
          </a:p>
          <a:p>
            <a:pPr marL="609600" indent="-609600">
              <a:buFont typeface="Wingdings" pitchFamily="2" charset="2"/>
              <a:buChar char="q"/>
            </a:pPr>
            <a:endParaRPr lang="en-US" b="1" dirty="0"/>
          </a:p>
          <a:p>
            <a:pPr marL="609600" indent="-609600">
              <a:buFont typeface="Wingdings" pitchFamily="2" charset="2"/>
              <a:buNone/>
            </a:pP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DEFINISI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Sindroma</a:t>
            </a:r>
            <a:r>
              <a:rPr lang="en-US" dirty="0" smtClean="0"/>
              <a:t> </a:t>
            </a:r>
            <a:r>
              <a:rPr lang="en-US" dirty="0" err="1" smtClean="0"/>
              <a:t>Gawat</a:t>
            </a:r>
            <a:r>
              <a:rPr lang="en-US" dirty="0" smtClean="0"/>
              <a:t> </a:t>
            </a:r>
            <a:r>
              <a:rPr lang="en-US" dirty="0" err="1" smtClean="0"/>
              <a:t>Pernafasan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 (</a:t>
            </a:r>
            <a:r>
              <a:rPr lang="en-US" i="1" dirty="0" err="1" smtClean="0"/>
              <a:t>Sindroma</a:t>
            </a:r>
            <a:r>
              <a:rPr lang="en-US" i="1" dirty="0" smtClean="0"/>
              <a:t> </a:t>
            </a:r>
            <a:r>
              <a:rPr lang="en-US" i="1" dirty="0" err="1" smtClean="0"/>
              <a:t>Gawat</a:t>
            </a:r>
            <a:r>
              <a:rPr lang="en-US" i="1" dirty="0" smtClean="0"/>
              <a:t> </a:t>
            </a:r>
            <a:r>
              <a:rPr lang="en-US" i="1" dirty="0" err="1" smtClean="0"/>
              <a:t>Pernafasan</a:t>
            </a:r>
            <a:r>
              <a:rPr lang="en-US" i="1" dirty="0" smtClean="0"/>
              <a:t> </a:t>
            </a:r>
            <a:r>
              <a:rPr lang="en-US" i="1" dirty="0" err="1" smtClean="0"/>
              <a:t>Dewasa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paru</a:t>
            </a:r>
            <a:r>
              <a:rPr lang="en-US" dirty="0" smtClean="0"/>
              <a:t>-</a:t>
            </a:r>
            <a:r>
              <a:rPr lang="en-US" dirty="0" err="1" smtClean="0"/>
              <a:t>paru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kelainan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,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paru</a:t>
            </a:r>
            <a:r>
              <a:rPr lang="en-US" dirty="0" smtClean="0"/>
              <a:t>-</a:t>
            </a:r>
            <a:r>
              <a:rPr lang="en-US" dirty="0" err="1" smtClean="0"/>
              <a:t>paru</a:t>
            </a:r>
            <a:r>
              <a:rPr lang="en-US" dirty="0" smtClean="0"/>
              <a:t> (</a:t>
            </a:r>
            <a:r>
              <a:rPr lang="en-US" i="1" dirty="0" smtClean="0"/>
              <a:t>edema </a:t>
            </a:r>
            <a:r>
              <a:rPr lang="en-US" i="1" dirty="0" err="1" smtClean="0"/>
              <a:t>paru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Sindroma</a:t>
            </a:r>
            <a:r>
              <a:rPr lang="en-US" dirty="0" smtClean="0"/>
              <a:t> </a:t>
            </a:r>
            <a:r>
              <a:rPr lang="en-US" dirty="0" err="1" smtClean="0"/>
              <a:t>gawat</a:t>
            </a:r>
            <a:r>
              <a:rPr lang="en-US" dirty="0" smtClean="0"/>
              <a:t> </a:t>
            </a:r>
            <a:r>
              <a:rPr lang="en-US" dirty="0" err="1" smtClean="0"/>
              <a:t>pernafasan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kedaruratan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paru</a:t>
            </a:r>
            <a:r>
              <a:rPr lang="en-US" dirty="0" smtClean="0"/>
              <a:t>-</a:t>
            </a:r>
            <a:r>
              <a:rPr lang="en-US" dirty="0" err="1" smtClean="0"/>
              <a:t>paru</a:t>
            </a:r>
            <a:r>
              <a:rPr lang="en-US" dirty="0" smtClean="0"/>
              <a:t> yang normal. </a:t>
            </a:r>
          </a:p>
          <a:p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sindroma</a:t>
            </a:r>
            <a:r>
              <a:rPr lang="en-US" dirty="0" smtClean="0"/>
              <a:t> </a:t>
            </a:r>
            <a:r>
              <a:rPr lang="en-US" dirty="0" err="1" smtClean="0"/>
              <a:t>gawat</a:t>
            </a:r>
            <a:r>
              <a:rPr lang="en-US" dirty="0" smtClean="0"/>
              <a:t> </a:t>
            </a:r>
            <a:r>
              <a:rPr lang="en-US" dirty="0" err="1" smtClean="0"/>
              <a:t>pernafasan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,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. 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28662" y="285728"/>
            <a:ext cx="7715304" cy="12858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KELAINAN PARU AKUT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914400"/>
          </a:xfrm>
        </p:spPr>
        <p:txBody>
          <a:bodyPr/>
          <a:lstStyle/>
          <a:p>
            <a:r>
              <a:rPr lang="en-US" dirty="0" smtClean="0"/>
              <a:t>PENYEBAB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71546"/>
            <a:ext cx="7772400" cy="53578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Penyebabnya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,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melukai</a:t>
            </a:r>
            <a:r>
              <a:rPr lang="en-US" dirty="0" smtClean="0"/>
              <a:t> </a:t>
            </a:r>
            <a:r>
              <a:rPr lang="en-US" dirty="0" err="1" smtClean="0"/>
              <a:t>paru</a:t>
            </a:r>
            <a:r>
              <a:rPr lang="en-US" dirty="0" smtClean="0"/>
              <a:t>-</a:t>
            </a:r>
            <a:r>
              <a:rPr lang="en-US" dirty="0" err="1" smtClean="0"/>
              <a:t>paru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(</a:t>
            </a:r>
            <a:r>
              <a:rPr lang="en-US" i="1" dirty="0" smtClean="0"/>
              <a:t>sepsis</a:t>
            </a:r>
            <a:r>
              <a:rPr lang="en-US" dirty="0" smtClean="0"/>
              <a:t>)</a:t>
            </a:r>
          </a:p>
          <a:p>
            <a:pPr lvl="0"/>
            <a:r>
              <a:rPr lang="en-US" i="1" dirty="0" smtClean="0"/>
              <a:t>Pneumonia</a:t>
            </a:r>
            <a:endParaRPr lang="en-US" dirty="0" smtClean="0"/>
          </a:p>
          <a:p>
            <a:pPr lvl="0"/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(</a:t>
            </a:r>
            <a:r>
              <a:rPr lang="en-US" i="1" dirty="0" err="1" smtClean="0"/>
              <a:t>syok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Terhirupnya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paru</a:t>
            </a:r>
            <a:r>
              <a:rPr lang="en-US" dirty="0" smtClean="0"/>
              <a:t> (</a:t>
            </a:r>
            <a:r>
              <a:rPr lang="en-US" dirty="0" err="1" smtClean="0"/>
              <a:t>menghirup</a:t>
            </a:r>
            <a:r>
              <a:rPr lang="en-US" dirty="0" smtClean="0"/>
              <a:t> </a:t>
            </a:r>
            <a:r>
              <a:rPr lang="en-US" dirty="0" err="1" smtClean="0"/>
              <a:t>muntahan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lambung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paru</a:t>
            </a:r>
            <a:r>
              <a:rPr lang="en-US" dirty="0" smtClean="0"/>
              <a:t>-</a:t>
            </a:r>
            <a:r>
              <a:rPr lang="en-US" dirty="0" err="1" smtClean="0"/>
              <a:t>paru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menghirup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 err="1" smtClean="0"/>
              <a:t>konsentrasi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42918"/>
            <a:ext cx="7772400" cy="5712642"/>
          </a:xfrm>
        </p:spPr>
        <p:txBody>
          <a:bodyPr>
            <a:normAutofit lnSpcReduction="10000"/>
          </a:bodyPr>
          <a:lstStyle/>
          <a:p>
            <a:pPr lvl="0"/>
            <a:r>
              <a:rPr lang="en-US" i="1" dirty="0" smtClean="0"/>
              <a:t>Emboli </a:t>
            </a:r>
            <a:r>
              <a:rPr lang="en-US" i="1" dirty="0" err="1" smtClean="0"/>
              <a:t>paru</a:t>
            </a:r>
            <a:endParaRPr lang="en-US" dirty="0" smtClean="0"/>
          </a:p>
          <a:p>
            <a:pPr lvl="0"/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dada</a:t>
            </a:r>
          </a:p>
          <a:p>
            <a:pPr lvl="0"/>
            <a:r>
              <a:rPr lang="en-US" dirty="0" smtClean="0"/>
              <a:t>Luka </a:t>
            </a:r>
            <a:r>
              <a:rPr lang="en-US" dirty="0" err="1" smtClean="0"/>
              <a:t>bakar</a:t>
            </a:r>
            <a:r>
              <a:rPr lang="en-US" dirty="0" smtClean="0"/>
              <a:t> </a:t>
            </a:r>
            <a:r>
              <a:rPr lang="en-US" dirty="0" err="1" smtClean="0"/>
              <a:t>hebat</a:t>
            </a:r>
            <a:endParaRPr lang="en-US" dirty="0" smtClean="0"/>
          </a:p>
          <a:p>
            <a:pPr lvl="0"/>
            <a:r>
              <a:rPr lang="en-US" dirty="0" err="1" smtClean="0"/>
              <a:t>Tenggelam</a:t>
            </a:r>
            <a:endParaRPr lang="en-US" dirty="0" smtClean="0"/>
          </a:p>
          <a:p>
            <a:pPr lvl="0"/>
            <a:r>
              <a:rPr lang="en-US" dirty="0" err="1" smtClean="0"/>
              <a:t>Operasi</a:t>
            </a:r>
            <a:r>
              <a:rPr lang="en-US" dirty="0" smtClean="0"/>
              <a:t> </a:t>
            </a:r>
            <a:r>
              <a:rPr lang="en-US" i="1" dirty="0" smtClean="0"/>
              <a:t>bypass </a:t>
            </a:r>
            <a:r>
              <a:rPr lang="en-US" i="1" dirty="0" err="1" smtClean="0"/>
              <a:t>kardiopulmoner</a:t>
            </a:r>
            <a:endParaRPr lang="en-US" dirty="0" smtClean="0"/>
          </a:p>
          <a:p>
            <a:pPr lvl="0"/>
            <a:r>
              <a:rPr lang="en-US" dirty="0" err="1" smtClean="0"/>
              <a:t>Peradangan</a:t>
            </a:r>
            <a:r>
              <a:rPr lang="en-US" dirty="0" smtClean="0"/>
              <a:t> </a:t>
            </a:r>
            <a:r>
              <a:rPr lang="en-US" dirty="0" err="1" smtClean="0"/>
              <a:t>pankreas</a:t>
            </a:r>
            <a:r>
              <a:rPr lang="en-US" dirty="0" smtClean="0"/>
              <a:t> (</a:t>
            </a:r>
            <a:r>
              <a:rPr lang="en-US" i="1" dirty="0" err="1" smtClean="0"/>
              <a:t>pankreatitis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Overdosis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heroin, </a:t>
            </a:r>
            <a:r>
              <a:rPr lang="en-US" dirty="0" err="1" smtClean="0"/>
              <a:t>metadon</a:t>
            </a:r>
            <a:r>
              <a:rPr lang="en-US" dirty="0" smtClean="0"/>
              <a:t>, </a:t>
            </a:r>
            <a:r>
              <a:rPr lang="en-US" dirty="0" err="1" smtClean="0"/>
              <a:t>propoksifen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aspirin</a:t>
            </a:r>
          </a:p>
          <a:p>
            <a:pPr lvl="0"/>
            <a:r>
              <a:rPr lang="en-US" dirty="0" smtClean="0"/>
              <a:t>Trauma </a:t>
            </a:r>
            <a:r>
              <a:rPr lang="en-US" dirty="0" err="1" smtClean="0"/>
              <a:t>hebat</a:t>
            </a:r>
            <a:endParaRPr lang="en-US" dirty="0" smtClean="0"/>
          </a:p>
          <a:p>
            <a:pPr lvl="0"/>
            <a:r>
              <a:rPr lang="en-US" dirty="0" err="1" smtClean="0"/>
              <a:t>Transfusi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(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772400" cy="773796"/>
          </a:xfrm>
        </p:spPr>
        <p:txBody>
          <a:bodyPr/>
          <a:lstStyle/>
          <a:p>
            <a:r>
              <a:rPr lang="en-US" dirty="0" smtClean="0"/>
              <a:t>GEJALA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28670"/>
            <a:ext cx="7772400" cy="542689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Sindroma</a:t>
            </a:r>
            <a:r>
              <a:rPr lang="en-US" dirty="0" smtClean="0"/>
              <a:t> </a:t>
            </a:r>
            <a:r>
              <a:rPr lang="en-US" dirty="0" err="1" smtClean="0"/>
              <a:t>gawat</a:t>
            </a:r>
            <a:r>
              <a:rPr lang="en-US" dirty="0" smtClean="0"/>
              <a:t> </a:t>
            </a:r>
            <a:r>
              <a:rPr lang="en-US" dirty="0" err="1" smtClean="0"/>
              <a:t>pernafasan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24-48 jam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Mula-mula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sesak</a:t>
            </a:r>
            <a:r>
              <a:rPr lang="en-US" dirty="0" smtClean="0"/>
              <a:t> </a:t>
            </a:r>
            <a:r>
              <a:rPr lang="en-US" dirty="0" err="1" smtClean="0"/>
              <a:t>nafas</a:t>
            </a:r>
            <a:r>
              <a:rPr lang="en-US" dirty="0" smtClean="0"/>
              <a:t>, </a:t>
            </a:r>
            <a:r>
              <a:rPr lang="en-US" dirty="0" err="1" smtClean="0"/>
              <a:t>bisanya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pernafasan</a:t>
            </a:r>
            <a:r>
              <a:rPr lang="en-US" dirty="0" smtClean="0"/>
              <a:t> yang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dangkal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rendahnya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,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pucat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biru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organ lain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. </a:t>
            </a:r>
          </a:p>
          <a:p>
            <a:r>
              <a:rPr lang="en-US" dirty="0" err="1" smtClean="0"/>
              <a:t>Hilangnya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sindroma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komplikasi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organ lain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sindroma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/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membaik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yang </a:t>
            </a:r>
            <a:r>
              <a:rPr lang="en-US" dirty="0" err="1" smtClean="0"/>
              <a:t>berlangsung</a:t>
            </a:r>
            <a:r>
              <a:rPr lang="en-US" dirty="0" smtClean="0"/>
              <a:t> lama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komplikasi</a:t>
            </a:r>
            <a:r>
              <a:rPr lang="en-US" dirty="0" smtClean="0"/>
              <a:t> </a:t>
            </a:r>
            <a:r>
              <a:rPr lang="en-US" dirty="0" err="1" smtClean="0"/>
              <a:t>serius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85794"/>
            <a:ext cx="7772400" cy="5569766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Tanpa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pengobatan</a:t>
            </a:r>
            <a:r>
              <a:rPr lang="en-US" dirty="0" smtClean="0">
                <a:solidFill>
                  <a:schemeClr val="accent2"/>
                </a:solidFill>
              </a:rPr>
              <a:t> yang </a:t>
            </a:r>
            <a:r>
              <a:rPr lang="en-US" dirty="0" err="1" smtClean="0">
                <a:solidFill>
                  <a:schemeClr val="accent2"/>
                </a:solidFill>
              </a:rPr>
              <a:t>tepat</a:t>
            </a:r>
            <a:r>
              <a:rPr lang="en-US" dirty="0" smtClean="0">
                <a:solidFill>
                  <a:schemeClr val="accent2"/>
                </a:solidFill>
              </a:rPr>
              <a:t>, 90% </a:t>
            </a:r>
            <a:r>
              <a:rPr lang="en-US" dirty="0" err="1" smtClean="0">
                <a:solidFill>
                  <a:schemeClr val="accent2"/>
                </a:solidFill>
              </a:rPr>
              <a:t>kasus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berakhir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dengan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kematian</a:t>
            </a:r>
            <a:r>
              <a:rPr lang="en-US" dirty="0" smtClean="0">
                <a:solidFill>
                  <a:schemeClr val="accent2"/>
                </a:solidFill>
              </a:rPr>
              <a:t>. 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Bila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pengobatan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diberikan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sesuai</a:t>
            </a:r>
            <a:r>
              <a:rPr lang="en-US" dirty="0" smtClean="0">
                <a:solidFill>
                  <a:srgbClr val="FFFF00"/>
                </a:solidFill>
              </a:rPr>
              <a:t>, 50% </a:t>
            </a:r>
            <a:r>
              <a:rPr lang="en-US" dirty="0" err="1" smtClean="0">
                <a:solidFill>
                  <a:srgbClr val="FFFF00"/>
                </a:solidFill>
              </a:rPr>
              <a:t>penderita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selamat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dirty="0" err="1" smtClean="0">
                <a:solidFill>
                  <a:srgbClr val="FFFF00"/>
                </a:solidFill>
              </a:rPr>
              <a:t>Karena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penderita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kurang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mampu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melawan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infeksi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mereka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biasanya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menderita</a:t>
            </a:r>
            <a:r>
              <a:rPr lang="en-US" dirty="0" smtClean="0">
                <a:solidFill>
                  <a:srgbClr val="FFFF00"/>
                </a:solidFill>
              </a:rPr>
              <a:t> </a:t>
            </a:r>
            <a:r>
              <a:rPr lang="en-US" i="1" dirty="0" smtClean="0">
                <a:solidFill>
                  <a:srgbClr val="FFFF00"/>
                </a:solidFill>
              </a:rPr>
              <a:t>pneumonia </a:t>
            </a:r>
            <a:r>
              <a:rPr lang="en-US" i="1" dirty="0" err="1" smtClean="0">
                <a:solidFill>
                  <a:srgbClr val="FFFF00"/>
                </a:solidFill>
              </a:rPr>
              <a:t>bakterial</a:t>
            </a:r>
            <a:r>
              <a:rPr lang="en-US" dirty="0" smtClean="0">
                <a:solidFill>
                  <a:srgbClr val="FFFF00"/>
                </a:solidFill>
              </a:rPr>
              <a:t> </a:t>
            </a:r>
            <a:r>
              <a:rPr lang="en-US" dirty="0" err="1" smtClean="0">
                <a:solidFill>
                  <a:srgbClr val="FFFF00"/>
                </a:solidFill>
              </a:rPr>
              <a:t>dalam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perjalanan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penyakitnya</a:t>
            </a:r>
            <a:r>
              <a:rPr lang="en-US" dirty="0" smtClean="0">
                <a:solidFill>
                  <a:srgbClr val="FFFF00"/>
                </a:solidFill>
              </a:rPr>
              <a:t>. 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accent2"/>
                </a:solidFill>
              </a:rPr>
              <a:t>Gejala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lainnya</a:t>
            </a:r>
            <a:r>
              <a:rPr lang="en-US" dirty="0" smtClean="0">
                <a:solidFill>
                  <a:schemeClr val="accent2"/>
                </a:solidFill>
              </a:rPr>
              <a:t> yang </a:t>
            </a:r>
            <a:r>
              <a:rPr lang="en-US" dirty="0" err="1" smtClean="0">
                <a:solidFill>
                  <a:schemeClr val="accent2"/>
                </a:solidFill>
              </a:rPr>
              <a:t>mungkin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ditemukan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>
                <a:solidFill>
                  <a:srgbClr val="FFFF00"/>
                </a:solidFill>
              </a:rPr>
              <a:t>cemas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ajalnya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tiba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>
                <a:solidFill>
                  <a:srgbClr val="FFFF00"/>
                </a:solidFill>
              </a:rPr>
              <a:t>tekanan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darah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rendah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atau</a:t>
            </a:r>
            <a:r>
              <a:rPr lang="en-US" dirty="0" smtClean="0">
                <a:solidFill>
                  <a:srgbClr val="FFFF00"/>
                </a:solidFill>
              </a:rPr>
              <a:t> </a:t>
            </a:r>
            <a:r>
              <a:rPr lang="en-US" i="1" dirty="0" err="1" smtClean="0">
                <a:solidFill>
                  <a:srgbClr val="FFFF00"/>
                </a:solidFill>
              </a:rPr>
              <a:t>syok</a:t>
            </a:r>
            <a:r>
              <a:rPr lang="en-US" dirty="0" smtClean="0"/>
              <a:t> (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organ lain) 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>
                <a:solidFill>
                  <a:srgbClr val="FFFF00"/>
                </a:solidFill>
              </a:rPr>
              <a:t>penderita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seringkali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tidak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mampu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mengeluhkan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gejalanya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. 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PROGNOSIS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40%.</a:t>
            </a:r>
          </a:p>
          <a:p>
            <a:r>
              <a:rPr lang="en-US" dirty="0" err="1" smtClean="0"/>
              <a:t>Penderita</a:t>
            </a:r>
            <a:r>
              <a:rPr lang="en-US" dirty="0" smtClean="0"/>
              <a:t> yang </a:t>
            </a:r>
            <a:r>
              <a:rPr lang="en-US" dirty="0" err="1" smtClean="0"/>
              <a:t>bereaksi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sembuh</a:t>
            </a:r>
            <a:r>
              <a:rPr lang="en-US" dirty="0" smtClean="0"/>
              <a:t> total,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paru</a:t>
            </a:r>
            <a:r>
              <a:rPr lang="en-US" dirty="0" smtClean="0"/>
              <a:t>-</a:t>
            </a:r>
            <a:r>
              <a:rPr lang="en-US" dirty="0" err="1" smtClean="0"/>
              <a:t>paru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yang </a:t>
            </a:r>
            <a:r>
              <a:rPr lang="en-US" dirty="0" err="1" smtClean="0"/>
              <a:t>menjalani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ventilator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lama,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parut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paru-parunya</a:t>
            </a:r>
            <a:r>
              <a:rPr lang="en-US" dirty="0" smtClean="0"/>
              <a:t>.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parut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 </a:t>
            </a:r>
            <a:r>
              <a:rPr lang="en-US" dirty="0" err="1" smtClean="0"/>
              <a:t>membaik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ventilator </a:t>
            </a:r>
            <a:r>
              <a:rPr lang="en-US" dirty="0" err="1" smtClean="0"/>
              <a:t>dilepas</a:t>
            </a:r>
            <a:r>
              <a:rPr lang="en-US" dirty="0" smtClean="0"/>
              <a:t>. 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8015318" cy="45720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err="1" smtClean="0">
                <a:solidFill>
                  <a:schemeClr val="accent2"/>
                </a:solidFill>
              </a:rPr>
              <a:t>Macam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bedah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jantung</a:t>
            </a:r>
            <a:r>
              <a:rPr lang="en-US" sz="2800" b="1" dirty="0" smtClean="0">
                <a:solidFill>
                  <a:schemeClr val="accent2"/>
                </a:solidFill>
              </a:rPr>
              <a:t>.</a:t>
            </a:r>
            <a:endParaRPr lang="en-US" sz="2800" b="1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err="1" smtClean="0">
                <a:cs typeface="Times New Roman" pitchFamily="18" charset="0"/>
              </a:rPr>
              <a:t>Pada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dasarnya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bedah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jantung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dibedakan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dua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macam</a:t>
            </a:r>
            <a:r>
              <a:rPr lang="en-US" sz="2800" b="1" dirty="0" smtClean="0">
                <a:cs typeface="Times New Roman" pitchFamily="18" charset="0"/>
              </a:rPr>
              <a:t> :</a:t>
            </a: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FFC000"/>
                </a:solidFill>
                <a:cs typeface="Times New Roman" pitchFamily="18" charset="0"/>
              </a:rPr>
              <a:t>A.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err="1" smtClean="0">
                <a:solidFill>
                  <a:srgbClr val="FFC000"/>
                </a:solidFill>
                <a:cs typeface="Times New Roman" pitchFamily="18" charset="0"/>
              </a:rPr>
              <a:t>Bedah</a:t>
            </a:r>
            <a:r>
              <a:rPr lang="en-US" sz="2800" b="1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cs typeface="Times New Roman" pitchFamily="18" charset="0"/>
              </a:rPr>
              <a:t>jantung</a:t>
            </a:r>
            <a:r>
              <a:rPr lang="en-US" sz="2800" b="1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cs typeface="Times New Roman" pitchFamily="18" charset="0"/>
              </a:rPr>
              <a:t>tertutup</a:t>
            </a:r>
            <a:r>
              <a:rPr lang="en-US" sz="2800" b="1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cs typeface="Times New Roman" pitchFamily="18" charset="0"/>
              </a:rPr>
              <a:t>bila</a:t>
            </a:r>
            <a:r>
              <a:rPr lang="en-US" sz="2800" b="1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cs typeface="Times New Roman" pitchFamily="18" charset="0"/>
              </a:rPr>
              <a:t>jantung</a:t>
            </a:r>
            <a:r>
              <a:rPr lang="en-US" sz="2800" b="1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cs typeface="Times New Roman" pitchFamily="18" charset="0"/>
              </a:rPr>
              <a:t>tidak</a:t>
            </a:r>
            <a:r>
              <a:rPr lang="en-US" sz="2800" b="1" dirty="0" smtClean="0">
                <a:solidFill>
                  <a:srgbClr val="FFC000"/>
                </a:solidFill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FFC000"/>
                </a:solidFill>
                <a:cs typeface="Times New Roman" pitchFamily="18" charset="0"/>
              </a:rPr>
              <a:t>dibuka</a:t>
            </a:r>
            <a:r>
              <a:rPr lang="en-US" sz="2800" b="1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cs typeface="Times New Roman" pitchFamily="18" charset="0"/>
              </a:rPr>
              <a:t>atau</a:t>
            </a:r>
            <a:r>
              <a:rPr lang="en-US" sz="2800" b="1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cs typeface="Times New Roman" pitchFamily="18" charset="0"/>
              </a:rPr>
              <a:t>tanpa</a:t>
            </a:r>
            <a:r>
              <a:rPr lang="en-US" sz="2800" b="1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cs typeface="Times New Roman" pitchFamily="18" charset="0"/>
              </a:rPr>
              <a:t>menghentikan</a:t>
            </a:r>
            <a:r>
              <a:rPr lang="en-US" sz="2800" b="1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cs typeface="Times New Roman" pitchFamily="18" charset="0"/>
              </a:rPr>
              <a:t>fungsi</a:t>
            </a:r>
            <a:r>
              <a:rPr lang="en-US" sz="2800" b="1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cs typeface="Times New Roman" pitchFamily="18" charset="0"/>
              </a:rPr>
              <a:t>jantung</a:t>
            </a:r>
            <a:r>
              <a:rPr lang="en-US" sz="2800" b="1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cs typeface="Times New Roman" pitchFamily="18" charset="0"/>
              </a:rPr>
              <a:t>dan</a:t>
            </a:r>
            <a:r>
              <a:rPr lang="en-US" sz="2800" b="1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cs typeface="Times New Roman" pitchFamily="18" charset="0"/>
              </a:rPr>
              <a:t>paru</a:t>
            </a:r>
            <a:r>
              <a:rPr lang="en-US" sz="2800" b="1" dirty="0" smtClean="0">
                <a:solidFill>
                  <a:srgbClr val="FFC000"/>
                </a:solidFill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FFC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>
                <a:cs typeface="Times New Roman" pitchFamily="18" charset="0"/>
              </a:rPr>
              <a:t>B.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err="1" smtClean="0">
                <a:cs typeface="Times New Roman" pitchFamily="18" charset="0"/>
              </a:rPr>
              <a:t>Bedah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jantung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terbuka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bila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perlu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menghentikan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fungsi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jantung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dan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paru</a:t>
            </a:r>
            <a:r>
              <a:rPr lang="en-US" sz="2800" b="1" dirty="0" smtClean="0"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28662" y="285728"/>
            <a:ext cx="7715304" cy="12858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OPERASI CARDIOTHORAX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     </a:t>
            </a:r>
            <a:r>
              <a:rPr lang="en-US" sz="3200" b="1" dirty="0">
                <a:cs typeface="Times New Roman" pitchFamily="18" charset="0"/>
              </a:rPr>
              <a:t>Problem Post </a:t>
            </a:r>
            <a:r>
              <a:rPr lang="en-US" sz="3200" b="1" dirty="0" err="1">
                <a:cs typeface="Times New Roman" pitchFamily="18" charset="0"/>
              </a:rPr>
              <a:t>bedah</a:t>
            </a:r>
            <a:r>
              <a:rPr lang="en-US" sz="3200" b="1" dirty="0">
                <a:cs typeface="Times New Roman" pitchFamily="18" charset="0"/>
              </a:rPr>
              <a:t>.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783560"/>
            <a:ext cx="8358246" cy="4572000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None/>
            </a:pPr>
            <a:r>
              <a:rPr lang="en-US" sz="2400" b="1" dirty="0">
                <a:solidFill>
                  <a:srgbClr val="FFC000"/>
                </a:solidFill>
                <a:cs typeface="Times New Roman" pitchFamily="18" charset="0"/>
              </a:rPr>
              <a:t>1.</a:t>
            </a:r>
            <a:r>
              <a:rPr lang="en-US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US" sz="2400" b="1" dirty="0" err="1">
                <a:solidFill>
                  <a:srgbClr val="FFC000"/>
                </a:solidFill>
                <a:cs typeface="Times New Roman" pitchFamily="18" charset="0"/>
              </a:rPr>
              <a:t>Tanda-tanda</a:t>
            </a:r>
            <a:r>
              <a:rPr lang="en-US" sz="2400" b="1" dirty="0">
                <a:solidFill>
                  <a:srgbClr val="FFC000"/>
                </a:solidFill>
                <a:cs typeface="Times New Roman" pitchFamily="18" charset="0"/>
              </a:rPr>
              <a:t> vital </a:t>
            </a:r>
            <a:r>
              <a:rPr lang="en-US" sz="2400" b="1" dirty="0" err="1">
                <a:solidFill>
                  <a:srgbClr val="FFC000"/>
                </a:solidFill>
                <a:cs typeface="Times New Roman" pitchFamily="18" charset="0"/>
              </a:rPr>
              <a:t>ada</a:t>
            </a:r>
            <a:r>
              <a:rPr lang="en-US" sz="2400" b="1" dirty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cs typeface="Times New Roman" pitchFamily="18" charset="0"/>
              </a:rPr>
              <a:t>perubahan</a:t>
            </a:r>
            <a:r>
              <a:rPr lang="en-US" sz="2400" b="1" dirty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cs typeface="Times New Roman" pitchFamily="18" charset="0"/>
              </a:rPr>
              <a:t>dari</a:t>
            </a:r>
            <a:r>
              <a:rPr lang="en-US" sz="2400" b="1" dirty="0">
                <a:solidFill>
                  <a:srgbClr val="FFC000"/>
                </a:solidFill>
                <a:cs typeface="Times New Roman" pitchFamily="18" charset="0"/>
              </a:rPr>
              <a:t> normal.</a:t>
            </a:r>
            <a:endParaRPr lang="en-US" sz="2400" dirty="0">
              <a:solidFill>
                <a:srgbClr val="FFC000"/>
              </a:solidFill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2400" b="1" dirty="0" smtClean="0">
                <a:cs typeface="Times New Roman" pitchFamily="18" charset="0"/>
              </a:rPr>
              <a:t>		a</a:t>
            </a:r>
            <a:r>
              <a:rPr lang="en-US" sz="2400" b="1" dirty="0">
                <a:cs typeface="Times New Roman" pitchFamily="18" charset="0"/>
              </a:rPr>
              <a:t>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US" sz="2400" b="1" dirty="0">
                <a:cs typeface="Times New Roman" pitchFamily="18" charset="0"/>
              </a:rPr>
              <a:t>HR &gt; 90/min  ( </a:t>
            </a:r>
            <a:r>
              <a:rPr lang="en-US" sz="2400" b="1" dirty="0" err="1" smtClean="0">
                <a:cs typeface="Times New Roman" pitchFamily="18" charset="0"/>
              </a:rPr>
              <a:t>tachicardia</a:t>
            </a:r>
            <a:r>
              <a:rPr lang="en-US" sz="2400" b="1" dirty="0" smtClean="0">
                <a:cs typeface="Times New Roman" pitchFamily="18" charset="0"/>
              </a:rPr>
              <a:t>).</a:t>
            </a:r>
            <a:endParaRPr lang="en-US" sz="24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2400" b="1" dirty="0" smtClean="0">
                <a:cs typeface="Times New Roman" pitchFamily="18" charset="0"/>
              </a:rPr>
              <a:t>            	           HR</a:t>
            </a:r>
            <a:r>
              <a:rPr lang="en-US" sz="2400" b="1" dirty="0">
                <a:cs typeface="Times New Roman" pitchFamily="18" charset="0"/>
              </a:rPr>
              <a:t>&lt;  50 ( </a:t>
            </a:r>
            <a:r>
              <a:rPr lang="en-US" sz="2400" b="1" dirty="0" err="1" smtClean="0">
                <a:cs typeface="Times New Roman" pitchFamily="18" charset="0"/>
              </a:rPr>
              <a:t>bradicardia</a:t>
            </a:r>
            <a:r>
              <a:rPr lang="en-US" sz="2400" b="1" dirty="0" smtClean="0">
                <a:cs typeface="Times New Roman" pitchFamily="18" charset="0"/>
              </a:rPr>
              <a:t>).</a:t>
            </a:r>
            <a:endParaRPr lang="en-US" sz="24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2400" b="1" dirty="0" smtClean="0">
                <a:cs typeface="Times New Roman" pitchFamily="18" charset="0"/>
              </a:rPr>
              <a:t>		b</a:t>
            </a:r>
            <a:r>
              <a:rPr lang="en-US" sz="2400" b="1" dirty="0">
                <a:cs typeface="Times New Roman" pitchFamily="18" charset="0"/>
              </a:rPr>
              <a:t>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US" sz="2400" b="1" dirty="0">
                <a:cs typeface="Times New Roman" pitchFamily="18" charset="0"/>
              </a:rPr>
              <a:t>RR </a:t>
            </a:r>
            <a:r>
              <a:rPr lang="en-US" sz="2400" b="1" dirty="0" err="1">
                <a:cs typeface="Times New Roman" pitchFamily="18" charset="0"/>
              </a:rPr>
              <a:t>kurang</a:t>
            </a:r>
            <a:r>
              <a:rPr lang="en-US" sz="2400" b="1" dirty="0">
                <a:cs typeface="Times New Roman" pitchFamily="18" charset="0"/>
              </a:rPr>
              <a:t>  </a:t>
            </a:r>
            <a:r>
              <a:rPr lang="en-US" sz="2400" b="1" dirty="0" err="1">
                <a:cs typeface="Times New Roman" pitchFamily="18" charset="0"/>
              </a:rPr>
              <a:t>dari</a:t>
            </a:r>
            <a:r>
              <a:rPr lang="en-US" sz="2400" b="1" dirty="0">
                <a:cs typeface="Times New Roman" pitchFamily="18" charset="0"/>
              </a:rPr>
              <a:t> 12 </a:t>
            </a:r>
            <a:r>
              <a:rPr lang="en-US" sz="2400" b="1" dirty="0" err="1">
                <a:cs typeface="Times New Roman" pitchFamily="18" charset="0"/>
              </a:rPr>
              <a:t>atau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lebih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dari</a:t>
            </a:r>
            <a:r>
              <a:rPr lang="en-US" sz="2400" b="1" dirty="0">
                <a:cs typeface="Times New Roman" pitchFamily="18" charset="0"/>
              </a:rPr>
              <a:t> 24 /min.</a:t>
            </a:r>
            <a:endParaRPr lang="en-US" sz="24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2400" b="1" dirty="0" smtClean="0">
                <a:cs typeface="Times New Roman" pitchFamily="18" charset="0"/>
              </a:rPr>
              <a:t>		c</a:t>
            </a:r>
            <a:r>
              <a:rPr lang="en-US" sz="2400" b="1" dirty="0">
                <a:cs typeface="Times New Roman" pitchFamily="18" charset="0"/>
              </a:rPr>
              <a:t>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      </a:t>
            </a:r>
            <a:r>
              <a:rPr lang="en-US" sz="2400" b="1" dirty="0">
                <a:cs typeface="Times New Roman" pitchFamily="18" charset="0"/>
              </a:rPr>
              <a:t>BP </a:t>
            </a:r>
            <a:r>
              <a:rPr lang="en-US" sz="2400" b="1" dirty="0" err="1">
                <a:cs typeface="Times New Roman" pitchFamily="18" charset="0"/>
              </a:rPr>
              <a:t>kurang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dari</a:t>
            </a:r>
            <a:r>
              <a:rPr lang="en-US" sz="2400" b="1" dirty="0">
                <a:cs typeface="Times New Roman" pitchFamily="18" charset="0"/>
              </a:rPr>
              <a:t> 120/90 mmHg </a:t>
            </a:r>
            <a:r>
              <a:rPr lang="en-US" sz="2400" b="1" dirty="0" err="1">
                <a:cs typeface="Times New Roman" pitchFamily="18" charset="0"/>
              </a:rPr>
              <a:t>bahkan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sistole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dibawah</a:t>
            </a:r>
            <a:endParaRPr lang="en-US" sz="2400" b="1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2400" b="1" dirty="0" smtClean="0">
                <a:cs typeface="Times New Roman" pitchFamily="18" charset="0"/>
              </a:rPr>
              <a:t>                           </a:t>
            </a:r>
            <a:r>
              <a:rPr lang="en-US" sz="2400" b="1" dirty="0">
                <a:cs typeface="Times New Roman" pitchFamily="18" charset="0"/>
              </a:rPr>
              <a:t>60 </a:t>
            </a:r>
            <a:r>
              <a:rPr lang="en-US" sz="2400" b="1" dirty="0" smtClean="0">
                <a:cs typeface="Times New Roman" pitchFamily="18" charset="0"/>
              </a:rPr>
              <a:t>mm Hg</a:t>
            </a:r>
            <a:r>
              <a:rPr lang="en-US" sz="2400" b="1" dirty="0">
                <a:cs typeface="Times New Roman" pitchFamily="18" charset="0"/>
              </a:rPr>
              <a:t>.</a:t>
            </a:r>
            <a:endParaRPr lang="en-US" sz="24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2400" b="1" dirty="0" smtClean="0">
                <a:cs typeface="Times New Roman" pitchFamily="18" charset="0"/>
              </a:rPr>
              <a:t>		d</a:t>
            </a:r>
            <a:r>
              <a:rPr lang="en-US" sz="2400" b="1" dirty="0">
                <a:cs typeface="Times New Roman" pitchFamily="18" charset="0"/>
              </a:rPr>
              <a:t>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US" sz="2400" b="1" dirty="0" err="1">
                <a:cs typeface="Times New Roman" pitchFamily="18" charset="0"/>
              </a:rPr>
              <a:t>Suhu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lebih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tinggi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dari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smtClean="0">
                <a:cs typeface="Times New Roman" pitchFamily="18" charset="0"/>
              </a:rPr>
              <a:t>36,5⁰ C </a:t>
            </a:r>
            <a:r>
              <a:rPr lang="en-US" sz="2400" b="1" dirty="0">
                <a:cs typeface="Times New Roman" pitchFamily="18" charset="0"/>
              </a:rPr>
              <a:t>( </a:t>
            </a:r>
            <a:r>
              <a:rPr lang="en-US" sz="2400" b="1" dirty="0" err="1">
                <a:cs typeface="Times New Roman" pitchFamily="18" charset="0"/>
              </a:rPr>
              <a:t>demam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atau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panas</a:t>
            </a:r>
            <a:r>
              <a:rPr lang="en-US" sz="2400" b="1" dirty="0">
                <a:cs typeface="Times New Roman" pitchFamily="18" charset="0"/>
              </a:rPr>
              <a:t>).</a:t>
            </a:r>
            <a:endParaRPr lang="en-US" sz="24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2400" b="1" dirty="0">
                <a:solidFill>
                  <a:srgbClr val="FFC000"/>
                </a:solidFill>
                <a:cs typeface="Times New Roman" pitchFamily="18" charset="0"/>
              </a:rPr>
              <a:t>2.</a:t>
            </a:r>
            <a:r>
              <a:rPr lang="en-US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cs typeface="Times New Roman" pitchFamily="18" charset="0"/>
              </a:rPr>
              <a:t>Luka </a:t>
            </a:r>
            <a:r>
              <a:rPr lang="en-US" sz="2400" b="1" dirty="0" err="1">
                <a:solidFill>
                  <a:srgbClr val="FFC000"/>
                </a:solidFill>
                <a:cs typeface="Times New Roman" pitchFamily="18" charset="0"/>
              </a:rPr>
              <a:t>insisi</a:t>
            </a:r>
            <a:r>
              <a:rPr lang="en-US" sz="2400" b="1" dirty="0">
                <a:solidFill>
                  <a:srgbClr val="FFC000"/>
                </a:solidFill>
                <a:cs typeface="Times New Roman" pitchFamily="18" charset="0"/>
              </a:rPr>
              <a:t> yang </a:t>
            </a:r>
            <a:r>
              <a:rPr lang="en-US" sz="2400" b="1" dirty="0" err="1">
                <a:solidFill>
                  <a:srgbClr val="FFC000"/>
                </a:solidFill>
                <a:cs typeface="Times New Roman" pitchFamily="18" charset="0"/>
              </a:rPr>
              <a:t>tidak</a:t>
            </a:r>
            <a:r>
              <a:rPr lang="en-US" sz="2400" b="1" dirty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cs typeface="Times New Roman" pitchFamily="18" charset="0"/>
              </a:rPr>
              <a:t>enak</a:t>
            </a:r>
            <a:r>
              <a:rPr lang="en-US" sz="2400" b="1" dirty="0">
                <a:solidFill>
                  <a:srgbClr val="FFC000"/>
                </a:solidFill>
                <a:cs typeface="Times New Roman" pitchFamily="18" charset="0"/>
              </a:rPr>
              <a:t> ( </a:t>
            </a:r>
            <a:r>
              <a:rPr lang="en-US" sz="2400" b="1" dirty="0" err="1">
                <a:solidFill>
                  <a:srgbClr val="FFC000"/>
                </a:solidFill>
                <a:cs typeface="Times New Roman" pitchFamily="18" charset="0"/>
              </a:rPr>
              <a:t>sakit</a:t>
            </a:r>
            <a:r>
              <a:rPr lang="en-US" sz="2400" b="1" dirty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cs typeface="Times New Roman" pitchFamily="18" charset="0"/>
              </a:rPr>
              <a:t>saat</a:t>
            </a:r>
            <a:r>
              <a:rPr lang="en-US" sz="2400" b="1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cs typeface="Times New Roman" pitchFamily="18" charset="0"/>
              </a:rPr>
              <a:t>bernafas,bergerak</a:t>
            </a:r>
            <a:r>
              <a:rPr lang="en-US" sz="2400" b="1" dirty="0">
                <a:solidFill>
                  <a:srgbClr val="FFC000"/>
                </a:solidFill>
                <a:cs typeface="Times New Roman" pitchFamily="18" charset="0"/>
              </a:rPr>
              <a:t>).</a:t>
            </a:r>
            <a:endParaRPr lang="en-US" sz="2400" dirty="0">
              <a:solidFill>
                <a:srgbClr val="FFC000"/>
              </a:solidFill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2400" b="1" dirty="0">
                <a:solidFill>
                  <a:srgbClr val="FFC000"/>
                </a:solidFill>
                <a:cs typeface="Times New Roman" pitchFamily="18" charset="0"/>
              </a:rPr>
              <a:t>3.</a:t>
            </a:r>
            <a:r>
              <a:rPr lang="en-US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cs typeface="Times New Roman" pitchFamily="18" charset="0"/>
              </a:rPr>
              <a:t>Adanya</a:t>
            </a:r>
            <a:r>
              <a:rPr lang="en-US" sz="2400" b="1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cs typeface="Times New Roman" pitchFamily="18" charset="0"/>
              </a:rPr>
              <a:t>alat</a:t>
            </a:r>
            <a:r>
              <a:rPr lang="en-US" sz="2400" b="1" dirty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cs typeface="Times New Roman" pitchFamily="18" charset="0"/>
              </a:rPr>
              <a:t>bantu </a:t>
            </a:r>
            <a:r>
              <a:rPr lang="en-US" sz="2400" b="1" dirty="0">
                <a:solidFill>
                  <a:srgbClr val="FFC000"/>
                </a:solidFill>
                <a:cs typeface="Times New Roman" pitchFamily="18" charset="0"/>
              </a:rPr>
              <a:t>yang </a:t>
            </a:r>
            <a:r>
              <a:rPr lang="en-US" sz="2400" b="1" dirty="0" err="1">
                <a:solidFill>
                  <a:srgbClr val="FFC000"/>
                </a:solidFill>
                <a:cs typeface="Times New Roman" pitchFamily="18" charset="0"/>
              </a:rPr>
              <a:t>membuat</a:t>
            </a:r>
            <a:r>
              <a:rPr lang="en-US" sz="2400" b="1" dirty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cs typeface="Times New Roman" pitchFamily="18" charset="0"/>
              </a:rPr>
              <a:t>tidak</a:t>
            </a:r>
            <a:r>
              <a:rPr lang="en-US" sz="2400" b="1" dirty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cs typeface="Times New Roman" pitchFamily="18" charset="0"/>
              </a:rPr>
              <a:t>nyamam</a:t>
            </a:r>
            <a:r>
              <a:rPr lang="en-US" sz="2400" b="1" dirty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cs typeface="Times New Roman" pitchFamily="18" charset="0"/>
              </a:rPr>
              <a:t>seperti</a:t>
            </a:r>
            <a:r>
              <a:rPr lang="en-US" sz="2400" b="1" dirty="0" smtClean="0">
                <a:solidFill>
                  <a:srgbClr val="FFC000"/>
                </a:solidFill>
                <a:cs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FFC000"/>
                </a:solidFill>
                <a:cs typeface="Times New Roman" pitchFamily="18" charset="0"/>
              </a:rPr>
              <a:t>Sande</a:t>
            </a:r>
            <a:r>
              <a:rPr lang="en-US" sz="2400" b="1" dirty="0">
                <a:solidFill>
                  <a:srgbClr val="FFC000"/>
                </a:solidFill>
                <a:cs typeface="Times New Roman" pitchFamily="18" charset="0"/>
              </a:rPr>
              <a:t>, tube, slang </a:t>
            </a:r>
            <a:r>
              <a:rPr lang="en-US" sz="2400" b="1" dirty="0" err="1">
                <a:solidFill>
                  <a:srgbClr val="FFC000"/>
                </a:solidFill>
                <a:cs typeface="Times New Roman" pitchFamily="18" charset="0"/>
              </a:rPr>
              <a:t>oksigen</a:t>
            </a:r>
            <a:r>
              <a:rPr lang="en-US" sz="2400" b="1" dirty="0">
                <a:solidFill>
                  <a:srgbClr val="FFC000"/>
                </a:solidFill>
                <a:cs typeface="Times New Roman" pitchFamily="18" charset="0"/>
              </a:rPr>
              <a:t>, </a:t>
            </a:r>
            <a:r>
              <a:rPr lang="en-US" sz="2400" b="1" dirty="0" smtClean="0">
                <a:solidFill>
                  <a:srgbClr val="FFC000"/>
                </a:solidFill>
                <a:cs typeface="Times New Roman" pitchFamily="18" charset="0"/>
              </a:rPr>
              <a:t>drainage</a:t>
            </a:r>
            <a:r>
              <a:rPr lang="en-US" sz="2400" b="1" dirty="0">
                <a:solidFill>
                  <a:srgbClr val="FFC000"/>
                </a:solidFill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FFC000"/>
                </a:solidFill>
                <a:cs typeface="Times New Roman" pitchFamily="18" charset="0"/>
              </a:rPr>
              <a:t>alat</a:t>
            </a:r>
            <a:r>
              <a:rPr lang="en-US" sz="2400" b="1" dirty="0">
                <a:solidFill>
                  <a:srgbClr val="FFC000"/>
                </a:solidFill>
                <a:cs typeface="Times New Roman" pitchFamily="18" charset="0"/>
              </a:rPr>
              <a:t> monitor </a:t>
            </a:r>
            <a:r>
              <a:rPr lang="en-US" sz="2400" b="1" dirty="0" err="1">
                <a:solidFill>
                  <a:srgbClr val="FFC000"/>
                </a:solidFill>
                <a:cs typeface="Times New Roman" pitchFamily="18" charset="0"/>
              </a:rPr>
              <a:t>jantung</a:t>
            </a:r>
            <a:r>
              <a:rPr lang="en-US" sz="2400" b="1" dirty="0">
                <a:solidFill>
                  <a:srgbClr val="FFC000"/>
                </a:solidFill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FFC000"/>
                </a:solidFill>
                <a:cs typeface="Times New Roman" pitchFamily="18" charset="0"/>
              </a:rPr>
              <a:t>alat</a:t>
            </a:r>
            <a:r>
              <a:rPr lang="en-US" sz="2400" b="1" dirty="0">
                <a:solidFill>
                  <a:srgbClr val="FFC000"/>
                </a:solidFill>
                <a:cs typeface="Times New Roman" pitchFamily="18" charset="0"/>
              </a:rPr>
              <a:t> bantu </a:t>
            </a:r>
            <a:r>
              <a:rPr lang="en-US" sz="2400" b="1" dirty="0" err="1">
                <a:solidFill>
                  <a:srgbClr val="FFC000"/>
                </a:solidFill>
                <a:cs typeface="Times New Roman" pitchFamily="18" charset="0"/>
              </a:rPr>
              <a:t>respirasi</a:t>
            </a:r>
            <a:r>
              <a:rPr lang="en-US" sz="2400" b="1" dirty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cs typeface="Times New Roman" pitchFamily="18" charset="0"/>
              </a:rPr>
              <a:t>dll</a:t>
            </a:r>
            <a:r>
              <a:rPr lang="en-US" sz="2400" b="1" dirty="0">
                <a:solidFill>
                  <a:srgbClr val="FFC000"/>
                </a:solidFill>
                <a:cs typeface="Times New Roman" pitchFamily="18" charset="0"/>
              </a:rPr>
              <a:t>.</a:t>
            </a:r>
            <a:endParaRPr lang="en-US" sz="2400" dirty="0">
              <a:solidFill>
                <a:srgbClr val="FFC000"/>
              </a:solidFill>
              <a:cs typeface="Times New Roman" pitchFamily="18" charset="0"/>
            </a:endParaRPr>
          </a:p>
          <a:p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142852"/>
            <a:ext cx="7772400" cy="71438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cs typeface="Times New Roman" pitchFamily="18" charset="0"/>
              </a:rPr>
              <a:t>Problem Post </a:t>
            </a:r>
            <a:r>
              <a:rPr lang="en-US" b="1" dirty="0" err="1" smtClean="0">
                <a:cs typeface="Times New Roman" pitchFamily="18" charset="0"/>
              </a:rPr>
              <a:t>bedah</a:t>
            </a:r>
            <a:r>
              <a:rPr lang="en-US" b="1" dirty="0" smtClean="0">
                <a:cs typeface="Times New Roman" pitchFamily="18" charset="0"/>
              </a:rPr>
              <a:t>.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142984"/>
            <a:ext cx="8286808" cy="5498328"/>
          </a:xfrm>
        </p:spPr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cs typeface="Times New Roman" pitchFamily="18" charset="0"/>
              </a:rPr>
              <a:t>1.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US" sz="2400" b="1" dirty="0">
                <a:cs typeface="Times New Roman" pitchFamily="18" charset="0"/>
              </a:rPr>
              <a:t>Sputum yang </a:t>
            </a:r>
            <a:r>
              <a:rPr lang="en-US" sz="2400" b="1" dirty="0" err="1">
                <a:cs typeface="Times New Roman" pitchFamily="18" charset="0"/>
              </a:rPr>
              <a:t>bertambah</a:t>
            </a:r>
            <a:r>
              <a:rPr lang="en-US" sz="2400" b="1" dirty="0">
                <a:cs typeface="Times New Roman" pitchFamily="18" charset="0"/>
              </a:rPr>
              <a:t>.</a:t>
            </a:r>
            <a:endParaRPr lang="en-US" sz="24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cs typeface="Times New Roman" pitchFamily="18" charset="0"/>
              </a:rPr>
              <a:t>2.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US" sz="2400" b="1" dirty="0" err="1">
                <a:cs typeface="Times New Roman" pitchFamily="18" charset="0"/>
              </a:rPr>
              <a:t>Penurunan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fungsi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paru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dan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jantung</a:t>
            </a:r>
            <a:r>
              <a:rPr lang="en-US" sz="2400" b="1" dirty="0">
                <a:cs typeface="Times New Roman" pitchFamily="18" charset="0"/>
              </a:rPr>
              <a:t>.</a:t>
            </a:r>
            <a:endParaRPr lang="en-US" sz="24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cs typeface="Times New Roman" pitchFamily="18" charset="0"/>
              </a:rPr>
              <a:t>3.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US" sz="2400" b="1" dirty="0" err="1">
                <a:cs typeface="Times New Roman" pitchFamily="18" charset="0"/>
              </a:rPr>
              <a:t>Gerakan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nafas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dan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fungsi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nafas.terganggu</a:t>
            </a:r>
            <a:r>
              <a:rPr lang="en-US" sz="2400" b="1" dirty="0">
                <a:cs typeface="Times New Roman" pitchFamily="18" charset="0"/>
              </a:rPr>
              <a:t>.</a:t>
            </a:r>
            <a:endParaRPr lang="en-US" sz="24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cs typeface="Times New Roman" pitchFamily="18" charset="0"/>
              </a:rPr>
              <a:t>4.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US" sz="2400" b="1" dirty="0" err="1">
                <a:cs typeface="Times New Roman" pitchFamily="18" charset="0"/>
              </a:rPr>
              <a:t>Ventilasi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thorak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menurun</a:t>
            </a:r>
            <a:r>
              <a:rPr lang="en-US" sz="2400" b="1" dirty="0">
                <a:cs typeface="Times New Roman" pitchFamily="18" charset="0"/>
              </a:rPr>
              <a:t>.</a:t>
            </a:r>
            <a:endParaRPr lang="en-US" sz="24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cs typeface="Times New Roman" pitchFamily="18" charset="0"/>
              </a:rPr>
              <a:t>5.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US" sz="2400" b="1" dirty="0" err="1">
                <a:cs typeface="Times New Roman" pitchFamily="18" charset="0"/>
              </a:rPr>
              <a:t>Gerakan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sendi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thorak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menurun</a:t>
            </a:r>
            <a:r>
              <a:rPr lang="en-US" sz="2400" b="1" dirty="0">
                <a:cs typeface="Times New Roman" pitchFamily="18" charset="0"/>
              </a:rPr>
              <a:t>.</a:t>
            </a:r>
            <a:endParaRPr lang="en-US" sz="24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cs typeface="Times New Roman" pitchFamily="18" charset="0"/>
              </a:rPr>
              <a:t>6.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err="1" smtClean="0">
                <a:cs typeface="Times New Roman" pitchFamily="18" charset="0"/>
              </a:rPr>
              <a:t>Gelisah,cemas</a:t>
            </a:r>
            <a:r>
              <a:rPr lang="en-US" sz="2400" b="1" dirty="0">
                <a:cs typeface="Times New Roman" pitchFamily="18" charset="0"/>
              </a:rPr>
              <a:t>, </a:t>
            </a:r>
            <a:r>
              <a:rPr lang="en-US" sz="2400" b="1" dirty="0" err="1">
                <a:cs typeface="Times New Roman" pitchFamily="18" charset="0"/>
              </a:rPr>
              <a:t>takut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bergerak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atau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bernafas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bebas</a:t>
            </a:r>
            <a:endParaRPr lang="en-US" sz="2400" b="1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cs typeface="Times New Roman" pitchFamily="18" charset="0"/>
              </a:rPr>
              <a:t>           </a:t>
            </a:r>
            <a:r>
              <a:rPr lang="en-US" sz="2400" b="1" dirty="0" err="1">
                <a:cs typeface="Times New Roman" pitchFamily="18" charset="0"/>
              </a:rPr>
              <a:t>bahkan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merasa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tidak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aman</a:t>
            </a:r>
            <a:r>
              <a:rPr lang="en-US" sz="2400" b="1" dirty="0">
                <a:cs typeface="Times New Roman" pitchFamily="18" charset="0"/>
              </a:rPr>
              <a:t>.</a:t>
            </a:r>
            <a:endParaRPr lang="en-US" sz="24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cs typeface="Times New Roman" pitchFamily="18" charset="0"/>
              </a:rPr>
              <a:t>7.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 err="1" smtClean="0">
                <a:cs typeface="Times New Roman" pitchFamily="18" charset="0"/>
              </a:rPr>
              <a:t>Pengetahuan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latihan</a:t>
            </a:r>
            <a:r>
              <a:rPr lang="en-US" sz="2400" b="1" dirty="0">
                <a:cs typeface="Times New Roman" pitchFamily="18" charset="0"/>
              </a:rPr>
              <a:t> yang </a:t>
            </a:r>
            <a:r>
              <a:rPr lang="en-US" sz="2400" b="1" dirty="0" err="1">
                <a:cs typeface="Times New Roman" pitchFamily="18" charset="0"/>
              </a:rPr>
              <a:t>menurun</a:t>
            </a:r>
            <a:r>
              <a:rPr lang="en-US" sz="2400" b="1" dirty="0">
                <a:cs typeface="Times New Roman" pitchFamily="18" charset="0"/>
              </a:rPr>
              <a:t>, yang </a:t>
            </a:r>
            <a:r>
              <a:rPr lang="en-US" sz="2400" b="1" dirty="0" err="1" smtClean="0">
                <a:cs typeface="Times New Roman" pitchFamily="18" charset="0"/>
              </a:rPr>
              <a:t>memperberat</a:t>
            </a:r>
            <a:endParaRPr lang="en-US" sz="2400" b="1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cs typeface="Times New Roman" pitchFamily="18" charset="0"/>
              </a:rPr>
              <a:t>           </a:t>
            </a:r>
            <a:r>
              <a:rPr lang="en-US" sz="2400" b="1" dirty="0" err="1">
                <a:cs typeface="Times New Roman" pitchFamily="18" charset="0"/>
              </a:rPr>
              <a:t>dan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memperingan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keluan</a:t>
            </a:r>
            <a:r>
              <a:rPr lang="en-US" sz="2400" b="1" dirty="0">
                <a:cs typeface="Times New Roman" pitchFamily="18" charset="0"/>
              </a:rPr>
              <a:t>.</a:t>
            </a:r>
            <a:endParaRPr lang="en-US" sz="24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cs typeface="Times New Roman" pitchFamily="18" charset="0"/>
              </a:rPr>
              <a:t>8.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Kemampuan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aktivitas</a:t>
            </a:r>
            <a:r>
              <a:rPr lang="en-US" sz="2400" b="1" dirty="0">
                <a:cs typeface="Times New Roman" pitchFamily="18" charset="0"/>
              </a:rPr>
              <a:t> : Self care,  self </a:t>
            </a:r>
            <a:r>
              <a:rPr lang="en-US" sz="2400" b="1" dirty="0" err="1">
                <a:cs typeface="Times New Roman" pitchFamily="18" charset="0"/>
              </a:rPr>
              <a:t>dreesing</a:t>
            </a:r>
            <a:r>
              <a:rPr lang="en-US" sz="2400" b="1" dirty="0">
                <a:cs typeface="Times New Roman" pitchFamily="18" charset="0"/>
              </a:rPr>
              <a:t>, ADL </a:t>
            </a:r>
            <a:r>
              <a:rPr lang="en-US" sz="2400" b="1" dirty="0" err="1">
                <a:cs typeface="Times New Roman" pitchFamily="18" charset="0"/>
              </a:rPr>
              <a:t>menurun</a:t>
            </a:r>
            <a:r>
              <a:rPr lang="en-US" sz="2400" b="1" dirty="0">
                <a:cs typeface="Times New Roman" pitchFamily="18" charset="0"/>
              </a:rPr>
              <a:t>. </a:t>
            </a:r>
            <a:endParaRPr lang="en-US" sz="24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cs typeface="Times New Roman" pitchFamily="18" charset="0"/>
              </a:rPr>
              <a:t>9.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US" sz="2400" b="1" dirty="0" err="1">
                <a:cs typeface="Times New Roman" pitchFamily="18" charset="0"/>
              </a:rPr>
              <a:t>Komplikasi</a:t>
            </a:r>
            <a:r>
              <a:rPr lang="en-US" sz="2400" b="1" dirty="0">
                <a:cs typeface="Times New Roman" pitchFamily="18" charset="0"/>
              </a:rPr>
              <a:t> : a). </a:t>
            </a:r>
            <a:r>
              <a:rPr lang="en-US" sz="2400" b="1" dirty="0" err="1">
                <a:cs typeface="Times New Roman" pitchFamily="18" charset="0"/>
              </a:rPr>
              <a:t>Gagal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nafas</a:t>
            </a:r>
            <a:r>
              <a:rPr lang="en-US" sz="2400" b="1" dirty="0">
                <a:cs typeface="Times New Roman" pitchFamily="18" charset="0"/>
              </a:rPr>
              <a:t>, </a:t>
            </a:r>
            <a:r>
              <a:rPr lang="en-US" sz="2400" b="1" dirty="0" err="1">
                <a:cs typeface="Times New Roman" pitchFamily="18" charset="0"/>
              </a:rPr>
              <a:t>insulfisiensi</a:t>
            </a:r>
            <a:r>
              <a:rPr lang="en-US" sz="2400" b="1" dirty="0">
                <a:cs typeface="Times New Roman" pitchFamily="18" charset="0"/>
              </a:rPr>
              <a:t> b).  cardiac </a:t>
            </a:r>
            <a:r>
              <a:rPr lang="en-US" sz="2400" b="1" dirty="0" err="1">
                <a:cs typeface="Times New Roman" pitchFamily="18" charset="0"/>
              </a:rPr>
              <a:t>arest</a:t>
            </a:r>
            <a:r>
              <a:rPr lang="en-US" sz="2400" b="1" dirty="0">
                <a:cs typeface="Times New Roman" pitchFamily="18" charset="0"/>
              </a:rPr>
              <a:t> , c). </a:t>
            </a:r>
            <a:r>
              <a:rPr lang="en-US" sz="2400" b="1" dirty="0" err="1">
                <a:cs typeface="Times New Roman" pitchFamily="18" charset="0"/>
              </a:rPr>
              <a:t>Aritmia</a:t>
            </a:r>
            <a:r>
              <a:rPr lang="en-US" sz="2400" b="1" dirty="0">
                <a:cs typeface="Times New Roman" pitchFamily="18" charset="0"/>
              </a:rPr>
              <a:t>, d. </a:t>
            </a:r>
            <a:r>
              <a:rPr lang="en-US" sz="2400" b="1" dirty="0" err="1">
                <a:cs typeface="Times New Roman" pitchFamily="18" charset="0"/>
              </a:rPr>
              <a:t>Infeksi</a:t>
            </a:r>
            <a:r>
              <a:rPr lang="en-US" sz="2400" b="1" dirty="0">
                <a:cs typeface="Times New Roman" pitchFamily="18" charset="0"/>
              </a:rPr>
              <a:t>. d). </a:t>
            </a:r>
            <a:r>
              <a:rPr lang="en-US" sz="2400" b="1" dirty="0" err="1">
                <a:cs typeface="Times New Roman" pitchFamily="18" charset="0"/>
              </a:rPr>
              <a:t>Gagal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ginjal</a:t>
            </a:r>
            <a:r>
              <a:rPr lang="en-US" sz="2400" b="1" dirty="0">
                <a:cs typeface="Times New Roman" pitchFamily="18" charset="0"/>
              </a:rPr>
              <a:t>. e). </a:t>
            </a:r>
            <a:r>
              <a:rPr lang="en-US" sz="2400" b="1" dirty="0" err="1">
                <a:cs typeface="Times New Roman" pitchFamily="18" charset="0"/>
              </a:rPr>
              <a:t>Penurunan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fungsi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syaraf</a:t>
            </a:r>
            <a:r>
              <a:rPr lang="en-US" sz="2400" b="1" dirty="0">
                <a:cs typeface="Times New Roman" pitchFamily="18" charset="0"/>
              </a:rPr>
              <a:t>. </a:t>
            </a:r>
            <a:r>
              <a:rPr lang="en-US" sz="2400" b="1" dirty="0" smtClean="0">
                <a:cs typeface="Times New Roman" pitchFamily="18" charset="0"/>
              </a:rPr>
              <a:t> f). </a:t>
            </a:r>
            <a:r>
              <a:rPr lang="en-US" sz="2400" b="1" dirty="0">
                <a:cs typeface="Times New Roman" pitchFamily="18" charset="0"/>
              </a:rPr>
              <a:t>Emboli </a:t>
            </a:r>
            <a:r>
              <a:rPr lang="en-US" sz="2400" b="1" dirty="0" err="1">
                <a:cs typeface="Times New Roman" pitchFamily="18" charset="0"/>
              </a:rPr>
              <a:t>paru</a:t>
            </a:r>
            <a:r>
              <a:rPr lang="en-US" sz="2400" b="1" dirty="0">
                <a:cs typeface="Times New Roman" pitchFamily="18" charset="0"/>
              </a:rPr>
              <a:t>/ </a:t>
            </a:r>
            <a:r>
              <a:rPr lang="en-US" sz="2400" b="1" dirty="0" err="1">
                <a:cs typeface="Times New Roman" pitchFamily="18" charset="0"/>
              </a:rPr>
              <a:t>pembuluh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darah</a:t>
            </a:r>
            <a:r>
              <a:rPr lang="en-US" sz="2400" b="1" dirty="0">
                <a:cs typeface="Times New Roman" pitchFamily="18" charset="0"/>
              </a:rPr>
              <a:t>. </a:t>
            </a:r>
            <a:r>
              <a:rPr lang="en-US" sz="2400" b="1" dirty="0" smtClean="0">
                <a:cs typeface="Times New Roman" pitchFamily="18" charset="0"/>
              </a:rPr>
              <a:t>g). </a:t>
            </a:r>
            <a:r>
              <a:rPr lang="en-US" sz="2400" b="1" dirty="0" err="1">
                <a:cs typeface="Times New Roman" pitchFamily="18" charset="0"/>
              </a:rPr>
              <a:t>Tidak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stabilnya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tulang</a:t>
            </a:r>
            <a:r>
              <a:rPr lang="en-US" sz="2400" b="1" dirty="0">
                <a:cs typeface="Times New Roman" pitchFamily="18" charset="0"/>
              </a:rPr>
              <a:t> sternum.</a:t>
            </a:r>
            <a:endParaRPr lang="en-US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39689"/>
            <a:ext cx="8501090" cy="1103296"/>
          </a:xfrm>
        </p:spPr>
        <p:txBody>
          <a:bodyPr/>
          <a:lstStyle/>
          <a:p>
            <a:r>
              <a:rPr lang="en-US" sz="2800" b="1" dirty="0">
                <a:solidFill>
                  <a:schemeClr val="tx1"/>
                </a:solidFill>
              </a:rPr>
              <a:t/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accent2"/>
                </a:solidFill>
              </a:rPr>
              <a:t>4. </a:t>
            </a:r>
            <a:r>
              <a:rPr lang="en-US" sz="2800" b="1" dirty="0" err="1" smtClean="0">
                <a:solidFill>
                  <a:schemeClr val="tx1"/>
                </a:solidFill>
              </a:rPr>
              <a:t>Kelemahan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kapasitas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erobik,daya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tahan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   </a:t>
            </a:r>
            <a:r>
              <a:rPr lang="en-US" sz="2800" b="1" dirty="0" err="1" smtClean="0">
                <a:solidFill>
                  <a:schemeClr val="tx1"/>
                </a:solidFill>
              </a:rPr>
              <a:t>akibat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disfungsi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pompa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kardiovaskuler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428596" y="1785926"/>
            <a:ext cx="4125912" cy="3387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l"/>
            <a:r>
              <a:rPr lang="en-US" dirty="0">
                <a:solidFill>
                  <a:srgbClr val="FFFF00"/>
                </a:solidFill>
              </a:rPr>
              <a:t>KONDISI  PATOFISIOLOGI : </a:t>
            </a: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Angioplasti</a:t>
            </a:r>
            <a:r>
              <a:rPr lang="en-US" dirty="0">
                <a:solidFill>
                  <a:srgbClr val="FFFF00"/>
                </a:solidFill>
              </a:rPr>
              <a:t> / </a:t>
            </a:r>
            <a:r>
              <a:rPr lang="en-US" dirty="0" err="1">
                <a:solidFill>
                  <a:srgbClr val="FFFF00"/>
                </a:solidFill>
              </a:rPr>
              <a:t>aterektomi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Tersumbat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atrioventrikuler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Shock </a:t>
            </a:r>
            <a:r>
              <a:rPr lang="en-US" dirty="0" err="1">
                <a:solidFill>
                  <a:srgbClr val="FFFF00"/>
                </a:solidFill>
              </a:rPr>
              <a:t>kardiogenik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Kardiomiopathy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Operasi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kardiothorak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Aritmia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komplek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artikuler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Mikardial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infark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endParaRPr lang="en-US" dirty="0">
              <a:solidFill>
                <a:srgbClr val="260000"/>
              </a:solidFill>
            </a:endParaRPr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4800600" y="1447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8733" name="Text Box 13"/>
          <p:cNvSpPr txBox="1">
            <a:spLocks noChangeArrowheads="1"/>
          </p:cNvSpPr>
          <p:nvPr/>
        </p:nvSpPr>
        <p:spPr bwMode="auto">
          <a:xfrm>
            <a:off x="4643437" y="2166938"/>
            <a:ext cx="4264025" cy="30469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 algn="l">
              <a:buFontTx/>
              <a:buAutoNum type="arabicPeriod" startAt="8"/>
            </a:pPr>
            <a:r>
              <a:rPr lang="en-US" dirty="0">
                <a:solidFill>
                  <a:srgbClr val="FFFF00"/>
                </a:solidFill>
              </a:rPr>
              <a:t>Abnormal </a:t>
            </a:r>
            <a:r>
              <a:rPr lang="en-US" dirty="0" err="1">
                <a:solidFill>
                  <a:srgbClr val="FFFF00"/>
                </a:solidFill>
              </a:rPr>
              <a:t>jantung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kongenital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 startAt="8"/>
            </a:pPr>
            <a:r>
              <a:rPr lang="en-US" dirty="0" err="1">
                <a:solidFill>
                  <a:srgbClr val="FFFF00"/>
                </a:solidFill>
              </a:rPr>
              <a:t>Penyakit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arteria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koroner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 startAt="8"/>
            </a:pPr>
            <a:r>
              <a:rPr lang="en-US" dirty="0">
                <a:solidFill>
                  <a:srgbClr val="FFFF00"/>
                </a:solidFill>
              </a:rPr>
              <a:t>Diabetes </a:t>
            </a:r>
            <a:r>
              <a:rPr lang="en-US" dirty="0" err="1">
                <a:solidFill>
                  <a:srgbClr val="FFFF00"/>
                </a:solidFill>
              </a:rPr>
              <a:t>berat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 startAt="8"/>
            </a:pPr>
            <a:r>
              <a:rPr lang="en-US" dirty="0" err="1">
                <a:solidFill>
                  <a:srgbClr val="FFFF00"/>
                </a:solidFill>
              </a:rPr>
              <a:t>Miokardial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iskemia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saat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gerak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 startAt="8"/>
            </a:pPr>
            <a:r>
              <a:rPr lang="en-US" dirty="0" err="1">
                <a:solidFill>
                  <a:srgbClr val="FFFF00"/>
                </a:solidFill>
              </a:rPr>
              <a:t>Penyakit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jantung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hipertensi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 startAt="8"/>
            </a:pPr>
            <a:r>
              <a:rPr lang="en-US" dirty="0" err="1">
                <a:solidFill>
                  <a:srgbClr val="FFFF00"/>
                </a:solidFill>
              </a:rPr>
              <a:t>Penyakit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valvula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/>
            <a:endParaRPr lang="en-US" dirty="0">
              <a:solidFill>
                <a:srgbClr val="26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475" y="88900"/>
            <a:ext cx="8637588" cy="579438"/>
          </a:xfrm>
        </p:spPr>
        <p:txBody>
          <a:bodyPr/>
          <a:lstStyle/>
          <a:p>
            <a:pPr algn="ctr"/>
            <a:r>
              <a:rPr lang="en-US" sz="3200">
                <a:solidFill>
                  <a:srgbClr val="260000"/>
                </a:solidFill>
              </a:rPr>
              <a:t>KASUS TERPILIH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990600"/>
            <a:ext cx="8388378" cy="5105400"/>
          </a:xfrm>
        </p:spPr>
        <p:txBody>
          <a:bodyPr/>
          <a:lstStyle/>
          <a:p>
            <a:pPr marL="609600" indent="-609600"/>
            <a:r>
              <a:rPr lang="en-US" b="1" dirty="0"/>
              <a:t>8 </a:t>
            </a:r>
            <a:r>
              <a:rPr lang="en-US" b="1" dirty="0" err="1"/>
              <a:t>besar</a:t>
            </a:r>
            <a:r>
              <a:rPr lang="en-US" b="1" dirty="0"/>
              <a:t> </a:t>
            </a:r>
            <a:r>
              <a:rPr lang="en-US" b="1" dirty="0" err="1"/>
              <a:t>Katagori</a:t>
            </a:r>
            <a:r>
              <a:rPr lang="en-US" b="1" dirty="0"/>
              <a:t> </a:t>
            </a:r>
            <a:r>
              <a:rPr lang="en-US" b="1" dirty="0" err="1"/>
              <a:t>Diagnosa</a:t>
            </a:r>
            <a:r>
              <a:rPr lang="en-US" b="1" dirty="0"/>
              <a:t> </a:t>
            </a:r>
            <a:r>
              <a:rPr lang="en-US" b="1" dirty="0" err="1"/>
              <a:t>Fisioterapi</a:t>
            </a:r>
            <a:endParaRPr lang="en-US" b="1" dirty="0"/>
          </a:p>
          <a:p>
            <a:pPr marL="609600" indent="-609600">
              <a:buFont typeface="Wingdings" pitchFamily="2" charset="2"/>
              <a:buNone/>
            </a:pPr>
            <a:r>
              <a:rPr lang="en-US" dirty="0"/>
              <a:t>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/>
              <a:t>1.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resiko</a:t>
            </a:r>
            <a:r>
              <a:rPr lang="en-US" sz="2800" dirty="0"/>
              <a:t> </a:t>
            </a:r>
            <a:r>
              <a:rPr lang="en-US" sz="2800" dirty="0" err="1"/>
              <a:t>gangguan</a:t>
            </a:r>
            <a:r>
              <a:rPr lang="en-US" sz="2800" dirty="0"/>
              <a:t> </a:t>
            </a:r>
            <a:r>
              <a:rPr lang="en-US" sz="2800" dirty="0" err="1"/>
              <a:t>kardiovaskuler-pulmoner</a:t>
            </a:r>
            <a:endParaRPr lang="en-US" sz="2800" dirty="0"/>
          </a:p>
          <a:p>
            <a:pPr marL="609600" indent="-609600">
              <a:buFont typeface="Wingdings" pitchFamily="2" charset="2"/>
              <a:buNone/>
            </a:pPr>
            <a:r>
              <a:rPr lang="en-US" sz="2800" dirty="0"/>
              <a:t>2. </a:t>
            </a:r>
            <a:r>
              <a:rPr lang="en-US" sz="2800" dirty="0" err="1"/>
              <a:t>Kelemahan</a:t>
            </a:r>
            <a:r>
              <a:rPr lang="en-US" sz="2800" dirty="0"/>
              <a:t> </a:t>
            </a:r>
            <a:r>
              <a:rPr lang="en-US" sz="2800" dirty="0" err="1"/>
              <a:t>kapasitas</a:t>
            </a:r>
            <a:r>
              <a:rPr lang="en-US" sz="2800" dirty="0"/>
              <a:t> </a:t>
            </a:r>
            <a:r>
              <a:rPr lang="en-US" sz="2800" dirty="0" err="1"/>
              <a:t>erobik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</a:t>
            </a:r>
            <a:r>
              <a:rPr lang="en-US" sz="2800" dirty="0" err="1"/>
              <a:t>tahan</a:t>
            </a:r>
            <a:r>
              <a:rPr lang="en-US" sz="2800" dirty="0"/>
              <a:t> </a:t>
            </a:r>
            <a:r>
              <a:rPr lang="en-US" sz="2800" dirty="0" err="1"/>
              <a:t>akibat</a:t>
            </a:r>
            <a:r>
              <a:rPr lang="en-US" sz="2800" dirty="0"/>
              <a:t>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/>
              <a:t>    </a:t>
            </a:r>
            <a:r>
              <a:rPr lang="en-US" sz="2800" dirty="0" err="1"/>
              <a:t>kurang</a:t>
            </a:r>
            <a:r>
              <a:rPr lang="en-US" sz="2800" dirty="0"/>
              <a:t>  </a:t>
            </a:r>
            <a:r>
              <a:rPr lang="en-US" sz="2800" dirty="0" err="1"/>
              <a:t>terkondisi</a:t>
            </a:r>
            <a:endParaRPr lang="en-US" sz="2800" dirty="0"/>
          </a:p>
          <a:p>
            <a:pPr marL="609600" indent="-609600">
              <a:buFont typeface="Wingdings" pitchFamily="2" charset="2"/>
              <a:buNone/>
            </a:pPr>
            <a:r>
              <a:rPr lang="en-US" sz="2800" dirty="0"/>
              <a:t>3. </a:t>
            </a:r>
            <a:r>
              <a:rPr lang="en-US" sz="2800" dirty="0" err="1"/>
              <a:t>Kelemahan</a:t>
            </a:r>
            <a:r>
              <a:rPr lang="en-US" sz="2800" dirty="0"/>
              <a:t> </a:t>
            </a:r>
            <a:r>
              <a:rPr lang="en-US" sz="2800" dirty="0" err="1"/>
              <a:t>kapasitas</a:t>
            </a:r>
            <a:r>
              <a:rPr lang="en-US" sz="2800" dirty="0"/>
              <a:t> </a:t>
            </a:r>
            <a:r>
              <a:rPr lang="en-US" sz="2800" dirty="0" err="1"/>
              <a:t>erobik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</a:t>
            </a:r>
            <a:r>
              <a:rPr lang="en-US" sz="2800" dirty="0" err="1"/>
              <a:t>tahan</a:t>
            </a:r>
            <a:r>
              <a:rPr lang="en-US" sz="2800" dirty="0"/>
              <a:t> </a:t>
            </a:r>
            <a:r>
              <a:rPr lang="en-US" sz="2800" dirty="0" err="1"/>
              <a:t>akibat</a:t>
            </a:r>
            <a:r>
              <a:rPr lang="en-US" sz="2800" dirty="0"/>
              <a:t>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/>
              <a:t>    </a:t>
            </a:r>
            <a:r>
              <a:rPr lang="en-US" sz="2800" dirty="0" err="1"/>
              <a:t>disfungsi</a:t>
            </a:r>
            <a:r>
              <a:rPr lang="en-US" sz="2800" dirty="0"/>
              <a:t> </a:t>
            </a:r>
            <a:r>
              <a:rPr lang="en-US" sz="2800" dirty="0" err="1"/>
              <a:t>kardiovaskuler</a:t>
            </a:r>
            <a:endParaRPr lang="en-US" sz="2800" dirty="0"/>
          </a:p>
          <a:p>
            <a:pPr marL="609600" indent="-609600">
              <a:buFont typeface="Wingdings" pitchFamily="2" charset="2"/>
              <a:buNone/>
            </a:pPr>
            <a:r>
              <a:rPr lang="en-US" sz="2800" dirty="0"/>
              <a:t>4. </a:t>
            </a:r>
            <a:r>
              <a:rPr lang="en-US" sz="2800" dirty="0" err="1"/>
              <a:t>Kelemahan</a:t>
            </a:r>
            <a:r>
              <a:rPr lang="en-US" sz="2800" dirty="0"/>
              <a:t> </a:t>
            </a:r>
            <a:r>
              <a:rPr lang="en-US" sz="2800" dirty="0" err="1"/>
              <a:t>ventilasi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respirasi</a:t>
            </a:r>
            <a:r>
              <a:rPr lang="en-US" sz="2800" dirty="0"/>
              <a:t> </a:t>
            </a:r>
            <a:r>
              <a:rPr lang="en-US" sz="2800" dirty="0" err="1"/>
              <a:t>akibat</a:t>
            </a:r>
            <a:r>
              <a:rPr lang="en-US" sz="2800" dirty="0"/>
              <a:t> </a:t>
            </a:r>
            <a:r>
              <a:rPr lang="en-US" sz="2800" dirty="0" err="1"/>
              <a:t>disfungsi</a:t>
            </a:r>
            <a:r>
              <a:rPr lang="en-US" sz="2800" dirty="0"/>
              <a:t>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/>
              <a:t>    </a:t>
            </a:r>
            <a:r>
              <a:rPr lang="en-US" sz="2800" dirty="0" err="1"/>
              <a:t>saluran</a:t>
            </a:r>
            <a:r>
              <a:rPr lang="en-US" sz="2800" dirty="0"/>
              <a:t> </a:t>
            </a:r>
            <a:r>
              <a:rPr lang="en-US" sz="2800" dirty="0" err="1"/>
              <a:t>nafas</a:t>
            </a:r>
            <a:r>
              <a:rPr lang="en-US" sz="2800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-31750"/>
            <a:ext cx="8643966" cy="1373188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b="1" dirty="0" err="1" smtClean="0">
                <a:solidFill>
                  <a:schemeClr val="tx1"/>
                </a:solidFill>
              </a:rPr>
              <a:t>Kelemahan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kapasitas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erobik,daya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tahan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en-US" sz="1600" b="1" dirty="0" err="1">
                <a:solidFill>
                  <a:schemeClr val="tx1"/>
                </a:solidFill>
              </a:rPr>
              <a:t>akibat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disfungsi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pompa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kardiovaskuler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4800600" y="1447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428596" y="1241425"/>
            <a:ext cx="8545542" cy="484822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 algn="l"/>
            <a:r>
              <a:rPr lang="en-US" dirty="0"/>
              <a:t>PROGNOSA NEGATIF : </a:t>
            </a: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Respon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jantung</a:t>
            </a:r>
            <a:r>
              <a:rPr lang="en-US" dirty="0">
                <a:solidFill>
                  <a:srgbClr val="FFFF00"/>
                </a:solidFill>
              </a:rPr>
              <a:t> abnormal </a:t>
            </a:r>
            <a:r>
              <a:rPr lang="en-US" dirty="0" err="1">
                <a:solidFill>
                  <a:srgbClr val="FFFF00"/>
                </a:solidFill>
              </a:rPr>
              <a:t>thd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peningkatan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kebutuhan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oksigen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Meningkat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gejala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kardiovaskuler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thd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peningkatan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kebutuhan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oksigen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Respon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pulmoner</a:t>
            </a:r>
            <a:r>
              <a:rPr lang="en-US" dirty="0">
                <a:solidFill>
                  <a:srgbClr val="FFFF00"/>
                </a:solidFill>
              </a:rPr>
              <a:t> abnormal</a:t>
            </a: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Respon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tensi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tetap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turun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thd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peningkatan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kebutuhan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oksigen</a:t>
            </a:r>
            <a:r>
              <a:rPr lang="en-US" dirty="0">
                <a:solidFill>
                  <a:srgbClr val="FFFF00"/>
                </a:solidFill>
              </a:rPr>
              <a:t> (</a:t>
            </a:r>
            <a:r>
              <a:rPr lang="en-US" dirty="0" err="1">
                <a:solidFill>
                  <a:srgbClr val="FFFF00"/>
                </a:solidFill>
              </a:rPr>
              <a:t>gagal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jantung</a:t>
            </a:r>
            <a:r>
              <a:rPr lang="en-US" dirty="0">
                <a:solidFill>
                  <a:srgbClr val="FFFF00"/>
                </a:solidFill>
              </a:rPr>
              <a:t>)</a:t>
            </a: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Respon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hipertensi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thd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peningkatan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kebutuhan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oksigen</a:t>
            </a:r>
            <a:r>
              <a:rPr lang="en-US" dirty="0">
                <a:solidFill>
                  <a:srgbClr val="FFFF00"/>
                </a:solidFill>
              </a:rPr>
              <a:t> (</a:t>
            </a:r>
            <a:r>
              <a:rPr lang="en-US" dirty="0" err="1">
                <a:solidFill>
                  <a:srgbClr val="FFFF00"/>
                </a:solidFill>
              </a:rPr>
              <a:t>disfungsi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jantung</a:t>
            </a:r>
            <a:r>
              <a:rPr lang="en-US" dirty="0">
                <a:solidFill>
                  <a:srgbClr val="FFFF00"/>
                </a:solidFill>
              </a:rPr>
              <a:t>)</a:t>
            </a: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Kelemahan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pertukaran</a:t>
            </a:r>
            <a:r>
              <a:rPr lang="en-US" dirty="0">
                <a:solidFill>
                  <a:srgbClr val="FFFF00"/>
                </a:solidFill>
              </a:rPr>
              <a:t> gas</a:t>
            </a: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Sesak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nafas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bunyi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saat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aktifitas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Tidak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mampu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beraktifitas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kerja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akibat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berbagai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gejala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Kemampuan</a:t>
            </a:r>
            <a:r>
              <a:rPr lang="en-US" dirty="0">
                <a:solidFill>
                  <a:srgbClr val="FFFF00"/>
                </a:solidFill>
              </a:rPr>
              <a:t> ADL </a:t>
            </a:r>
            <a:r>
              <a:rPr lang="en-US" dirty="0" err="1">
                <a:solidFill>
                  <a:srgbClr val="FFFF00"/>
                </a:solidFill>
              </a:rPr>
              <a:t>menurun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783560"/>
            <a:ext cx="8072494" cy="45720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Cardiomyopathy</a:t>
            </a:r>
            <a:r>
              <a:rPr lang="en-US" dirty="0" smtClean="0"/>
              <a:t> (</a:t>
            </a:r>
            <a:r>
              <a:rPr lang="en-US" dirty="0" err="1" smtClean="0"/>
              <a:t>harfiah</a:t>
            </a:r>
            <a:r>
              <a:rPr lang="en-US" dirty="0" smtClean="0"/>
              <a:t> "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")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terukur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>
                <a:hlinkClick r:id="rId2" tooltip="Miokardium"/>
              </a:rPr>
              <a:t>miokardium</a:t>
            </a:r>
            <a:r>
              <a:rPr lang="en-US" dirty="0" smtClean="0"/>
              <a:t> (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),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 </a:t>
            </a:r>
            <a:r>
              <a:rPr lang="en-US" dirty="0" err="1" smtClean="0">
                <a:hlinkClick r:id="rId3" tooltip="Kelumpuhan jantung"/>
              </a:rPr>
              <a:t>gagal</a:t>
            </a:r>
            <a:r>
              <a:rPr lang="en-US" dirty="0" smtClean="0">
                <a:hlinkClick r:id="rId3" tooltip="Kelumpuhan jantung"/>
              </a:rPr>
              <a:t> </a:t>
            </a:r>
            <a:r>
              <a:rPr lang="en-US" dirty="0" err="1" smtClean="0">
                <a:hlinkClick r:id="rId3" tooltip="Kelumpuhan jantung"/>
              </a:rPr>
              <a:t>jantung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 </a:t>
            </a:r>
            <a:r>
              <a:rPr lang="en-US" dirty="0" err="1" smtClean="0">
                <a:hlinkClick r:id="rId4" tooltip="Nafas yg sulit"/>
              </a:rPr>
              <a:t>dyspnea</a:t>
            </a:r>
            <a:r>
              <a:rPr lang="en-US" dirty="0" smtClean="0"/>
              <a:t> (</a:t>
            </a:r>
            <a:r>
              <a:rPr lang="en-US" dirty="0" err="1" smtClean="0"/>
              <a:t>sesak</a:t>
            </a:r>
            <a:r>
              <a:rPr lang="en-US" dirty="0" smtClean="0"/>
              <a:t> </a:t>
            </a:r>
            <a:r>
              <a:rPr lang="en-US" dirty="0" err="1" smtClean="0"/>
              <a:t>napas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 </a:t>
            </a:r>
            <a:r>
              <a:rPr lang="en-US" dirty="0" smtClean="0">
                <a:hlinkClick r:id="rId5" tooltip="Peripheral edema"/>
              </a:rPr>
              <a:t>edema </a:t>
            </a:r>
            <a:r>
              <a:rPr lang="en-US" dirty="0" err="1" smtClean="0">
                <a:hlinkClick r:id="rId5" tooltip="Peripheral edema"/>
              </a:rPr>
              <a:t>perifer</a:t>
            </a:r>
            <a:r>
              <a:rPr lang="en-US" dirty="0" smtClean="0"/>
              <a:t> (</a:t>
            </a:r>
            <a:r>
              <a:rPr lang="en-US" dirty="0" err="1" smtClean="0"/>
              <a:t>pembengkakan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kaki).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dng</a:t>
            </a:r>
            <a:r>
              <a:rPr lang="en-US" dirty="0" smtClean="0"/>
              <a:t> </a:t>
            </a:r>
            <a:r>
              <a:rPr lang="en-US" dirty="0" err="1" smtClean="0"/>
              <a:t>kardiomiopati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berisiko</a:t>
            </a:r>
            <a:r>
              <a:rPr lang="en-US" dirty="0" smtClean="0"/>
              <a:t> </a:t>
            </a:r>
            <a:r>
              <a:rPr lang="en-US" dirty="0" err="1" smtClean="0">
                <a:hlinkClick r:id="rId6" tooltip="Aritmia"/>
              </a:rPr>
              <a:t>denyut</a:t>
            </a:r>
            <a:r>
              <a:rPr lang="en-US" dirty="0" smtClean="0">
                <a:hlinkClick r:id="rId6" tooltip="Aritmia"/>
              </a:rPr>
              <a:t> </a:t>
            </a:r>
            <a:r>
              <a:rPr lang="en-US" dirty="0" err="1" smtClean="0">
                <a:hlinkClick r:id="rId6" tooltip="Aritmia"/>
              </a:rPr>
              <a:t>jantung</a:t>
            </a:r>
            <a:r>
              <a:rPr lang="en-US" dirty="0" smtClean="0">
                <a:hlinkClick r:id="rId6" tooltip="Aritmia"/>
              </a:rPr>
              <a:t> </a:t>
            </a:r>
            <a:r>
              <a:rPr lang="en-US" dirty="0" err="1" smtClean="0">
                <a:hlinkClick r:id="rId6" tooltip="Aritmia"/>
              </a:rPr>
              <a:t>tidakteratur</a:t>
            </a:r>
            <a:r>
              <a:rPr lang="en-US" dirty="0" smtClean="0"/>
              <a:t> </a:t>
            </a:r>
            <a:r>
              <a:rPr lang="en-US" dirty="0" err="1" smtClean="0"/>
              <a:t>dan</a:t>
            </a:r>
            <a:r>
              <a:rPr lang="en-US" dirty="0" smtClean="0"/>
              <a:t> </a:t>
            </a:r>
            <a:r>
              <a:rPr lang="en-US" dirty="0" err="1" smtClean="0">
                <a:hlinkClick r:id="rId7" tooltip="Mendadak jantung kematian"/>
              </a:rPr>
              <a:t>kematian</a:t>
            </a:r>
            <a:r>
              <a:rPr lang="en-US" dirty="0" smtClean="0">
                <a:hlinkClick r:id="rId7" tooltip="Mendadak jantung kematian"/>
              </a:rPr>
              <a:t> </a:t>
            </a:r>
            <a:r>
              <a:rPr lang="en-US" dirty="0" err="1" smtClean="0">
                <a:hlinkClick r:id="rId7" tooltip="Mendadak jantung kematian"/>
              </a:rPr>
              <a:t>jantung</a:t>
            </a:r>
            <a:r>
              <a:rPr lang="en-US" dirty="0" smtClean="0">
                <a:hlinkClick r:id="rId7" tooltip="Mendadak jantung kematian"/>
              </a:rPr>
              <a:t> </a:t>
            </a:r>
            <a:r>
              <a:rPr lang="en-US" dirty="0" err="1" smtClean="0">
                <a:hlinkClick r:id="rId7" tooltip="Mendadak jantung kematian"/>
              </a:rPr>
              <a:t>mendadak</a:t>
            </a:r>
            <a:r>
              <a:rPr lang="en-US" dirty="0" smtClean="0"/>
              <a:t> . 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2910" y="285728"/>
            <a:ext cx="7929618" cy="12858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C ARDIOMYOPATHY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800" dirty="0" err="1" smtClean="0"/>
              <a:t>Cardiomyopathies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dikategorikan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Ekstrinsik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atau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Intrinsik</a:t>
            </a:r>
            <a:r>
              <a:rPr lang="en-US" sz="2400" b="1" dirty="0" smtClean="0">
                <a:solidFill>
                  <a:srgbClr val="FFFF00"/>
                </a:solidFill>
              </a:rPr>
              <a:t>.</a:t>
            </a:r>
            <a:r>
              <a:rPr lang="en-US" b="1" dirty="0" smtClean="0">
                <a:solidFill>
                  <a:srgbClr val="FFFF00"/>
                </a:solidFill>
              </a:rPr>
              <a:t> 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err="1" smtClean="0">
                <a:solidFill>
                  <a:srgbClr val="FFFF00"/>
                </a:solidFill>
              </a:rPr>
              <a:t>Ekstrinsik</a:t>
            </a:r>
            <a:r>
              <a:rPr lang="en-US" dirty="0" smtClean="0">
                <a:solidFill>
                  <a:srgbClr val="FFFF00"/>
                </a:solidFill>
              </a:rPr>
              <a:t> </a:t>
            </a:r>
            <a:r>
              <a:rPr lang="en-US" dirty="0" err="1" smtClean="0">
                <a:solidFill>
                  <a:srgbClr val="FFFF00"/>
                </a:solidFill>
              </a:rPr>
              <a:t>Cardiomyopathy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kardiomiopati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 </a:t>
            </a:r>
            <a:r>
              <a:rPr lang="en-US" dirty="0" err="1" smtClean="0">
                <a:hlinkClick r:id="rId2" tooltip="Patologi"/>
              </a:rPr>
              <a:t>patologi</a:t>
            </a:r>
            <a:r>
              <a:rPr lang="en-US" dirty="0" smtClean="0"/>
              <a:t> 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miokardium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Cardiomyopathies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ekstrinsik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Penyebab</a:t>
            </a:r>
            <a:r>
              <a:rPr lang="en-US" dirty="0" smtClean="0"/>
              <a:t> paling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kardiomiopati</a:t>
            </a:r>
            <a:r>
              <a:rPr lang="en-US" dirty="0" smtClean="0"/>
              <a:t> </a:t>
            </a:r>
            <a:r>
              <a:rPr lang="en-US" dirty="0" err="1" smtClean="0"/>
              <a:t>ekstrinsik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>
                <a:hlinkClick r:id="rId3" tooltip="Iskemia"/>
              </a:rPr>
              <a:t>iskemia</a:t>
            </a:r>
            <a:r>
              <a:rPr lang="en-US" dirty="0" smtClean="0"/>
              <a:t> . </a:t>
            </a:r>
          </a:p>
          <a:p>
            <a:r>
              <a:rPr lang="en-US" dirty="0" err="1" smtClean="0"/>
              <a:t>Iskemia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yang </a:t>
            </a:r>
            <a:r>
              <a:rPr lang="en-US" dirty="0" err="1" smtClean="0"/>
              <a:t>buruk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(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). </a:t>
            </a:r>
          </a:p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menyebut</a:t>
            </a:r>
            <a:r>
              <a:rPr lang="en-US" dirty="0" smtClean="0"/>
              <a:t> </a:t>
            </a:r>
            <a:r>
              <a:rPr lang="en-US" i="1" dirty="0" err="1" smtClean="0">
                <a:solidFill>
                  <a:schemeClr val="accent2"/>
                </a:solidFill>
              </a:rPr>
              <a:t>cardiomyopathies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i="1" dirty="0" err="1" smtClean="0">
                <a:solidFill>
                  <a:schemeClr val="accent2"/>
                </a:solidFill>
              </a:rPr>
              <a:t>spesifik</a:t>
            </a:r>
            <a:r>
              <a:rPr lang="en-US" dirty="0" smtClean="0">
                <a:solidFill>
                  <a:schemeClr val="accent2"/>
                </a:solidFill>
              </a:rPr>
              <a:t> 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71480"/>
            <a:ext cx="7772400" cy="5784080"/>
          </a:xfrm>
        </p:spPr>
        <p:txBody>
          <a:bodyPr>
            <a:normAutofit/>
          </a:bodyPr>
          <a:lstStyle/>
          <a:p>
            <a:pPr lvl="0"/>
            <a:r>
              <a:rPr lang="en-US" i="1" dirty="0" err="1" smtClean="0"/>
              <a:t>Intrinsik</a:t>
            </a:r>
            <a:r>
              <a:rPr lang="en-US" dirty="0" smtClean="0"/>
              <a:t> </a:t>
            </a:r>
            <a:r>
              <a:rPr lang="en-US" dirty="0" err="1" smtClean="0"/>
              <a:t>cardiomyopathy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. </a:t>
            </a:r>
          </a:p>
          <a:p>
            <a:pPr lvl="0"/>
            <a:r>
              <a:rPr lang="en-US" dirty="0" err="1" smtClean="0"/>
              <a:t>IstilahCardiomyopathy</a:t>
            </a:r>
            <a:r>
              <a:rPr lang="en-US" dirty="0" smtClean="0"/>
              <a:t> </a:t>
            </a:r>
            <a:r>
              <a:rPr lang="en-US" dirty="0" err="1" smtClean="0"/>
              <a:t>intrinsik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>
                <a:hlinkClick r:id="rId2" tooltip="Etiologi"/>
              </a:rPr>
              <a:t>etiologi</a:t>
            </a:r>
            <a:r>
              <a:rPr lang="en-US" dirty="0" smtClean="0"/>
              <a:t> </a:t>
            </a:r>
            <a:r>
              <a:rPr lang="en-US" dirty="0" err="1" smtClean="0"/>
              <a:t>spesifik</a:t>
            </a:r>
            <a:r>
              <a:rPr lang="en-US" dirty="0" smtClean="0"/>
              <a:t> 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yang </a:t>
            </a:r>
            <a:r>
              <a:rPr lang="en-US" dirty="0" err="1" smtClean="0"/>
              <a:t>melemah</a:t>
            </a:r>
            <a:r>
              <a:rPr lang="en-US" dirty="0" smtClean="0"/>
              <a:t>. </a:t>
            </a:r>
          </a:p>
          <a:p>
            <a:pPr lvl="0"/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diidentifikasi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 </a:t>
            </a:r>
            <a:r>
              <a:rPr lang="en-US" dirty="0" err="1" smtClean="0">
                <a:hlinkClick r:id="rId3" tooltip="Obat"/>
              </a:rPr>
              <a:t>obat</a:t>
            </a:r>
            <a:r>
              <a:rPr lang="en-US" dirty="0" smtClean="0"/>
              <a:t> </a:t>
            </a:r>
            <a:r>
              <a:rPr lang="en-US" dirty="0" err="1" smtClean="0"/>
              <a:t>dan</a:t>
            </a:r>
            <a:r>
              <a:rPr lang="en-US" dirty="0" smtClean="0"/>
              <a:t> </a:t>
            </a:r>
            <a:r>
              <a:rPr lang="en-US" dirty="0" err="1" smtClean="0">
                <a:hlinkClick r:id="rId4" tooltip="Etanol"/>
              </a:rPr>
              <a:t>alkohol</a:t>
            </a:r>
            <a:r>
              <a:rPr lang="en-US" dirty="0" smtClean="0"/>
              <a:t> </a:t>
            </a:r>
            <a:r>
              <a:rPr lang="en-US" dirty="0" err="1" smtClean="0"/>
              <a:t>toksisitas</a:t>
            </a:r>
            <a:r>
              <a:rPr lang="en-US" dirty="0" smtClean="0"/>
              <a:t>, </a:t>
            </a:r>
            <a:r>
              <a:rPr lang="en-US" dirty="0" err="1" smtClean="0"/>
              <a:t>beberapa</a:t>
            </a:r>
            <a:r>
              <a:rPr lang="en-US" dirty="0" smtClean="0"/>
              <a:t> </a:t>
            </a:r>
            <a:r>
              <a:rPr lang="en-US" dirty="0" err="1" smtClean="0">
                <a:hlinkClick r:id="rId5" tooltip="Infeksi"/>
              </a:rPr>
              <a:t>infeksi</a:t>
            </a:r>
            <a:r>
              <a:rPr lang="en-US" dirty="0" smtClean="0"/>
              <a:t> (</a:t>
            </a:r>
            <a:r>
              <a:rPr lang="en-US" dirty="0" err="1" smtClean="0"/>
              <a:t>termasuk</a:t>
            </a:r>
            <a:r>
              <a:rPr lang="en-US" dirty="0" smtClean="0"/>
              <a:t> </a:t>
            </a:r>
            <a:r>
              <a:rPr lang="en-US" dirty="0" smtClean="0">
                <a:hlinkClick r:id="rId6" tooltip="Hepatitis C"/>
              </a:rPr>
              <a:t>Hepatitis C</a:t>
            </a:r>
            <a:r>
              <a:rPr lang="en-US" dirty="0" smtClean="0"/>
              <a:t> 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 </a:t>
            </a:r>
            <a:r>
              <a:rPr lang="en-US" dirty="0" err="1" smtClean="0">
                <a:hlinkClick r:id="rId7" tooltip="Genetika"/>
              </a:rPr>
              <a:t>genetik</a:t>
            </a:r>
            <a:r>
              <a:rPr lang="en-US" dirty="0" smtClean="0"/>
              <a:t> </a:t>
            </a:r>
            <a:r>
              <a:rPr lang="en-US" dirty="0" err="1" smtClean="0"/>
              <a:t>dan</a:t>
            </a:r>
            <a:r>
              <a:rPr lang="en-US" dirty="0" smtClean="0"/>
              <a:t> </a:t>
            </a:r>
            <a:r>
              <a:rPr lang="en-US" dirty="0" err="1" smtClean="0">
                <a:hlinkClick r:id="rId8" tooltip="Idiopatik"/>
              </a:rPr>
              <a:t>idiopatik</a:t>
            </a:r>
            <a:r>
              <a:rPr lang="en-US" dirty="0" smtClean="0"/>
              <a:t>  </a:t>
            </a:r>
          </a:p>
          <a:p>
            <a:pPr lvl="0">
              <a:buNone/>
            </a:pPr>
            <a:r>
              <a:rPr lang="en-US" dirty="0" smtClean="0"/>
              <a:t>    (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78871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solidFill>
                  <a:schemeClr val="accent2"/>
                </a:solidFill>
              </a:rPr>
              <a:t>Pengertian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Infark</a:t>
            </a:r>
            <a:r>
              <a:rPr lang="en-US" dirty="0" smtClean="0"/>
              <a:t> </a:t>
            </a:r>
            <a:r>
              <a:rPr lang="en-US" dirty="0" err="1" smtClean="0"/>
              <a:t>miokardium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rusaknya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suplai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adekuat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(Brunner &amp; </a:t>
            </a:r>
            <a:r>
              <a:rPr lang="en-US" dirty="0" err="1" smtClean="0">
                <a:solidFill>
                  <a:schemeClr val="accent2"/>
                </a:solidFill>
              </a:rPr>
              <a:t>Sudarth</a:t>
            </a:r>
            <a:r>
              <a:rPr lang="en-US" dirty="0" smtClean="0">
                <a:solidFill>
                  <a:schemeClr val="accent2"/>
                </a:solidFill>
              </a:rPr>
              <a:t>, 2002)</a:t>
            </a:r>
          </a:p>
          <a:p>
            <a:pPr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err="1" smtClean="0"/>
              <a:t>Infark</a:t>
            </a:r>
            <a:r>
              <a:rPr lang="en-US" dirty="0" smtClean="0"/>
              <a:t> </a:t>
            </a:r>
            <a:r>
              <a:rPr lang="en-US" dirty="0" err="1" smtClean="0"/>
              <a:t>miocard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nekrosis</a:t>
            </a:r>
            <a:r>
              <a:rPr lang="en-US" dirty="0" smtClean="0"/>
              <a:t> </a:t>
            </a:r>
            <a:r>
              <a:rPr lang="en-US" dirty="0" err="1" smtClean="0"/>
              <a:t>miocard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(</a:t>
            </a:r>
            <a:r>
              <a:rPr lang="en-US" dirty="0" err="1" smtClean="0">
                <a:solidFill>
                  <a:schemeClr val="accent2"/>
                </a:solidFill>
              </a:rPr>
              <a:t>Suyono</a:t>
            </a:r>
            <a:r>
              <a:rPr lang="en-US" dirty="0" smtClean="0">
                <a:solidFill>
                  <a:schemeClr val="accent2"/>
                </a:solidFill>
              </a:rPr>
              <a:t>, 1999)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28662" y="285728"/>
            <a:ext cx="7715304" cy="12858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MIOCARDIAL INFARK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772400" cy="914400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Penyebab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071546"/>
            <a:ext cx="7772400" cy="550072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9600" dirty="0" smtClean="0"/>
              <a:t>a. </a:t>
            </a:r>
            <a:r>
              <a:rPr lang="en-US" sz="9600" dirty="0" err="1" smtClean="0"/>
              <a:t>Suplai</a:t>
            </a:r>
            <a:r>
              <a:rPr lang="en-US" sz="9600" dirty="0" smtClean="0"/>
              <a:t> </a:t>
            </a:r>
            <a:r>
              <a:rPr lang="en-US" sz="9600" dirty="0" err="1" smtClean="0"/>
              <a:t>oksigen</a:t>
            </a:r>
            <a:r>
              <a:rPr lang="en-US" sz="9600" dirty="0" smtClean="0"/>
              <a:t> </a:t>
            </a:r>
            <a:r>
              <a:rPr lang="en-US" sz="9600" dirty="0" err="1" smtClean="0"/>
              <a:t>ke</a:t>
            </a:r>
            <a:r>
              <a:rPr lang="en-US" sz="9600" dirty="0" smtClean="0"/>
              <a:t> </a:t>
            </a:r>
            <a:r>
              <a:rPr lang="en-US" sz="9600" dirty="0" err="1" smtClean="0"/>
              <a:t>miocard</a:t>
            </a:r>
            <a:r>
              <a:rPr lang="en-US" sz="9600" dirty="0" smtClean="0"/>
              <a:t> </a:t>
            </a:r>
            <a:r>
              <a:rPr lang="en-US" sz="9600" dirty="0" err="1" smtClean="0"/>
              <a:t>berkurang</a:t>
            </a:r>
            <a:r>
              <a:rPr lang="en-US" sz="9600" dirty="0" smtClean="0"/>
              <a:t> yang </a:t>
            </a:r>
            <a:r>
              <a:rPr lang="en-US" sz="9600" dirty="0" err="1" smtClean="0"/>
              <a:t>disebabkan</a:t>
            </a:r>
            <a:r>
              <a:rPr lang="en-US" sz="9600" dirty="0" smtClean="0"/>
              <a:t> </a:t>
            </a:r>
            <a:r>
              <a:rPr lang="en-US" sz="9600" dirty="0" err="1" smtClean="0"/>
              <a:t>oleh</a:t>
            </a:r>
            <a:r>
              <a:rPr lang="en-US" sz="9600" dirty="0" smtClean="0"/>
              <a:t> 3 </a:t>
            </a:r>
            <a:r>
              <a:rPr lang="en-US" sz="9600" dirty="0" err="1" smtClean="0"/>
              <a:t>faktor</a:t>
            </a:r>
            <a:r>
              <a:rPr lang="en-US" sz="9600" dirty="0" smtClean="0"/>
              <a:t> :</a:t>
            </a:r>
          </a:p>
          <a:p>
            <a:pPr>
              <a:buNone/>
            </a:pPr>
            <a:r>
              <a:rPr lang="en-US" sz="9600" dirty="0" err="1" smtClean="0"/>
              <a:t>Faktor</a:t>
            </a:r>
            <a:r>
              <a:rPr lang="en-US" sz="9600" dirty="0" smtClean="0"/>
              <a:t> </a:t>
            </a:r>
            <a:r>
              <a:rPr lang="en-US" sz="9600" dirty="0" err="1" smtClean="0"/>
              <a:t>pembuluh</a:t>
            </a:r>
            <a:r>
              <a:rPr lang="en-US" sz="9600" dirty="0" smtClean="0"/>
              <a:t> </a:t>
            </a:r>
            <a:r>
              <a:rPr lang="en-US" sz="9600" dirty="0" err="1" smtClean="0"/>
              <a:t>darah</a:t>
            </a:r>
            <a:r>
              <a:rPr lang="en-US" sz="9600" dirty="0" smtClean="0"/>
              <a:t> :</a:t>
            </a:r>
          </a:p>
          <a:p>
            <a:pPr lvl="0"/>
            <a:r>
              <a:rPr lang="en-US" sz="9600" dirty="0" err="1" smtClean="0"/>
              <a:t>Aterosklerosis</a:t>
            </a:r>
            <a:r>
              <a:rPr lang="en-US" sz="9600" dirty="0" smtClean="0"/>
              <a:t>.</a:t>
            </a:r>
          </a:p>
          <a:p>
            <a:pPr lvl="0"/>
            <a:r>
              <a:rPr lang="en-US" sz="9600" dirty="0" err="1" smtClean="0"/>
              <a:t>Spasme</a:t>
            </a:r>
            <a:endParaRPr lang="en-US" sz="9600" dirty="0" smtClean="0"/>
          </a:p>
          <a:p>
            <a:pPr lvl="0"/>
            <a:r>
              <a:rPr lang="en-US" sz="9600" dirty="0" err="1" smtClean="0"/>
              <a:t>Arteritis</a:t>
            </a:r>
            <a:endParaRPr lang="en-US" sz="9600" dirty="0" smtClean="0"/>
          </a:p>
          <a:p>
            <a:pPr>
              <a:buNone/>
            </a:pPr>
            <a:r>
              <a:rPr lang="en-US" sz="9600" dirty="0" err="1" smtClean="0">
                <a:solidFill>
                  <a:srgbClr val="FFFF00"/>
                </a:solidFill>
              </a:rPr>
              <a:t>Faktor</a:t>
            </a:r>
            <a:r>
              <a:rPr lang="en-US" sz="9600" dirty="0" smtClean="0">
                <a:solidFill>
                  <a:srgbClr val="FFFF00"/>
                </a:solidFill>
              </a:rPr>
              <a:t> </a:t>
            </a:r>
            <a:r>
              <a:rPr lang="en-US" sz="9600" dirty="0" err="1" smtClean="0">
                <a:solidFill>
                  <a:srgbClr val="FFFF00"/>
                </a:solidFill>
              </a:rPr>
              <a:t>sirkulasi</a:t>
            </a:r>
            <a:r>
              <a:rPr lang="en-US" sz="9600" dirty="0" smtClean="0">
                <a:solidFill>
                  <a:srgbClr val="FFFF00"/>
                </a:solidFill>
              </a:rPr>
              <a:t> :</a:t>
            </a:r>
          </a:p>
          <a:p>
            <a:pPr lvl="0"/>
            <a:r>
              <a:rPr lang="en-US" sz="9600" dirty="0" err="1" smtClean="0"/>
              <a:t>Hipotensi</a:t>
            </a:r>
            <a:endParaRPr lang="en-US" sz="9600" dirty="0" smtClean="0"/>
          </a:p>
          <a:p>
            <a:pPr lvl="0"/>
            <a:r>
              <a:rPr lang="en-US" sz="9600" dirty="0" err="1" smtClean="0"/>
              <a:t>Stenosos</a:t>
            </a:r>
            <a:r>
              <a:rPr lang="en-US" sz="9600" dirty="0" smtClean="0"/>
              <a:t> </a:t>
            </a:r>
            <a:r>
              <a:rPr lang="en-US" sz="9600" dirty="0" err="1" smtClean="0"/>
              <a:t>aurta</a:t>
            </a:r>
            <a:endParaRPr lang="en-US" sz="9600" dirty="0" smtClean="0"/>
          </a:p>
          <a:p>
            <a:pPr lvl="0"/>
            <a:r>
              <a:rPr lang="en-US" sz="9600" dirty="0" err="1" smtClean="0"/>
              <a:t>Insufisiensi</a:t>
            </a:r>
            <a:endParaRPr lang="en-US" sz="9600" dirty="0" smtClean="0"/>
          </a:p>
          <a:p>
            <a:pPr>
              <a:buNone/>
            </a:pPr>
            <a:r>
              <a:rPr lang="en-US" sz="9600" dirty="0" err="1" smtClean="0">
                <a:solidFill>
                  <a:srgbClr val="FFFF00"/>
                </a:solidFill>
              </a:rPr>
              <a:t>Faktor</a:t>
            </a:r>
            <a:r>
              <a:rPr lang="en-US" sz="9600" dirty="0" smtClean="0">
                <a:solidFill>
                  <a:srgbClr val="FFFF00"/>
                </a:solidFill>
              </a:rPr>
              <a:t> </a:t>
            </a:r>
            <a:r>
              <a:rPr lang="en-US" sz="9600" dirty="0" err="1" smtClean="0">
                <a:solidFill>
                  <a:srgbClr val="FFFF00"/>
                </a:solidFill>
              </a:rPr>
              <a:t>darah</a:t>
            </a:r>
            <a:r>
              <a:rPr lang="en-US" sz="9600" dirty="0" smtClean="0">
                <a:solidFill>
                  <a:srgbClr val="FFFF00"/>
                </a:solidFill>
              </a:rPr>
              <a:t> :</a:t>
            </a:r>
          </a:p>
          <a:p>
            <a:pPr lvl="0"/>
            <a:r>
              <a:rPr lang="en-US" sz="9600" dirty="0" smtClean="0"/>
              <a:t>Anemia</a:t>
            </a:r>
          </a:p>
          <a:p>
            <a:pPr lvl="0"/>
            <a:r>
              <a:rPr lang="en-US" sz="9600" dirty="0" err="1" smtClean="0"/>
              <a:t>Hipoksemia</a:t>
            </a:r>
            <a:endParaRPr lang="en-US" sz="9600" dirty="0" smtClean="0"/>
          </a:p>
          <a:p>
            <a:pPr lvl="0"/>
            <a:r>
              <a:rPr lang="en-US" sz="9600" dirty="0" err="1" smtClean="0"/>
              <a:t>Polisitemia</a:t>
            </a:r>
            <a:endParaRPr lang="en-US" sz="9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57232"/>
            <a:ext cx="7772400" cy="5498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b. </a:t>
            </a:r>
            <a:r>
              <a:rPr lang="en-US" sz="2800" dirty="0" err="1" smtClean="0">
                <a:solidFill>
                  <a:schemeClr val="accent2"/>
                </a:solidFill>
              </a:rPr>
              <a:t>Curah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jantung</a:t>
            </a:r>
            <a:r>
              <a:rPr lang="en-US" sz="2800" dirty="0" smtClean="0">
                <a:solidFill>
                  <a:schemeClr val="accent2"/>
                </a:solidFill>
              </a:rPr>
              <a:t> yang </a:t>
            </a:r>
            <a:r>
              <a:rPr lang="en-US" sz="2800" dirty="0" err="1" smtClean="0">
                <a:solidFill>
                  <a:schemeClr val="accent2"/>
                </a:solidFill>
              </a:rPr>
              <a:t>meningkat</a:t>
            </a:r>
            <a:r>
              <a:rPr lang="en-US" sz="2800" dirty="0" smtClean="0">
                <a:solidFill>
                  <a:schemeClr val="accent2"/>
                </a:solidFill>
              </a:rPr>
              <a:t> :</a:t>
            </a:r>
          </a:p>
          <a:p>
            <a:pPr lvl="0"/>
            <a:r>
              <a:rPr lang="en-US" sz="2800" dirty="0" err="1" smtClean="0"/>
              <a:t>Aktifitas</a:t>
            </a:r>
            <a:r>
              <a:rPr lang="en-US" sz="2800" dirty="0" smtClean="0"/>
              <a:t> </a:t>
            </a:r>
            <a:r>
              <a:rPr lang="en-US" sz="2800" dirty="0" err="1" smtClean="0"/>
              <a:t>berlebihan</a:t>
            </a:r>
            <a:endParaRPr lang="en-US" sz="2800" dirty="0" smtClean="0"/>
          </a:p>
          <a:p>
            <a:pPr lvl="0"/>
            <a:r>
              <a:rPr lang="en-US" sz="2800" dirty="0" err="1" smtClean="0"/>
              <a:t>Emosi</a:t>
            </a:r>
            <a:endParaRPr lang="en-US" sz="2800" dirty="0" smtClean="0"/>
          </a:p>
          <a:p>
            <a:pPr lvl="0"/>
            <a:r>
              <a:rPr lang="en-US" sz="2800" dirty="0" err="1" smtClean="0"/>
              <a:t>Makan</a:t>
            </a:r>
            <a:r>
              <a:rPr lang="en-US" sz="2800" dirty="0" smtClean="0"/>
              <a:t> </a:t>
            </a:r>
            <a:r>
              <a:rPr lang="en-US" sz="2800" dirty="0" err="1" smtClean="0"/>
              <a:t>terlalu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endParaRPr lang="en-US" sz="2800" dirty="0" smtClean="0"/>
          </a:p>
          <a:p>
            <a:pPr lvl="0"/>
            <a:r>
              <a:rPr lang="en-US" sz="2800" dirty="0" err="1" smtClean="0"/>
              <a:t>Hypertiroidisme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2"/>
                </a:solidFill>
              </a:rPr>
              <a:t>c. </a:t>
            </a:r>
            <a:r>
              <a:rPr lang="en-US" sz="2800" dirty="0" err="1" smtClean="0">
                <a:solidFill>
                  <a:schemeClr val="accent2"/>
                </a:solidFill>
              </a:rPr>
              <a:t>Kebutuhan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oksigen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miocard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meningkat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pada</a:t>
            </a:r>
            <a:r>
              <a:rPr lang="en-US" sz="2800" dirty="0" smtClean="0">
                <a:solidFill>
                  <a:schemeClr val="accent2"/>
                </a:solidFill>
              </a:rPr>
              <a:t> :</a:t>
            </a:r>
          </a:p>
          <a:p>
            <a:pPr lvl="0"/>
            <a:r>
              <a:rPr lang="en-US" sz="2800" dirty="0" err="1" smtClean="0"/>
              <a:t>Kerusakan</a:t>
            </a:r>
            <a:r>
              <a:rPr lang="en-US" sz="2800" dirty="0" smtClean="0"/>
              <a:t> </a:t>
            </a:r>
            <a:r>
              <a:rPr lang="en-US" sz="2800" dirty="0" err="1" smtClean="0"/>
              <a:t>miocard</a:t>
            </a:r>
            <a:endParaRPr lang="en-US" sz="2800" dirty="0" smtClean="0"/>
          </a:p>
          <a:p>
            <a:pPr lvl="0"/>
            <a:r>
              <a:rPr lang="en-US" sz="2800" dirty="0" err="1" smtClean="0"/>
              <a:t>Hypertropimiocard</a:t>
            </a:r>
            <a:endParaRPr lang="en-US" sz="2800" dirty="0" smtClean="0"/>
          </a:p>
          <a:p>
            <a:pPr lvl="0"/>
            <a:r>
              <a:rPr lang="en-US" sz="2800" dirty="0" err="1" smtClean="0"/>
              <a:t>Hypertensi</a:t>
            </a:r>
            <a:r>
              <a:rPr lang="en-US" sz="2800" dirty="0" smtClean="0"/>
              <a:t> diastolic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predisposisi</a:t>
            </a:r>
            <a:r>
              <a:rPr lang="en-US" dirty="0" smtClean="0"/>
              <a:t> 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a. </a:t>
            </a:r>
            <a:r>
              <a:rPr lang="en-US" dirty="0" err="1" smtClean="0">
                <a:solidFill>
                  <a:schemeClr val="accent2"/>
                </a:solidFill>
              </a:rPr>
              <a:t>Faktor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resiko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biologis</a:t>
            </a:r>
            <a:r>
              <a:rPr lang="en-US" dirty="0" smtClean="0">
                <a:solidFill>
                  <a:schemeClr val="accent2"/>
                </a:solidFill>
              </a:rPr>
              <a:t> yang </a:t>
            </a:r>
            <a:r>
              <a:rPr lang="en-US" dirty="0" err="1" smtClean="0">
                <a:solidFill>
                  <a:schemeClr val="accent2"/>
                </a:solidFill>
              </a:rPr>
              <a:t>tidak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dapat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diubah</a:t>
            </a:r>
            <a:r>
              <a:rPr lang="en-US" dirty="0" smtClean="0">
                <a:solidFill>
                  <a:schemeClr val="accent2"/>
                </a:solidFill>
              </a:rPr>
              <a:t> :</a:t>
            </a:r>
          </a:p>
          <a:p>
            <a:pPr lvl="0"/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40 </a:t>
            </a:r>
            <a:r>
              <a:rPr lang="en-US" dirty="0" err="1" smtClean="0"/>
              <a:t>tahun</a:t>
            </a:r>
            <a:endParaRPr lang="en-US" dirty="0" smtClean="0"/>
          </a:p>
          <a:p>
            <a:pPr lvl="0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 : </a:t>
            </a:r>
            <a:r>
              <a:rPr lang="en-US" dirty="0" err="1" smtClean="0"/>
              <a:t>insiden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menopause</a:t>
            </a:r>
          </a:p>
          <a:p>
            <a:pPr lvl="0"/>
            <a:r>
              <a:rPr lang="en-US" dirty="0" err="1" smtClean="0"/>
              <a:t>Hereditas</a:t>
            </a:r>
            <a:endParaRPr lang="en-US" dirty="0" smtClean="0"/>
          </a:p>
          <a:p>
            <a:pPr lvl="0"/>
            <a:r>
              <a:rPr lang="en-US" dirty="0" err="1" smtClean="0"/>
              <a:t>Ras</a:t>
            </a:r>
            <a:r>
              <a:rPr lang="en-US" dirty="0" smtClean="0"/>
              <a:t> :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insiden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hitam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71480"/>
            <a:ext cx="7772400" cy="57840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b. </a:t>
            </a:r>
            <a:r>
              <a:rPr lang="en-US" dirty="0" err="1" smtClean="0">
                <a:solidFill>
                  <a:schemeClr val="accent2"/>
                </a:solidFill>
              </a:rPr>
              <a:t>Faktor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resiko</a:t>
            </a:r>
            <a:r>
              <a:rPr lang="en-US" dirty="0" smtClean="0">
                <a:solidFill>
                  <a:schemeClr val="accent2"/>
                </a:solidFill>
              </a:rPr>
              <a:t> yang </a:t>
            </a:r>
            <a:r>
              <a:rPr lang="en-US" dirty="0" err="1" smtClean="0">
                <a:solidFill>
                  <a:schemeClr val="accent2"/>
                </a:solidFill>
              </a:rPr>
              <a:t>dapat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diubah</a:t>
            </a:r>
            <a:r>
              <a:rPr lang="en-US" dirty="0" smtClean="0">
                <a:solidFill>
                  <a:schemeClr val="accent2"/>
                </a:solidFill>
              </a:rPr>
              <a:t> 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Mayor :</a:t>
            </a:r>
          </a:p>
          <a:p>
            <a:pPr lvl="0"/>
            <a:r>
              <a:rPr lang="en-US" dirty="0" err="1" smtClean="0"/>
              <a:t>Hiperlipidemia</a:t>
            </a:r>
            <a:endParaRPr lang="en-US" dirty="0" smtClean="0"/>
          </a:p>
          <a:p>
            <a:pPr lvl="0"/>
            <a:r>
              <a:rPr lang="en-US" dirty="0" err="1" smtClean="0"/>
              <a:t>Hipertensi</a:t>
            </a:r>
            <a:endParaRPr lang="en-US" dirty="0" smtClean="0"/>
          </a:p>
          <a:p>
            <a:pPr lvl="0"/>
            <a:r>
              <a:rPr lang="en-US" dirty="0" err="1" smtClean="0"/>
              <a:t>Merokok</a:t>
            </a:r>
            <a:endParaRPr lang="en-US" dirty="0" smtClean="0"/>
          </a:p>
          <a:p>
            <a:pPr lvl="0"/>
            <a:r>
              <a:rPr lang="en-US" dirty="0" smtClean="0"/>
              <a:t>Diabetes</a:t>
            </a:r>
          </a:p>
          <a:p>
            <a:pPr lvl="0"/>
            <a:r>
              <a:rPr lang="en-US" dirty="0" err="1" smtClean="0"/>
              <a:t>Obesitas</a:t>
            </a:r>
            <a:endParaRPr lang="en-US" dirty="0" smtClean="0"/>
          </a:p>
          <a:p>
            <a:pPr lvl="0"/>
            <a:r>
              <a:rPr lang="en-US" dirty="0" smtClean="0"/>
              <a:t>Diet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jenuh</a:t>
            </a:r>
            <a:r>
              <a:rPr lang="en-US" dirty="0" smtClean="0"/>
              <a:t>, </a:t>
            </a:r>
            <a:r>
              <a:rPr lang="en-US" dirty="0" err="1" smtClean="0"/>
              <a:t>kalori</a:t>
            </a: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Minor:</a:t>
            </a:r>
          </a:p>
          <a:p>
            <a:pPr lvl="0"/>
            <a:r>
              <a:rPr lang="en-US" dirty="0" err="1" smtClean="0"/>
              <a:t>Inaktifitas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/>
          </a:p>
          <a:p>
            <a:pPr lvl="0"/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A (</a:t>
            </a:r>
            <a:r>
              <a:rPr lang="en-US" dirty="0" err="1" smtClean="0"/>
              <a:t>emosional</a:t>
            </a:r>
            <a:r>
              <a:rPr lang="en-US" dirty="0" smtClean="0"/>
              <a:t>, </a:t>
            </a:r>
            <a:r>
              <a:rPr lang="en-US" dirty="0" err="1" smtClean="0"/>
              <a:t>agresif</a:t>
            </a:r>
            <a:r>
              <a:rPr lang="en-US" dirty="0" smtClean="0"/>
              <a:t>, </a:t>
            </a:r>
            <a:r>
              <a:rPr lang="en-US" dirty="0" err="1" smtClean="0"/>
              <a:t>ambisius</a:t>
            </a:r>
            <a:r>
              <a:rPr lang="en-US" dirty="0" smtClean="0"/>
              <a:t>, </a:t>
            </a:r>
            <a:r>
              <a:rPr lang="en-US" dirty="0" err="1" smtClean="0"/>
              <a:t>kompetitif</a:t>
            </a:r>
            <a:r>
              <a:rPr lang="en-US" dirty="0" smtClean="0"/>
              <a:t>).</a:t>
            </a:r>
          </a:p>
          <a:p>
            <a:pPr lvl="0"/>
            <a:r>
              <a:rPr lang="en-US" dirty="0" smtClean="0"/>
              <a:t>Stress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berlebihan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 </a:t>
            </a:r>
            <a:r>
              <a:rPr lang="en-US" b="1" dirty="0" err="1" smtClean="0"/>
              <a:t>Tanda</a:t>
            </a:r>
            <a:r>
              <a:rPr lang="en-US" b="1" dirty="0" smtClean="0"/>
              <a:t> Dan </a:t>
            </a:r>
            <a:r>
              <a:rPr lang="en-US" b="1" dirty="0" err="1" smtClean="0"/>
              <a:t>Gejala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855386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1. </a:t>
            </a:r>
            <a:r>
              <a:rPr lang="en-US" dirty="0" err="1" smtClean="0">
                <a:solidFill>
                  <a:schemeClr val="accent2"/>
                </a:solidFill>
              </a:rPr>
              <a:t>Nyeri</a:t>
            </a:r>
            <a:r>
              <a:rPr lang="en-US" dirty="0" smtClean="0">
                <a:solidFill>
                  <a:schemeClr val="accent2"/>
                </a:solidFill>
              </a:rPr>
              <a:t> :</a:t>
            </a:r>
          </a:p>
          <a:p>
            <a:pPr lvl="0"/>
            <a:r>
              <a:rPr lang="en-US" dirty="0" err="1" smtClean="0">
                <a:solidFill>
                  <a:srgbClr val="FFFF00"/>
                </a:solidFill>
              </a:rPr>
              <a:t>Nyeri</a:t>
            </a:r>
            <a:r>
              <a:rPr lang="en-US" dirty="0" smtClean="0">
                <a:solidFill>
                  <a:srgbClr val="FFFF00"/>
                </a:solidFill>
              </a:rPr>
              <a:t> dada yang </a:t>
            </a:r>
            <a:r>
              <a:rPr lang="en-US" dirty="0" err="1" smtClean="0">
                <a:solidFill>
                  <a:srgbClr val="FFFF00"/>
                </a:solidFill>
              </a:rPr>
              <a:t>terjadi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secara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mendadak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terus-menerus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tidak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mereda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biasanya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diatas</a:t>
            </a:r>
            <a:r>
              <a:rPr lang="en-US" dirty="0" smtClean="0">
                <a:solidFill>
                  <a:srgbClr val="FFFF00"/>
                </a:solidFill>
              </a:rPr>
              <a:t> region </a:t>
            </a:r>
            <a:r>
              <a:rPr lang="en-US" dirty="0" err="1" smtClean="0">
                <a:solidFill>
                  <a:srgbClr val="FFFF00"/>
                </a:solidFill>
              </a:rPr>
              <a:t>sternal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bawah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abdomen </a:t>
            </a:r>
            <a:r>
              <a:rPr lang="en-US" dirty="0" err="1" smtClean="0">
                <a:solidFill>
                  <a:srgbClr val="FFFF00"/>
                </a:solidFill>
              </a:rPr>
              <a:t>bagian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atas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ini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merupakan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gejala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utama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 lvl="0"/>
            <a:r>
              <a:rPr lang="en-US" dirty="0" err="1" smtClean="0"/>
              <a:t>Keparahan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secaara</a:t>
            </a:r>
            <a:r>
              <a:rPr lang="en-US" dirty="0" smtClean="0"/>
              <a:t> </a:t>
            </a:r>
            <a:r>
              <a:rPr lang="en-US" dirty="0" err="1" smtClean="0"/>
              <a:t>menetap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tertahankan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>
                <a:solidFill>
                  <a:srgbClr val="FFFF00"/>
                </a:solidFill>
              </a:rPr>
              <a:t>Nyeri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tersebut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sangat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sakit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seperti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tertusuk-tusuk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dapat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menjalar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bahu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terus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bawah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menuju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lengan</a:t>
            </a:r>
            <a:r>
              <a:rPr lang="en-US" dirty="0" smtClean="0">
                <a:solidFill>
                  <a:srgbClr val="FFFF00"/>
                </a:solidFill>
              </a:rPr>
              <a:t> (</a:t>
            </a:r>
            <a:r>
              <a:rPr lang="en-US" dirty="0" err="1" smtClean="0">
                <a:solidFill>
                  <a:srgbClr val="FFFF00"/>
                </a:solidFill>
              </a:rPr>
              <a:t>biasanya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lengan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kiri</a:t>
            </a:r>
            <a:r>
              <a:rPr lang="en-US" dirty="0" smtClean="0">
                <a:solidFill>
                  <a:srgbClr val="FFFF00"/>
                </a:solidFill>
              </a:rPr>
              <a:t>).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3BF1-FDCA-4718-8DBC-C2B3071D4577}" type="datetime1">
              <a:rPr lang="en-US"/>
              <a:pPr/>
              <a:t>10/14/2012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7466-E518-4E9D-8F38-A5F8F852CF23}" type="slidenum">
              <a:rPr lang="en-US"/>
              <a:pPr/>
              <a:t>7</a:t>
            </a:fld>
            <a:endParaRPr lang="en-US"/>
          </a:p>
        </p:txBody>
      </p:sp>
      <p:sp>
        <p:nvSpPr>
          <p:cNvPr id="104451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800" dirty="0" smtClean="0"/>
              <a:t>5. </a:t>
            </a:r>
            <a:r>
              <a:rPr lang="en-US" sz="2800" dirty="0" err="1" smtClean="0"/>
              <a:t>Kelemahan</a:t>
            </a:r>
            <a:r>
              <a:rPr lang="en-US" sz="2800" dirty="0" smtClean="0"/>
              <a:t> </a:t>
            </a:r>
            <a:r>
              <a:rPr lang="en-US" sz="2800" dirty="0" err="1" smtClean="0"/>
              <a:t>ventilasi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respirasi</a:t>
            </a:r>
            <a:r>
              <a:rPr lang="en-US" sz="2800" dirty="0" smtClean="0"/>
              <a:t>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</a:t>
            </a:r>
            <a:r>
              <a:rPr lang="en-US" sz="2800" dirty="0" err="1" smtClean="0"/>
              <a:t>disfungsi</a:t>
            </a:r>
            <a:r>
              <a:rPr lang="en-US" sz="2800" dirty="0" smtClean="0"/>
              <a:t>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pompa</a:t>
            </a:r>
            <a:r>
              <a:rPr lang="en-US" sz="2800" dirty="0" smtClean="0"/>
              <a:t> </a:t>
            </a:r>
            <a:r>
              <a:rPr lang="en-US" sz="2800" dirty="0" err="1" smtClean="0"/>
              <a:t>ventilasi</a:t>
            </a:r>
            <a:endParaRPr lang="en-US" sz="2800" dirty="0" smtClean="0"/>
          </a:p>
          <a:p>
            <a:pPr marL="609600" indent="-609600">
              <a:buFont typeface="Wingdings" pitchFamily="2" charset="2"/>
              <a:buNone/>
            </a:pPr>
            <a:r>
              <a:rPr lang="en-US" sz="2800" dirty="0" smtClean="0"/>
              <a:t>6. </a:t>
            </a:r>
            <a:r>
              <a:rPr lang="en-US" sz="2800" dirty="0" err="1" smtClean="0"/>
              <a:t>Kelemahan</a:t>
            </a:r>
            <a:r>
              <a:rPr lang="en-US" sz="2800" dirty="0" smtClean="0"/>
              <a:t> </a:t>
            </a:r>
            <a:r>
              <a:rPr lang="en-US" sz="2800" dirty="0" err="1" smtClean="0"/>
              <a:t>ventilasi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respirasi</a:t>
            </a:r>
            <a:r>
              <a:rPr lang="en-US" sz="2800" dirty="0" smtClean="0"/>
              <a:t>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</a:t>
            </a:r>
            <a:r>
              <a:rPr lang="en-US" sz="2800" dirty="0" err="1" smtClean="0"/>
              <a:t>gagal</a:t>
            </a:r>
            <a:r>
              <a:rPr lang="en-US" sz="2800" dirty="0" smtClean="0"/>
              <a:t> </a:t>
            </a:r>
            <a:r>
              <a:rPr lang="en-US" sz="2800" dirty="0" err="1" smtClean="0"/>
              <a:t>nafas</a:t>
            </a:r>
            <a:endParaRPr lang="en-US" sz="2800" dirty="0" smtClean="0"/>
          </a:p>
          <a:p>
            <a:pPr marL="609600" indent="-609600">
              <a:buFont typeface="Wingdings" pitchFamily="2" charset="2"/>
              <a:buNone/>
            </a:pPr>
            <a:r>
              <a:rPr lang="en-US" sz="2800" dirty="0" smtClean="0"/>
              <a:t>7. </a:t>
            </a:r>
            <a:r>
              <a:rPr lang="en-US" sz="2800" dirty="0" err="1" smtClean="0"/>
              <a:t>Kelemahan</a:t>
            </a:r>
            <a:r>
              <a:rPr lang="en-US" sz="2800" dirty="0" smtClean="0"/>
              <a:t> </a:t>
            </a:r>
            <a:r>
              <a:rPr lang="en-US" sz="2800" dirty="0" err="1" smtClean="0"/>
              <a:t>ventilasi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respirasi</a:t>
            </a:r>
            <a:r>
              <a:rPr lang="en-US" sz="2800" dirty="0" smtClean="0"/>
              <a:t>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</a:t>
            </a:r>
            <a:r>
              <a:rPr lang="en-US" sz="2800" dirty="0" err="1" smtClean="0"/>
              <a:t>gagal</a:t>
            </a:r>
            <a:r>
              <a:rPr lang="en-US" sz="2800" dirty="0" smtClean="0"/>
              <a:t> </a:t>
            </a:r>
            <a:r>
              <a:rPr lang="en-US" sz="2800" dirty="0" err="1" smtClean="0"/>
              <a:t>nafas</a:t>
            </a:r>
            <a:r>
              <a:rPr lang="en-US" sz="2800" dirty="0" smtClean="0"/>
              <a:t>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 smtClean="0"/>
              <a:t>    neonatal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 smtClean="0"/>
              <a:t>8. </a:t>
            </a:r>
            <a:r>
              <a:rPr lang="en-US" sz="2800" dirty="0" err="1" smtClean="0"/>
              <a:t>Kelemahan</a:t>
            </a:r>
            <a:r>
              <a:rPr lang="en-US" sz="2800" dirty="0" smtClean="0"/>
              <a:t> </a:t>
            </a:r>
            <a:r>
              <a:rPr lang="en-US" sz="2800" dirty="0" err="1" smtClean="0"/>
              <a:t>sirkulasi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dimensi</a:t>
            </a:r>
            <a:r>
              <a:rPr lang="en-US" sz="2800" dirty="0" smtClean="0"/>
              <a:t> </a:t>
            </a:r>
            <a:r>
              <a:rPr lang="en-US" sz="2800" dirty="0" err="1" smtClean="0"/>
              <a:t>atropometri</a:t>
            </a:r>
            <a:r>
              <a:rPr lang="en-US" sz="2800" dirty="0" smtClean="0"/>
              <a:t>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gangguan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limfe</a:t>
            </a:r>
            <a:r>
              <a:rPr lang="en-US" sz="2800" dirty="0" smtClean="0"/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hecker dir="vert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14356"/>
            <a:ext cx="7772400" cy="564120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spontan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), </a:t>
            </a:r>
            <a:r>
              <a:rPr lang="en-US" dirty="0" err="1" smtClean="0"/>
              <a:t>menetap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jam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istirahat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nitrogliserin</a:t>
            </a:r>
            <a:r>
              <a:rPr lang="en-US" dirty="0" smtClean="0"/>
              <a:t> (NTG).</a:t>
            </a:r>
          </a:p>
          <a:p>
            <a:pPr lvl="0"/>
            <a:r>
              <a:rPr lang="en-US" dirty="0" err="1" smtClean="0">
                <a:solidFill>
                  <a:srgbClr val="FFFF00"/>
                </a:solidFill>
              </a:rPr>
              <a:t>Nyeri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dapat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menjalar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arah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rahang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leher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 lvl="0"/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sesak</a:t>
            </a:r>
            <a:r>
              <a:rPr lang="en-US" dirty="0" smtClean="0"/>
              <a:t> </a:t>
            </a:r>
            <a:r>
              <a:rPr lang="en-US" dirty="0" err="1" smtClean="0"/>
              <a:t>nafas</a:t>
            </a:r>
            <a:r>
              <a:rPr lang="en-US" dirty="0" smtClean="0"/>
              <a:t>, </a:t>
            </a:r>
            <a:r>
              <a:rPr lang="en-US" dirty="0" err="1" smtClean="0"/>
              <a:t>pucat</a:t>
            </a:r>
            <a:r>
              <a:rPr lang="en-US" dirty="0" smtClean="0"/>
              <a:t>, </a:t>
            </a:r>
            <a:r>
              <a:rPr lang="en-US" dirty="0" err="1" smtClean="0"/>
              <a:t>dingin</a:t>
            </a:r>
            <a:r>
              <a:rPr lang="en-US" dirty="0" smtClean="0"/>
              <a:t>, </a:t>
            </a:r>
            <a:r>
              <a:rPr lang="en-US" dirty="0" err="1" smtClean="0"/>
              <a:t>diaforesis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, </a:t>
            </a:r>
            <a:r>
              <a:rPr lang="en-US" dirty="0" err="1" smtClean="0"/>
              <a:t>pening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melayang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mual</a:t>
            </a:r>
            <a:r>
              <a:rPr lang="en-US" dirty="0" smtClean="0"/>
              <a:t> </a:t>
            </a:r>
            <a:r>
              <a:rPr lang="en-US" dirty="0" err="1" smtClean="0"/>
              <a:t>muntah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>
                <a:solidFill>
                  <a:srgbClr val="FFFF00"/>
                </a:solidFill>
              </a:rPr>
              <a:t>Pasien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dengan</a:t>
            </a:r>
            <a:r>
              <a:rPr lang="en-US" dirty="0" smtClean="0">
                <a:solidFill>
                  <a:srgbClr val="FFFF00"/>
                </a:solidFill>
              </a:rPr>
              <a:t> diabetes </a:t>
            </a:r>
            <a:r>
              <a:rPr lang="en-US" dirty="0" err="1" smtClean="0">
                <a:solidFill>
                  <a:srgbClr val="FFFF00"/>
                </a:solidFill>
              </a:rPr>
              <a:t>melitus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tidak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mengalami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nyeri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hebat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karena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neuropati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menyertai</a:t>
            </a:r>
            <a:r>
              <a:rPr lang="en-US" dirty="0" smtClean="0">
                <a:solidFill>
                  <a:srgbClr val="FFFF00"/>
                </a:solidFill>
              </a:rPr>
              <a:t> diabetes </a:t>
            </a:r>
            <a:r>
              <a:rPr lang="en-US" dirty="0" err="1" smtClean="0">
                <a:solidFill>
                  <a:srgbClr val="FFFF00"/>
                </a:solidFill>
              </a:rPr>
              <a:t>dapat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mengganggu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neuroreseptor</a:t>
            </a:r>
            <a:r>
              <a:rPr lang="en-US" dirty="0" smtClean="0">
                <a:solidFill>
                  <a:srgbClr val="FFFF00"/>
                </a:solidFill>
              </a:rPr>
              <a:t> (</a:t>
            </a:r>
            <a:r>
              <a:rPr lang="en-US" dirty="0" err="1" smtClean="0">
                <a:solidFill>
                  <a:srgbClr val="FFFF00"/>
                </a:solidFill>
              </a:rPr>
              <a:t>mengumpulkan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pengalaman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nyeri</a:t>
            </a:r>
            <a:r>
              <a:rPr lang="en-US" dirty="0" smtClean="0">
                <a:solidFill>
                  <a:srgbClr val="FFFF00"/>
                </a:solidFill>
              </a:rPr>
              <a:t>).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. </a:t>
            </a:r>
            <a:r>
              <a:rPr lang="en-US" dirty="0" err="1" smtClean="0">
                <a:solidFill>
                  <a:schemeClr val="accent2"/>
                </a:solidFill>
              </a:rPr>
              <a:t>Laboratorium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id-ID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. </a:t>
            </a:r>
            <a:r>
              <a:rPr lang="en-US" dirty="0" smtClean="0">
                <a:solidFill>
                  <a:schemeClr val="accent2"/>
                </a:solidFill>
              </a:rPr>
              <a:t>EKG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dirty="0" err="1" smtClean="0">
                <a:solidFill>
                  <a:srgbClr val="FFFF00"/>
                </a:solidFill>
              </a:rPr>
              <a:t>Akan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dibahas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lebih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lanjut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643966" cy="118745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5. </a:t>
            </a:r>
            <a:r>
              <a:rPr lang="en-US" sz="2400" b="1" dirty="0" err="1" smtClean="0">
                <a:solidFill>
                  <a:schemeClr val="tx1"/>
                </a:solidFill>
              </a:rPr>
              <a:t>Kelemahan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ventilasi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respirasi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pertukaran</a:t>
            </a:r>
            <a:r>
              <a:rPr lang="en-US" sz="2400" b="1" dirty="0">
                <a:solidFill>
                  <a:schemeClr val="tx1"/>
                </a:solidFill>
              </a:rPr>
              <a:t> gas</a:t>
            </a:r>
            <a:r>
              <a:rPr lang="en-US" sz="2400" b="1" dirty="0" smtClean="0">
                <a:solidFill>
                  <a:schemeClr val="tx1"/>
                </a:solidFill>
              </a:rPr>
              <a:t>,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         </a:t>
            </a:r>
            <a:r>
              <a:rPr lang="en-US" sz="2400" b="1" dirty="0" err="1">
                <a:solidFill>
                  <a:schemeClr val="tx1"/>
                </a:solidFill>
              </a:rPr>
              <a:t>akibat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disfungsi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pompa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ventilasi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4800600" y="1219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571472" y="1295401"/>
            <a:ext cx="3848128" cy="360098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 algn="l"/>
            <a:r>
              <a:rPr lang="en-US" sz="2000" dirty="0">
                <a:solidFill>
                  <a:srgbClr val="FFFF00"/>
                </a:solidFill>
              </a:rPr>
              <a:t>KONDISI PATOFISIOLOGI </a:t>
            </a:r>
            <a:r>
              <a:rPr lang="en-US" dirty="0">
                <a:solidFill>
                  <a:srgbClr val="FFFF00"/>
                </a:solidFill>
              </a:rPr>
              <a:t>: </a:t>
            </a:r>
          </a:p>
          <a:p>
            <a:pPr marL="457200" indent="-457200" algn="l">
              <a:buFontTx/>
              <a:buAutoNum type="arabicPeriod"/>
            </a:pPr>
            <a:r>
              <a:rPr lang="en-US" sz="2000" dirty="0" err="1">
                <a:solidFill>
                  <a:srgbClr val="FFFF00"/>
                </a:solidFill>
              </a:rPr>
              <a:t>Elevasi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diapragma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dan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hilang</a:t>
            </a:r>
            <a:r>
              <a:rPr lang="en-US" sz="2000" dirty="0">
                <a:solidFill>
                  <a:srgbClr val="FFFF00"/>
                </a:solidFill>
              </a:rPr>
              <a:t> volume dada </a:t>
            </a:r>
            <a:r>
              <a:rPr lang="en-US" sz="2000" dirty="0" err="1">
                <a:solidFill>
                  <a:srgbClr val="FFFF00"/>
                </a:solidFill>
              </a:rPr>
              <a:t>secara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radiografi</a:t>
            </a:r>
            <a:endParaRPr lang="en-US" sz="2000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sz="2000" dirty="0" err="1">
                <a:solidFill>
                  <a:srgbClr val="FFFF00"/>
                </a:solidFill>
              </a:rPr>
              <a:t>Paralisis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diapragma</a:t>
            </a:r>
            <a:endParaRPr lang="en-US" sz="2000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sz="2000" dirty="0" err="1">
                <a:solidFill>
                  <a:srgbClr val="FFFF00"/>
                </a:solidFill>
              </a:rPr>
              <a:t>Poliomielitis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otot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pernafasan</a:t>
            </a:r>
            <a:endParaRPr lang="en-US" sz="2000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Fibrosis </a:t>
            </a:r>
            <a:r>
              <a:rPr lang="en-US" sz="2000" dirty="0" err="1">
                <a:solidFill>
                  <a:srgbClr val="FFFF00"/>
                </a:solidFill>
              </a:rPr>
              <a:t>pulmonum</a:t>
            </a:r>
            <a:endParaRPr lang="en-US" sz="2000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sz="2000" dirty="0" err="1">
                <a:solidFill>
                  <a:srgbClr val="FFFF00"/>
                </a:solidFill>
              </a:rPr>
              <a:t>Penyakit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paru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restriktif</a:t>
            </a:r>
            <a:endParaRPr lang="en-US" sz="2000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sz="2000" dirty="0" err="1">
                <a:solidFill>
                  <a:srgbClr val="FFFF00"/>
                </a:solidFill>
              </a:rPr>
              <a:t>Kiposkoliosis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berat</a:t>
            </a:r>
            <a:endParaRPr lang="en-US" sz="2000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sz="2000" dirty="0" err="1">
                <a:solidFill>
                  <a:srgbClr val="FFFF00"/>
                </a:solidFill>
              </a:rPr>
              <a:t>Neoplasma</a:t>
            </a:r>
            <a:r>
              <a:rPr lang="en-US" sz="2000" dirty="0">
                <a:solidFill>
                  <a:srgbClr val="FFFF00"/>
                </a:solidFill>
              </a:rPr>
              <a:t> spinal/cerebral</a:t>
            </a:r>
          </a:p>
          <a:p>
            <a:pPr marL="457200" indent="-457200" algn="l">
              <a:buFontTx/>
              <a:buAutoNum type="arabicPeriod"/>
            </a:pPr>
            <a:r>
              <a:rPr lang="en-US" sz="2000" dirty="0" err="1">
                <a:solidFill>
                  <a:srgbClr val="FFFF00"/>
                </a:solidFill>
              </a:rPr>
              <a:t>Cedera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batang</a:t>
            </a:r>
            <a:r>
              <a:rPr lang="en-US" sz="2000" dirty="0">
                <a:solidFill>
                  <a:srgbClr val="FFFF00"/>
                </a:solidFill>
              </a:rPr>
              <a:t> spinal.</a:t>
            </a:r>
          </a:p>
          <a:p>
            <a:pPr marL="457200" indent="-457200" algn="l">
              <a:buFontTx/>
              <a:buAutoNum type="arabicPeriod"/>
            </a:pPr>
            <a:endParaRPr lang="en-US" dirty="0">
              <a:solidFill>
                <a:srgbClr val="260000"/>
              </a:solidFill>
            </a:endParaRP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4643438" y="820738"/>
            <a:ext cx="4368800" cy="5943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 algn="l"/>
            <a:r>
              <a:rPr lang="en-US" dirty="0" smtClean="0">
                <a:solidFill>
                  <a:srgbClr val="FFFF00"/>
                </a:solidFill>
              </a:rPr>
              <a:t>PROGNOSA  NEGATIF </a:t>
            </a:r>
            <a:r>
              <a:rPr lang="en-US" dirty="0">
                <a:solidFill>
                  <a:srgbClr val="FFFF00"/>
                </a:solidFill>
              </a:rPr>
              <a:t>:</a:t>
            </a:r>
          </a:p>
          <a:p>
            <a:pPr marL="457200" indent="-457200"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Bunyi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nafas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tak</a:t>
            </a:r>
            <a:r>
              <a:rPr lang="en-US" dirty="0">
                <a:solidFill>
                  <a:srgbClr val="FFFF00"/>
                </a:solidFill>
              </a:rPr>
              <a:t> normal</a:t>
            </a:r>
          </a:p>
          <a:p>
            <a:pPr marL="457200" indent="-457200"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Frek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nafas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meningkat</a:t>
            </a:r>
            <a:r>
              <a:rPr lang="en-US" dirty="0">
                <a:solidFill>
                  <a:srgbClr val="FFFF00"/>
                </a:solidFill>
              </a:rPr>
              <a:t> dg </a:t>
            </a:r>
            <a:r>
              <a:rPr lang="en-US" dirty="0" err="1">
                <a:solidFill>
                  <a:srgbClr val="FFFF00"/>
                </a:solidFill>
              </a:rPr>
              <a:t>penurunan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vol</a:t>
            </a:r>
            <a:r>
              <a:rPr lang="en-US" dirty="0">
                <a:solidFill>
                  <a:srgbClr val="FFFF00"/>
                </a:solidFill>
              </a:rPr>
              <a:t> tidal </a:t>
            </a:r>
            <a:r>
              <a:rPr lang="en-US" dirty="0" err="1">
                <a:solidFill>
                  <a:srgbClr val="FFFF00"/>
                </a:solidFill>
              </a:rPr>
              <a:t>saat</a:t>
            </a:r>
            <a:r>
              <a:rPr lang="en-US" dirty="0">
                <a:solidFill>
                  <a:srgbClr val="FFFF00"/>
                </a:solidFill>
              </a:rPr>
              <a:t> rest</a:t>
            </a:r>
          </a:p>
          <a:p>
            <a:pPr marL="457200" indent="-457200"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Penyaluran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udara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tdk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lancar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akibat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lemah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pompa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nafas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Penurunan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hebat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kekuatan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daya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tahan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Kelemahan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parah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otot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nafas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Sesak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nafas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pada</a:t>
            </a:r>
            <a:r>
              <a:rPr lang="en-US" dirty="0">
                <a:solidFill>
                  <a:srgbClr val="FFFF00"/>
                </a:solidFill>
              </a:rPr>
              <a:t> ADL</a:t>
            </a:r>
          </a:p>
          <a:p>
            <a:pPr marL="457200" indent="-457200"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Nafas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paradoks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saat</a:t>
            </a:r>
            <a:r>
              <a:rPr lang="en-US" dirty="0">
                <a:solidFill>
                  <a:srgbClr val="FFFF00"/>
                </a:solidFill>
              </a:rPr>
              <a:t> rest </a:t>
            </a:r>
            <a:r>
              <a:rPr lang="en-US" dirty="0" err="1">
                <a:solidFill>
                  <a:srgbClr val="FFFF00"/>
                </a:solidFill>
              </a:rPr>
              <a:t>atau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kerja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Penurunan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progresif</a:t>
            </a:r>
            <a:r>
              <a:rPr lang="en-US" dirty="0">
                <a:solidFill>
                  <a:srgbClr val="FFFF00"/>
                </a:solidFill>
              </a:rPr>
              <a:t> O2 </a:t>
            </a:r>
            <a:r>
              <a:rPr lang="en-US" dirty="0" err="1">
                <a:solidFill>
                  <a:srgbClr val="FFFF00"/>
                </a:solidFill>
              </a:rPr>
              <a:t>arteri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peningkatan</a:t>
            </a:r>
            <a:r>
              <a:rPr lang="en-US" dirty="0">
                <a:solidFill>
                  <a:srgbClr val="FFFF00"/>
                </a:solidFill>
              </a:rPr>
              <a:t> CO2 vena</a:t>
            </a:r>
          </a:p>
          <a:p>
            <a:pPr marL="457200" indent="-457200"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Memerlukan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alat</a:t>
            </a:r>
            <a:r>
              <a:rPr lang="en-US" dirty="0">
                <a:solidFill>
                  <a:srgbClr val="FFFF00"/>
                </a:solidFill>
              </a:rPr>
              <a:t> bantu </a:t>
            </a:r>
            <a:r>
              <a:rPr lang="en-US" dirty="0" err="1">
                <a:solidFill>
                  <a:srgbClr val="FFFF00"/>
                </a:solidFill>
              </a:rPr>
              <a:t>pompa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nafas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DEFINISI</a:t>
            </a:r>
          </a:p>
          <a:p>
            <a:r>
              <a:rPr lang="id-ID" dirty="0" smtClean="0"/>
              <a:t>Fibrosis Pulmoner Idiopatik (Alveolitis Fibrosa , Pneumonia Interstisial Biasa) adalah pembentukan</a:t>
            </a:r>
          </a:p>
          <a:p>
            <a:r>
              <a:rPr lang="id-ID" dirty="0" smtClean="0"/>
              <a:t>jaringan parut, penebalan dan peradangan pada jaringan paru yang penyebabnya tidak diketahui.</a:t>
            </a:r>
          </a:p>
          <a:p>
            <a:r>
              <a:rPr lang="sv-SE" dirty="0" smtClean="0"/>
              <a:t>Fibrosis paru dapat disebabkan oleh berbagai penyakit, terutama yang berkaitan dengan kelainan</a:t>
            </a:r>
          </a:p>
          <a:p>
            <a:r>
              <a:rPr lang="id-ID" dirty="0" smtClean="0"/>
              <a:t>sistem kekebalan. Walaupun banyak penyebab yang mungkin, tetapi pada 50% penderita penyebabnya</a:t>
            </a:r>
          </a:p>
          <a:p>
            <a:r>
              <a:rPr lang="id-ID" dirty="0" smtClean="0"/>
              <a:t>tidak pernah diketahui. Orang-orang ini dikatakan menderita fibrosis paru idiopatik .</a:t>
            </a:r>
          </a:p>
          <a:p>
            <a:r>
              <a:rPr lang="id-ID" dirty="0" smtClean="0"/>
              <a:t>Idiopatik berarti penyebabnya tidak diketahui.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28662" y="285728"/>
            <a:ext cx="7715304" cy="12858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3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FIBROSIS PULMONUM</a:t>
            </a:r>
            <a:endParaRPr lang="id-ID" sz="3200" b="1" dirty="0" smtClean="0">
              <a:solidFill>
                <a:schemeClr val="tx1"/>
              </a:solidFill>
            </a:endParaRPr>
          </a:p>
          <a:p>
            <a:pPr algn="ctr"/>
            <a:r>
              <a:rPr lang="id-ID" sz="3200" b="1" dirty="0" smtClean="0">
                <a:solidFill>
                  <a:schemeClr val="tx1"/>
                </a:solidFill>
              </a:rPr>
              <a:t>(IDIOPHATIC)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PENYEBAB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Fibrosis pulmoner idiopatik adalah suatu penyakit pada saluran pernafasan bagian bawah yang</a:t>
            </a:r>
          </a:p>
          <a:p>
            <a:r>
              <a:rPr lang="id-ID" dirty="0" smtClean="0"/>
              <a:t>menyebabkan menurunnya fungsi alveolar (kantong udara) dan terbatasnya pertukaran oksigen dari</a:t>
            </a:r>
          </a:p>
          <a:p>
            <a:r>
              <a:rPr lang="id-ID" dirty="0" smtClean="0"/>
              <a:t>udara ke darah.</a:t>
            </a:r>
          </a:p>
          <a:p>
            <a:r>
              <a:rPr lang="id-ID" dirty="0" smtClean="0"/>
              <a:t>Di dalam jaringan paru terjadi peradangan dan penimbunan jaringan parut yang luas.</a:t>
            </a:r>
          </a:p>
          <a:p>
            <a:r>
              <a:rPr lang="id-ID" dirty="0" smtClean="0"/>
              <a:t>Kerusakan pada jaringan paru terjadi sebagai akibat dari respon peradangan yang penyebabnya tidak</a:t>
            </a:r>
          </a:p>
          <a:p>
            <a:r>
              <a:rPr lang="id-ID" dirty="0" smtClean="0"/>
              <a:t>diketahui.</a:t>
            </a:r>
          </a:p>
          <a:p>
            <a:r>
              <a:rPr lang="id-ID" dirty="0" smtClean="0"/>
              <a:t>Penyakit ini paling sering ditemukan pada usia 50-70 tahun, hampir 75% penderitanya merupakan</a:t>
            </a:r>
          </a:p>
          <a:p>
            <a:r>
              <a:rPr lang="id-ID" dirty="0" smtClean="0"/>
              <a:t>perokok sigaret.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GEJALA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Gejalanya berupa:</a:t>
            </a:r>
          </a:p>
          <a:p>
            <a:r>
              <a:rPr lang="id-ID" dirty="0" smtClean="0"/>
              <a:t>- sesak nafas setelah melakukan aktivitas, yang berlangsung selama beberapa bulan atau tahun; pada</a:t>
            </a:r>
          </a:p>
          <a:p>
            <a:r>
              <a:rPr lang="id-ID" dirty="0" smtClean="0"/>
              <a:t>akhirnya sesak juga akan dirasakan pada saat penderita sedang beristirahat</a:t>
            </a:r>
          </a:p>
          <a:p>
            <a:r>
              <a:rPr lang="id-ID" dirty="0" smtClean="0"/>
              <a:t>- mudah lelah</a:t>
            </a:r>
          </a:p>
          <a:p>
            <a:r>
              <a:rPr lang="id-ID" dirty="0" smtClean="0"/>
              <a:t>- batuk, biasanya tanpa dahak</a:t>
            </a:r>
          </a:p>
          <a:p>
            <a:r>
              <a:rPr lang="id-ID" dirty="0" smtClean="0"/>
              <a:t>- nyeri dada (kadang-kadang).</a:t>
            </a:r>
          </a:p>
          <a:p>
            <a:r>
              <a:rPr lang="id-ID" dirty="0" smtClean="0"/>
              <a:t>Pada stadium lanjut, sekeliling mulut atau kuku jari tangan penderita tampak kebiruan (sianosis)</a:t>
            </a:r>
          </a:p>
          <a:p>
            <a:r>
              <a:rPr lang="id-ID" dirty="0" smtClean="0"/>
              <a:t>karena kekurangan oksigen. Bisa ditemukan clubbing fingers (ujung jari tangan membengkak, seperti</a:t>
            </a:r>
          </a:p>
          <a:p>
            <a:r>
              <a:rPr lang="id-ID" dirty="0" smtClean="0"/>
              <a:t>tabuh genderang/pentungan).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Idiopathic pulmonary fibrosis (IPF) (atau kriptogenik fibrosis alveolitis (CFA) atau idiopatik fibrosis interstitial pneumonia) adalah bentuk, kronis progresif penyakit paru-paru ditandai dengan fibrosis kerangka pendukung (interstitium) dari paru-paru. Menurut definisi, istilah ini digunakan hanya ketika penyebab fibrosis paru tidak diketahui ("idiopathic").</a:t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zh-TW" sz="3200" dirty="0" smtClean="0"/>
              <a:t> Restrictive lung diseases </a:t>
            </a:r>
            <a:r>
              <a:rPr lang="en-US" altLang="zh-TW" sz="3200" dirty="0" err="1" smtClean="0"/>
              <a:t>adalah</a:t>
            </a:r>
            <a:r>
              <a:rPr lang="en-US" altLang="zh-TW" sz="3200" dirty="0" smtClean="0"/>
              <a:t>: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zh-TW" sz="3200" dirty="0" smtClean="0"/>
              <a:t>Kumpulan </a:t>
            </a:r>
            <a:r>
              <a:rPr lang="en-US" altLang="zh-TW" sz="3200" dirty="0" err="1" smtClean="0"/>
              <a:t>penyakit</a:t>
            </a:r>
            <a:r>
              <a:rPr lang="en-US" altLang="zh-TW" sz="3200" dirty="0" smtClean="0"/>
              <a:t> </a:t>
            </a:r>
            <a:r>
              <a:rPr lang="en-US" altLang="zh-TW" sz="3200" dirty="0" err="1" smtClean="0"/>
              <a:t>paru</a:t>
            </a:r>
            <a:r>
              <a:rPr lang="en-US" altLang="zh-TW" sz="3200" dirty="0" smtClean="0"/>
              <a:t> yang </a:t>
            </a:r>
            <a:r>
              <a:rPr lang="en-US" altLang="zh-TW" sz="3200" dirty="0" err="1" smtClean="0"/>
              <a:t>penyebabnya</a:t>
            </a:r>
            <a:r>
              <a:rPr lang="en-US" altLang="zh-TW" sz="3200" dirty="0" smtClean="0"/>
              <a:t> </a:t>
            </a:r>
            <a:r>
              <a:rPr lang="en-US" altLang="zh-TW" sz="3200" dirty="0" err="1" smtClean="0"/>
              <a:t>berbeda-beda</a:t>
            </a:r>
            <a:r>
              <a:rPr lang="en-US" altLang="zh-TW" sz="3200" dirty="0" smtClean="0"/>
              <a:t>, </a:t>
            </a:r>
            <a:r>
              <a:rPr lang="en-US" altLang="zh-TW" sz="3200" dirty="0" err="1" smtClean="0"/>
              <a:t>gangguan</a:t>
            </a:r>
            <a:r>
              <a:rPr lang="en-US" altLang="zh-TW" sz="3200" dirty="0" smtClean="0"/>
              <a:t> </a:t>
            </a:r>
            <a:r>
              <a:rPr lang="en-US" altLang="zh-TW" sz="3200" dirty="0" err="1" smtClean="0"/>
              <a:t>pada</a:t>
            </a:r>
            <a:r>
              <a:rPr lang="en-US" altLang="zh-TW" sz="3200" dirty="0" smtClean="0"/>
              <a:t> </a:t>
            </a:r>
            <a:r>
              <a:rPr lang="en-US" altLang="zh-TW" sz="3200" dirty="0" err="1" smtClean="0"/>
              <a:t>umumnya</a:t>
            </a:r>
            <a:r>
              <a:rPr lang="en-US" altLang="zh-TW" sz="3200" dirty="0" smtClean="0"/>
              <a:t> </a:t>
            </a:r>
            <a:r>
              <a:rPr lang="en-US" altLang="zh-TW" sz="3200" dirty="0" err="1" smtClean="0"/>
              <a:t>kesulitan</a:t>
            </a:r>
            <a:r>
              <a:rPr lang="en-US" altLang="zh-TW" sz="3200" dirty="0" smtClean="0"/>
              <a:t> </a:t>
            </a:r>
            <a:r>
              <a:rPr lang="en-US" altLang="zh-TW" sz="3200" dirty="0" err="1" smtClean="0"/>
              <a:t>pengembangan</a:t>
            </a:r>
            <a:r>
              <a:rPr lang="en-US" altLang="zh-TW" sz="3200" dirty="0" smtClean="0"/>
              <a:t> </a:t>
            </a:r>
            <a:r>
              <a:rPr lang="en-US" altLang="zh-TW" sz="3200" dirty="0" err="1" smtClean="0"/>
              <a:t>paru</a:t>
            </a:r>
            <a:r>
              <a:rPr lang="en-US" altLang="zh-TW" sz="3200" dirty="0" smtClean="0"/>
              <a:t> </a:t>
            </a:r>
            <a:r>
              <a:rPr lang="en-US" altLang="zh-TW" sz="3200" dirty="0" err="1" smtClean="0"/>
              <a:t>dan</a:t>
            </a:r>
            <a:r>
              <a:rPr lang="en-US" altLang="zh-TW" sz="3200" dirty="0" smtClean="0"/>
              <a:t> </a:t>
            </a:r>
            <a:r>
              <a:rPr lang="en-US" altLang="zh-TW" sz="3200" dirty="0" err="1" smtClean="0"/>
              <a:t>terjadi</a:t>
            </a:r>
            <a:r>
              <a:rPr lang="en-US" altLang="zh-TW" sz="3200" dirty="0" smtClean="0"/>
              <a:t> </a:t>
            </a:r>
            <a:r>
              <a:rPr lang="en-US" altLang="zh-TW" sz="3200" dirty="0" err="1" smtClean="0"/>
              <a:t>penurunan</a:t>
            </a:r>
            <a:r>
              <a:rPr lang="en-US" altLang="zh-TW" sz="3200" dirty="0" smtClean="0"/>
              <a:t> volume </a:t>
            </a:r>
            <a:r>
              <a:rPr lang="en-US" altLang="zh-TW" sz="3200" dirty="0" err="1" smtClean="0"/>
              <a:t>paru</a:t>
            </a:r>
            <a:r>
              <a:rPr lang="en-US" altLang="zh-TW" sz="3200" dirty="0" smtClean="0"/>
              <a:t>. 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zh-TW" sz="3200" dirty="0" err="1" smtClean="0"/>
              <a:t>Penyakit</a:t>
            </a:r>
            <a:r>
              <a:rPr lang="en-US" altLang="zh-TW" sz="3200" dirty="0" smtClean="0"/>
              <a:t> restrictive </a:t>
            </a:r>
            <a:r>
              <a:rPr lang="en-US" altLang="zh-TW" sz="3200" dirty="0" err="1" smtClean="0"/>
              <a:t>dapat</a:t>
            </a:r>
            <a:r>
              <a:rPr lang="en-US" altLang="zh-TW" sz="3200" dirty="0" smtClean="0"/>
              <a:t> </a:t>
            </a:r>
            <a:r>
              <a:rPr lang="en-US" altLang="zh-TW" sz="3200" dirty="0" err="1" smtClean="0"/>
              <a:t>disebabkan</a:t>
            </a:r>
            <a:r>
              <a:rPr lang="en-US" altLang="zh-TW" sz="3200" dirty="0" smtClean="0"/>
              <a:t> </a:t>
            </a:r>
            <a:r>
              <a:rPr lang="en-US" altLang="zh-TW" sz="3200" dirty="0" err="1" smtClean="0"/>
              <a:t>karena</a:t>
            </a:r>
            <a:r>
              <a:rPr lang="en-US" altLang="zh-TW" sz="3200" dirty="0" smtClean="0"/>
              <a:t> </a:t>
            </a:r>
            <a:r>
              <a:rPr lang="en-US" altLang="zh-TW" sz="3200" dirty="0" err="1" smtClean="0"/>
              <a:t>penyakit</a:t>
            </a:r>
            <a:r>
              <a:rPr lang="en-US" altLang="zh-TW" sz="3200" dirty="0" smtClean="0"/>
              <a:t> parenchyma alveolar </a:t>
            </a:r>
            <a:r>
              <a:rPr lang="en-US" altLang="zh-TW" sz="3200" dirty="0" err="1" smtClean="0"/>
              <a:t>atau</a:t>
            </a:r>
            <a:r>
              <a:rPr lang="en-US" altLang="zh-TW" sz="3200" dirty="0" smtClean="0"/>
              <a:t> pleurae, fibrotic alveolar, interstitial parenchyma, </a:t>
            </a:r>
            <a:r>
              <a:rPr lang="en-US" altLang="zh-TW" sz="3200" dirty="0" err="1" smtClean="0"/>
              <a:t>dapat</a:t>
            </a:r>
            <a:r>
              <a:rPr lang="en-US" altLang="zh-TW" sz="3200" dirty="0" smtClean="0"/>
              <a:t> </a:t>
            </a:r>
            <a:r>
              <a:rPr lang="en-US" altLang="zh-TW" sz="3200" dirty="0" err="1" smtClean="0"/>
              <a:t>juga</a:t>
            </a:r>
            <a:r>
              <a:rPr lang="en-US" altLang="zh-TW" sz="3200" dirty="0" smtClean="0"/>
              <a:t> </a:t>
            </a:r>
            <a:r>
              <a:rPr lang="en-US" altLang="zh-TW" sz="3200" dirty="0" err="1" smtClean="0"/>
              <a:t>karena</a:t>
            </a:r>
            <a:r>
              <a:rPr lang="en-US" altLang="zh-TW" sz="3200" dirty="0" smtClean="0"/>
              <a:t> </a:t>
            </a:r>
            <a:r>
              <a:rPr lang="en-US" altLang="zh-TW" sz="3200" dirty="0" err="1" smtClean="0"/>
              <a:t>gangguan</a:t>
            </a:r>
            <a:r>
              <a:rPr lang="en-US" altLang="zh-TW" sz="3200" dirty="0" smtClean="0"/>
              <a:t> </a:t>
            </a:r>
            <a:r>
              <a:rPr lang="en-US" altLang="zh-TW" sz="3200" dirty="0" err="1" smtClean="0"/>
              <a:t>dinding</a:t>
            </a:r>
            <a:r>
              <a:rPr lang="en-US" altLang="zh-TW" sz="3200" dirty="0" smtClean="0"/>
              <a:t> dada </a:t>
            </a:r>
            <a:r>
              <a:rPr lang="en-US" altLang="zh-TW" sz="3200" dirty="0" err="1" smtClean="0"/>
              <a:t>atau</a:t>
            </a:r>
            <a:r>
              <a:rPr lang="en-US" altLang="zh-TW" sz="3200" dirty="0" smtClean="0"/>
              <a:t> </a:t>
            </a:r>
            <a:r>
              <a:rPr lang="en-US" altLang="zh-TW" sz="3200" dirty="0" err="1" smtClean="0"/>
              <a:t>neuromuskular</a:t>
            </a:r>
            <a:r>
              <a:rPr lang="en-US" altLang="zh-TW" sz="3200" dirty="0" smtClean="0"/>
              <a:t> apparatus (Julie AS,1991)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28662" y="285728"/>
            <a:ext cx="7715304" cy="12858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PENYAKIT PARU RESTRIKTIF</a:t>
            </a:r>
          </a:p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/>
              <a:t>   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altLang="zh-TW" sz="2400" dirty="0" smtClean="0"/>
              <a:t>Intrinsic  : </a:t>
            </a:r>
            <a:r>
              <a:rPr lang="en-US" altLang="zh-TW" sz="2800" i="1" dirty="0" err="1" smtClean="0"/>
              <a:t>P</a:t>
            </a:r>
            <a:r>
              <a:rPr lang="en-US" altLang="zh-TW" sz="2400" i="1" dirty="0" err="1" smtClean="0"/>
              <a:t>erubahan</a:t>
            </a:r>
            <a:r>
              <a:rPr lang="en-US" altLang="zh-TW" sz="2800" i="1" dirty="0" smtClean="0"/>
              <a:t> parenchyma </a:t>
            </a:r>
            <a:r>
              <a:rPr lang="en-US" altLang="zh-TW" sz="2800" i="1" dirty="0" err="1" smtClean="0"/>
              <a:t>paru</a:t>
            </a:r>
            <a:r>
              <a:rPr lang="en-US" altLang="zh-TW" sz="2400" i="1" dirty="0" smtClean="0"/>
              <a:t> 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altLang="zh-TW" sz="2400" dirty="0" smtClean="0"/>
              <a:t>Extrinsic : 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AutoNum type="alphaLcPeriod"/>
              <a:defRPr/>
            </a:pPr>
            <a:r>
              <a:rPr lang="en-US" altLang="zh-TW" dirty="0" err="1" smtClean="0"/>
              <a:t>Penyakit</a:t>
            </a:r>
            <a:r>
              <a:rPr lang="en-US" altLang="zh-TW" dirty="0" smtClean="0"/>
              <a:t>  pleura, 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AutoNum type="alphaLcPeriod"/>
              <a:defRPr/>
            </a:pPr>
            <a:r>
              <a:rPr lang="en-US" altLang="zh-TW" dirty="0" err="1" smtClean="0"/>
              <a:t>Penyakit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dinding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thorac</a:t>
            </a:r>
            <a:r>
              <a:rPr lang="en-US" altLang="zh-TW" dirty="0" smtClean="0"/>
              <a:t>, 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AutoNum type="alphaLcPeriod"/>
              <a:defRPr/>
            </a:pPr>
            <a:r>
              <a:rPr lang="en-US" altLang="zh-TW" dirty="0" err="1" smtClean="0"/>
              <a:t>Penyakit</a:t>
            </a:r>
            <a:r>
              <a:rPr lang="en-US" altLang="zh-TW" dirty="0" smtClean="0"/>
              <a:t> neuromuscular </a:t>
            </a:r>
            <a:r>
              <a:rPr lang="en-US" altLang="zh-TW" dirty="0" err="1" smtClean="0"/>
              <a:t>yg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ada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gangguan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fungsi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pernafasan</a:t>
            </a:r>
            <a:r>
              <a:rPr lang="en-US" altLang="zh-TW" dirty="0" smtClean="0"/>
              <a:t>.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28670"/>
            <a:ext cx="7772400" cy="5426890"/>
          </a:xfrm>
        </p:spPr>
        <p:txBody>
          <a:bodyPr>
            <a:normAutofit/>
          </a:bodyPr>
          <a:lstStyle/>
          <a:p>
            <a:pPr marL="609600" indent="-609600">
              <a:defRPr/>
            </a:pPr>
            <a:endParaRPr lang="en-US" sz="3200" dirty="0" smtClean="0"/>
          </a:p>
          <a:p>
            <a:pPr marL="609600" indent="-609600">
              <a:defRPr/>
            </a:pPr>
            <a:r>
              <a:rPr lang="en-US" sz="2800" i="1" dirty="0" smtClean="0"/>
              <a:t>(</a:t>
            </a:r>
            <a:r>
              <a:rPr lang="en-US" sz="2800" i="1" dirty="0" err="1" smtClean="0"/>
              <a:t>Kelompok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penyakit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ini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bermacam-macam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kasus</a:t>
            </a:r>
            <a:r>
              <a:rPr lang="en-US" sz="2800" i="1" dirty="0" smtClean="0"/>
              <a:t>)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sz="3200" dirty="0" smtClean="0"/>
              <a:t>Radiation therapy.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sz="3200" dirty="0" smtClean="0"/>
              <a:t>Inorganic dust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sz="3200" dirty="0" smtClean="0"/>
              <a:t>Inhalation of noxious gases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sz="3200" dirty="0" smtClean="0"/>
              <a:t>Oxygen toxicity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sz="3200" dirty="0" smtClean="0"/>
              <a:t>Tuberculosis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sz="3200" dirty="0" err="1" smtClean="0"/>
              <a:t>Pleuritis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28662" y="357166"/>
            <a:ext cx="778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Etiology of restrictive lung disease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429684" cy="955675"/>
          </a:xfrm>
          <a:noFill/>
          <a:ln>
            <a:noFill/>
          </a:ln>
        </p:spPr>
        <p:txBody>
          <a:bodyPr/>
          <a:lstStyle/>
          <a:p>
            <a:r>
              <a:rPr lang="en-US" sz="2800" b="1" dirty="0" smtClean="0">
                <a:solidFill>
                  <a:srgbClr val="3333CC"/>
                </a:solidFill>
              </a:rPr>
              <a:t/>
            </a:r>
            <a:br>
              <a:rPr lang="en-US" sz="2800" b="1" dirty="0" smtClean="0">
                <a:solidFill>
                  <a:srgbClr val="3333CC"/>
                </a:solidFill>
              </a:rPr>
            </a:br>
            <a:r>
              <a:rPr lang="en-US" sz="2800" b="1" dirty="0" smtClean="0">
                <a:solidFill>
                  <a:schemeClr val="accent2"/>
                </a:solidFill>
              </a:rPr>
              <a:t>1. </a:t>
            </a:r>
            <a:r>
              <a:rPr lang="en-US" sz="2400" b="1" dirty="0" err="1" smtClean="0">
                <a:solidFill>
                  <a:schemeClr val="accent2"/>
                </a:solidFill>
              </a:rPr>
              <a:t>Kondisi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resiko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gangguan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</a:rPr>
              <a:t>kardiovaskulopulmonal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155652" name="Text Box 2052"/>
          <p:cNvSpPr txBox="1">
            <a:spLocks noChangeArrowheads="1"/>
          </p:cNvSpPr>
          <p:nvPr/>
        </p:nvSpPr>
        <p:spPr bwMode="auto">
          <a:xfrm>
            <a:off x="428596" y="1216025"/>
            <a:ext cx="4013229" cy="378565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KONDISI  PATOFISIOLOGI : </a:t>
            </a:r>
          </a:p>
          <a:p>
            <a:pPr algn="l">
              <a:buFontTx/>
              <a:buChar char="•"/>
            </a:pPr>
            <a:r>
              <a:rPr lang="en-US" dirty="0">
                <a:solidFill>
                  <a:srgbClr val="FFFF00"/>
                </a:solidFill>
              </a:rPr>
              <a:t>Diabetes</a:t>
            </a: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Riwayat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keluarga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peny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 err="1">
                <a:solidFill>
                  <a:srgbClr val="FFFF00"/>
                </a:solidFill>
              </a:rPr>
              <a:t>Jantung</a:t>
            </a:r>
            <a:endParaRPr lang="en-US" dirty="0">
              <a:solidFill>
                <a:srgbClr val="FFFF00"/>
              </a:solidFill>
            </a:endParaRPr>
          </a:p>
          <a:p>
            <a:pPr algn="l">
              <a:buFontTx/>
              <a:buChar char="•"/>
            </a:pPr>
            <a:r>
              <a:rPr lang="en-US" dirty="0" err="1" smtClean="0">
                <a:solidFill>
                  <a:srgbClr val="FFFF00"/>
                </a:solidFill>
              </a:rPr>
              <a:t>Hiperkolesterol</a:t>
            </a:r>
            <a:endParaRPr lang="en-US" dirty="0">
              <a:solidFill>
                <a:srgbClr val="FFFF00"/>
              </a:solidFill>
            </a:endParaRP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Hiperlipidemi</a:t>
            </a:r>
            <a:endParaRPr lang="en-US" dirty="0">
              <a:solidFill>
                <a:srgbClr val="FFFF00"/>
              </a:solidFill>
            </a:endParaRP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Hipertensi</a:t>
            </a:r>
            <a:endParaRPr lang="en-US" dirty="0">
              <a:solidFill>
                <a:srgbClr val="FFFF00"/>
              </a:solidFill>
            </a:endParaRP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Obesitas</a:t>
            </a:r>
            <a:endParaRPr lang="en-US" dirty="0">
              <a:solidFill>
                <a:srgbClr val="FFFF00"/>
              </a:solidFill>
            </a:endParaRPr>
          </a:p>
          <a:p>
            <a:pPr algn="l">
              <a:buFontTx/>
              <a:buChar char="•"/>
            </a:pPr>
            <a:r>
              <a:rPr lang="en-US" dirty="0">
                <a:solidFill>
                  <a:srgbClr val="FFFF00"/>
                </a:solidFill>
              </a:rPr>
              <a:t>Gaya </a:t>
            </a:r>
            <a:r>
              <a:rPr lang="en-US" dirty="0" err="1">
                <a:solidFill>
                  <a:srgbClr val="FFFF00"/>
                </a:solidFill>
              </a:rPr>
              <a:t>hidup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Perokok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5653" name="Text Box 2053"/>
          <p:cNvSpPr txBox="1">
            <a:spLocks noChangeArrowheads="1"/>
          </p:cNvSpPr>
          <p:nvPr/>
        </p:nvSpPr>
        <p:spPr bwMode="auto">
          <a:xfrm>
            <a:off x="4800600" y="1447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5654" name="Text Box 2054"/>
          <p:cNvSpPr txBox="1">
            <a:spLocks noChangeArrowheads="1"/>
          </p:cNvSpPr>
          <p:nvPr/>
        </p:nvSpPr>
        <p:spPr bwMode="auto">
          <a:xfrm>
            <a:off x="4549775" y="1279525"/>
            <a:ext cx="4495800" cy="19272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PROGNOSA NEGATIF : </a:t>
            </a: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Penurunan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kapasitas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kerja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Penurunan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kapasitas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erobik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maks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Sesak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nafas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saat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aktifitas</a:t>
            </a:r>
            <a:endParaRPr lang="en-US" dirty="0">
              <a:solidFill>
                <a:srgbClr val="FFFF00"/>
              </a:solidFill>
            </a:endParaRPr>
          </a:p>
          <a:p>
            <a:pPr algn="l">
              <a:buFontTx/>
              <a:buChar char="•"/>
            </a:pPr>
            <a:r>
              <a:rPr lang="en-US" dirty="0" err="1">
                <a:solidFill>
                  <a:srgbClr val="FFFF00"/>
                </a:solidFill>
              </a:rPr>
              <a:t>Pola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kerja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55655" name="AutoShape 2055"/>
          <p:cNvSpPr>
            <a:spLocks noChangeArrowheads="1"/>
          </p:cNvSpPr>
          <p:nvPr/>
        </p:nvSpPr>
        <p:spPr bwMode="auto">
          <a:xfrm>
            <a:off x="3286116" y="5000636"/>
            <a:ext cx="12954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656" name="Text Box 2056"/>
          <p:cNvSpPr txBox="1">
            <a:spLocks noChangeArrowheads="1"/>
          </p:cNvSpPr>
          <p:nvPr/>
        </p:nvSpPr>
        <p:spPr bwMode="auto">
          <a:xfrm>
            <a:off x="1571604" y="5643578"/>
            <a:ext cx="4649788" cy="466725"/>
          </a:xfrm>
          <a:prstGeom prst="rect">
            <a:avLst/>
          </a:prstGeom>
          <a:solidFill>
            <a:srgbClr val="FFFFCC"/>
          </a:solidFill>
          <a:ln w="9525">
            <a:solidFill>
              <a:srgbClr val="3333CC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60000"/>
                </a:solidFill>
              </a:rPr>
              <a:t>PERENCANAAN &amp; INTERVENSI</a:t>
            </a:r>
          </a:p>
        </p:txBody>
      </p:sp>
      <p:sp>
        <p:nvSpPr>
          <p:cNvPr id="155657" name="Text Box 2057"/>
          <p:cNvSpPr txBox="1">
            <a:spLocks noChangeArrowheads="1"/>
          </p:cNvSpPr>
          <p:nvPr/>
        </p:nvSpPr>
        <p:spPr bwMode="auto">
          <a:xfrm>
            <a:off x="3071802" y="6215082"/>
            <a:ext cx="1738361" cy="46166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EVALUASI</a:t>
            </a:r>
          </a:p>
        </p:txBody>
      </p:sp>
      <p:sp>
        <p:nvSpPr>
          <p:cNvPr id="155659" name="AutoShape 2059"/>
          <p:cNvSpPr>
            <a:spLocks noChangeArrowheads="1"/>
          </p:cNvSpPr>
          <p:nvPr/>
        </p:nvSpPr>
        <p:spPr bwMode="auto">
          <a:xfrm>
            <a:off x="4876800" y="6248400"/>
            <a:ext cx="2819400" cy="381000"/>
          </a:xfrm>
          <a:prstGeom prst="notchedRightArrow">
            <a:avLst>
              <a:gd name="adj1" fmla="val 50000"/>
              <a:gd name="adj2" fmla="val 18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661" name="Text Box 2061"/>
          <p:cNvSpPr txBox="1">
            <a:spLocks noChangeArrowheads="1"/>
          </p:cNvSpPr>
          <p:nvPr/>
        </p:nvSpPr>
        <p:spPr bwMode="auto">
          <a:xfrm>
            <a:off x="7654925" y="6213475"/>
            <a:ext cx="1520825" cy="457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Discharge</a:t>
            </a:r>
          </a:p>
        </p:txBody>
      </p:sp>
      <p:sp>
        <p:nvSpPr>
          <p:cNvPr id="155662" name="AutoShape 2062"/>
          <p:cNvSpPr>
            <a:spLocks noChangeArrowheads="1"/>
          </p:cNvSpPr>
          <p:nvPr/>
        </p:nvSpPr>
        <p:spPr bwMode="auto">
          <a:xfrm flipV="1">
            <a:off x="6629400" y="3505200"/>
            <a:ext cx="990600" cy="2971800"/>
          </a:xfrm>
          <a:prstGeom prst="curvedLeftArrow">
            <a:avLst>
              <a:gd name="adj1" fmla="val 31319"/>
              <a:gd name="adj2" fmla="val 91319"/>
              <a:gd name="adj3" fmla="val 33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663" name="Text Box 2063"/>
          <p:cNvSpPr txBox="1">
            <a:spLocks noChangeArrowheads="1"/>
          </p:cNvSpPr>
          <p:nvPr/>
        </p:nvSpPr>
        <p:spPr bwMode="auto">
          <a:xfrm>
            <a:off x="6848475" y="4003675"/>
            <a:ext cx="2081243" cy="457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b="1" dirty="0" err="1"/>
              <a:t>Reasesmen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556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55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155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5" grpId="0" animBg="1"/>
      <p:bldP spid="155656" grpId="0" animBg="1" autoUpdateAnimBg="0"/>
      <p:bldP spid="155657" grpId="0" animBg="1" autoUpdateAnimBg="0"/>
      <p:bldP spid="155659" grpId="0" animBg="1"/>
      <p:bldP spid="155661" grpId="0" build="p" autoUpdateAnimBg="0"/>
      <p:bldP spid="155662" grpId="0" animBg="1"/>
      <p:bldP spid="155663" grpId="0" build="p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altLang="zh-TW" i="1" dirty="0" err="1" smtClean="0"/>
              <a:t>Perubahan</a:t>
            </a:r>
            <a:r>
              <a:rPr lang="en-US" altLang="zh-TW" i="1" dirty="0" smtClean="0"/>
              <a:t> </a:t>
            </a:r>
            <a:r>
              <a:rPr lang="en-US" altLang="zh-TW" i="1" dirty="0" err="1" smtClean="0"/>
              <a:t>parenchym</a:t>
            </a:r>
            <a:r>
              <a:rPr lang="en-US" altLang="zh-TW" i="1" dirty="0" smtClean="0"/>
              <a:t> </a:t>
            </a:r>
            <a:r>
              <a:rPr lang="en-US" altLang="zh-TW" i="1" dirty="0" err="1" smtClean="0"/>
              <a:t>setelah</a:t>
            </a:r>
            <a:r>
              <a:rPr lang="en-US" altLang="zh-TW" i="1" dirty="0" smtClean="0"/>
              <a:t> </a:t>
            </a:r>
            <a:r>
              <a:rPr lang="en-US" altLang="zh-TW" i="1" dirty="0" err="1" smtClean="0"/>
              <a:t>imflamasi</a:t>
            </a:r>
            <a:r>
              <a:rPr lang="en-US" altLang="zh-TW" i="1" dirty="0" smtClean="0"/>
              <a:t> </a:t>
            </a:r>
            <a:r>
              <a:rPr lang="en-US" altLang="zh-TW" i="1" dirty="0" err="1" smtClean="0"/>
              <a:t>atau</a:t>
            </a:r>
            <a:r>
              <a:rPr lang="en-US" altLang="zh-TW" i="1" dirty="0" smtClean="0"/>
              <a:t> </a:t>
            </a:r>
            <a:r>
              <a:rPr lang="en-US" altLang="zh-TW" i="1" dirty="0" err="1" smtClean="0"/>
              <a:t>fibrotik</a:t>
            </a:r>
            <a:r>
              <a:rPr lang="en-US" altLang="zh-TW" i="1" dirty="0" smtClean="0"/>
              <a:t> </a:t>
            </a:r>
            <a:r>
              <a:rPr lang="en-US" altLang="zh-TW" i="1" dirty="0" err="1" smtClean="0"/>
              <a:t>dari</a:t>
            </a:r>
            <a:r>
              <a:rPr lang="en-US" altLang="zh-TW" i="1" dirty="0" smtClean="0"/>
              <a:t> </a:t>
            </a:r>
            <a:r>
              <a:rPr lang="en-US" altLang="zh-TW" i="1" dirty="0" err="1" smtClean="0"/>
              <a:t>jaringan</a:t>
            </a:r>
            <a:r>
              <a:rPr lang="en-US" altLang="zh-TW" i="1" dirty="0" smtClean="0"/>
              <a:t> </a:t>
            </a:r>
            <a:r>
              <a:rPr lang="en-US" altLang="zh-TW" i="1" dirty="0" err="1" smtClean="0"/>
              <a:t>paru</a:t>
            </a:r>
            <a:r>
              <a:rPr lang="en-US" altLang="zh-TW" dirty="0" smtClean="0"/>
              <a:t>. interstitial lung disease </a:t>
            </a:r>
            <a:r>
              <a:rPr lang="en-US" altLang="zh-TW" dirty="0" err="1" smtClean="0"/>
              <a:t>menyebabkan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pengembangan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paru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terhambat</a:t>
            </a:r>
            <a:r>
              <a:rPr lang="en-US" altLang="zh-TW" dirty="0" smtClean="0"/>
              <a:t>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altLang="zh-TW" dirty="0" err="1" smtClean="0"/>
              <a:t>Konsekuensinya</a:t>
            </a:r>
            <a:r>
              <a:rPr lang="en-US" altLang="zh-TW" dirty="0" smtClean="0"/>
              <a:t> volume </a:t>
            </a:r>
            <a:r>
              <a:rPr lang="en-US" altLang="zh-TW" dirty="0" err="1" smtClean="0"/>
              <a:t>paru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turun</a:t>
            </a:r>
            <a:r>
              <a:rPr lang="en-US" altLang="zh-TW" dirty="0" smtClean="0"/>
              <a:t>. </a:t>
            </a:r>
            <a:endParaRPr lang="en-US" altLang="zh-TW" i="1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altLang="zh-TW" dirty="0" err="1" smtClean="0"/>
              <a:t>Perubahan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penurunana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vasculer</a:t>
            </a:r>
            <a:r>
              <a:rPr lang="en-US" altLang="zh-TW" dirty="0" smtClean="0"/>
              <a:t> pulmonary </a:t>
            </a:r>
            <a:r>
              <a:rPr lang="en-US" altLang="zh-TW" dirty="0" smtClean="0">
                <a:sym typeface="Wingdings" pitchFamily="2" charset="2"/>
              </a:rPr>
              <a:t> Hypoxemia and </a:t>
            </a:r>
            <a:r>
              <a:rPr lang="en-US" altLang="zh-TW" dirty="0" err="1" smtClean="0">
                <a:sym typeface="Wingdings" pitchFamily="2" charset="2"/>
              </a:rPr>
              <a:t>cor</a:t>
            </a:r>
            <a:r>
              <a:rPr lang="en-US" altLang="zh-TW" dirty="0" smtClean="0">
                <a:sym typeface="Wingdings" pitchFamily="2" charset="2"/>
              </a:rPr>
              <a:t> </a:t>
            </a:r>
            <a:r>
              <a:rPr lang="en-US" altLang="zh-TW" dirty="0" err="1" smtClean="0">
                <a:sym typeface="Wingdings" pitchFamily="2" charset="2"/>
              </a:rPr>
              <a:t>pulmonal</a:t>
            </a:r>
            <a:r>
              <a:rPr lang="en-US" altLang="zh-TW" dirty="0" smtClean="0">
                <a:sym typeface="Wingdings" pitchFamily="2" charset="2"/>
              </a:rPr>
              <a:t>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altLang="zh-TW" dirty="0" err="1" smtClean="0">
                <a:sym typeface="Wingdings" pitchFamily="2" charset="2"/>
              </a:rPr>
              <a:t>Pada</a:t>
            </a:r>
            <a:r>
              <a:rPr lang="en-US" altLang="zh-TW" dirty="0" smtClean="0">
                <a:sym typeface="Wingdings" pitchFamily="2" charset="2"/>
              </a:rPr>
              <a:t> </a:t>
            </a:r>
            <a:r>
              <a:rPr lang="en-US" altLang="zh-TW" dirty="0" err="1" smtClean="0">
                <a:sym typeface="Wingdings" pitchFamily="2" charset="2"/>
              </a:rPr>
              <a:t>penyakit</a:t>
            </a:r>
            <a:r>
              <a:rPr lang="en-US" altLang="zh-TW" dirty="0" smtClean="0">
                <a:sym typeface="Wingdings" pitchFamily="2" charset="2"/>
              </a:rPr>
              <a:t> pleural </a:t>
            </a:r>
            <a:r>
              <a:rPr lang="en-US" altLang="zh-TW" i="1" dirty="0" err="1" smtClean="0">
                <a:sym typeface="Wingdings" pitchFamily="2" charset="2"/>
              </a:rPr>
              <a:t>mengentalkan</a:t>
            </a:r>
            <a:r>
              <a:rPr lang="en-US" altLang="zh-TW" dirty="0" smtClean="0">
                <a:sym typeface="Wingdings" pitchFamily="2" charset="2"/>
              </a:rPr>
              <a:t> plaques of collagen fibers </a:t>
            </a:r>
            <a:r>
              <a:rPr lang="en-US" altLang="zh-TW" dirty="0" err="1" smtClean="0">
                <a:sym typeface="Wingdings" pitchFamily="2" charset="2"/>
              </a:rPr>
              <a:t>penyebab</a:t>
            </a:r>
            <a:r>
              <a:rPr lang="en-US" altLang="zh-TW" dirty="0" smtClean="0">
                <a:sym typeface="Wingdings" pitchFamily="2" charset="2"/>
              </a:rPr>
              <a:t> fibrosis.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altLang="zh-TW" dirty="0" err="1" smtClean="0"/>
              <a:t>Perubahan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ini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terjadi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saat</a:t>
            </a:r>
            <a:r>
              <a:rPr lang="en-US" altLang="zh-TW" dirty="0" smtClean="0"/>
              <a:t> injury.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altLang="zh-TW" dirty="0" smtClean="0"/>
              <a:t>Collagen vascular diseases 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altLang="zh-TW" dirty="0" smtClean="0"/>
              <a:t>Scleroderma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altLang="zh-TW" dirty="0" err="1" smtClean="0"/>
              <a:t>Polymyositis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dermatomyositis</a:t>
            </a:r>
            <a:endParaRPr lang="en-US" altLang="zh-TW" dirty="0" smtClean="0"/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altLang="zh-TW" dirty="0" smtClean="0"/>
              <a:t>Systemic lupus </a:t>
            </a:r>
            <a:r>
              <a:rPr lang="en-US" altLang="zh-TW" dirty="0" err="1" smtClean="0"/>
              <a:t>erythematosus</a:t>
            </a:r>
            <a:endParaRPr lang="en-US" altLang="zh-TW" dirty="0" smtClean="0"/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altLang="zh-TW" dirty="0" smtClean="0"/>
              <a:t>Rheumatoid arthritis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altLang="zh-TW" dirty="0" err="1" smtClean="0"/>
              <a:t>Ankylosing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spondylitis</a:t>
            </a:r>
            <a:r>
              <a:rPr lang="en-US" altLang="zh-TW" dirty="0" smtClean="0"/>
              <a:t>.  </a:t>
            </a:r>
          </a:p>
          <a:p>
            <a:pPr marL="609600" indent="-609600" eaLnBrk="1" hangingPunct="1">
              <a:defRPr/>
            </a:pPr>
            <a:endParaRPr lang="zh-TW" alt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  <a:defRPr/>
            </a:pPr>
            <a:r>
              <a:rPr lang="en-US" altLang="zh-TW" sz="2800" dirty="0" smtClean="0"/>
              <a:t>2. Drugs induced 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altLang="zh-TW" sz="2400" dirty="0" err="1" smtClean="0"/>
              <a:t>Nitrofurantoin</a:t>
            </a:r>
            <a:endParaRPr lang="en-US" altLang="zh-TW" sz="2400" dirty="0" smtClean="0"/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altLang="zh-TW" sz="2400" dirty="0" err="1" smtClean="0"/>
              <a:t>Amiodarone</a:t>
            </a:r>
            <a:endParaRPr lang="en-US" altLang="zh-TW" sz="2400" dirty="0" smtClean="0"/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altLang="zh-TW" sz="2400" dirty="0" err="1" smtClean="0"/>
              <a:t>Dilantin</a:t>
            </a:r>
            <a:endParaRPr lang="en-US" altLang="zh-TW" sz="2400" dirty="0" smtClean="0"/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altLang="zh-TW" sz="2400" dirty="0" err="1" smtClean="0"/>
              <a:t>Bleomycin</a:t>
            </a:r>
            <a:endParaRPr lang="en-US" altLang="zh-TW" sz="2400" dirty="0" smtClean="0">
              <a:solidFill>
                <a:schemeClr val="fol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altLang="zh-TW" sz="2400" dirty="0" err="1" smtClean="0"/>
              <a:t>Cyclophosphamide</a:t>
            </a:r>
            <a:endParaRPr lang="en-US" altLang="zh-TW" sz="2400" dirty="0" smtClean="0"/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altLang="zh-TW" sz="2400" dirty="0" err="1" smtClean="0"/>
              <a:t>Methotrexate</a:t>
            </a:r>
            <a:endParaRPr lang="en-US" altLang="zh-TW" sz="2400" dirty="0" smtClean="0"/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altLang="zh-TW" sz="2400" dirty="0" smtClean="0"/>
              <a:t>Radiation.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zh-TW" dirty="0" smtClean="0"/>
              <a:t>3. Primary or unclassified diseases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altLang="zh-TW" dirty="0" err="1" smtClean="0"/>
              <a:t>Sarcoidosis</a:t>
            </a:r>
            <a:endParaRPr lang="en-US" altLang="zh-TW" dirty="0" smtClean="0"/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altLang="zh-TW" dirty="0" smtClean="0"/>
              <a:t>Pulmonary </a:t>
            </a:r>
            <a:r>
              <a:rPr lang="en-US" altLang="zh-TW" dirty="0" err="1" smtClean="0"/>
              <a:t>histiocytosis</a:t>
            </a:r>
            <a:r>
              <a:rPr lang="en-US" altLang="zh-TW" dirty="0" smtClean="0"/>
              <a:t> X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altLang="zh-TW" dirty="0" err="1" smtClean="0"/>
              <a:t>Lymphangioleiomyomatosis</a:t>
            </a:r>
            <a:r>
              <a:rPr lang="en-US" altLang="zh-TW" dirty="0" smtClean="0"/>
              <a:t> (LAM)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altLang="zh-TW" dirty="0" smtClean="0"/>
              <a:t>Pulmonary </a:t>
            </a:r>
            <a:r>
              <a:rPr lang="en-US" altLang="zh-TW" dirty="0" err="1" smtClean="0"/>
              <a:t>vasculitis</a:t>
            </a:r>
            <a:endParaRPr lang="en-US" altLang="zh-TW" dirty="0" smtClean="0"/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altLang="zh-TW" dirty="0" smtClean="0"/>
              <a:t>Alveolar </a:t>
            </a:r>
            <a:r>
              <a:rPr lang="en-US" altLang="zh-TW" dirty="0" err="1" smtClean="0"/>
              <a:t>proteinosis</a:t>
            </a:r>
            <a:endParaRPr lang="en-US" altLang="zh-TW" dirty="0" smtClean="0"/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altLang="zh-TW" dirty="0" err="1" smtClean="0"/>
              <a:t>Eosinophilic</a:t>
            </a:r>
            <a:r>
              <a:rPr lang="en-US" altLang="zh-TW" dirty="0" smtClean="0"/>
              <a:t> pneumonia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altLang="zh-TW" dirty="0" err="1" smtClean="0"/>
              <a:t>Bronchiolitis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obliterans</a:t>
            </a:r>
            <a:r>
              <a:rPr lang="en-US" altLang="zh-TW" dirty="0" smtClean="0"/>
              <a:t> organizing pneumonia (BOOP)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  <a:defRPr/>
            </a:pPr>
            <a:r>
              <a:rPr lang="en-US" altLang="zh-TW" dirty="0" smtClean="0"/>
              <a:t>4. Idiopathic fibrotic disorders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altLang="zh-TW" dirty="0" smtClean="0"/>
              <a:t>Acute interstitial pneumonia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altLang="zh-TW" dirty="0" smtClean="0"/>
              <a:t>Idiopathic pulmonary fibrosis (usual </a:t>
            </a:r>
            <a:r>
              <a:rPr lang="en-US" altLang="zh-TW" dirty="0" err="1" smtClean="0"/>
              <a:t>intersttial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pneumonitis</a:t>
            </a:r>
            <a:r>
              <a:rPr lang="en-US" altLang="zh-TW" dirty="0" smtClean="0"/>
              <a:t>)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altLang="zh-TW" dirty="0" smtClean="0"/>
              <a:t>Lymphocytic interstitial </a:t>
            </a:r>
            <a:r>
              <a:rPr lang="en-US" altLang="zh-TW" dirty="0" err="1" smtClean="0"/>
              <a:t>pneumonitis</a:t>
            </a:r>
            <a:endParaRPr lang="en-US" altLang="zh-TW" dirty="0" smtClean="0"/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altLang="zh-TW" dirty="0" err="1" smtClean="0"/>
              <a:t>Desquamative</a:t>
            </a:r>
            <a:r>
              <a:rPr lang="en-US" altLang="zh-TW" dirty="0" smtClean="0"/>
              <a:t> interstitial </a:t>
            </a:r>
            <a:r>
              <a:rPr lang="en-US" altLang="zh-TW" dirty="0" err="1" smtClean="0"/>
              <a:t>pneumonitis</a:t>
            </a:r>
            <a:endParaRPr lang="en-US" altLang="zh-TW" dirty="0" smtClean="0"/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altLang="zh-TW" dirty="0" smtClean="0"/>
              <a:t>Non-specific interstitial </a:t>
            </a:r>
            <a:r>
              <a:rPr lang="en-US" altLang="zh-TW" dirty="0" err="1" smtClean="0"/>
              <a:t>pneumonitis</a:t>
            </a:r>
            <a:endParaRPr lang="zh-TW" alt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643966" cy="118745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accent2"/>
                </a:solidFill>
              </a:rPr>
              <a:t>7. </a:t>
            </a:r>
            <a:r>
              <a:rPr lang="en-US" sz="2400" b="1" dirty="0" err="1" smtClean="0">
                <a:solidFill>
                  <a:schemeClr val="tx1"/>
                </a:solidFill>
              </a:rPr>
              <a:t>Kelemahan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ventilasi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respirasi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pertukaran</a:t>
            </a:r>
            <a:r>
              <a:rPr lang="en-US" sz="2400" b="1" dirty="0">
                <a:solidFill>
                  <a:schemeClr val="tx1"/>
                </a:solidFill>
              </a:rPr>
              <a:t> gas, </a:t>
            </a: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           </a:t>
            </a:r>
            <a:r>
              <a:rPr lang="en-US" sz="2400" b="1" dirty="0" err="1" smtClean="0">
                <a:solidFill>
                  <a:schemeClr val="tx1"/>
                </a:solidFill>
              </a:rPr>
              <a:t>akibat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gagal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nafas</a:t>
            </a:r>
            <a:r>
              <a:rPr lang="en-US" sz="2400" b="1" dirty="0">
                <a:solidFill>
                  <a:schemeClr val="tx1"/>
                </a:solidFill>
              </a:rPr>
              <a:t> neonatal.</a:t>
            </a:r>
          </a:p>
        </p:txBody>
      </p:sp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4800600" y="1219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571472" y="1295400"/>
            <a:ext cx="3848128" cy="526297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 algn="l"/>
            <a:r>
              <a:rPr lang="en-US" dirty="0">
                <a:solidFill>
                  <a:srgbClr val="FFFF00"/>
                </a:solidFill>
              </a:rPr>
              <a:t>KONDISI PATOFISIOLOGI : </a:t>
            </a: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Sesak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nafas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bradikardi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Dispasia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bronhopulmonal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Sindroma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aspirasi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meconium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Pneumonia</a:t>
            </a: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Kegagalan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neurovaskuler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Kecacadan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kongenital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Penyakit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membran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hialin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Desaturasi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cepat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saat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gerak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atau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menangis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Bedah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thorak</a:t>
            </a:r>
            <a:r>
              <a:rPr lang="en-US" dirty="0">
                <a:solidFill>
                  <a:srgbClr val="FFFF00"/>
                </a:solidFill>
              </a:rPr>
              <a:t>-abdomen</a:t>
            </a:r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4786313" y="1295400"/>
            <a:ext cx="4171949" cy="452431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 algn="l"/>
            <a:r>
              <a:rPr lang="en-US" dirty="0" smtClean="0">
                <a:solidFill>
                  <a:srgbClr val="FFFF00"/>
                </a:solidFill>
              </a:rPr>
              <a:t>PROGNOSA  NEGATIF </a:t>
            </a:r>
            <a:r>
              <a:rPr lang="en-US" dirty="0">
                <a:solidFill>
                  <a:srgbClr val="FFFF00"/>
                </a:solidFill>
              </a:rPr>
              <a:t>:</a:t>
            </a: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Gagal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jalan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nafas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Gagal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batuk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Gagal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pertukaran</a:t>
            </a:r>
            <a:r>
              <a:rPr lang="en-US" dirty="0">
                <a:solidFill>
                  <a:srgbClr val="FFFF00"/>
                </a:solidFill>
              </a:rPr>
              <a:t> gas</a:t>
            </a: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Pola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nafas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paradoks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Retraksi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intercostal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subcostal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saat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inspirasi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Respon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pulmonal</a:t>
            </a:r>
            <a:r>
              <a:rPr lang="en-US" dirty="0">
                <a:solidFill>
                  <a:srgbClr val="FFFF00"/>
                </a:solidFill>
              </a:rPr>
              <a:t> abnormal </a:t>
            </a:r>
            <a:r>
              <a:rPr lang="en-US" dirty="0" err="1">
                <a:solidFill>
                  <a:srgbClr val="FFFF00"/>
                </a:solidFill>
              </a:rPr>
              <a:t>terhadap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aktifitas</a:t>
            </a:r>
            <a:endParaRPr lang="en-US" dirty="0">
              <a:solidFill>
                <a:srgbClr val="FFFF00"/>
              </a:solidFill>
            </a:endParaRPr>
          </a:p>
          <a:p>
            <a:pPr marL="457200" indent="-457200" algn="l">
              <a:buFontTx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Intoleran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fisiologik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thd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perawatan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rutin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FISIOTERAPI JANTUNG PARU PADA ANAK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305800" cy="4572000"/>
          </a:xfrm>
        </p:spPr>
        <p:txBody>
          <a:bodyPr/>
          <a:lstStyle/>
          <a:p>
            <a:r>
              <a:rPr lang="en-US" b="1" dirty="0"/>
              <a:t>PERNAFASAN ANAK BERBEDA DNG DEWASA.</a:t>
            </a:r>
          </a:p>
          <a:p>
            <a:r>
              <a:rPr lang="en-US" b="1" dirty="0"/>
              <a:t>BERBEDA ANATOMI DAN FISIOLOGI</a:t>
            </a:r>
          </a:p>
          <a:p>
            <a:r>
              <a:rPr lang="en-US" b="1" dirty="0"/>
              <a:t>UNSUR TUMBUH KEMBANG BAYI-ANAK</a:t>
            </a:r>
          </a:p>
          <a:p>
            <a:r>
              <a:rPr lang="en-US" b="1" dirty="0"/>
              <a:t>SHG MEMPENGARUHI PEMERIKSAAN, ANALISA DAN TIONDAKAN FT NYA</a:t>
            </a:r>
            <a:r>
              <a:rPr lang="en-US" sz="2800" dirty="0"/>
              <a:t>.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14290"/>
            <a:ext cx="7772400" cy="1071570"/>
          </a:xfrm>
        </p:spPr>
        <p:txBody>
          <a:bodyPr/>
          <a:lstStyle/>
          <a:p>
            <a:pPr algn="ctr"/>
            <a:r>
              <a:rPr lang="en-US" sz="3200" b="1" dirty="0"/>
              <a:t>PERBEDAAN </a:t>
            </a:r>
            <a:br>
              <a:rPr lang="en-US" sz="3200" b="1" dirty="0"/>
            </a:br>
            <a:r>
              <a:rPr lang="en-US" sz="3200" b="1" dirty="0"/>
              <a:t>ANAK DAN ORANG DEWASA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sz="2400" b="1" dirty="0"/>
              <a:t>CARA KOMUNIKASI / INFORMASI      SANGAT TGT PENGASUH/IBUNYA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 b="1" dirty="0"/>
              <a:t>PENDEKATAN PADA BAYI/ ANAK PUNYA CARA TERSENDIR : PEMERIKSAAN, TINDAKAN DLL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 b="1" dirty="0"/>
              <a:t>SELALU MENIMBULKAN MASALAH.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 b="1" dirty="0"/>
              <a:t>ANAK PERLU PENGHARGAAN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 b="1" dirty="0"/>
              <a:t>PERLU MELIBATKAN PENGASUH</a:t>
            </a:r>
            <a:r>
              <a:rPr lang="en-US" sz="2400" dirty="0"/>
              <a:t> </a:t>
            </a:r>
            <a:endParaRPr lang="en-US" sz="2400" dirty="0" smtClean="0"/>
          </a:p>
          <a:p>
            <a:pPr marL="609600" indent="-609600">
              <a:buFont typeface="Wingdings" pitchFamily="2" charset="2"/>
              <a:buNone/>
            </a:pPr>
            <a:r>
              <a:rPr lang="en-US" sz="2400" b="1" dirty="0" smtClean="0"/>
              <a:t>6. 	PERBEDAAN USIA SANGAT BERBEDA PERLAKUANNYA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 b="1" dirty="0" smtClean="0"/>
              <a:t>7.	 PERKEMBANGAN REFLEK DAN RESPON SANGAT PENTING BAGI FISIOTERAPI ANAK.</a:t>
            </a:r>
          </a:p>
          <a:p>
            <a:pPr marL="609600" indent="-609600">
              <a:buNone/>
            </a:pPr>
            <a:r>
              <a:rPr lang="en-US" sz="2400" dirty="0" smtClean="0"/>
              <a:t>  </a:t>
            </a:r>
            <a:endParaRPr lang="en-US" sz="2400" dirty="0"/>
          </a:p>
          <a:p>
            <a:pPr marL="609600" indent="-609600">
              <a:buFont typeface="Wingdings" pitchFamily="2" charset="2"/>
              <a:buAutoNum type="arabicPeriod"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214291"/>
            <a:ext cx="7793037" cy="642942"/>
          </a:xfrm>
        </p:spPr>
        <p:txBody>
          <a:bodyPr/>
          <a:lstStyle/>
          <a:p>
            <a:pPr algn="ctr"/>
            <a:r>
              <a:rPr lang="en-US" sz="3200" b="1" dirty="0"/>
              <a:t>FISIOLOGI.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857232"/>
            <a:ext cx="7772400" cy="5786478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PARU BAYI </a:t>
            </a:r>
            <a:r>
              <a:rPr lang="en-US" sz="2400" dirty="0" smtClean="0"/>
              <a:t> </a:t>
            </a:r>
            <a:r>
              <a:rPr lang="en-US" sz="2400" dirty="0"/>
              <a:t>LEMAH.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POLA NAFAS TIDAK TERATUR </a:t>
            </a:r>
            <a:r>
              <a:rPr lang="en-US" sz="2400" dirty="0">
                <a:sym typeface="Wingdings" pitchFamily="2" charset="2"/>
              </a:rPr>
              <a:t> APNOE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>
                <a:sym typeface="Wingdings" pitchFamily="2" charset="2"/>
              </a:rPr>
              <a:t>PENINGKATAN VULUME PARU TAK TERLAKSANAN  RR NAIK / DEEP BREATHING.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>
                <a:sym typeface="Wingdings" pitchFamily="2" charset="2"/>
              </a:rPr>
              <a:t>NEONATUS TIDUR 20 JAM DLM 24 JAM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FUNGSI DIAPRAGMA BAYI / ANAK 10-25% (DEWASA 50-65%). RR MENCAPAI 110/MIN. OTOT PERNAFASAN MUDAH LELAH.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BASAL METABOLISME ANAK TINGGI </a:t>
            </a:r>
            <a:r>
              <a:rPr lang="en-US" sz="2400" dirty="0" smtClean="0">
                <a:sym typeface="Wingdings" pitchFamily="2" charset="2"/>
              </a:rPr>
              <a:t> OKSIGEN TIDAK TERPENUH  HYPOKSIA  JUSTRU BRADIKARDIA HR KURANG DARI 100/MIN.</a:t>
            </a:r>
          </a:p>
          <a:p>
            <a:pPr marL="609600" indent="-609600">
              <a:buFont typeface="Wingdings" pitchFamily="2" charset="2"/>
              <a:buAutoNum type="arabicPeriod" startAt="7"/>
            </a:pPr>
            <a:r>
              <a:rPr lang="en-US" sz="2400" dirty="0" smtClean="0"/>
              <a:t>PENINGKATAN VENTILASI LOKAL ( THORAKAL) TIDAK TERATUR </a:t>
            </a:r>
            <a:r>
              <a:rPr lang="en-US" sz="2400" dirty="0" smtClean="0">
                <a:sym typeface="Wingdings" pitchFamily="2" charset="2"/>
              </a:rPr>
              <a:t> KELELAHAN  PENYAKIT PARU BAGIAN ATAS.</a:t>
            </a:r>
          </a:p>
          <a:p>
            <a:pPr marL="609600" indent="-609600">
              <a:buFont typeface="Wingdings" pitchFamily="2" charset="2"/>
              <a:buAutoNum type="arabicPeriod" startAt="7"/>
            </a:pPr>
            <a:r>
              <a:rPr lang="en-US" sz="2400" dirty="0" smtClean="0"/>
              <a:t>BAGI BAYI YG BESAR </a:t>
            </a:r>
            <a:r>
              <a:rPr lang="en-US" sz="2400" dirty="0" smtClean="0">
                <a:sym typeface="Wingdings" pitchFamily="2" charset="2"/>
              </a:rPr>
              <a:t> VOLUME PARU TERBATAS  RESIDUAL VULUME TINGGI , JALAN NAFAS RELATIF KECIL  VOLUME UDARA RENDAH SESAK NAFAS.</a:t>
            </a:r>
            <a:endParaRPr lang="en-US" sz="2400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400" dirty="0" smtClean="0"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400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SESAK NAFAS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Clr>
                <a:srgbClr val="0099FF"/>
              </a:buClr>
            </a:pPr>
            <a:r>
              <a:rPr lang="en-US" sz="2400" dirty="0" smtClean="0"/>
              <a:t>Rasa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nyaman</a:t>
            </a:r>
            <a:r>
              <a:rPr lang="en-US" sz="2400" dirty="0" smtClean="0"/>
              <a:t> </a:t>
            </a:r>
            <a:r>
              <a:rPr lang="en-US" sz="2400" dirty="0" err="1" smtClean="0"/>
              <a:t>bernapas</a:t>
            </a:r>
            <a:r>
              <a:rPr lang="en-US" sz="2400" dirty="0" smtClean="0"/>
              <a:t> </a:t>
            </a:r>
          </a:p>
          <a:p>
            <a:pPr>
              <a:spcBef>
                <a:spcPct val="50000"/>
              </a:spcBef>
              <a:buClr>
                <a:srgbClr val="0099FF"/>
              </a:buClr>
            </a:pPr>
            <a:r>
              <a:rPr lang="en-US" sz="2400" dirty="0" err="1" smtClean="0"/>
              <a:t>Subjektif</a:t>
            </a:r>
            <a:r>
              <a:rPr lang="en-US" sz="2400" dirty="0" smtClean="0"/>
              <a:t> &amp; </a:t>
            </a: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diukur</a:t>
            </a:r>
            <a:r>
              <a:rPr lang="en-US" sz="2400" dirty="0" smtClean="0"/>
              <a:t> </a:t>
            </a:r>
          </a:p>
          <a:p>
            <a:pPr>
              <a:spcBef>
                <a:spcPct val="50000"/>
              </a:spcBef>
              <a:buClr>
                <a:srgbClr val="0099FF"/>
              </a:buClr>
            </a:pPr>
            <a:r>
              <a:rPr lang="da-DK" sz="2400" dirty="0" smtClean="0"/>
              <a:t>Penyebab : paru, jantung, endokrin, ginjal, neurologi, hematologi, reumatologi &amp; psikologi</a:t>
            </a:r>
            <a:endParaRPr lang="en-US" sz="2400" dirty="0" smtClean="0">
              <a:sym typeface="Wingdings" pitchFamily="2" charset="2"/>
            </a:endParaRPr>
          </a:p>
          <a:p>
            <a:pPr>
              <a:spcBef>
                <a:spcPct val="50000"/>
              </a:spcBef>
              <a:buClr>
                <a:srgbClr val="0099FF"/>
              </a:buClr>
            </a:pPr>
            <a:r>
              <a:rPr lang="da-DK" sz="2400" dirty="0" smtClean="0"/>
              <a:t>Prevalens dispnea </a:t>
            </a:r>
            <a:r>
              <a:rPr lang="da-DK" sz="2400" dirty="0" smtClean="0">
                <a:cs typeface="Arial" charset="0"/>
              </a:rPr>
              <a:t>→ tidak ada data akurat</a:t>
            </a:r>
          </a:p>
          <a:p>
            <a:pPr>
              <a:spcBef>
                <a:spcPct val="50000"/>
              </a:spcBef>
              <a:buClr>
                <a:srgbClr val="0099FF"/>
              </a:buClr>
            </a:pPr>
            <a:r>
              <a:rPr lang="da-DK" sz="2400" dirty="0" smtClean="0">
                <a:cs typeface="Arial" charset="0"/>
              </a:rPr>
              <a:t>Penelitian→jenis kelamin &amp; umur beda→ 6 – 27 %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usianya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baya</a:t>
            </a:r>
            <a:r>
              <a:rPr lang="en-US" dirty="0" smtClean="0"/>
              <a:t>.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hipertensi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yang </a:t>
            </a:r>
            <a:r>
              <a:rPr lang="en-US" dirty="0" err="1" smtClean="0"/>
              <a:t>ditimbulkan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normal (140/90 mm Hg).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Hipertensi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,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usia</a:t>
            </a:r>
            <a:r>
              <a:rPr lang="en-US" dirty="0" smtClean="0">
                <a:solidFill>
                  <a:srgbClr val="FFC000"/>
                </a:solidFill>
              </a:rPr>
              <a:t> yang </a:t>
            </a:r>
            <a:r>
              <a:rPr lang="en-US" dirty="0" err="1" smtClean="0">
                <a:solidFill>
                  <a:srgbClr val="FFC000"/>
                </a:solidFill>
              </a:rPr>
              <a:t>semakin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tua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err="1" smtClean="0">
                <a:solidFill>
                  <a:srgbClr val="FFC000"/>
                </a:solidFill>
              </a:rPr>
              <a:t>kegemukan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err="1" smtClean="0">
                <a:solidFill>
                  <a:srgbClr val="FFC000"/>
                </a:solidFill>
              </a:rPr>
              <a:t>gagal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ginjal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err="1" smtClean="0">
                <a:solidFill>
                  <a:srgbClr val="FFC000"/>
                </a:solidFill>
              </a:rPr>
              <a:t>merokok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err="1" smtClean="0">
                <a:solidFill>
                  <a:srgbClr val="FFC000"/>
                </a:solidFill>
              </a:rPr>
              <a:t>peminum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alkohol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err="1" smtClean="0">
                <a:solidFill>
                  <a:srgbClr val="FFC000"/>
                </a:solidFill>
              </a:rPr>
              <a:t>stres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keturunan</a:t>
            </a:r>
            <a:r>
              <a:rPr lang="en-US" dirty="0" smtClean="0">
                <a:solidFill>
                  <a:srgbClr val="FFC000"/>
                </a:solidFill>
              </a:rPr>
              <a:t>. </a:t>
            </a:r>
          </a:p>
          <a:p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terkena</a:t>
            </a:r>
            <a:r>
              <a:rPr lang="en-US" dirty="0" smtClean="0"/>
              <a:t> </a:t>
            </a:r>
            <a:r>
              <a:rPr lang="en-US" dirty="0" err="1" smtClean="0"/>
              <a:t>hipertensi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28662" y="285728"/>
            <a:ext cx="7715304" cy="12858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HIPERTENSI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914400"/>
          </a:xfrm>
        </p:spPr>
        <p:txBody>
          <a:bodyPr/>
          <a:lstStyle/>
          <a:p>
            <a:pPr marL="457200" indent="-457200" algn="ctr"/>
            <a:r>
              <a:rPr lang="da-DK" dirty="0" smtClean="0"/>
              <a:t>DEFINISI DISPNEA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142984"/>
            <a:ext cx="7972452" cy="5212576"/>
          </a:xfrm>
        </p:spPr>
        <p:txBody>
          <a:bodyPr/>
          <a:lstStyle/>
          <a:p>
            <a:pPr lvl="1">
              <a:lnSpc>
                <a:spcPct val="90000"/>
              </a:lnSpc>
              <a:buNone/>
            </a:pPr>
            <a:r>
              <a:rPr lang="da-DK" dirty="0" smtClean="0"/>
              <a:t>The American Thoracic Society (ATS):</a:t>
            </a:r>
          </a:p>
          <a:p>
            <a:pPr lvl="1">
              <a:lnSpc>
                <a:spcPct val="90000"/>
              </a:lnSpc>
              <a:buNone/>
            </a:pPr>
            <a:r>
              <a:rPr lang="da-DK" dirty="0" smtClean="0"/>
              <a:t> </a:t>
            </a:r>
          </a:p>
          <a:p>
            <a:pPr lvl="1">
              <a:lnSpc>
                <a:spcPct val="90000"/>
              </a:lnSpc>
              <a:buNone/>
            </a:pPr>
            <a:r>
              <a:rPr lang="da-DK" dirty="0" smtClean="0"/>
              <a:t>	Suatu istilah persepsi subjektif ketidaknyamanan bernapas yang terdiri  dari sensasi dengan intensitas yang berbeda, merupakan hasil interaksi berbagai faktor fisiologi, sosial &amp; lingkungan serta dapat menginduksi respons fisiologi &amp; perilaku sekunder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571472" y="1214422"/>
            <a:ext cx="533400" cy="1524000"/>
          </a:xfrm>
          <a:prstGeom prst="curvedRightArrow">
            <a:avLst>
              <a:gd name="adj1" fmla="val 57143"/>
              <a:gd name="adj2" fmla="val 114286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914400"/>
          </a:xfrm>
        </p:spPr>
        <p:txBody>
          <a:bodyPr/>
          <a:lstStyle/>
          <a:p>
            <a:pPr marL="457200" indent="-457200" algn="ctr"/>
            <a:r>
              <a:rPr lang="da-DK" dirty="0" smtClean="0"/>
              <a:t>MEKANISME DISPNEA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2984"/>
            <a:ext cx="7772400" cy="5212576"/>
          </a:xfrm>
        </p:spPr>
        <p:txBody>
          <a:bodyPr/>
          <a:lstStyle/>
          <a:p>
            <a:r>
              <a:rPr lang="da-DK" dirty="0" smtClean="0"/>
              <a:t>Interaksi sinyal &amp; reseptor dalam</a:t>
            </a:r>
            <a:r>
              <a:rPr lang="da-DK" dirty="0" smtClean="0">
                <a:cs typeface="Arial" charset="0"/>
              </a:rPr>
              <a:t> </a:t>
            </a:r>
            <a:r>
              <a:rPr lang="da-DK" dirty="0" smtClean="0"/>
              <a:t>sistim saraf otonom, korteks motorik, reseptor saluran napas, paru &amp; dinding dada </a:t>
            </a:r>
            <a:r>
              <a:rPr lang="da-DK" dirty="0" smtClean="0">
                <a:cs typeface="Arial" charset="0"/>
              </a:rPr>
              <a:t>→dispnea</a:t>
            </a:r>
          </a:p>
          <a:p>
            <a:endParaRPr lang="da-DK" dirty="0" smtClean="0">
              <a:cs typeface="Arial" charset="0"/>
            </a:endParaRPr>
          </a:p>
          <a:p>
            <a:r>
              <a:rPr lang="da-DK" dirty="0" smtClean="0"/>
              <a:t>Kompleks pernapasan </a:t>
            </a:r>
            <a:r>
              <a:rPr lang="da-DK" dirty="0" smtClean="0">
                <a:cs typeface="Arial" charset="0"/>
              </a:rPr>
              <a:t>←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reseptor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emosi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latihan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paru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saluran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napas</a:t>
            </a:r>
            <a:r>
              <a:rPr lang="en-US" dirty="0" smtClean="0">
                <a:cs typeface="Arial" charset="0"/>
              </a:rPr>
              <a:t> &amp; </a:t>
            </a:r>
            <a:r>
              <a:rPr lang="en-US" dirty="0" err="1" smtClean="0">
                <a:cs typeface="Arial" charset="0"/>
              </a:rPr>
              <a:t>dinding</a:t>
            </a:r>
            <a:r>
              <a:rPr lang="en-US" dirty="0" smtClean="0">
                <a:cs typeface="Arial" charset="0"/>
              </a:rPr>
              <a:t> dada→ </a:t>
            </a:r>
            <a:r>
              <a:rPr lang="en-US" dirty="0" err="1" smtClean="0">
                <a:cs typeface="Arial" charset="0"/>
              </a:rPr>
              <a:t>dispnea</a:t>
            </a:r>
            <a:r>
              <a:rPr lang="en-US" dirty="0" smtClean="0">
                <a:cs typeface="Arial" charset="0"/>
              </a:rPr>
              <a:t> (</a:t>
            </a:r>
            <a:r>
              <a:rPr lang="en-US" dirty="0" err="1" smtClean="0">
                <a:cs typeface="Arial" charset="0"/>
              </a:rPr>
              <a:t>korteks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sensorik</a:t>
            </a:r>
            <a:r>
              <a:rPr lang="en-US" dirty="0" smtClean="0">
                <a:cs typeface="Arial" charset="0"/>
              </a:rPr>
              <a:t> 	primer)</a:t>
            </a:r>
          </a:p>
          <a:p>
            <a:endParaRPr lang="en-US" dirty="0" smtClean="0"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sv-SE" dirty="0" smtClean="0"/>
              <a:t>Emosi, kognitif &amp; perilaku mempengaruhi langsung pusat dispnea di otak.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 DISPNEA PENYAKIT PARU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sv-SE" sz="3200" dirty="0" smtClean="0"/>
              <a:t> </a:t>
            </a:r>
            <a:r>
              <a:rPr lang="sv-SE" sz="3200" dirty="0" smtClean="0">
                <a:solidFill>
                  <a:schemeClr val="accent2"/>
                </a:solidFill>
              </a:rPr>
              <a:t>Penyebab</a:t>
            </a:r>
            <a:r>
              <a:rPr lang="sv-SE" sz="3200" dirty="0" smtClean="0">
                <a:solidFill>
                  <a:schemeClr val="accent2"/>
                </a:solidFill>
                <a:cs typeface="Arial" charset="0"/>
              </a:rPr>
              <a:t> dispnea:</a:t>
            </a:r>
          </a:p>
          <a:p>
            <a:r>
              <a:rPr lang="sv-SE" sz="3200" dirty="0" smtClean="0"/>
              <a:t>Kelainan mekanisme pernapasan, paru lebih kaku, kelemahan otot ventilasi,</a:t>
            </a:r>
          </a:p>
          <a:p>
            <a:pPr>
              <a:buNone/>
            </a:pPr>
            <a:r>
              <a:rPr lang="sv-SE" sz="3200" dirty="0" smtClean="0"/>
              <a:t>	peningkatan input kemoreseptor.</a:t>
            </a:r>
          </a:p>
          <a:p>
            <a:r>
              <a:rPr lang="sv-SE" sz="3200" dirty="0" smtClean="0"/>
              <a:t>Penyakit paru obstruktif yang sering: emfisema, asma dan bronkitis kronis.</a:t>
            </a:r>
          </a:p>
          <a:p>
            <a:r>
              <a:rPr lang="sv-SE" sz="3200" dirty="0" smtClean="0"/>
              <a:t>Dispnea penyakit paru obstruktif </a:t>
            </a:r>
            <a:r>
              <a:rPr lang="sv-SE" sz="3200" dirty="0" smtClean="0">
                <a:cs typeface="Arial" charset="0"/>
              </a:rPr>
              <a:t>→</a:t>
            </a:r>
            <a:r>
              <a:rPr lang="sv-SE" sz="3200" dirty="0" smtClean="0"/>
              <a:t>kelainan mekanik pernapasan, kelainan volume paru dan gangguan pertukaran gas. 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04800"/>
            <a:ext cx="7810528" cy="7620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Kategori</a:t>
            </a:r>
            <a:r>
              <a:rPr lang="en-US" sz="2800" dirty="0" smtClean="0"/>
              <a:t> </a:t>
            </a:r>
            <a:r>
              <a:rPr lang="en-US" sz="2800" dirty="0" err="1" smtClean="0"/>
              <a:t>fisiologik</a:t>
            </a:r>
            <a:r>
              <a:rPr lang="en-US" sz="2800" dirty="0" smtClean="0"/>
              <a:t> </a:t>
            </a:r>
            <a:r>
              <a:rPr lang="en-US" sz="2800" dirty="0" err="1" smtClean="0"/>
              <a:t>penyakit</a:t>
            </a:r>
            <a:r>
              <a:rPr lang="en-US" sz="2800" dirty="0" smtClean="0"/>
              <a:t> </a:t>
            </a:r>
            <a:r>
              <a:rPr lang="en-US" sz="2800" dirty="0" err="1" smtClean="0"/>
              <a:t>penyebab</a:t>
            </a:r>
            <a:r>
              <a:rPr lang="en-US" sz="2800" dirty="0" smtClean="0"/>
              <a:t> </a:t>
            </a:r>
            <a:r>
              <a:rPr lang="en-US" sz="2800" dirty="0" err="1" smtClean="0"/>
              <a:t>dispnea</a:t>
            </a:r>
            <a:endParaRPr lang="en-US" sz="28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01000" cy="4953000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buFontTx/>
              <a:buNone/>
            </a:pPr>
            <a:r>
              <a:rPr lang="fi-FI" sz="2400" smtClean="0"/>
              <a:t>1.	</a:t>
            </a:r>
            <a:r>
              <a:rPr lang="fi-FI" smtClean="0"/>
              <a:t>Gangguan mekanik ventilasi: obstruksi aliran udara,r</a:t>
            </a:r>
            <a:r>
              <a:rPr lang="sv-SE" smtClean="0"/>
              <a:t>esistensi pengembangan paru,</a:t>
            </a:r>
            <a:r>
              <a:rPr lang="de-DE" smtClean="0"/>
              <a:t>dinding dada,diagfragma</a:t>
            </a:r>
          </a:p>
          <a:p>
            <a:pPr marL="533400" indent="-533400" eaLnBrk="1" hangingPunct="1">
              <a:buFontTx/>
              <a:buAutoNum type="arabicPeriod" startAt="2"/>
            </a:pPr>
            <a:r>
              <a:rPr lang="fi-FI" smtClean="0"/>
              <a:t>Kelemahan pompa napas (otot pernafasan)</a:t>
            </a:r>
          </a:p>
          <a:p>
            <a:pPr marL="533400" indent="-533400" eaLnBrk="1" hangingPunct="1">
              <a:buFontTx/>
              <a:buAutoNum type="arabicPeriod" startAt="2"/>
            </a:pPr>
            <a:r>
              <a:rPr lang="fi-FI" smtClean="0"/>
              <a:t>Peningkatan kendali napas: hipoksemia, asidosis metabolik, stimulasi reseptor paru.</a:t>
            </a:r>
          </a:p>
          <a:p>
            <a:pPr marL="533400" indent="-533400" eaLnBrk="1" hangingPunct="1">
              <a:buFontTx/>
              <a:buNone/>
            </a:pPr>
            <a:r>
              <a:rPr lang="fi-FI" smtClean="0"/>
              <a:t>4.	Ventilasi rugi: Destruksi kapiler, obstruksi pembuluh darah besar</a:t>
            </a:r>
          </a:p>
          <a:p>
            <a:pPr marL="533400" indent="-533400" eaLnBrk="1" hangingPunct="1">
              <a:buFontTx/>
              <a:buAutoNum type="arabicPeriod" startAt="5"/>
            </a:pPr>
            <a:r>
              <a:rPr lang="fi-FI" smtClean="0"/>
              <a:t>Disfungsi psikologik: somatisasi, depresi, kecemasan (sindroma hiperventilasi)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 fontAlgn="base"/>
            <a:r>
              <a:rPr lang="en-US" b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Takikardi</a:t>
            </a:r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Bradikardi</a:t>
            </a:r>
            <a:endParaRPr lang="id-ID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 err="1" smtClean="0"/>
              <a:t>Definisi</a:t>
            </a:r>
            <a:endParaRPr lang="id-ID" dirty="0" smtClean="0"/>
          </a:p>
          <a:p>
            <a:pPr lvl="0" fontAlgn="base"/>
            <a:r>
              <a:rPr lang="en-US" b="1" i="1" dirty="0" err="1" smtClean="0"/>
              <a:t>Takikardi</a:t>
            </a:r>
            <a:r>
              <a:rPr lang="en-US" dirty="0" smtClean="0"/>
              <a:t> 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berdenyutnya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denyut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normal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60-100 kali per </a:t>
            </a:r>
            <a:r>
              <a:rPr lang="en-US" dirty="0" err="1" smtClean="0"/>
              <a:t>menit</a:t>
            </a:r>
            <a:r>
              <a:rPr lang="en-US" dirty="0" smtClean="0"/>
              <a:t>,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denyut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100 kali per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 </a:t>
            </a:r>
            <a:r>
              <a:rPr lang="en-US" i="1" dirty="0" err="1" smtClean="0"/>
              <a:t>takikardi</a:t>
            </a:r>
            <a:r>
              <a:rPr lang="en-US" dirty="0" smtClean="0"/>
              <a:t>.</a:t>
            </a:r>
            <a:endParaRPr lang="id-ID" dirty="0" smtClean="0"/>
          </a:p>
          <a:p>
            <a:pPr lvl="0" fontAlgn="base"/>
            <a:r>
              <a:rPr lang="en-US" b="1" i="1" dirty="0" err="1" smtClean="0"/>
              <a:t>Bradikardi</a:t>
            </a:r>
            <a:r>
              <a:rPr lang="en-US" dirty="0" smtClean="0"/>
              <a:t> 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kebalikan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 </a:t>
            </a:r>
            <a:r>
              <a:rPr lang="en-US" i="1" dirty="0" err="1" smtClean="0"/>
              <a:t>takikardi</a:t>
            </a:r>
            <a:r>
              <a:rPr lang="en-US" i="1" dirty="0" smtClean="0"/>
              <a:t> 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berdenyutnya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60 kali per </a:t>
            </a:r>
            <a:r>
              <a:rPr lang="en-US" dirty="0" err="1" smtClean="0"/>
              <a:t>menit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72400" cy="1643074"/>
          </a:xfrm>
        </p:spPr>
        <p:txBody>
          <a:bodyPr/>
          <a:lstStyle/>
          <a:p>
            <a:r>
              <a:rPr lang="en-US" sz="3200" b="1" dirty="0" err="1" smtClean="0"/>
              <a:t>Penyebab</a:t>
            </a:r>
            <a:r>
              <a:rPr lang="id-ID" b="1" dirty="0" smtClean="0"/>
              <a:t/>
            </a:r>
            <a:br>
              <a:rPr lang="id-ID" b="1" dirty="0" smtClean="0"/>
            </a:br>
            <a:r>
              <a:rPr lang="en-US" sz="2000" i="1" dirty="0" err="1" smtClean="0"/>
              <a:t>Takikardia</a:t>
            </a:r>
            <a:r>
              <a:rPr lang="en-US" sz="2000" dirty="0" smtClean="0"/>
              <a:t> </a:t>
            </a:r>
            <a:r>
              <a:rPr lang="en-US" sz="2000" dirty="0" err="1" smtClean="0"/>
              <a:t>disebabkan</a:t>
            </a:r>
            <a:r>
              <a:rPr lang="en-US" sz="2000" dirty="0" smtClean="0"/>
              <a:t> </a:t>
            </a:r>
            <a:r>
              <a:rPr lang="en-US" sz="2000" dirty="0" err="1" smtClean="0"/>
              <a:t>gangguan</a:t>
            </a:r>
            <a:r>
              <a:rPr lang="en-US" sz="2000" dirty="0" smtClean="0"/>
              <a:t> </a:t>
            </a:r>
            <a:r>
              <a:rPr lang="en-US" sz="2000" dirty="0" err="1" smtClean="0"/>
              <a:t>impuls</a:t>
            </a:r>
            <a:r>
              <a:rPr lang="en-US" sz="2000" dirty="0" smtClean="0"/>
              <a:t> </a:t>
            </a:r>
            <a:r>
              <a:rPr lang="en-US" sz="2000" dirty="0" err="1" smtClean="0"/>
              <a:t>listrik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mengontrol</a:t>
            </a:r>
            <a:r>
              <a:rPr lang="en-US" sz="2000" dirty="0" smtClean="0"/>
              <a:t> </a:t>
            </a:r>
            <a:r>
              <a:rPr lang="en-US" sz="2000" dirty="0" err="1" smtClean="0"/>
              <a:t>irama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jantung</a:t>
            </a:r>
            <a:r>
              <a:rPr lang="en-US" sz="2000" dirty="0" smtClean="0"/>
              <a:t>.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menyebabkannya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:</a:t>
            </a: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860150"/>
          </a:xfrm>
        </p:spPr>
        <p:txBody>
          <a:bodyPr>
            <a:normAutofit fontScale="77500" lnSpcReduction="20000"/>
          </a:bodyPr>
          <a:lstStyle/>
          <a:p>
            <a:pPr lvl="0" fontAlgn="base"/>
            <a:endParaRPr lang="id-ID" dirty="0" smtClean="0"/>
          </a:p>
          <a:p>
            <a:pPr lvl="0" fontAlgn="base"/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endParaRPr lang="id-ID" dirty="0" smtClean="0"/>
          </a:p>
          <a:p>
            <a:pPr lvl="0" fontAlgn="base"/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bawaan</a:t>
            </a:r>
            <a:endParaRPr lang="id-ID" dirty="0" smtClean="0"/>
          </a:p>
          <a:p>
            <a:pPr lvl="0" fontAlgn="base"/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id-ID" dirty="0" smtClean="0"/>
          </a:p>
          <a:p>
            <a:pPr lvl="0" fontAlgn="base"/>
            <a:r>
              <a:rPr lang="en-US" dirty="0" err="1" smtClean="0"/>
              <a:t>Merokok</a:t>
            </a:r>
            <a:endParaRPr lang="id-ID" dirty="0" smtClean="0"/>
          </a:p>
          <a:p>
            <a:pPr lvl="0" fontAlgn="base"/>
            <a:r>
              <a:rPr lang="en-US" dirty="0" err="1" smtClean="0"/>
              <a:t>Demam</a:t>
            </a:r>
            <a:endParaRPr lang="id-ID" dirty="0" smtClean="0"/>
          </a:p>
          <a:p>
            <a:pPr lvl="0" fontAlgn="base"/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minum</a:t>
            </a:r>
            <a:r>
              <a:rPr lang="en-US" dirty="0" smtClean="0"/>
              <a:t> </a:t>
            </a:r>
            <a:r>
              <a:rPr lang="en-US" dirty="0" err="1" smtClean="0"/>
              <a:t>alkohol</a:t>
            </a:r>
            <a:endParaRPr lang="id-ID" dirty="0" smtClean="0"/>
          </a:p>
          <a:p>
            <a:pPr lvl="0" fontAlgn="base"/>
            <a:r>
              <a:rPr lang="en-US" dirty="0" err="1" smtClean="0"/>
              <a:t>Minum</a:t>
            </a:r>
            <a:r>
              <a:rPr lang="en-US" dirty="0" smtClean="0"/>
              <a:t> </a:t>
            </a:r>
            <a:r>
              <a:rPr lang="en-US" dirty="0" err="1" smtClean="0"/>
              <a:t>minuman</a:t>
            </a:r>
            <a:r>
              <a:rPr lang="en-US" dirty="0" smtClean="0"/>
              <a:t> </a:t>
            </a:r>
            <a:r>
              <a:rPr lang="en-US" dirty="0" err="1" smtClean="0"/>
              <a:t>berkafein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endParaRPr lang="id-ID" dirty="0" smtClean="0"/>
          </a:p>
          <a:p>
            <a:pPr lvl="0" fontAlgn="base"/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endParaRPr lang="id-ID" dirty="0" smtClean="0"/>
          </a:p>
          <a:p>
            <a:pPr lvl="0" fontAlgn="base"/>
            <a:r>
              <a:rPr lang="en-US" dirty="0" err="1" smtClean="0"/>
              <a:t>Penyalahgunaan</a:t>
            </a:r>
            <a:r>
              <a:rPr lang="en-US" dirty="0" smtClean="0"/>
              <a:t> </a:t>
            </a:r>
            <a:r>
              <a:rPr lang="en-US" dirty="0" err="1" smtClean="0"/>
              <a:t>narkoba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kokain</a:t>
            </a:r>
            <a:endParaRPr lang="id-ID" dirty="0" smtClean="0"/>
          </a:p>
          <a:p>
            <a:pPr lvl="0" fontAlgn="base"/>
            <a:r>
              <a:rPr lang="en-US" dirty="0" err="1" smtClean="0"/>
              <a:t>Ketidakseimbangan</a:t>
            </a:r>
            <a:r>
              <a:rPr lang="en-US" dirty="0" smtClean="0"/>
              <a:t> </a:t>
            </a:r>
            <a:r>
              <a:rPr lang="en-US" dirty="0" err="1" smtClean="0"/>
              <a:t>elektrolit</a:t>
            </a:r>
            <a:r>
              <a:rPr lang="en-US" dirty="0" smtClean="0"/>
              <a:t>, mineral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impuls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id-ID" dirty="0" smtClean="0"/>
          </a:p>
          <a:p>
            <a:pPr lvl="0" fontAlgn="base"/>
            <a:r>
              <a:rPr lang="en-US" dirty="0" err="1" smtClean="0"/>
              <a:t>Tiroid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(</a:t>
            </a:r>
            <a:r>
              <a:rPr lang="en-US" dirty="0" err="1" smtClean="0"/>
              <a:t>hipertiroidisme</a:t>
            </a:r>
            <a:r>
              <a:rPr lang="en-US" dirty="0" smtClean="0"/>
              <a:t>)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err="1" smtClean="0"/>
              <a:t>Bradikardi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disebabkan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oleh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antara</a:t>
            </a:r>
            <a:r>
              <a:rPr lang="en-US" sz="2800" b="1" dirty="0" smtClean="0"/>
              <a:t> lain :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5214974"/>
          </a:xfrm>
        </p:spPr>
        <p:txBody>
          <a:bodyPr>
            <a:normAutofit fontScale="85000" lnSpcReduction="10000"/>
          </a:bodyPr>
          <a:lstStyle/>
          <a:p>
            <a:pPr lvl="0" fontAlgn="base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penuaan</a:t>
            </a:r>
            <a:r>
              <a:rPr lang="en-US" dirty="0" smtClean="0"/>
              <a:t>.</a:t>
            </a:r>
            <a:endParaRPr lang="id-ID" dirty="0" smtClean="0"/>
          </a:p>
          <a:p>
            <a:pPr lvl="0" fontAlgn="base"/>
            <a:r>
              <a:rPr lang="en-US" dirty="0" err="1" smtClean="0"/>
              <a:t>Penyakit</a:t>
            </a:r>
            <a:r>
              <a:rPr lang="en-US" dirty="0" smtClean="0"/>
              <a:t> yang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. </a:t>
            </a:r>
            <a:endParaRPr lang="id-ID" dirty="0" smtClean="0"/>
          </a:p>
          <a:p>
            <a:pPr lvl="0" fontAlgn="base"/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arteri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, </a:t>
            </a:r>
            <a:r>
              <a:rPr lang="en-US" dirty="0" err="1" smtClean="0"/>
              <a:t>serangan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endokarditis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miokarditis</a:t>
            </a:r>
            <a:r>
              <a:rPr lang="en-US" dirty="0" smtClean="0"/>
              <a:t>.</a:t>
            </a:r>
            <a:endParaRPr lang="id-ID" dirty="0" smtClean="0"/>
          </a:p>
          <a:p>
            <a:pPr lvl="0" fontAlgn="base"/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memperlambat</a:t>
            </a:r>
            <a:r>
              <a:rPr lang="en-US" dirty="0" smtClean="0"/>
              <a:t> </a:t>
            </a:r>
            <a:r>
              <a:rPr lang="en-US" dirty="0" err="1" smtClean="0"/>
              <a:t>impuls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. </a:t>
            </a:r>
            <a:endParaRPr lang="id-ID" dirty="0" smtClean="0"/>
          </a:p>
          <a:p>
            <a:pPr lvl="0" fontAlgn="base"/>
            <a:r>
              <a:rPr lang="en-US" dirty="0" err="1" smtClean="0"/>
              <a:t>Contoh</a:t>
            </a:r>
            <a:r>
              <a:rPr lang="id-ID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tiroid</a:t>
            </a:r>
            <a:r>
              <a:rPr lang="en-US" dirty="0" smtClean="0"/>
              <a:t> yang </a:t>
            </a:r>
            <a:r>
              <a:rPr lang="en-US" dirty="0" err="1" smtClean="0"/>
              <a:t>rendah</a:t>
            </a:r>
            <a:r>
              <a:rPr lang="en-US" dirty="0" smtClean="0"/>
              <a:t> (hypothyroidism)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ketidakseimbangan</a:t>
            </a:r>
            <a:r>
              <a:rPr lang="en-US" dirty="0" smtClean="0"/>
              <a:t> </a:t>
            </a:r>
            <a:r>
              <a:rPr lang="en-US" dirty="0" err="1" smtClean="0"/>
              <a:t>elektrolit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kalium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.</a:t>
            </a:r>
            <a:endParaRPr lang="id-ID" dirty="0" smtClean="0"/>
          </a:p>
          <a:p>
            <a:pPr lvl="0" fontAlgn="base"/>
            <a:r>
              <a:rPr lang="en-US" dirty="0" err="1" smtClean="0">
                <a:solidFill>
                  <a:srgbClr val="FFC000"/>
                </a:solidFill>
              </a:rPr>
              <a:t>Beberapa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obat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untuk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mengobati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masalah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jantung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atau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tekanan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darah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tinggi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err="1" smtClean="0">
                <a:solidFill>
                  <a:srgbClr val="FFC000"/>
                </a:solidFill>
              </a:rPr>
              <a:t>seperti</a:t>
            </a:r>
            <a:r>
              <a:rPr lang="en-US" dirty="0" smtClean="0">
                <a:solidFill>
                  <a:srgbClr val="FFC000"/>
                </a:solidFill>
              </a:rPr>
              <a:t> beta-blocker, </a:t>
            </a:r>
            <a:r>
              <a:rPr lang="en-US" dirty="0" err="1" smtClean="0">
                <a:solidFill>
                  <a:srgbClr val="FFC000"/>
                </a:solidFill>
              </a:rPr>
              <a:t>antiaritmia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err="1" smtClean="0">
                <a:solidFill>
                  <a:srgbClr val="FFC000"/>
                </a:solidFill>
              </a:rPr>
              <a:t>dan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digoksin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  <a:endParaRPr lang="id-ID" dirty="0" smtClean="0">
              <a:solidFill>
                <a:srgbClr val="FFC000"/>
              </a:solidFill>
            </a:endParaRPr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Gejala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 smtClean="0"/>
              <a:t>Gejala</a:t>
            </a:r>
            <a:r>
              <a:rPr lang="en-US" i="1" dirty="0" smtClean="0"/>
              <a:t> </a:t>
            </a:r>
            <a:r>
              <a:rPr lang="en-US" i="1" dirty="0" err="1" smtClean="0"/>
              <a:t>takikardia</a:t>
            </a:r>
            <a:r>
              <a:rPr lang="en-US" i="1" dirty="0" smtClean="0"/>
              <a:t> :</a:t>
            </a:r>
            <a:endParaRPr lang="id-ID" dirty="0" smtClean="0"/>
          </a:p>
          <a:p>
            <a:pPr lvl="0" fontAlgn="base"/>
            <a:r>
              <a:rPr lang="en-US" dirty="0" err="1" smtClean="0"/>
              <a:t>Pusing</a:t>
            </a:r>
            <a:endParaRPr lang="id-ID" dirty="0" smtClean="0"/>
          </a:p>
          <a:p>
            <a:pPr lvl="0" fontAlgn="base"/>
            <a:r>
              <a:rPr lang="en-US" dirty="0" err="1" smtClean="0"/>
              <a:t>Sesak</a:t>
            </a:r>
            <a:r>
              <a:rPr lang="en-US" dirty="0" smtClean="0"/>
              <a:t> </a:t>
            </a:r>
            <a:r>
              <a:rPr lang="en-US" dirty="0" err="1" smtClean="0"/>
              <a:t>napas</a:t>
            </a:r>
            <a:endParaRPr lang="id-ID" dirty="0" smtClean="0"/>
          </a:p>
          <a:p>
            <a:pPr lvl="0" fontAlgn="base"/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berdebar</a:t>
            </a:r>
            <a:endParaRPr lang="id-ID" dirty="0" smtClean="0"/>
          </a:p>
          <a:p>
            <a:pPr lvl="0" fontAlgn="base"/>
            <a:r>
              <a:rPr lang="en-US" dirty="0" err="1" smtClean="0"/>
              <a:t>Nyeri</a:t>
            </a:r>
            <a:r>
              <a:rPr lang="en-US" dirty="0" smtClean="0"/>
              <a:t> dada</a:t>
            </a:r>
            <a:endParaRPr lang="id-ID" dirty="0" smtClean="0"/>
          </a:p>
          <a:p>
            <a:pPr lvl="0" fontAlgn="base"/>
            <a:r>
              <a:rPr lang="en-US" dirty="0" err="1" smtClean="0"/>
              <a:t>Pingsan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Gejala</a:t>
            </a:r>
            <a:r>
              <a:rPr lang="en-US" dirty="0" smtClean="0"/>
              <a:t> </a:t>
            </a:r>
            <a:r>
              <a:rPr lang="en-US" i="1" dirty="0" err="1" smtClean="0"/>
              <a:t>bradikardi</a:t>
            </a:r>
            <a:r>
              <a:rPr lang="en-US" dirty="0" smtClean="0"/>
              <a:t> :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base"/>
            <a:r>
              <a:rPr lang="en-US" dirty="0" err="1" smtClean="0"/>
              <a:t>Sakit</a:t>
            </a:r>
            <a:r>
              <a:rPr lang="en-US" dirty="0" smtClean="0"/>
              <a:t> dada</a:t>
            </a:r>
            <a:endParaRPr lang="id-ID" dirty="0" smtClean="0"/>
          </a:p>
          <a:p>
            <a:pPr lvl="0" fontAlgn="base"/>
            <a:r>
              <a:rPr lang="en-US" dirty="0" err="1" smtClean="0"/>
              <a:t>Sesak</a:t>
            </a:r>
            <a:r>
              <a:rPr lang="en-US" dirty="0" smtClean="0"/>
              <a:t> </a:t>
            </a:r>
            <a:r>
              <a:rPr lang="en-US" dirty="0" err="1" smtClean="0"/>
              <a:t>napas</a:t>
            </a:r>
            <a:endParaRPr lang="id-ID" dirty="0" smtClean="0"/>
          </a:p>
          <a:p>
            <a:pPr lvl="0" fontAlgn="base"/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endParaRPr lang="id-ID" dirty="0" smtClean="0"/>
          </a:p>
          <a:p>
            <a:pPr lvl="0" fontAlgn="base"/>
            <a:r>
              <a:rPr lang="en-US" dirty="0" err="1" smtClean="0"/>
              <a:t>Hipotensi</a:t>
            </a:r>
            <a:endParaRPr lang="id-ID" dirty="0" smtClean="0"/>
          </a:p>
          <a:p>
            <a:pPr lvl="0" fontAlgn="base"/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endParaRPr lang="id-ID" dirty="0" smtClean="0"/>
          </a:p>
          <a:p>
            <a:pPr lvl="0" fontAlgn="base"/>
            <a:endParaRPr lang="id-ID" dirty="0" smtClean="0"/>
          </a:p>
          <a:p>
            <a:pPr fontAlgn="base"/>
            <a:r>
              <a:rPr lang="en-US" dirty="0" err="1" smtClean="0">
                <a:solidFill>
                  <a:srgbClr val="FFC000"/>
                </a:solidFill>
              </a:rPr>
              <a:t>Tidak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normalnya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denyut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jantung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tidak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selalu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mengindikasikan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adanya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penyakit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jantung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serius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err="1" smtClean="0">
                <a:solidFill>
                  <a:srgbClr val="FFC000"/>
                </a:solidFill>
              </a:rPr>
              <a:t>oleh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karena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itu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dibutuhkan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pemeriksaan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lebih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lanjut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atas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keluhan</a:t>
            </a:r>
            <a:r>
              <a:rPr lang="en-US" dirty="0" smtClean="0">
                <a:solidFill>
                  <a:srgbClr val="FFC000"/>
                </a:solidFill>
              </a:rPr>
              <a:t> yang </a:t>
            </a:r>
            <a:r>
              <a:rPr lang="en-US" dirty="0" err="1" smtClean="0">
                <a:solidFill>
                  <a:srgbClr val="FFC000"/>
                </a:solidFill>
              </a:rPr>
              <a:t>dirasakan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  <a:endParaRPr lang="id-ID" dirty="0" smtClean="0">
              <a:solidFill>
                <a:srgbClr val="FFC000"/>
              </a:solidFill>
            </a:endParaRPr>
          </a:p>
          <a:p>
            <a:pPr lvl="0" fontAlgn="base"/>
            <a:endParaRPr lang="id-ID" dirty="0" smtClean="0"/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PNEUMONIA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PERADANGAN PADA PARENSIM LOBUS/LOBULUS KARENA BAKTERI / VIRUS DAN TERGOLONG IPSA.</a:t>
            </a:r>
          </a:p>
          <a:p>
            <a:r>
              <a:rPr lang="en-US" sz="2400" dirty="0"/>
              <a:t>PREDISPOSISI</a:t>
            </a:r>
          </a:p>
          <a:p>
            <a:pPr>
              <a:buFontTx/>
              <a:buNone/>
            </a:pPr>
            <a:r>
              <a:rPr lang="en-US" sz="2400" dirty="0"/>
              <a:t>   - BAYI / ANAK.        - POST RADIASI</a:t>
            </a:r>
          </a:p>
          <a:p>
            <a:pPr>
              <a:buFontTx/>
              <a:buNone/>
            </a:pPr>
            <a:r>
              <a:rPr lang="en-US" sz="2400" dirty="0"/>
              <a:t>   - ALKOHALIS           - TIDUR LAMA</a:t>
            </a:r>
          </a:p>
          <a:p>
            <a:pPr>
              <a:buFontTx/>
              <a:buNone/>
            </a:pPr>
            <a:r>
              <a:rPr lang="en-US" sz="2400" dirty="0"/>
              <a:t>   - POST OP                  (pneumonia </a:t>
            </a:r>
            <a:r>
              <a:rPr lang="en-US" sz="2400" dirty="0" err="1"/>
              <a:t>hipostatis</a:t>
            </a:r>
            <a:r>
              <a:rPr lang="en-US" sz="2400" dirty="0"/>
              <a:t>)</a:t>
            </a:r>
          </a:p>
          <a:p>
            <a:pPr>
              <a:buFontTx/>
              <a:buNone/>
            </a:pPr>
            <a:r>
              <a:rPr lang="en-US" sz="2400" dirty="0"/>
              <a:t>   - ASPIRASI                - KUMAN </a:t>
            </a:r>
            <a:r>
              <a:rPr lang="en-US" sz="2400" dirty="0" err="1"/>
              <a:t>pneumoniacocus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89&quot;/&gt;&lt;/object&gt;&lt;object type=&quot;3&quot; unique_id=&quot;10578&quot;&gt;&lt;property id=&quot;20148&quot; value=&quot;5&quot;/&gt;&lt;property id=&quot;20300&quot; value=&quot;Slide 3 - &amp;quot;PENGERTIAN : &amp;#x0D;&amp;#x0A;&amp;quot;&quot;/&gt;&lt;property id=&quot;20307&quot; value=&quot;421&quot;/&gt;&lt;/object&gt;&lt;object type=&quot;3&quot; unique_id=&quot;10579&quot;&gt;&lt;property id=&quot;20148&quot; value=&quot;5&quot;/&gt;&lt;property id=&quot;20300&quot; value=&quot;Slide 4 - &amp;quot;Yang mempengaruhi &amp;#x0D;&amp;#x0A;kapasitas erobik dan daya tahan&amp;quot;&quot;/&gt;&lt;property id=&quot;20307&quot; value=&quot;422&quot;/&gt;&lt;/object&gt;&lt;object type=&quot;3&quot; unique_id=&quot;10580&quot;&gt;&lt;property id=&quot;20148&quot; value=&quot;5&quot;/&gt;&lt;property id=&quot;20300&quot; value=&quot;Slide 5 - &amp;quot;Yang mempengaruhi &amp;#x0D;&amp;#x0A;kapasitas erobik dan daya tahan&amp;quot;&quot;/&gt;&lt;property id=&quot;20307&quot; value=&quot;423&quot;/&gt;&lt;/object&gt;&lt;object type=&quot;3&quot; unique_id=&quot;10581&quot;&gt;&lt;property id=&quot;20148&quot; value=&quot;5&quot;/&gt;&lt;property id=&quot;20300&quot; value=&quot;Slide 6 - &amp;quot;KASUS TERPILIH&amp;quot;&quot;/&gt;&lt;property id=&quot;20307&quot; value=&quot;393&quot;/&gt;&lt;/object&gt;&lt;object type=&quot;3&quot; unique_id=&quot;10582&quot;&gt;&lt;property id=&quot;20148&quot; value=&quot;5&quot;/&gt;&lt;property id=&quot;20300&quot; value=&quot;Slide 7&quot;/&gt;&lt;property id=&quot;20307&quot; value=&quot;389&quot;/&gt;&lt;/object&gt;&lt;object type=&quot;3&quot; unique_id=&quot;10583&quot;&gt;&lt;property id=&quot;20148&quot; value=&quot;5&quot;/&gt;&lt;property id=&quot;20300&quot; value=&quot;Slide 8 - &amp;quot;&amp;#x0D;&amp;#x0A;1. Kondisi resiko gangguan kardiovaskulopulmonal&amp;quot;&quot;/&gt;&lt;property id=&quot;20307&quot; value=&quot;397&quot;/&gt;&lt;/object&gt;&lt;object type=&quot;3&quot; unique_id=&quot;10584&quot;&gt;&lt;property id=&quot;20148&quot; value=&quot;5&quot;/&gt;&lt;property id=&quot;20300&quot; value=&quot;Slide 9 - &amp;quot;&amp;#x0D;&amp;#x0A;&amp;quot;&quot;/&gt;&lt;property id=&quot;20307&quot; value=&quot;407&quot;/&gt;&lt;/object&gt;&lt;object type=&quot;3&quot; unique_id=&quot;10585&quot;&gt;&lt;property id=&quot;20148&quot; value=&quot;5&quot;/&gt;&lt;property id=&quot;20300&quot; value=&quot;Slide 10 - &amp;quot;&amp;#x0D;&amp;#x0A;&amp;quot;&quot;/&gt;&lt;property id=&quot;20307&quot; value=&quot;412&quot;/&gt;&lt;/object&gt;&lt;object type=&quot;3&quot; unique_id=&quot;10586&quot;&gt;&lt;property id=&quot;20148&quot; value=&quot;5&quot;/&gt;&lt;property id=&quot;20300&quot; value=&quot;Slide 11 - &amp;quot;Pengertian Hipertensi &amp;quot;&quot;/&gt;&lt;property id=&quot;20307&quot; value=&quot;491&quot;/&gt;&lt;/object&gt;&lt;object type=&quot;3&quot; unique_id=&quot;10587&quot;&gt;&lt;property id=&quot;20148&quot; value=&quot;5&quot;/&gt;&lt;property id=&quot;20300&quot; value=&quot;Slide 12 - &amp;quot;Hipertensi ada 2 macam, yaitu : &amp;quot;&quot;/&gt;&lt;property id=&quot;20307&quot; value=&quot;492&quot;/&gt;&lt;/object&gt;&lt;object type=&quot;3&quot; unique_id=&quot;10588&quot;&gt;&lt;property id=&quot;20148&quot; value=&quot;5&quot;/&gt;&lt;property id=&quot;20300&quot; value=&quot;Slide 13 - &amp;quot;DIABITUS MELITUS(DM)&amp;quot;&quot;/&gt;&lt;property id=&quot;20307&quot; value=&quot;461&quot;/&gt;&lt;/object&gt;&lt;object type=&quot;3&quot; unique_id=&quot;10589&quot;&gt;&lt;property id=&quot;20148&quot; value=&quot;5&quot;/&gt;&lt;property id=&quot;20300&quot; value=&quot;Slide 14 - &amp;quot;Tanda dan gejala&amp;quot;&quot;/&gt;&lt;property id=&quot;20307&quot; value=&quot;462&quot;/&gt;&lt;/object&gt;&lt;object type=&quot;3&quot; unique_id=&quot;10590&quot;&gt;&lt;property id=&quot;20148&quot; value=&quot;5&quot;/&gt;&lt;property id=&quot;20300&quot; value=&quot;Slide 15 - &amp;quot;Predisposisi&amp;quot;&quot;/&gt;&lt;property id=&quot;20307&quot; value=&quot;463&quot;/&gt;&lt;/object&gt;&lt;object type=&quot;3&quot; unique_id=&quot;10591&quot;&gt;&lt;property id=&quot;20148&quot; value=&quot;5&quot;/&gt;&lt;property id=&quot;20300&quot; value=&quot;Slide 16 - &amp;quot;DM di Indonesia&amp;quot;&quot;/&gt;&lt;property id=&quot;20307&quot; value=&quot;464&quot;/&gt;&lt;/object&gt;&lt;object type=&quot;3&quot; unique_id=&quot;10592&quot;&gt;&lt;property id=&quot;20148&quot; value=&quot;5&quot;/&gt;&lt;property id=&quot;20300&quot; value=&quot;Slide 17 - &amp;quot;Tingkat DM&amp;quot;&quot;/&gt;&lt;property id=&quot;20307&quot; value=&quot;465&quot;/&gt;&lt;/object&gt;&lt;object type=&quot;3&quot; unique_id=&quot;10593&quot;&gt;&lt;property id=&quot;20148&quot; value=&quot;5&quot;/&gt;&lt;property id=&quot;20300&quot; value=&quot;Slide 18 - &amp;quot;Pengobatan&amp;quot;&quot;/&gt;&lt;property id=&quot;20307&quot; value=&quot;466&quot;/&gt;&lt;/object&gt;&lt;object type=&quot;3&quot; unique_id=&quot;10594&quot;&gt;&lt;property id=&quot;20148&quot; value=&quot;5&quot;/&gt;&lt;property id=&quot;20300&quot; value=&quot;Slide 19 - &amp;quot;Pengukuran berat badan&amp;quot;&quot;/&gt;&lt;property id=&quot;20307&quot; value=&quot;467&quot;/&gt;&lt;/object&gt;&lt;object type=&quot;3&quot; unique_id=&quot;10595&quot;&gt;&lt;property id=&quot;20148&quot; value=&quot;5&quot;/&gt;&lt;property id=&quot;20300&quot; value=&quot;Slide 20 - &amp;quot;Kecukupan kalori normal.&amp;quot;&quot;/&gt;&lt;property id=&quot;20307&quot; value=&quot;468&quot;/&gt;&lt;/object&gt;&lt;object type=&quot;3&quot; unique_id=&quot;10596&quot;&gt;&lt;property id=&quot;20148&quot; value=&quot;5&quot;/&gt;&lt;property id=&quot;20300&quot; value=&quot;Slide 21 - &amp;quot;% penambahan kalori&amp;quot;&quot;/&gt;&lt;property id=&quot;20307&quot; value=&quot;469&quot;/&gt;&lt;/object&gt;&lt;object type=&quot;3&quot; unique_id=&quot;10597&quot;&gt;&lt;property id=&quot;20148&quot; value=&quot;5&quot;/&gt;&lt;property id=&quot;20300&quot; value=&quot;Slide 22 - &amp;quot;Contoh&amp;quot;&quot;/&gt;&lt;property id=&quot;20307&quot; value=&quot;470&quot;/&gt;&lt;/object&gt;&lt;object type=&quot;3&quot; unique_id=&quot;10598&quot;&gt;&lt;property id=&quot;20148&quot; value=&quot;5&quot;/&gt;&lt;property id=&quot;20300&quot; value=&quot;Slide 23 - &amp;quot;Diet&amp;quot;&quot;/&gt;&lt;property id=&quot;20307&quot; value=&quot;471&quot;/&gt;&lt;/object&gt;&lt;object type=&quot;3&quot; unique_id=&quot;10599&quot;&gt;&lt;property id=&quot;20148&quot; value=&quot;5&quot;/&gt;&lt;property id=&quot;20300&quot; value=&quot;Slide 24 - &amp;quot;Syarat komposisi diet&amp;quot;&quot;/&gt;&lt;property id=&quot;20307&quot; value=&quot;472&quot;/&gt;&lt;/object&gt;&lt;object type=&quot;3&quot; unique_id=&quot;10600&quot;&gt;&lt;property id=&quot;20148&quot; value=&quot;5&quot;/&gt;&lt;property id=&quot;20300&quot; value=&quot;Slide 25 - &amp;quot;Komplikasi DM&amp;quot;&quot;/&gt;&lt;property id=&quot;20307&quot; value=&quot;473&quot;/&gt;&lt;/object&gt;&lt;object type=&quot;3&quot; unique_id=&quot;10601&quot;&gt;&lt;property id=&quot;20148&quot; value=&quot;5&quot;/&gt;&lt;property id=&quot;20300&quot; value=&quot;Slide 26 - &amp;quot;Jenis komplikasi&amp;quot;&quot;/&gt;&lt;property id=&quot;20307&quot; value=&quot;474&quot;/&gt;&lt;/object&gt;&lt;object type=&quot;3&quot; unique_id=&quot;10602&quot;&gt;&lt;property id=&quot;20148&quot; value=&quot;5&quot;/&gt;&lt;property id=&quot;20300&quot; value=&quot;Slide 27 - &amp;quot;2. Kelemahan erobik dan daya tahan akibat kondisi&amp;#x0D;&amp;#x0A;                                            buruk. &amp;#x0D;&amp;#x0A;&amp;quot;&quot;/&gt;&lt;property id=&quot;20307&quot; value=&quot;398&quot;/&gt;&lt;/object&gt;&lt;object type=&quot;3&quot; unique_id=&quot;10603&quot;&gt;&lt;property id=&quot;20148&quot; value=&quot;5&quot;/&gt;&lt;property id=&quot;20300&quot; value=&quot;Slide 28 - &amp;quot;&amp;#x0D;&amp;#x0A;&amp;quot;&quot;/&gt;&lt;property id=&quot;20307&quot; value=&quot;408&quot;/&gt;&lt;/object&gt;&lt;object type=&quot;3&quot; unique_id=&quot;10604&quot;&gt;&lt;property id=&quot;20148&quot; value=&quot;5&quot;/&gt;&lt;property id=&quot;20300&quot; value=&quot;Slide 29 - &amp;quot; &amp;quot;&quot;/&gt;&lt;property id=&quot;20307&quot; value=&quot;475&quot;/&gt;&lt;/object&gt;&lt;object type=&quot;3&quot; unique_id=&quot;10605&quot;&gt;&lt;property id=&quot;20148&quot; value=&quot;5&quot;/&gt;&lt;property id=&quot;20300&quot; value=&quot;Slide 30 - &amp;quot;Gejala.&amp;quot;&quot;/&gt;&lt;property id=&quot;20307&quot; value=&quot;476&quot;/&gt;&lt;/object&gt;&lt;object type=&quot;3&quot; unique_id=&quot;10606&quot;&gt;&lt;property id=&quot;20148&quot; value=&quot;5&quot;/&gt;&lt;property id=&quot;20300&quot; value=&quot;Slide 31 - &amp;quot;Jenis serangan Angina Pectoris&amp;quot;&quot;/&gt;&lt;property id=&quot;20307&quot; value=&quot;477&quot;/&gt;&lt;/object&gt;&lt;object type=&quot;3&quot; unique_id=&quot;10607&quot;&gt;&lt;property id=&quot;20148&quot; value=&quot;5&quot;/&gt;&lt;property id=&quot;20300&quot; value=&quot;Slide 32 - &amp;quot;Frekuensi serangan.&amp;quot;&quot;/&gt;&lt;property id=&quot;20307&quot; value=&quot;478&quot;/&gt;&lt;/object&gt;&lt;object type=&quot;3&quot; unique_id=&quot;10608&quot;&gt;&lt;property id=&quot;20148&quot; value=&quot;5&quot;/&gt;&lt;property id=&quot;20300&quot; value=&quot;Slide 33 - &amp;quot;Stable Angina Pectoris &amp;quot;&quot;/&gt;&lt;property id=&quot;20307&quot; value=&quot;479&quot;/&gt;&lt;/object&gt;&lt;object type=&quot;3&quot; unique_id=&quot;10609&quot;&gt;&lt;property id=&quot;20148&quot; value=&quot;5&quot;/&gt;&lt;property id=&quot;20300&quot; value=&quot;Slide 34 - &amp;quot;Unstable angina pectoris.&amp;quot;&quot;/&gt;&lt;property id=&quot;20307&quot; value=&quot;480&quot;/&gt;&lt;/object&gt;&lt;object type=&quot;3&quot; unique_id=&quot;10610&quot;&gt;&lt;property id=&quot;20148&quot; value=&quot;5&quot;/&gt;&lt;property id=&quot;20300&quot; value=&quot;Slide 35 - &amp;quot;Tanda-tanda.&amp;quot;&quot;/&gt;&lt;property id=&quot;20307&quot; value=&quot;481&quot;/&gt;&lt;/object&gt;&lt;object type=&quot;3&quot; unique_id=&quot;10611&quot;&gt;&lt;property id=&quot;20148&quot; value=&quot;5&quot;/&gt;&lt;property id=&quot;20300&quot; value=&quot;Slide 36 - &amp;quot;&amp;#x0D;&amp;#x0A;&amp;quot;&quot;/&gt;&lt;property id=&quot;20307&quot; value=&quot;413&quot;/&gt;&lt;/object&gt;&lt;object type=&quot;3&quot; unique_id=&quot;10612&quot;&gt;&lt;property id=&quot;20148&quot; value=&quot;5&quot;/&gt;&lt;property id=&quot;20300&quot; value=&quot;Slide 49 - &amp;quot;3. Kelemahan ventilasi, respirasi, erobik, daya tahan akibat disfungsi saluran nafas.&amp;quot;&quot;/&gt;&lt;property id=&quot;20307&quot; value=&quot;399&quot;/&gt;&lt;/object&gt;&lt;object type=&quot;3&quot; unique_id=&quot;10613&quot;&gt;&lt;property id=&quot;20148&quot; value=&quot;5&quot;/&gt;&lt;property id=&quot;20300&quot; value=&quot;Slide 50 - &amp;quot;&amp;#x0D;&amp;#x0A;&amp;quot;&quot;/&gt;&lt;property id=&quot;20307&quot; value=&quot;409&quot;/&gt;&lt;/object&gt;&lt;object type=&quot;3&quot; unique_id=&quot;10614&quot;&gt;&lt;property id=&quot;20148&quot; value=&quot;5&quot;/&gt;&lt;property id=&quot;20300&quot; value=&quot;Slide 56 - &amp;quot;&amp;#x0D;&amp;#x0A;&amp;quot;&quot;/&gt;&lt;property id=&quot;20307&quot; value=&quot;414&quot;/&gt;&lt;/object&gt;&lt;object type=&quot;3&quot; unique_id=&quot;10615&quot;&gt;&lt;property id=&quot;20148&quot; value=&quot;5&quot;/&gt;&lt;property id=&quot;20300&quot; value=&quot;Slide 59 - &amp;quot;&amp;#x0D;&amp;#x0A;4. Kelemahan kapasitas erobik,daya tahan, &amp;#x0D;&amp;#x0A;   akibat disfungsi pompa kardiovaskuler&amp;quot;&quot;/&gt;&lt;property id=&quot;20307&quot; value=&quot;400&quot;/&gt;&lt;/object&gt;&lt;object type=&quot;3&quot; unique_id=&quot;10616&quot;&gt;&lt;property id=&quot;20148&quot; value=&quot;5&quot;/&gt;&lt;property id=&quot;20300&quot; value=&quot;Slide 60 - &amp;quot;&amp;#x0D;&amp;#x0A;Kelemahan kapasitas erobik,daya tahan, akibat disfungsi pompa kardiovaskuler&amp;quot;&quot;/&gt;&lt;property id=&quot;20307&quot; value=&quot;401&quot;/&gt;&lt;/object&gt;&lt;object type=&quot;3&quot; unique_id=&quot;10617&quot;&gt;&lt;property id=&quot;20148&quot; value=&quot;5&quot;/&gt;&lt;property id=&quot;20300&quot; value=&quot;Slide 61 - &amp;quot;&amp;#x0D;&amp;#x0A;&amp;quot;&quot;/&gt;&lt;property id=&quot;20307&quot; value=&quot;410&quot;/&gt;&lt;/object&gt;&lt;object type=&quot;3&quot; unique_id=&quot;10618&quot;&gt;&lt;property id=&quot;20148&quot; value=&quot;5&quot;/&gt;&lt;property id=&quot;20300&quot; value=&quot;Slide 64 - &amp;quot;&amp;#x0D;&amp;#x0A;&amp;quot;&quot;/&gt;&lt;property id=&quot;20307&quot; value=&quot;415&quot;/&gt;&lt;/object&gt;&lt;object type=&quot;3&quot; unique_id=&quot;10619&quot;&gt;&lt;property id=&quot;20148&quot; value=&quot;5&quot;/&gt;&lt;property id=&quot;20300&quot; value=&quot;Slide 72 - &amp;quot;5. Kelemahan ventilasi, respirasi pertukaran gas,&amp;#x0D;&amp;#x0A;         akibat disfungsi pompa ventilasi.&amp;quot;&quot;/&gt;&lt;property id=&quot;20307&quot; value=&quot;402&quot;/&gt;&lt;/object&gt;&lt;object type=&quot;3&quot; unique_id=&quot;10620&quot;&gt;&lt;property id=&quot;20148&quot; value=&quot;5&quot;/&gt;&lt;property id=&quot;20300&quot; value=&quot;Slide 76 - &amp;quot;&amp;#x0D;&amp;#x0A;&amp;quot;&quot;/&gt;&lt;property id=&quot;20307&quot; value=&quot;411&quot;/&gt;&lt;/object&gt;&lt;object type=&quot;3&quot; unique_id=&quot;10621&quot;&gt;&lt;property id=&quot;20148&quot; value=&quot;5&quot;/&gt;&lt;property id=&quot;20300&quot; value=&quot;Slide 77 - &amp;quot;&amp;#x0D;&amp;#x0A;&amp;quot;&quot;/&gt;&lt;property id=&quot;20307&quot; value=&quot;416&quot;/&gt;&lt;/object&gt;&lt;object type=&quot;3&quot; unique_id=&quot;10622&quot;&gt;&lt;property id=&quot;20148&quot; value=&quot;5&quot;/&gt;&lt;property id=&quot;20300&quot; value=&quot;Slide 78 - &amp;quot;&amp;#x0D;&amp;#x0A;&amp;quot;&quot;/&gt;&lt;property id=&quot;20307&quot; value=&quot;451&quot;/&gt;&lt;/object&gt;&lt;object type=&quot;3&quot; unique_id=&quot;10623&quot;&gt;&lt;property id=&quot;20148&quot; value=&quot;5&quot;/&gt;&lt;property id=&quot;20300&quot; value=&quot;Slide 79 - &amp;quot;&amp;#x0D;&amp;#x0A;&amp;quot;&quot;/&gt;&lt;property id=&quot;20307&quot; value=&quot;452&quot;/&gt;&lt;/object&gt;&lt;object type=&quot;3&quot; unique_id=&quot;10624&quot;&gt;&lt;property id=&quot;20148&quot; value=&quot;5&quot;/&gt;&lt;property id=&quot;20300&quot; value=&quot;Slide 80 - &amp;quot;&amp;#x0D;&amp;#x0A;&amp;quot;&quot;/&gt;&lt;property id=&quot;20307&quot; value=&quot;453&quot;/&gt;&lt;/object&gt;&lt;object type=&quot;3&quot; unique_id=&quot;10625&quot;&gt;&lt;property id=&quot;20148&quot; value=&quot;5&quot;/&gt;&lt;property id=&quot;20300&quot; value=&quot;Slide 81 - &amp;quot;CAUSES&amp;quot;&quot;/&gt;&lt;property id=&quot;20307&quot; value=&quot;454&quot;/&gt;&lt;/object&gt;&lt;object type=&quot;3&quot; unique_id=&quot;10626&quot;&gt;&lt;property id=&quot;20148&quot; value=&quot;5&quot;/&gt;&lt;property id=&quot;20300&quot; value=&quot;Slide 82&quot;/&gt;&lt;property id=&quot;20307&quot; value=&quot;455&quot;/&gt;&lt;/object&gt;&lt;object type=&quot;3&quot; unique_id=&quot;10627&quot;&gt;&lt;property id=&quot;20148&quot; value=&quot;5&quot;/&gt;&lt;property id=&quot;20300&quot; value=&quot;Slide 83&quot;/&gt;&lt;property id=&quot;20307&quot; value=&quot;456&quot;/&gt;&lt;/object&gt;&lt;object type=&quot;3&quot; unique_id=&quot;10628&quot;&gt;&lt;property id=&quot;20148&quot; value=&quot;5&quot;/&gt;&lt;property id=&quot;20300&quot; value=&quot;Slide 84 - &amp;quot;&amp;#x0D;&amp;#x0A;&amp;quot;&quot;/&gt;&lt;property id=&quot;20307&quot; value=&quot;459&quot;/&gt;&lt;/object&gt;&lt;object type=&quot;3&quot; unique_id=&quot;10649&quot;&gt;&lt;property id=&quot;20148&quot; value=&quot;5&quot;/&gt;&lt;property id=&quot;20300&quot; value=&quot;Slide 85 - &amp;quot;&amp;#x0D;&amp;#x0A;7. Kelemahan ventilasi, respirasi pertukaran gas, &amp;#x0D;&amp;#x0A;           akibat gagal nafas neonatal.&amp;quot;&quot;/&gt;&lt;property id=&quot;20307&quot; value=&quot;404&quot;/&gt;&lt;/object&gt;&lt;object type=&quot;3&quot; unique_id=&quot;10650&quot;&gt;&lt;property id=&quot;20148&quot; value=&quot;5&quot;/&gt;&lt;property id=&quot;20300&quot; value=&quot;Slide 86 - &amp;quot;FISIOTERAPI JANTUNG PARU PADA ANAK&amp;quot;&quot;/&gt;&lt;property id=&quot;20307&quot; value=&quot;432&quot;/&gt;&lt;/object&gt;&lt;object type=&quot;3&quot; unique_id=&quot;10651&quot;&gt;&lt;property id=&quot;20148&quot; value=&quot;5&quot;/&gt;&lt;property id=&quot;20300&quot; value=&quot;Slide 87 - &amp;quot;PERBEDAAN &amp;#x0D;&amp;#x0A;ANAK DAN ORANG DEWASA&amp;quot;&quot;/&gt;&lt;property id=&quot;20307&quot; value=&quot;433&quot;/&gt;&lt;/object&gt;&lt;object type=&quot;3&quot; unique_id=&quot;10652&quot;&gt;&lt;property id=&quot;20148&quot; value=&quot;5&quot;/&gt;&lt;property id=&quot;20300&quot; value=&quot;Slide 88 - &amp;quot;FISIOLOGI.&amp;quot;&quot;/&gt;&lt;property id=&quot;20307&quot; value=&quot;448&quot;/&gt;&lt;/object&gt;&lt;object type=&quot;3&quot; unique_id=&quot;10657&quot;&gt;&lt;property id=&quot;20148&quot; value=&quot;5&quot;/&gt;&lt;property id=&quot;20300&quot; value=&quot;Slide 106 - &amp;quot;Etiologi&amp;#x0D;&amp;#x0A;&amp;quot;&quot;/&gt;&lt;property id=&quot;20307&quot; value=&quot;439&quot;/&gt;&lt;/object&gt;&lt;object type=&quot;3&quot; unique_id=&quot;10658&quot;&gt;&lt;property id=&quot;20148&quot; value=&quot;5&quot;/&gt;&lt;property id=&quot;20300&quot; value=&quot;Slide 109 - &amp;quot;Diagnosis&amp;#x0D;&amp;#x0A;&amp;quot;&quot;/&gt;&lt;property id=&quot;20307&quot; value=&quot;440&quot;/&gt;&lt;/object&gt;&lt;object type=&quot;3&quot; unique_id=&quot;10659&quot;&gt;&lt;property id=&quot;20148&quot; value=&quot;5&quot;/&gt;&lt;property id=&quot;20300&quot; value=&quot;Slide 107 - &amp;quot;Limfedema Primer&amp;#x0D;&amp;#x0A;&amp;quot;&quot;/&gt;&lt;property id=&quot;20307&quot; value=&quot;441&quot;/&gt;&lt;/object&gt;&lt;object type=&quot;3&quot; unique_id=&quot;10660&quot;&gt;&lt;property id=&quot;20148&quot; value=&quot;5&quot;/&gt;&lt;property id=&quot;20300&quot; value=&quot;Slide 110 - &amp;quot;Komplikasi&amp;#x0D;&amp;#x0A;&amp;quot;&quot;/&gt;&lt;property id=&quot;20307&quot; value=&quot;442&quot;/&gt;&lt;/object&gt;&lt;object type=&quot;3&quot; unique_id=&quot;12206&quot;&gt;&lt;property id=&quot;20148&quot; value=&quot;5&quot;/&gt;&lt;property id=&quot;20300&quot; value=&quot;Slide 73 - &amp;quot;&amp;#x0D;&amp;#x0A;&amp;quot;&quot;/&gt;&lt;property id=&quot;20307&quot; value=&quot;498&quot;/&gt;&lt;/object&gt;&lt;object type=&quot;3&quot; unique_id=&quot;12207&quot;&gt;&lt;property id=&quot;20148&quot; value=&quot;5&quot;/&gt;&lt;property id=&quot;20300&quot; value=&quot;Slide 74 - &amp;quot;PENYEBAB&amp;#x0D;&amp;#x0A;&amp;quot;&quot;/&gt;&lt;property id=&quot;20307&quot; value=&quot;499&quot;/&gt;&lt;/object&gt;&lt;object type=&quot;3&quot; unique_id=&quot;12208&quot;&gt;&lt;property id=&quot;20148&quot; value=&quot;5&quot;/&gt;&lt;property id=&quot;20300&quot; value=&quot;Slide 75 - &amp;quot;GEJALA&amp;#x0D;&amp;#x0A;&amp;quot;&quot;/&gt;&lt;property id=&quot;20307&quot; value=&quot;500&quot;/&gt;&lt;/object&gt;&lt;object type=&quot;3&quot; unique_id=&quot;12209&quot;&gt;&lt;property id=&quot;20148&quot; value=&quot;5&quot;/&gt;&lt;property id=&quot;20300&quot; value=&quot;Slide 37 - &amp;quot;&amp;#x0D;&amp;#x0A;&amp;quot;&quot;/&gt;&lt;property id=&quot;20307&quot; value=&quot;542&quot;/&gt;&lt;/object&gt;&lt;object type=&quot;3&quot; unique_id=&quot;12210&quot;&gt;&lt;property id=&quot;20148&quot; value=&quot;5&quot;/&gt;&lt;property id=&quot;20300&quot; value=&quot;Slide 38&quot;/&gt;&lt;property id=&quot;20307&quot; value=&quot;543&quot;/&gt;&lt;/object&gt;&lt;object type=&quot;3&quot; unique_id=&quot;12211&quot;&gt;&lt;property id=&quot;20148&quot; value=&quot;5&quot;/&gt;&lt;property id=&quot;20300&quot; value=&quot;Slide 39&quot;/&gt;&lt;property id=&quot;20307&quot; value=&quot;544&quot;/&gt;&lt;/object&gt;&lt;object type=&quot;3&quot; unique_id=&quot;12212&quot;&gt;&lt;property id=&quot;20148&quot; value=&quot;5&quot;/&gt;&lt;property id=&quot;20300&quot; value=&quot;Slide 40&quot;/&gt;&lt;property id=&quot;20307&quot; value=&quot;545&quot;/&gt;&lt;/object&gt;&lt;object type=&quot;3&quot; unique_id=&quot;12213&quot;&gt;&lt;property id=&quot;20148&quot; value=&quot;5&quot;/&gt;&lt;property id=&quot;20300&quot; value=&quot;Slide 41 - &amp;quot;&amp;#x0D;&amp;#x0A;&amp;quot;&quot;/&gt;&lt;property id=&quot;20307&quot; value=&quot;546&quot;/&gt;&lt;/object&gt;&lt;object type=&quot;3&quot; unique_id=&quot;12214&quot;&gt;&lt;property id=&quot;20148&quot; value=&quot;5&quot;/&gt;&lt;property id=&quot;20300&quot; value=&quot;Slide 42 - &amp;quot;Asma&amp;#x0D;&amp;#x0A;&amp;quot;&quot;/&gt;&lt;property id=&quot;20307&quot; value=&quot;547&quot;/&gt;&lt;/object&gt;&lt;object type=&quot;3&quot; unique_id=&quot;12215&quot;&gt;&lt;property id=&quot;20148&quot; value=&quot;5&quot;/&gt;&lt;property id=&quot;20300&quot; value=&quot;Slide 43 - &amp;quot;PATOLOGI ASMA&amp;quot;&quot;/&gt;&lt;property id=&quot;20307&quot; value=&quot;548&quot;/&gt;&lt;/object&gt;&lt;object type=&quot;3&quot; unique_id=&quot;12216&quot;&gt;&lt;property id=&quot;20148&quot; value=&quot;5&quot;/&gt;&lt;property id=&quot;20300&quot; value=&quot;Slide 44 - &amp;quot;&amp;#x0D;&amp;#x0A;&amp;quot;&quot;/&gt;&lt;property id=&quot;20307&quot; value=&quot;549&quot;/&gt;&lt;/object&gt;&lt;object type=&quot;3&quot; unique_id=&quot;12217&quot;&gt;&lt;property id=&quot;20148&quot; value=&quot;5&quot;/&gt;&lt;property id=&quot;20300&quot; value=&quot;Slide 45 - &amp;quot;TANDA-TANDA PPOM&amp;quot;&quot;/&gt;&lt;property id=&quot;20307&quot; value=&quot;550&quot;/&gt;&lt;/object&gt;&lt;object type=&quot;3&quot; unique_id=&quot;12218&quot;&gt;&lt;property id=&quot;20148&quot; value=&quot;5&quot;/&gt;&lt;property id=&quot;20300&quot; value=&quot;Slide 46 - &amp;quot;NAMA LAIN PPOM&amp;quot;&quot;/&gt;&lt;property id=&quot;20307&quot; value=&quot;551&quot;/&gt;&lt;/object&gt;&lt;object type=&quot;3&quot; unique_id=&quot;12219&quot;&gt;&lt;property id=&quot;20148&quot; value=&quot;5&quot;/&gt;&lt;property id=&quot;20300&quot; value=&quot;Slide 47 - &amp;quot;PENCETUS.&amp;quot;&quot;/&gt;&lt;property id=&quot;20307&quot; value=&quot;552&quot;/&gt;&lt;/object&gt;&lt;object type=&quot;3&quot; unique_id=&quot;12220&quot;&gt;&lt;property id=&quot;20148&quot; value=&quot;5&quot;/&gt;&lt;property id=&quot;20300&quot; value=&quot;Slide 48 - &amp;quot;ETIOLOGI.&amp;quot;&quot;/&gt;&lt;property id=&quot;20307&quot; value=&quot;553&quot;/&gt;&lt;/object&gt;&lt;object type=&quot;3&quot; unique_id=&quot;12221&quot;&gt;&lt;property id=&quot;20148&quot; value=&quot;5&quot;/&gt;&lt;property id=&quot;20300&quot; value=&quot;Slide 51 - &amp;quot;PENYEBAB &amp;quot;&quot;/&gt;&lt;property id=&quot;20307&quot; value=&quot;511&quot;/&gt;&lt;/object&gt;&lt;object type=&quot;3&quot; unique_id=&quot;12222&quot;&gt;&lt;property id=&quot;20148&quot; value=&quot;5&quot;/&gt;&lt;property id=&quot;20300&quot; value=&quot;Slide 52&quot;/&gt;&lt;property id=&quot;20307&quot; value=&quot;512&quot;/&gt;&lt;/object&gt;&lt;object type=&quot;3&quot; unique_id=&quot;12223&quot;&gt;&lt;property id=&quot;20148&quot; value=&quot;5&quot;/&gt;&lt;property id=&quot;20300&quot; value=&quot;Slide 53 - &amp;quot;GEJALA &amp;quot;&quot;/&gt;&lt;property id=&quot;20307&quot; value=&quot;513&quot;/&gt;&lt;/object&gt;&lt;object type=&quot;3&quot; unique_id=&quot;12224&quot;&gt;&lt;property id=&quot;20148&quot; value=&quot;5&quot;/&gt;&lt;property id=&quot;20300&quot; value=&quot;Slide 54&quot;/&gt;&lt;property id=&quot;20307&quot; value=&quot;514&quot;/&gt;&lt;/object&gt;&lt;object type=&quot;3&quot; unique_id=&quot;12225&quot;&gt;&lt;property id=&quot;20148&quot; value=&quot;5&quot;/&gt;&lt;property id=&quot;20300&quot; value=&quot;Slide 55 - &amp;quot;PROGNOSIS &amp;quot;&quot;/&gt;&lt;property id=&quot;20307&quot; value=&quot;515&quot;/&gt;&lt;/object&gt;&lt;object type=&quot;3&quot; unique_id=&quot;12226&quot;&gt;&lt;property id=&quot;20148&quot; value=&quot;5&quot;/&gt;&lt;property id=&quot;20300&quot; value=&quot;Slide 57 - &amp;quot;     Problem Post bedah.&amp;quot;&quot;/&gt;&lt;property id=&quot;20307&quot; value=&quot;505&quot;/&gt;&lt;/object&gt;&lt;object type=&quot;3&quot; unique_id=&quot;12227&quot;&gt;&lt;property id=&quot;20148&quot; value=&quot;5&quot;/&gt;&lt;property id=&quot;20300&quot; value=&quot;Slide 58 - &amp;quot; Problem Post bedah.&amp;quot;&quot;/&gt;&lt;property id=&quot;20307&quot; value=&quot;506&quot;/&gt;&lt;/object&gt;&lt;object type=&quot;3&quot; unique_id=&quot;12228&quot;&gt;&lt;property id=&quot;20148&quot; value=&quot;5&quot;/&gt;&lt;property id=&quot;20300&quot; value=&quot;Slide 62 - &amp;quot;Cardiomyopathies dapat dikategorikan sebagai&amp;#x0D;&amp;#x0A; Ekstrinsik atau Intrinsik. &amp;quot;&quot;/&gt;&lt;property id=&quot;20307&quot; value=&quot;516&quot;/&gt;&lt;/object&gt;&lt;object type=&quot;3&quot; unique_id=&quot;12229&quot;&gt;&lt;property id=&quot;20148&quot; value=&quot;5&quot;/&gt;&lt;property id=&quot;20300&quot; value=&quot;Slide 63&quot;/&gt;&lt;property id=&quot;20307&quot; value=&quot;517&quot;/&gt;&lt;/object&gt;&lt;object type=&quot;3&quot; unique_id=&quot;12230&quot;&gt;&lt;property id=&quot;20148&quot; value=&quot;5&quot;/&gt;&lt;property id=&quot;20300&quot; value=&quot;Slide 65 - &amp;quot;1. Penyebab&amp;quot;&quot;/&gt;&lt;property id=&quot;20307&quot; value=&quot;520&quot;/&gt;&lt;/object&gt;&lt;object type=&quot;3&quot; unique_id=&quot;12231&quot;&gt;&lt;property id=&quot;20148&quot; value=&quot;5&quot;/&gt;&lt;property id=&quot;20300&quot; value=&quot;Slide 66&quot;/&gt;&lt;property id=&quot;20307&quot; value=&quot;524&quot;/&gt;&lt;/object&gt;&lt;object type=&quot;3&quot; unique_id=&quot;12232&quot;&gt;&lt;property id=&quot;20148&quot; value=&quot;5&quot;/&gt;&lt;property id=&quot;20300&quot; value=&quot;Slide 67 - &amp;quot;2. Faktor predisposisi :&amp;#x0D;&amp;#x0A;&amp;quot;&quot;/&gt;&lt;property id=&quot;20307&quot; value=&quot;521&quot;/&gt;&lt;/object&gt;&lt;object type=&quot;3&quot; unique_id=&quot;12233&quot;&gt;&lt;property id=&quot;20148&quot; value=&quot;5&quot;/&gt;&lt;property id=&quot;20300&quot; value=&quot;Slide 68&quot;/&gt;&lt;property id=&quot;20307&quot; value=&quot;522&quot;/&gt;&lt;/object&gt;&lt;object type=&quot;3&quot; unique_id=&quot;12234&quot;&gt;&lt;property id=&quot;20148&quot; value=&quot;5&quot;/&gt;&lt;property id=&quot;20300&quot; value=&quot;Slide 69 - &amp;quot; Tanda Dan Gejala&amp;#x0D;&amp;#x0A;&amp;quot;&quot;/&gt;&lt;property id=&quot;20307&quot; value=&quot;523&quot;/&gt;&lt;/object&gt;&lt;object type=&quot;3&quot; unique_id=&quot;12235&quot;&gt;&lt;property id=&quot;20148&quot; value=&quot;5&quot;/&gt;&lt;property id=&quot;20300&quot; value=&quot;Slide 70 - &amp;quot; &amp;#x0D;&amp;#x0A;&amp;#x0D;&amp;#x0A;&amp;quot;&quot;/&gt;&lt;property id=&quot;20307&quot; value=&quot;525&quot;/&gt;&lt;/object&gt;&lt;object type=&quot;3&quot; unique_id=&quot;12236&quot;&gt;&lt;property id=&quot;20148&quot; value=&quot;5&quot;/&gt;&lt;property id=&quot;20300&quot; value=&quot;Slide 71 - &amp;quot; &amp;#x0D;&amp;#x0A;&amp;#x0D;&amp;#x0A;&amp;quot;&quot;/&gt;&lt;property id=&quot;20307&quot; value=&quot;526&quot;/&gt;&lt;/object&gt;&lt;object type=&quot;3&quot; unique_id=&quot;12237&quot;&gt;&lt;property id=&quot;20148&quot; value=&quot;5&quot;/&gt;&lt;property id=&quot;20300&quot; value=&quot;Slide 89 - &amp;quot;SESAK NAFAS &amp;quot;&quot;/&gt;&lt;property id=&quot;20307&quot; value=&quot;535&quot;/&gt;&lt;/object&gt;&lt;object type=&quot;3&quot; unique_id=&quot;12238&quot;&gt;&lt;property id=&quot;20148&quot; value=&quot;5&quot;/&gt;&lt;property id=&quot;20300&quot; value=&quot;Slide 90 - &amp;quot;DEFINISI DISPNEA&amp;quot;&quot;/&gt;&lt;property id=&quot;20307&quot; value=&quot;565&quot;/&gt;&lt;/object&gt;&lt;object type=&quot;3&quot; unique_id=&quot;12239&quot;&gt;&lt;property id=&quot;20148&quot; value=&quot;5&quot;/&gt;&lt;property id=&quot;20300&quot; value=&quot;Slide 91 - &amp;quot;MEKANISME DISPNEA&amp;quot;&quot;/&gt;&lt;property id=&quot;20307&quot; value=&quot;568&quot;/&gt;&lt;/object&gt;&lt;object type=&quot;3&quot; unique_id=&quot;12240&quot;&gt;&lt;property id=&quot;20148&quot; value=&quot;5&quot;/&gt;&lt;property id=&quot;20300&quot; value=&quot;Slide 92 - &amp;quot; DISPNEA PENYAKIT PARU&amp;#x0D;&amp;#x0A;&amp;#x0D;&amp;#x0A;&amp;quot;&quot;/&gt;&lt;property id=&quot;20307&quot; value=&quot;569&quot;/&gt;&lt;/object&gt;&lt;object type=&quot;3&quot; unique_id=&quot;12241&quot;&gt;&lt;property id=&quot;20148&quot; value=&quot;5&quot;/&gt;&lt;property id=&quot;20300&quot; value=&quot;Slide 93 - &amp;quot;Kategori fisiologik penyakit penyebab dispnea&amp;quot;&quot;/&gt;&lt;property id=&quot;20307&quot; value=&quot;576&quot;/&gt;&lt;/object&gt;&lt;object type=&quot;3&quot; unique_id=&quot;12242&quot;&gt;&lt;property id=&quot;20148&quot; value=&quot;5&quot;/&gt;&lt;property id=&quot;20300&quot; value=&quot;Slide 99 - &amp;quot;PNEUMONIA&amp;quot;&quot;/&gt;&lt;property id=&quot;20307&quot; value=&quot;537&quot;/&gt;&lt;/object&gt;&lt;object type=&quot;3&quot; unique_id=&quot;12243&quot;&gt;&lt;property id=&quot;20148&quot; value=&quot;5&quot;/&gt;&lt;property id=&quot;20300&quot; value=&quot;Slide 100 - &amp;quot;GEJALA &amp;amp; TANDA PNEMONIA&amp;quot;&quot;/&gt;&lt;property id=&quot;20307&quot; value=&quot;538&quot;/&gt;&lt;/object&gt;&lt;object type=&quot;3&quot; unique_id=&quot;12244&quot;&gt;&lt;property id=&quot;20148&quot; value=&quot;5&quot;/&gt;&lt;property id=&quot;20300&quot; value=&quot;Slide 101 - &amp;quot;KOMPLIKASI PNEUMONIA&amp;quot;&quot;/&gt;&lt;property id=&quot;20307&quot; value=&quot;539&quot;/&gt;&lt;/object&gt;&lt;object type=&quot;3&quot; unique_id=&quot;12245&quot;&gt;&lt;property id=&quot;20148&quot; value=&quot;5&quot;/&gt;&lt;property id=&quot;20300&quot; value=&quot;Slide 102 - &amp;quot;STADIUM PNEUMONIA&amp;quot;&quot;/&gt;&lt;property id=&quot;20307&quot; value=&quot;540&quot;/&gt;&lt;/object&gt;&lt;object type=&quot;3&quot; unique_id=&quot;12246&quot;&gt;&lt;property id=&quot;20148&quot; value=&quot;5&quot;/&gt;&lt;property id=&quot;20300&quot; value=&quot;Slide 103 - &amp;quot;&amp;#x0D;&amp;#x0A;Tanda-tanda dan gejala gagal nafas.&amp;quot;&quot;/&gt;&lt;property id=&quot;20307&quot; value=&quot;541&quot;/&gt;&lt;/object&gt;&lt;object type=&quot;3&quot; unique_id=&quot;12247&quot;&gt;&lt;property id=&quot;20148&quot; value=&quot;5&quot;/&gt;&lt;property id=&quot;20300&quot; value=&quot;Slide 104 - &amp;quot;&amp;#x0D;&amp;#x0A;8. Kelemahan sirkulasi dan antropometri akibat gangguan sistem limfe.&amp;quot;&quot;/&gt;&lt;property id=&quot;20307&quot; value=&quot;501&quot;/&gt;&lt;/object&gt;&lt;object type=&quot;3&quot; unique_id=&quot;12248&quot;&gt;&lt;property id=&quot;20148&quot; value=&quot;5&quot;/&gt;&lt;property id=&quot;20300&quot; value=&quot;Slide 105 - &amp;quot;&amp;#x0D;&amp;#x0A;&amp;quot;&quot;/&gt;&lt;property id=&quot;20307&quot; value=&quot;507&quot;/&gt;&lt;/object&gt;&lt;object type=&quot;3&quot; unique_id=&quot;12249&quot;&gt;&lt;property id=&quot;20148&quot; value=&quot;5&quot;/&gt;&lt;property id=&quot;20300&quot; value=&quot;Slide 108 - &amp;quot;Limfedema Sekunder&amp;quot;&quot;/&gt;&lt;property id=&quot;20307&quot; value=&quot;503&quot;/&gt;&lt;/object&gt;&lt;object type=&quot;3&quot; unique_id=&quot;12250&quot;&gt;&lt;property id=&quot;20148&quot; value=&quot;5&quot;/&gt;&lt;property id=&quot;20300&quot; value=&quot;Slide 111 - &amp;quot; &amp;#x0D;&amp;#x0A;&amp;#x0D;&amp;#x0A;&amp;quot;&quot;/&gt;&lt;property id=&quot;20307&quot; value=&quot;570&quot;/&gt;&lt;/object&gt;&lt;object type=&quot;3&quot; unique_id=&quot;12251&quot;&gt;&lt;property id=&quot;20148&quot; value=&quot;5&quot;/&gt;&lt;property id=&quot;20300&quot; value=&quot;Slide 112 - &amp;quot;Sepsis berat&amp;quot;&quot;/&gt;&lt;property id=&quot;20307&quot; value=&quot;571&quot;/&gt;&lt;/object&gt;&lt;object type=&quot;3&quot; unique_id=&quot;12252&quot;&gt;&lt;property id=&quot;20148&quot; value=&quot;5&quot;/&gt;&lt;property id=&quot;20300&quot; value=&quot;Slide 113 - &amp;quot;Gejala Sepsis&amp;quot;&quot;/&gt;&lt;property id=&quot;20307&quot; value=&quot;572&quot;/&gt;&lt;/object&gt;&lt;object type=&quot;3&quot; unique_id=&quot;12256&quot;&gt;&lt;property id=&quot;20148&quot; value=&quot;5&quot;/&gt;&lt;property id=&quot;20300&quot; value=&quot;Slide 114&quot;/&gt;&lt;property id=&quot;20307&quot; value=&quot;509&quot;/&gt;&lt;/object&gt;&lt;object type=&quot;3&quot; unique_id=&quot;13357&quot;&gt;&lt;property id=&quot;20148&quot; value=&quot;5&quot;/&gt;&lt;property id=&quot;20300&quot; value=&quot;Slide 2 - &amp;quot;KARDIOVASKULOPULMONAL&amp;quot;&quot;/&gt;&lt;property id=&quot;20307&quot; value=&quot;577&quot;/&gt;&lt;/object&gt;&lt;object type=&quot;3&quot; unique_id=&quot;13358&quot;&gt;&lt;property id=&quot;20148&quot; value=&quot;5&quot;/&gt;&lt;property id=&quot;20300&quot; value=&quot;Slide 94 - &amp;quot;Takikardi dan Bradikardi&amp;quot;&quot;/&gt;&lt;property id=&quot;20307&quot; value=&quot;584&quot;/&gt;&lt;/object&gt;&lt;object type=&quot;3&quot; unique_id=&quot;13359&quot;&gt;&lt;property id=&quot;20148&quot; value=&quot;5&quot;/&gt;&lt;property id=&quot;20300&quot; value=&quot;Slide 95 - &amp;quot;Penyebab&amp;#x0D;&amp;#x0A;Takikardia disebabkan gangguan impuls listrik yang mengontrol irama kerja jantung. Banyak hal yang dapat &quot;/&gt;&lt;property id=&quot;20307&quot; value=&quot;585&quot;/&gt;&lt;/object&gt;&lt;object type=&quot;3&quot; unique_id=&quot;13360&quot;&gt;&lt;property id=&quot;20148&quot; value=&quot;5&quot;/&gt;&lt;property id=&quot;20300&quot; value=&quot;Slide 96 - &amp;quot;Bradikardi disebabkan oleh antara lain :&amp;#x0D;&amp;#x0A;&amp;quot;&quot;/&gt;&lt;property id=&quot;20307&quot; value=&quot;578&quot;/&gt;&lt;/object&gt;&lt;object type=&quot;3&quot; unique_id=&quot;13361&quot;&gt;&lt;property id=&quot;20148&quot; value=&quot;5&quot;/&gt;&lt;property id=&quot;20300&quot; value=&quot;Slide 97 - &amp;quot;Gejala&amp;#x0D;&amp;#x0A;&amp;quot;&quot;/&gt;&lt;property id=&quot;20307&quot; value=&quot;579&quot;/&gt;&lt;/object&gt;&lt;object type=&quot;3&quot; unique_id=&quot;13362&quot;&gt;&lt;property id=&quot;20148&quot; value=&quot;5&quot;/&gt;&lt;property id=&quot;20300&quot; value=&quot;Slide 98 - &amp;quot;Gejala bradikardi :&amp;#x0D;&amp;#x0A;&amp;quot;&quot;/&gt;&lt;property id=&quot;20307&quot; value=&quot;58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1470</TotalTime>
  <Words>4041</Words>
  <Application>Microsoft PowerPoint</Application>
  <PresentationFormat>On-screen Show (4:3)</PresentationFormat>
  <Paragraphs>910</Paragraphs>
  <Slides>114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114</vt:i4>
      </vt:variant>
    </vt:vector>
  </HeadingPairs>
  <TitlesOfParts>
    <vt:vector size="115" baseType="lpstr">
      <vt:lpstr>Metro</vt:lpstr>
      <vt:lpstr>Slide 1</vt:lpstr>
      <vt:lpstr>KARDIOVASKULOPULMONAL</vt:lpstr>
      <vt:lpstr>PENGERTIAN :  </vt:lpstr>
      <vt:lpstr>Yang mempengaruhi  kapasitas erobik dan daya tahan</vt:lpstr>
      <vt:lpstr>Yang mempengaruhi  kapasitas erobik dan daya tahan</vt:lpstr>
      <vt:lpstr>KASUS TERPILIH</vt:lpstr>
      <vt:lpstr>Slide 7</vt:lpstr>
      <vt:lpstr> 1. Kondisi resiko gangguan kardiovaskulopulmonal</vt:lpstr>
      <vt:lpstr> </vt:lpstr>
      <vt:lpstr> </vt:lpstr>
      <vt:lpstr>Pengertian Hipertensi </vt:lpstr>
      <vt:lpstr>Hipertensi ada 2 macam, yaitu : </vt:lpstr>
      <vt:lpstr>DIABITUS MELITUS(DM)</vt:lpstr>
      <vt:lpstr>Tanda dan gejala</vt:lpstr>
      <vt:lpstr>Predisposisi</vt:lpstr>
      <vt:lpstr>DM di Indonesia</vt:lpstr>
      <vt:lpstr>Tingkat DM</vt:lpstr>
      <vt:lpstr>Pengobatan</vt:lpstr>
      <vt:lpstr>Pengukuran berat badan</vt:lpstr>
      <vt:lpstr>Kecukupan kalori normal.</vt:lpstr>
      <vt:lpstr>% penambahan kalori</vt:lpstr>
      <vt:lpstr>Contoh</vt:lpstr>
      <vt:lpstr>Diet</vt:lpstr>
      <vt:lpstr>Syarat komposisi diet</vt:lpstr>
      <vt:lpstr>Komplikasi DM</vt:lpstr>
      <vt:lpstr>Jenis komplikasi</vt:lpstr>
      <vt:lpstr>2. Kelemahan erobik dan daya tahan akibat kondisi                                             buruk.  </vt:lpstr>
      <vt:lpstr> </vt:lpstr>
      <vt:lpstr> </vt:lpstr>
      <vt:lpstr>Gejala.</vt:lpstr>
      <vt:lpstr>Jenis serangan Angina Pectoris</vt:lpstr>
      <vt:lpstr>Frekuensi serangan.</vt:lpstr>
      <vt:lpstr>Stable Angina Pectoris </vt:lpstr>
      <vt:lpstr>Unstable angina pectoris.</vt:lpstr>
      <vt:lpstr>Tanda-tanda.</vt:lpstr>
      <vt:lpstr> </vt:lpstr>
      <vt:lpstr> </vt:lpstr>
      <vt:lpstr>Slide 38</vt:lpstr>
      <vt:lpstr>Slide 39</vt:lpstr>
      <vt:lpstr>Slide 40</vt:lpstr>
      <vt:lpstr> </vt:lpstr>
      <vt:lpstr>Asma </vt:lpstr>
      <vt:lpstr>PATOLOGI ASMA</vt:lpstr>
      <vt:lpstr> </vt:lpstr>
      <vt:lpstr>TANDA-TANDA PPOM</vt:lpstr>
      <vt:lpstr>NAMA LAIN PPOM</vt:lpstr>
      <vt:lpstr>PENCETUS.</vt:lpstr>
      <vt:lpstr>ETIOLOGI.</vt:lpstr>
      <vt:lpstr>3. Kelemahan ventilasi, respirasi, erobik, daya tahan akibat disfungsi saluran nafas.</vt:lpstr>
      <vt:lpstr> </vt:lpstr>
      <vt:lpstr>PENYEBAB </vt:lpstr>
      <vt:lpstr>Slide 52</vt:lpstr>
      <vt:lpstr>GEJALA </vt:lpstr>
      <vt:lpstr>Slide 54</vt:lpstr>
      <vt:lpstr>PROGNOSIS </vt:lpstr>
      <vt:lpstr> </vt:lpstr>
      <vt:lpstr>     Problem Post bedah.</vt:lpstr>
      <vt:lpstr> Problem Post bedah.</vt:lpstr>
      <vt:lpstr> 4. Kelemahan kapasitas erobik,daya tahan,     akibat disfungsi pompa kardiovaskuler</vt:lpstr>
      <vt:lpstr> Kelemahan kapasitas erobik,daya tahan, akibat disfungsi pompa kardiovaskuler</vt:lpstr>
      <vt:lpstr> </vt:lpstr>
      <vt:lpstr>Cardiomyopathies dapat dikategorikan sebagai  Ekstrinsik atau Intrinsik. </vt:lpstr>
      <vt:lpstr>Slide 63</vt:lpstr>
      <vt:lpstr> </vt:lpstr>
      <vt:lpstr>1. Penyebab</vt:lpstr>
      <vt:lpstr>Slide 66</vt:lpstr>
      <vt:lpstr>2. Faktor predisposisi : </vt:lpstr>
      <vt:lpstr>Slide 68</vt:lpstr>
      <vt:lpstr> Tanda Dan Gejala </vt:lpstr>
      <vt:lpstr>   </vt:lpstr>
      <vt:lpstr>   </vt:lpstr>
      <vt:lpstr>5. Kelemahan ventilasi, respirasi pertukaran gas,          akibat disfungsi pompa ventilasi.</vt:lpstr>
      <vt:lpstr> </vt:lpstr>
      <vt:lpstr>PENYEBAB </vt:lpstr>
      <vt:lpstr>GEJALA </vt:lpstr>
      <vt:lpstr> </vt:lpstr>
      <vt:lpstr> </vt:lpstr>
      <vt:lpstr> </vt:lpstr>
      <vt:lpstr> </vt:lpstr>
      <vt:lpstr> </vt:lpstr>
      <vt:lpstr>CAUSES</vt:lpstr>
      <vt:lpstr>Slide 82</vt:lpstr>
      <vt:lpstr>Slide 83</vt:lpstr>
      <vt:lpstr> </vt:lpstr>
      <vt:lpstr> 7. Kelemahan ventilasi, respirasi pertukaran gas,             akibat gagal nafas neonatal.</vt:lpstr>
      <vt:lpstr>FISIOTERAPI JANTUNG PARU PADA ANAK</vt:lpstr>
      <vt:lpstr>PERBEDAAN  ANAK DAN ORANG DEWASA</vt:lpstr>
      <vt:lpstr>FISIOLOGI.</vt:lpstr>
      <vt:lpstr>SESAK NAFAS </vt:lpstr>
      <vt:lpstr>DEFINISI DISPNEA</vt:lpstr>
      <vt:lpstr>MEKANISME DISPNEA</vt:lpstr>
      <vt:lpstr> DISPNEA PENYAKIT PARU  </vt:lpstr>
      <vt:lpstr>Kategori fisiologik penyakit penyebab dispnea</vt:lpstr>
      <vt:lpstr>Takikardi dan Bradikardi</vt:lpstr>
      <vt:lpstr>Penyebab Takikardia disebabkan gangguan impuls listrik yang mengontrol irama kerja jantung. Banyak hal yang dapat menyebabkannya, yaitu:  </vt:lpstr>
      <vt:lpstr>Bradikardi disebabkan oleh antara lain : </vt:lpstr>
      <vt:lpstr>Gejala </vt:lpstr>
      <vt:lpstr>Gejala bradikardi : </vt:lpstr>
      <vt:lpstr>PNEUMONIA</vt:lpstr>
      <vt:lpstr>GEJALA &amp; TANDA PNEMONIA</vt:lpstr>
      <vt:lpstr>KOMPLIKASI PNEUMONIA</vt:lpstr>
      <vt:lpstr>STADIUM PNEUMONIA</vt:lpstr>
      <vt:lpstr> Tanda-tanda dan gejala gagal nafas.</vt:lpstr>
      <vt:lpstr> 8. Kelemahan sirkulasi dan antropometri akibat gangguan sistem limfe.</vt:lpstr>
      <vt:lpstr> </vt:lpstr>
      <vt:lpstr>Etiologi </vt:lpstr>
      <vt:lpstr>Limfedema Primer </vt:lpstr>
      <vt:lpstr>Limfedema Sekunder</vt:lpstr>
      <vt:lpstr>Diagnosis </vt:lpstr>
      <vt:lpstr>Komplikasi </vt:lpstr>
      <vt:lpstr>   </vt:lpstr>
      <vt:lpstr>Sepsis berat</vt:lpstr>
      <vt:lpstr>Gejala Sepsis</vt:lpstr>
      <vt:lpstr>Slide 114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Fisioterapi</dc:creator>
  <cp:lastModifiedBy>wismanto</cp:lastModifiedBy>
  <cp:revision>189</cp:revision>
  <cp:lastPrinted>1601-01-01T00:00:00Z</cp:lastPrinted>
  <dcterms:created xsi:type="dcterms:W3CDTF">2011-11-09T00:31:32Z</dcterms:created>
  <dcterms:modified xsi:type="dcterms:W3CDTF">2012-10-13T23:50:21Z</dcterms:modified>
</cp:coreProperties>
</file>