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custDataLst>
    <p:tags r:id="rId72"/>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50E16-988D-4084-A209-9468923DA80C}" type="datetimeFigureOut">
              <a:rPr lang="id-ID" smtClean="0"/>
              <a:pPr/>
              <a:t>31/10/2012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F1013-3D48-49B8-B981-CB109C2E4767}"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129B8A3-EAB0-492D-9264-3009BCFDB02B}" type="slidenum">
              <a:rPr lang="id-ID" smtClean="0"/>
              <a:pPr/>
              <a:t>1</a:t>
            </a:fld>
            <a:endParaRPr lang="id-ID"/>
          </a:p>
        </p:txBody>
      </p:sp>
    </p:spTree>
    <p:extLst>
      <p:ext uri="{BB962C8B-B14F-4D97-AF65-F5344CB8AC3E}">
        <p14:creationId xmlns:p14="http://schemas.microsoft.com/office/powerpoint/2010/main" xmlns="" val="210320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67940" name="Slide Number Placeholder 3"/>
          <p:cNvSpPr>
            <a:spLocks noGrp="1"/>
          </p:cNvSpPr>
          <p:nvPr>
            <p:ph type="sldNum" sz="quarter" idx="5"/>
          </p:nvPr>
        </p:nvSpPr>
        <p:spPr>
          <a:noFill/>
        </p:spPr>
        <p:txBody>
          <a:bodyPr/>
          <a:lstStyle/>
          <a:p>
            <a:fld id="{6A47A233-C677-4D74-8870-3A9BAE3D7DAA}"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id-ID" smtClean="0"/>
          </a:p>
        </p:txBody>
      </p:sp>
      <p:sp>
        <p:nvSpPr>
          <p:cNvPr id="168964" name="Slide Number Placeholder 3"/>
          <p:cNvSpPr>
            <a:spLocks noGrp="1"/>
          </p:cNvSpPr>
          <p:nvPr>
            <p:ph type="sldNum" sz="quarter" idx="5"/>
          </p:nvPr>
        </p:nvSpPr>
        <p:spPr>
          <a:noFill/>
        </p:spPr>
        <p:txBody>
          <a:bodyPr/>
          <a:lstStyle/>
          <a:p>
            <a:fld id="{4C21844D-92B9-4D78-89C1-66A399C9C4BB}"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F975576E-A41F-45C5-A439-1663E57C351A}"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01D4B4B-BDC8-481E-AE39-F87ACADC2A63}" type="slidenum">
              <a:rPr lang="en-US"/>
              <a:pPr>
                <a:defRPr/>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25D75BBA-A731-4EE8-B631-F6652DBA8D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975576E-A41F-45C5-A439-1663E57C351A}"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F975576E-A41F-45C5-A439-1663E57C351A}"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17C659-AD87-4B4E-B47D-B55401F4DF67}" type="datetimeFigureOut">
              <a:rPr lang="id-ID" smtClean="0"/>
              <a:pPr/>
              <a:t>31/10/2012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975576E-A41F-45C5-A439-1663E57C351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817C659-AD87-4B4E-B47D-B55401F4DF67}" type="datetimeFigureOut">
              <a:rPr lang="id-ID" smtClean="0"/>
              <a:pPr/>
              <a:t>31/10/2012</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F975576E-A41F-45C5-A439-1663E57C351A}"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817C659-AD87-4B4E-B47D-B55401F4DF67}" type="datetimeFigureOut">
              <a:rPr lang="id-ID" smtClean="0"/>
              <a:pPr/>
              <a:t>31/10/2012</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975576E-A41F-45C5-A439-1663E57C351A}"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d.wikipedia.org/w/index.php?title=Dipol&amp;action=edit&amp;redlink=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d.wikipedia.org/w/index.php?title=Gelombang_T&amp;action=edit&amp;redlink=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d.wikipedia.org/w/index.php?title=Penguat_instrumentasi&amp;action=edit&amp;redlink=1" TargetMode="External"/><Relationship Id="rId2" Type="http://schemas.openxmlformats.org/officeDocument/2006/relationships/hyperlink" Target="http://id.wikipedia.org/w/index.php?title=Potensial_listrik&amp;action=edit&amp;redlink=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d.wikipedia.org/wiki/Kalibra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9862" cy="6858000"/>
          </a:xfrm>
          <a:prstGeom prst="rect">
            <a:avLst/>
          </a:prstGeom>
          <a:noFill/>
          <a:ln w="9525">
            <a:noFill/>
            <a:miter lim="800000"/>
            <a:headEnd/>
            <a:tailEnd/>
          </a:ln>
          <a:effectLst/>
        </p:spPr>
      </p:pic>
      <p:sp>
        <p:nvSpPr>
          <p:cNvPr id="3" name="Rectangle 2"/>
          <p:cNvSpPr/>
          <p:nvPr/>
        </p:nvSpPr>
        <p:spPr>
          <a:xfrm>
            <a:off x="3286084" y="214290"/>
            <a:ext cx="5857916" cy="1938992"/>
          </a:xfrm>
          <a:prstGeom prst="rect">
            <a:avLst/>
          </a:prstGeom>
        </p:spPr>
        <p:txBody>
          <a:bodyPr wrap="square">
            <a:spAutoFit/>
          </a:bodyPr>
          <a:lstStyle/>
          <a:p>
            <a:r>
              <a:rPr lang="en-US" sz="4000" b="1" dirty="0" smtClean="0">
                <a:latin typeface="Calibri" pitchFamily="34" charset="0"/>
                <a:cs typeface="Calibri" pitchFamily="34" charset="0"/>
              </a:rPr>
              <a:t>PENUNJANG</a:t>
            </a:r>
            <a:br>
              <a:rPr lang="en-US" sz="4000" b="1" dirty="0" smtClean="0">
                <a:latin typeface="Calibri" pitchFamily="34" charset="0"/>
                <a:cs typeface="Calibri" pitchFamily="34" charset="0"/>
              </a:rPr>
            </a:br>
            <a:r>
              <a:rPr lang="en-US" sz="4000" b="1" dirty="0" smtClean="0">
                <a:latin typeface="Calibri" pitchFamily="34" charset="0"/>
                <a:cs typeface="Calibri" pitchFamily="34" charset="0"/>
              </a:rPr>
              <a:t>DIAGNOSIS FISIOTERAPI</a:t>
            </a:r>
            <a:r>
              <a:rPr lang="en-US" sz="4000" b="1" dirty="0" smtClean="0">
                <a:solidFill>
                  <a:schemeClr val="bg1"/>
                </a:solidFill>
                <a:latin typeface="Calibri" pitchFamily="34" charset="0"/>
                <a:cs typeface="Calibri" pitchFamily="34" charset="0"/>
              </a:rPr>
              <a:t/>
            </a:r>
            <a:br>
              <a:rPr lang="en-US" sz="4000" b="1" dirty="0" smtClean="0">
                <a:solidFill>
                  <a:schemeClr val="bg1"/>
                </a:solidFill>
                <a:latin typeface="Calibri" pitchFamily="34" charset="0"/>
                <a:cs typeface="Calibri" pitchFamily="34" charset="0"/>
              </a:rPr>
            </a:br>
            <a:endParaRPr lang="en-US" sz="4000" dirty="0">
              <a:solidFill>
                <a:schemeClr val="bg1"/>
              </a:solidFill>
              <a:latin typeface="Calibri" pitchFamily="34" charset="0"/>
              <a:cs typeface="Calibri" pitchFamily="34" charset="0"/>
            </a:endParaRPr>
          </a:p>
        </p:txBody>
      </p:sp>
      <p:sp>
        <p:nvSpPr>
          <p:cNvPr id="5" name="Rectangle 4"/>
          <p:cNvSpPr/>
          <p:nvPr/>
        </p:nvSpPr>
        <p:spPr>
          <a:xfrm>
            <a:off x="4429124" y="5572140"/>
            <a:ext cx="3714776" cy="461665"/>
          </a:xfrm>
          <a:prstGeom prst="rect">
            <a:avLst/>
          </a:prstGeom>
        </p:spPr>
        <p:txBody>
          <a:bodyPr wrap="square">
            <a:spAutoFit/>
          </a:bodyPr>
          <a:lstStyle/>
          <a:p>
            <a:r>
              <a:rPr lang="en-US" sz="2400" b="1" dirty="0" err="1" smtClean="0">
                <a:solidFill>
                  <a:schemeClr val="bg1"/>
                </a:solidFill>
              </a:rPr>
              <a:t>Wismanto</a:t>
            </a:r>
            <a:r>
              <a:rPr lang="en-US" sz="2400" b="1" dirty="0" smtClean="0">
                <a:solidFill>
                  <a:schemeClr val="bg1"/>
                </a:solidFill>
              </a:rPr>
              <a:t>  </a:t>
            </a:r>
            <a:r>
              <a:rPr lang="id-ID" sz="2400" b="1" dirty="0" smtClean="0">
                <a:solidFill>
                  <a:schemeClr val="bg1"/>
                </a:solidFill>
              </a:rPr>
              <a:t>SPd, SFt,</a:t>
            </a:r>
            <a:r>
              <a:rPr lang="en-US" sz="2400" b="1" dirty="0" smtClean="0">
                <a:solidFill>
                  <a:schemeClr val="bg1"/>
                </a:solidFill>
              </a:rPr>
              <a:t>M </a:t>
            </a:r>
            <a:r>
              <a:rPr lang="en-US" sz="2400" b="1" dirty="0" err="1" smtClean="0">
                <a:solidFill>
                  <a:schemeClr val="bg1"/>
                </a:solidFill>
              </a:rPr>
              <a:t>Fis</a:t>
            </a:r>
            <a:r>
              <a:rPr lang="en-US" sz="2400" b="1" dirty="0" smtClean="0">
                <a:solidFill>
                  <a:schemeClr val="bg1"/>
                </a:solidFill>
              </a:rPr>
              <a:t>.</a:t>
            </a:r>
            <a:endParaRPr lang="en-US" sz="2400" b="1" dirty="0">
              <a:solidFill>
                <a:schemeClr val="bg1"/>
              </a:solidFill>
            </a:endParaRPr>
          </a:p>
        </p:txBody>
      </p:sp>
      <p:sp>
        <p:nvSpPr>
          <p:cNvPr id="7" name="TextBox 6"/>
          <p:cNvSpPr txBox="1"/>
          <p:nvPr/>
        </p:nvSpPr>
        <p:spPr>
          <a:xfrm>
            <a:off x="214282" y="2571744"/>
            <a:ext cx="3571900" cy="707886"/>
          </a:xfrm>
          <a:prstGeom prst="rect">
            <a:avLst/>
          </a:prstGeom>
          <a:noFill/>
        </p:spPr>
        <p:txBody>
          <a:bodyPr wrap="square" rtlCol="0">
            <a:spAutoFit/>
          </a:bodyPr>
          <a:lstStyle/>
          <a:p>
            <a:r>
              <a:rPr lang="id-ID" sz="3200" b="1" dirty="0" smtClean="0">
                <a:solidFill>
                  <a:srgbClr val="0000FF"/>
                </a:solidFill>
              </a:rPr>
              <a:t>     </a:t>
            </a:r>
            <a:r>
              <a:rPr lang="id-ID" sz="4000" b="1" dirty="0" smtClean="0">
                <a:solidFill>
                  <a:srgbClr val="0000FF"/>
                </a:solidFill>
              </a:rPr>
              <a:t> </a:t>
            </a:r>
            <a:r>
              <a:rPr lang="id-ID" sz="4000" b="1" dirty="0" smtClean="0">
                <a:solidFill>
                  <a:srgbClr val="0033CC"/>
                </a:solidFill>
                <a:latin typeface="Calibri" pitchFamily="34" charset="0"/>
                <a:cs typeface="Calibri" pitchFamily="34" charset="0"/>
              </a:rPr>
              <a:t>PERTEMUAN</a:t>
            </a:r>
            <a:r>
              <a:rPr lang="id-ID" sz="4000" b="1" dirty="0" smtClean="0">
                <a:solidFill>
                  <a:srgbClr val="0033CC"/>
                </a:solidFill>
              </a:rPr>
              <a:t>  </a:t>
            </a:r>
            <a:endParaRPr lang="id-ID" sz="4000" b="1" dirty="0">
              <a:solidFill>
                <a:srgbClr val="0033CC"/>
              </a:solidFill>
            </a:endParaRPr>
          </a:p>
        </p:txBody>
      </p:sp>
      <p:sp>
        <p:nvSpPr>
          <p:cNvPr id="10" name="Oval 9"/>
          <p:cNvSpPr/>
          <p:nvPr/>
        </p:nvSpPr>
        <p:spPr>
          <a:xfrm>
            <a:off x="4071934" y="3500438"/>
            <a:ext cx="1143008" cy="1143008"/>
          </a:xfrm>
          <a:prstGeom prst="ellipse">
            <a:avLst/>
          </a:prstGeom>
          <a:solidFill>
            <a:srgbClr val="1753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t>7</a:t>
            </a:r>
            <a:endParaRPr lang="id-ID" sz="3600" b="1" dirty="0"/>
          </a:p>
        </p:txBody>
      </p:sp>
    </p:spTree>
    <p:extLst>
      <p:ext uri="{BB962C8B-B14F-4D97-AF65-F5344CB8AC3E}">
        <p14:creationId xmlns:p14="http://schemas.microsoft.com/office/powerpoint/2010/main" xmlns="" val="369300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t>Seleksi</a:t>
            </a:r>
            <a:r>
              <a:rPr lang="en-US" b="1" dirty="0" smtClean="0"/>
              <a:t> </a:t>
            </a:r>
            <a:r>
              <a:rPr lang="en-US" b="1" dirty="0" err="1" smtClean="0"/>
              <a:t>saring</a:t>
            </a:r>
            <a:r>
              <a:rPr lang="en-US" b="1" dirty="0" smtClean="0"/>
              <a:t/>
            </a:r>
            <a:br>
              <a:rPr lang="en-US" b="1" dirty="0" smtClean="0"/>
            </a:br>
            <a:endParaRPr lang="en-US" dirty="0"/>
          </a:p>
        </p:txBody>
      </p:sp>
      <p:sp>
        <p:nvSpPr>
          <p:cNvPr id="102403" name="Content Placeholder 2"/>
          <p:cNvSpPr>
            <a:spLocks noGrp="1"/>
          </p:cNvSpPr>
          <p:nvPr>
            <p:ph idx="1"/>
          </p:nvPr>
        </p:nvSpPr>
        <p:spPr>
          <a:xfrm>
            <a:off x="533400" y="1447800"/>
            <a:ext cx="7924800" cy="5029200"/>
          </a:xfrm>
        </p:spPr>
        <p:txBody>
          <a:bodyPr/>
          <a:lstStyle/>
          <a:p>
            <a:r>
              <a:rPr lang="en-US" sz="2400" smtClean="0"/>
              <a:t>Dalam mode monitor, penyaring berfrekuensi rendah (juga disebut </a:t>
            </a:r>
            <a:r>
              <a:rPr lang="en-US" sz="2400" i="1" smtClean="0"/>
              <a:t>penyaring bernilai tinggi</a:t>
            </a:r>
            <a:r>
              <a:rPr lang="en-US" sz="2400" smtClean="0"/>
              <a:t> karena sinyal di atas ambang batas bisa lewat) diatur baik pada 0,5 Hz maupun 1 Hz dan penyaring berfrekuensi tinggi (juga disebut </a:t>
            </a:r>
            <a:r>
              <a:rPr lang="en-US" sz="2400" i="1" smtClean="0"/>
              <a:t>penyaring bernilai rendah</a:t>
            </a:r>
            <a:r>
              <a:rPr lang="en-US" sz="2400" smtClean="0"/>
              <a:t> karena sinyal di bawah ambang batas bisa lewat) diatur pada 40 Hz</a:t>
            </a:r>
          </a:p>
          <a:p>
            <a:r>
              <a:rPr lang="en-US" sz="2400" smtClean="0"/>
              <a:t>Dalam mode diagnostik, penyaring bernilai tinggi dipasang pada 0,05 Hz, yang memungkinkan segmen ST yang akurat direkam. Penyaring bernilai rendah diatur pada 40, 100, atau 150 Hz. Sebagai akibatnya, tampilan EKG mode monitor banyak tersaring daripada mode diagnostik</a:t>
            </a:r>
          </a:p>
        </p:txBody>
      </p:sp>
      <p:sp>
        <p:nvSpPr>
          <p:cNvPr id="4" name="Rectangle 3"/>
          <p:cNvSpPr/>
          <p:nvPr/>
        </p:nvSpPr>
        <p:spPr>
          <a:xfrm>
            <a:off x="0" y="0"/>
            <a:ext cx="423081"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58763"/>
            <a:ext cx="8229600" cy="628650"/>
          </a:xfrm>
        </p:spPr>
        <p:txBody>
          <a:bodyPr/>
          <a:lstStyle/>
          <a:p>
            <a:pPr algn="ctr" eaLnBrk="1" hangingPunct="1">
              <a:defRPr/>
            </a:pPr>
            <a:r>
              <a:rPr lang="en-US" sz="2800" dirty="0" err="1" smtClean="0"/>
              <a:t>Rangkaian</a:t>
            </a:r>
            <a:r>
              <a:rPr lang="en-US" sz="2800" dirty="0" smtClean="0"/>
              <a:t> </a:t>
            </a:r>
            <a:r>
              <a:rPr lang="en-US" sz="2800" dirty="0" err="1" smtClean="0"/>
              <a:t>elektronika</a:t>
            </a:r>
            <a:r>
              <a:rPr lang="en-US" sz="2800" dirty="0" smtClean="0"/>
              <a:t> </a:t>
            </a:r>
            <a:r>
              <a:rPr lang="en-US" sz="2800" dirty="0" err="1" smtClean="0"/>
              <a:t>elektrokardiogram</a:t>
            </a:r>
            <a:endParaRPr lang="en-US" sz="2800" dirty="0" smtClean="0"/>
          </a:p>
        </p:txBody>
      </p:sp>
      <p:pic>
        <p:nvPicPr>
          <p:cNvPr id="103427" name="Picture 6"/>
          <p:cNvPicPr>
            <a:picLocks noChangeAspect="1" noChangeArrowheads="1"/>
          </p:cNvPicPr>
          <p:nvPr/>
        </p:nvPicPr>
        <p:blipFill>
          <a:blip r:embed="rId2"/>
          <a:srcRect l="3662" t="11719" r="1465" b="12109"/>
          <a:stretch>
            <a:fillRect/>
          </a:stretch>
        </p:blipFill>
        <p:spPr bwMode="auto">
          <a:xfrm>
            <a:off x="573088" y="1295400"/>
            <a:ext cx="8293100" cy="5338763"/>
          </a:xfrm>
          <a:prstGeom prst="rect">
            <a:avLst/>
          </a:prstGeom>
          <a:noFill/>
          <a:ln w="9525">
            <a:noFill/>
            <a:miter lim="800000"/>
            <a:headEnd/>
            <a:tailEnd/>
          </a:ln>
        </p:spPr>
      </p:pic>
      <p:sp>
        <p:nvSpPr>
          <p:cNvPr id="4" name="Rectangle 3"/>
          <p:cNvSpPr/>
          <p:nvPr/>
        </p:nvSpPr>
        <p:spPr>
          <a:xfrm>
            <a:off x="0" y="0"/>
            <a:ext cx="354842"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68338" y="533400"/>
            <a:ext cx="7842250" cy="5602288"/>
          </a:xfrm>
          <a:prstGeom prst="rect">
            <a:avLst/>
          </a:prstGeom>
          <a:noFill/>
          <a:ln w="9525">
            <a:noFill/>
            <a:miter lim="800000"/>
            <a:headEnd/>
            <a:tailEnd/>
          </a:ln>
        </p:spPr>
        <p:txBody>
          <a:bodyPr>
            <a:spAutoFit/>
          </a:bodyPr>
          <a:lstStyle/>
          <a:p>
            <a:pPr marL="449263" indent="-449263"/>
            <a:r>
              <a:rPr lang="en-US" sz="2800" b="1">
                <a:solidFill>
                  <a:srgbClr val="FFFF00"/>
                </a:solidFill>
              </a:rPr>
              <a:t>Teknik Elektrokardiografi</a:t>
            </a:r>
            <a:endParaRPr lang="en-US" sz="2800">
              <a:solidFill>
                <a:srgbClr val="FFFF00"/>
              </a:solidFill>
            </a:endParaRPr>
          </a:p>
          <a:p>
            <a:pPr marL="449263" indent="-449263"/>
            <a:endParaRPr lang="en-US"/>
          </a:p>
          <a:p>
            <a:pPr marL="449263" indent="-449263"/>
            <a:r>
              <a:rPr lang="en-US" sz="2400"/>
              <a:t>• </a:t>
            </a:r>
            <a:r>
              <a:rPr lang="en-US" sz="2400" b="1">
                <a:solidFill>
                  <a:srgbClr val="FFFF00"/>
                </a:solidFill>
              </a:rPr>
              <a:t>Standard Clinical ECG</a:t>
            </a:r>
          </a:p>
          <a:p>
            <a:pPr marL="449263" indent="-449263"/>
            <a:r>
              <a:rPr lang="en-US" sz="2400"/>
              <a:t>   –Menggunakan 12 Lead. Digunakan untuk menganalisa  kondisi kesehatan jantung pasien.</a:t>
            </a:r>
          </a:p>
          <a:p>
            <a:pPr marL="449263" indent="-449263"/>
            <a:r>
              <a:rPr lang="en-US" sz="2400"/>
              <a:t>• </a:t>
            </a:r>
            <a:r>
              <a:rPr lang="en-US" sz="2400" b="1">
                <a:solidFill>
                  <a:srgbClr val="FFFF00"/>
                </a:solidFill>
              </a:rPr>
              <a:t>Vectorcardiogram</a:t>
            </a:r>
          </a:p>
          <a:p>
            <a:pPr marL="449263" indent="-449263"/>
            <a:r>
              <a:rPr lang="en-US" sz="2400"/>
              <a:t>   –Pemodelan potensial tubuh sebagai vektor 3 dimensi dengan sadapan bipolar Einthoven. Menggunakan 3 Lead.</a:t>
            </a:r>
          </a:p>
          <a:p>
            <a:pPr marL="449263" indent="-449263"/>
            <a:r>
              <a:rPr lang="en-US" sz="2400"/>
              <a:t>• </a:t>
            </a:r>
            <a:r>
              <a:rPr lang="en-US" sz="2400" b="1">
                <a:solidFill>
                  <a:srgbClr val="FFFF00"/>
                </a:solidFill>
              </a:rPr>
              <a:t>Monitoring ECG</a:t>
            </a:r>
          </a:p>
          <a:p>
            <a:pPr marL="449263" indent="-449263"/>
            <a:r>
              <a:rPr lang="en-US" sz="2400"/>
              <a:t>   –Menggunakan 1 atau 2 elektroda yang ditempelkan pada titik tertentu yang digunakan untuk memantau kondisi kesehatan jantung pasien dalam jangka waktu yang panjang</a:t>
            </a:r>
          </a:p>
          <a:p>
            <a:pPr marL="449263" indent="-449263"/>
            <a:endParaRPr lang="en-US" sz="2400"/>
          </a:p>
        </p:txBody>
      </p:sp>
      <p:sp>
        <p:nvSpPr>
          <p:cNvPr id="3" name="Rectangle 2"/>
          <p:cNvSpPr/>
          <p:nvPr/>
        </p:nvSpPr>
        <p:spPr>
          <a:xfrm>
            <a:off x="0" y="0"/>
            <a:ext cx="409433"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sz="3200" b="1" dirty="0" smtClean="0">
                <a:solidFill>
                  <a:srgbClr val="FFFF00"/>
                </a:solidFill>
              </a:rPr>
              <a:t>Sandapan (lokasi penempatan) EKG</a:t>
            </a:r>
            <a:r>
              <a:rPr lang="en-US" dirty="0" smtClean="0"/>
              <a:t/>
            </a:r>
            <a:br>
              <a:rPr lang="en-US" dirty="0" smtClean="0"/>
            </a:br>
            <a:endParaRPr lang="en-US" dirty="0"/>
          </a:p>
        </p:txBody>
      </p:sp>
      <p:sp>
        <p:nvSpPr>
          <p:cNvPr id="105475" name="Content Placeholder 2"/>
          <p:cNvSpPr>
            <a:spLocks noGrp="1"/>
          </p:cNvSpPr>
          <p:nvPr>
            <p:ph idx="1"/>
          </p:nvPr>
        </p:nvSpPr>
        <p:spPr>
          <a:xfrm>
            <a:off x="457200" y="1000125"/>
            <a:ext cx="8229600" cy="5643563"/>
          </a:xfrm>
        </p:spPr>
        <p:txBody>
          <a:bodyPr/>
          <a:lstStyle/>
          <a:p>
            <a:r>
              <a:rPr lang="id-ID" sz="2400" b="1" smtClean="0"/>
              <a:t>Untuk memperoleh rekaman EKG dipasang elektroda-elektroda di kulit pada tempat-tempat tertentu. Lokasi penempatan elektroda sangat penting diperhatikan, karena penempatan yang salah akan menghasilkan pencatatan yang berbeda.</a:t>
            </a:r>
            <a:endParaRPr lang="en-US" sz="2400" smtClean="0"/>
          </a:p>
        </p:txBody>
      </p:sp>
      <p:pic>
        <p:nvPicPr>
          <p:cNvPr id="105476" name="Picture 3" descr="ekg"/>
          <p:cNvPicPr>
            <a:picLocks noChangeAspect="1" noChangeArrowheads="1"/>
          </p:cNvPicPr>
          <p:nvPr/>
        </p:nvPicPr>
        <p:blipFill>
          <a:blip r:embed="rId3"/>
          <a:srcRect/>
          <a:stretch>
            <a:fillRect/>
          </a:stretch>
        </p:blipFill>
        <p:spPr bwMode="auto">
          <a:xfrm>
            <a:off x="3286125" y="3143250"/>
            <a:ext cx="5000625" cy="3500438"/>
          </a:xfrm>
          <a:prstGeom prst="rect">
            <a:avLst/>
          </a:prstGeom>
          <a:noFill/>
          <a:ln w="9525">
            <a:noFill/>
            <a:miter lim="800000"/>
            <a:headEnd/>
            <a:tailEnd/>
          </a:ln>
        </p:spPr>
      </p:pic>
      <p:sp>
        <p:nvSpPr>
          <p:cNvPr id="5" name="Oval 4"/>
          <p:cNvSpPr/>
          <p:nvPr/>
        </p:nvSpPr>
        <p:spPr>
          <a:xfrm>
            <a:off x="584200" y="5513388"/>
            <a:ext cx="2349500" cy="8969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bg1"/>
                </a:solidFill>
              </a:rPr>
              <a:t>Lokasi</a:t>
            </a:r>
            <a:endParaRPr lang="en-US" b="1" dirty="0">
              <a:solidFill>
                <a:schemeClr val="bg1"/>
              </a:solidFill>
            </a:endParaRPr>
          </a:p>
          <a:p>
            <a:pPr algn="ctr">
              <a:defRPr/>
            </a:pPr>
            <a:r>
              <a:rPr lang="id-ID" b="1" dirty="0">
                <a:solidFill>
                  <a:schemeClr val="bg1"/>
                </a:solidFill>
              </a:rPr>
              <a:t>Pemasangan Lead EKG</a:t>
            </a:r>
            <a:endParaRPr lang="en-US" b="1" dirty="0">
              <a:solidFill>
                <a:schemeClr val="bg1"/>
              </a:solidFill>
            </a:endParaRPr>
          </a:p>
        </p:txBody>
      </p:sp>
      <p:sp>
        <p:nvSpPr>
          <p:cNvPr id="6" name="Rectangle 5"/>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ECGPlacement"/>
          <p:cNvPicPr>
            <a:picLocks noChangeAspect="1" noChangeArrowheads="1"/>
          </p:cNvPicPr>
          <p:nvPr/>
        </p:nvPicPr>
        <p:blipFill>
          <a:blip r:embed="rId2"/>
          <a:srcRect/>
          <a:stretch>
            <a:fillRect/>
          </a:stretch>
        </p:blipFill>
        <p:spPr bwMode="auto">
          <a:xfrm>
            <a:off x="1323975" y="2744788"/>
            <a:ext cx="6550025" cy="3929062"/>
          </a:xfrm>
          <a:prstGeom prst="rect">
            <a:avLst/>
          </a:prstGeom>
          <a:noFill/>
          <a:ln w="9525">
            <a:noFill/>
            <a:miter lim="800000"/>
            <a:headEnd/>
            <a:tailEnd/>
          </a:ln>
        </p:spPr>
      </p:pic>
      <p:sp>
        <p:nvSpPr>
          <p:cNvPr id="106499" name="Text Box 4"/>
          <p:cNvSpPr txBox="1">
            <a:spLocks noChangeArrowheads="1"/>
          </p:cNvSpPr>
          <p:nvPr/>
        </p:nvSpPr>
        <p:spPr bwMode="auto">
          <a:xfrm>
            <a:off x="596900" y="1795463"/>
            <a:ext cx="2514600" cy="779462"/>
          </a:xfrm>
          <a:prstGeom prst="rect">
            <a:avLst/>
          </a:prstGeom>
          <a:noFill/>
          <a:ln w="9525">
            <a:noFill/>
            <a:miter lim="800000"/>
            <a:headEnd/>
            <a:tailEnd/>
          </a:ln>
        </p:spPr>
        <p:txBody>
          <a:bodyPr>
            <a:spAutoFit/>
          </a:bodyPr>
          <a:lstStyle/>
          <a:p>
            <a:pPr>
              <a:spcBef>
                <a:spcPct val="50000"/>
              </a:spcBef>
            </a:pPr>
            <a:r>
              <a:rPr lang="en-US" sz="1800"/>
              <a:t>Right Arm (white)</a:t>
            </a:r>
          </a:p>
          <a:p>
            <a:pPr>
              <a:spcBef>
                <a:spcPct val="50000"/>
              </a:spcBef>
            </a:pPr>
            <a:r>
              <a:rPr lang="en-US" sz="1800"/>
              <a:t>Left Arm (black)</a:t>
            </a:r>
          </a:p>
        </p:txBody>
      </p:sp>
      <p:sp>
        <p:nvSpPr>
          <p:cNvPr id="106500" name="Text Box 5"/>
          <p:cNvSpPr txBox="1">
            <a:spLocks noChangeArrowheads="1"/>
          </p:cNvSpPr>
          <p:nvPr/>
        </p:nvSpPr>
        <p:spPr bwMode="auto">
          <a:xfrm>
            <a:off x="587375" y="1095375"/>
            <a:ext cx="2322513" cy="646113"/>
          </a:xfrm>
          <a:prstGeom prst="rect">
            <a:avLst/>
          </a:prstGeom>
          <a:noFill/>
          <a:ln w="9525">
            <a:noFill/>
            <a:miter lim="800000"/>
            <a:headEnd/>
            <a:tailEnd/>
          </a:ln>
        </p:spPr>
        <p:txBody>
          <a:bodyPr>
            <a:spAutoFit/>
          </a:bodyPr>
          <a:lstStyle/>
          <a:p>
            <a:pPr>
              <a:spcBef>
                <a:spcPct val="50000"/>
              </a:spcBef>
            </a:pPr>
            <a:r>
              <a:rPr lang="en-US" sz="1800" b="1" u="sng"/>
              <a:t>Standard Configuration</a:t>
            </a:r>
          </a:p>
        </p:txBody>
      </p:sp>
      <p:sp>
        <p:nvSpPr>
          <p:cNvPr id="106501" name="Text Box 6"/>
          <p:cNvSpPr txBox="1">
            <a:spLocks noChangeArrowheads="1"/>
          </p:cNvSpPr>
          <p:nvPr/>
        </p:nvSpPr>
        <p:spPr bwMode="auto">
          <a:xfrm>
            <a:off x="3179763" y="207963"/>
            <a:ext cx="2687637" cy="2446337"/>
          </a:xfrm>
          <a:prstGeom prst="rect">
            <a:avLst/>
          </a:prstGeom>
          <a:noFill/>
          <a:ln w="9525">
            <a:noFill/>
            <a:miter lim="800000"/>
            <a:headEnd/>
            <a:tailEnd/>
          </a:ln>
        </p:spPr>
        <p:txBody>
          <a:bodyPr>
            <a:spAutoFit/>
          </a:bodyPr>
          <a:lstStyle/>
          <a:p>
            <a:pPr>
              <a:spcBef>
                <a:spcPct val="50000"/>
              </a:spcBef>
            </a:pPr>
            <a:r>
              <a:rPr lang="en-US" sz="1800" b="1" u="sng"/>
              <a:t>Exercise Configuration</a:t>
            </a:r>
          </a:p>
          <a:p>
            <a:pPr>
              <a:spcBef>
                <a:spcPct val="50000"/>
              </a:spcBef>
            </a:pPr>
            <a:r>
              <a:rPr lang="en-US" sz="1800"/>
              <a:t>The right &amp; left arm electrodes are transferred to the upper torso while the leg electrodes are transferred to the lower torso</a:t>
            </a:r>
          </a:p>
        </p:txBody>
      </p:sp>
      <p:sp>
        <p:nvSpPr>
          <p:cNvPr id="106502" name="Text Box 7"/>
          <p:cNvSpPr txBox="1">
            <a:spLocks noChangeArrowheads="1"/>
          </p:cNvSpPr>
          <p:nvPr/>
        </p:nvSpPr>
        <p:spPr bwMode="auto">
          <a:xfrm>
            <a:off x="6189663" y="1905000"/>
            <a:ext cx="2881312" cy="779463"/>
          </a:xfrm>
          <a:prstGeom prst="rect">
            <a:avLst/>
          </a:prstGeom>
          <a:noFill/>
          <a:ln w="9525">
            <a:noFill/>
            <a:miter lim="800000"/>
            <a:headEnd/>
            <a:tailEnd/>
          </a:ln>
        </p:spPr>
        <p:txBody>
          <a:bodyPr>
            <a:spAutoFit/>
          </a:bodyPr>
          <a:lstStyle/>
          <a:p>
            <a:pPr>
              <a:spcBef>
                <a:spcPct val="50000"/>
              </a:spcBef>
            </a:pPr>
            <a:r>
              <a:rPr lang="en-US" sz="1800"/>
              <a:t>Right Leg (green - ground)</a:t>
            </a:r>
          </a:p>
          <a:p>
            <a:pPr>
              <a:spcBef>
                <a:spcPct val="50000"/>
              </a:spcBef>
            </a:pPr>
            <a:r>
              <a:rPr lang="en-US" sz="1800"/>
              <a:t>Left Leg (red)</a:t>
            </a:r>
          </a:p>
        </p:txBody>
      </p:sp>
      <p:sp>
        <p:nvSpPr>
          <p:cNvPr id="106503" name="Text Box 8"/>
          <p:cNvSpPr txBox="1">
            <a:spLocks noChangeArrowheads="1"/>
          </p:cNvSpPr>
          <p:nvPr/>
        </p:nvSpPr>
        <p:spPr bwMode="auto">
          <a:xfrm>
            <a:off x="5943600" y="1600200"/>
            <a:ext cx="2743200" cy="366713"/>
          </a:xfrm>
          <a:prstGeom prst="rect">
            <a:avLst/>
          </a:prstGeom>
          <a:noFill/>
          <a:ln w="9525">
            <a:noFill/>
            <a:miter lim="800000"/>
            <a:headEnd/>
            <a:tailEnd/>
          </a:ln>
        </p:spPr>
        <p:txBody>
          <a:bodyPr>
            <a:spAutoFit/>
          </a:bodyPr>
          <a:lstStyle/>
          <a:p>
            <a:pPr>
              <a:spcBef>
                <a:spcPct val="50000"/>
              </a:spcBef>
            </a:pPr>
            <a:r>
              <a:rPr lang="en-US" sz="1800" b="1" u="sng"/>
              <a:t>Standard Configuration</a:t>
            </a:r>
          </a:p>
        </p:txBody>
      </p:sp>
      <p:sp>
        <p:nvSpPr>
          <p:cNvPr id="106504" name="Text Box 9"/>
          <p:cNvSpPr txBox="1">
            <a:spLocks noChangeArrowheads="1"/>
          </p:cNvSpPr>
          <p:nvPr/>
        </p:nvSpPr>
        <p:spPr bwMode="auto">
          <a:xfrm>
            <a:off x="2508250" y="5883275"/>
            <a:ext cx="1371600"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V1 red</a:t>
            </a:r>
          </a:p>
        </p:txBody>
      </p:sp>
      <p:sp>
        <p:nvSpPr>
          <p:cNvPr id="106505" name="Text Box 10"/>
          <p:cNvSpPr txBox="1">
            <a:spLocks noChangeArrowheads="1"/>
          </p:cNvSpPr>
          <p:nvPr/>
        </p:nvSpPr>
        <p:spPr bwMode="auto">
          <a:xfrm>
            <a:off x="2811463" y="6289675"/>
            <a:ext cx="1371600"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V2 yellow</a:t>
            </a:r>
          </a:p>
        </p:txBody>
      </p:sp>
      <p:sp>
        <p:nvSpPr>
          <p:cNvPr id="106506" name="Text Box 11"/>
          <p:cNvSpPr txBox="1">
            <a:spLocks noChangeArrowheads="1"/>
          </p:cNvSpPr>
          <p:nvPr/>
        </p:nvSpPr>
        <p:spPr bwMode="auto">
          <a:xfrm>
            <a:off x="3606800" y="5883275"/>
            <a:ext cx="1371600"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V3 green</a:t>
            </a:r>
          </a:p>
        </p:txBody>
      </p:sp>
      <p:sp>
        <p:nvSpPr>
          <p:cNvPr id="106507" name="Text Box 12"/>
          <p:cNvSpPr txBox="1">
            <a:spLocks noChangeArrowheads="1"/>
          </p:cNvSpPr>
          <p:nvPr/>
        </p:nvSpPr>
        <p:spPr bwMode="auto">
          <a:xfrm>
            <a:off x="4935538" y="5880100"/>
            <a:ext cx="1731962"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V5 orange</a:t>
            </a:r>
          </a:p>
        </p:txBody>
      </p:sp>
      <p:sp>
        <p:nvSpPr>
          <p:cNvPr id="106508" name="Text Box 13"/>
          <p:cNvSpPr txBox="1">
            <a:spLocks noChangeArrowheads="1"/>
          </p:cNvSpPr>
          <p:nvPr/>
        </p:nvSpPr>
        <p:spPr bwMode="auto">
          <a:xfrm>
            <a:off x="4224338" y="6291263"/>
            <a:ext cx="1371600" cy="400050"/>
          </a:xfrm>
          <a:prstGeom prst="rect">
            <a:avLst/>
          </a:prstGeom>
          <a:noFill/>
          <a:ln w="9525">
            <a:noFill/>
            <a:miter lim="800000"/>
            <a:headEnd/>
            <a:tailEnd/>
          </a:ln>
        </p:spPr>
        <p:txBody>
          <a:bodyPr>
            <a:spAutoFit/>
          </a:bodyPr>
          <a:lstStyle/>
          <a:p>
            <a:pPr>
              <a:spcBef>
                <a:spcPct val="50000"/>
              </a:spcBef>
            </a:pPr>
            <a:r>
              <a:rPr lang="en-US" sz="2000" b="1"/>
              <a:t>V4 blue</a:t>
            </a:r>
          </a:p>
        </p:txBody>
      </p:sp>
      <p:sp>
        <p:nvSpPr>
          <p:cNvPr id="106509" name="Text Box 14"/>
          <p:cNvSpPr txBox="1">
            <a:spLocks noChangeArrowheads="1"/>
          </p:cNvSpPr>
          <p:nvPr/>
        </p:nvSpPr>
        <p:spPr bwMode="auto">
          <a:xfrm>
            <a:off x="5897563" y="6246813"/>
            <a:ext cx="1371600" cy="3968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V6 violet</a:t>
            </a:r>
          </a:p>
        </p:txBody>
      </p:sp>
      <p:sp>
        <p:nvSpPr>
          <p:cNvPr id="106510" name="Text Box 15"/>
          <p:cNvSpPr txBox="1">
            <a:spLocks noChangeArrowheads="1"/>
          </p:cNvSpPr>
          <p:nvPr/>
        </p:nvSpPr>
        <p:spPr bwMode="auto">
          <a:xfrm>
            <a:off x="2209800" y="4648200"/>
            <a:ext cx="1524000" cy="581025"/>
          </a:xfrm>
          <a:prstGeom prst="rect">
            <a:avLst/>
          </a:prstGeom>
          <a:noFill/>
          <a:ln w="9525">
            <a:noFill/>
            <a:miter lim="800000"/>
            <a:headEnd/>
            <a:tailEnd/>
          </a:ln>
        </p:spPr>
        <p:txBody>
          <a:bodyPr>
            <a:spAutoFit/>
          </a:bodyPr>
          <a:lstStyle/>
          <a:p>
            <a:pPr>
              <a:spcBef>
                <a:spcPct val="50000"/>
              </a:spcBef>
            </a:pPr>
            <a:r>
              <a:rPr lang="en-US" sz="1600" b="1"/>
              <a:t>Precordial Leads</a:t>
            </a:r>
          </a:p>
        </p:txBody>
      </p:sp>
      <p:sp>
        <p:nvSpPr>
          <p:cNvPr id="106511" name="Footer Placeholder 1"/>
          <p:cNvSpPr>
            <a:spLocks noGrp="1"/>
          </p:cNvSpPr>
          <p:nvPr>
            <p:ph type="ftr" sz="quarter" idx="11"/>
          </p:nvPr>
        </p:nvSpPr>
        <p:spPr bwMode="auto">
          <a:xfrm>
            <a:off x="7758113" y="6492875"/>
            <a:ext cx="1385887" cy="365125"/>
          </a:xfrm>
          <a:noFill/>
          <a:ln>
            <a:miter lim="800000"/>
            <a:headEnd/>
            <a:tailEnd/>
          </a:ln>
        </p:spPr>
        <p:txBody>
          <a:bodyPr wrap="square" lIns="91440" tIns="45720" rIns="91440" bIns="45720" numCol="1" anchorCtr="0" compatLnSpc="1">
            <a:prstTxWarp prst="textNoShape">
              <a:avLst/>
            </a:prstTxWarp>
          </a:bodyPr>
          <a:lstStyle/>
          <a:p>
            <a:r>
              <a:rPr lang="en-US" smtClean="0"/>
              <a:t>www.similima.com</a:t>
            </a:r>
          </a:p>
        </p:txBody>
      </p:sp>
      <p:sp>
        <p:nvSpPr>
          <p:cNvPr id="106512" name="Rectangle 17"/>
          <p:cNvSpPr>
            <a:spLocks noChangeArrowheads="1"/>
          </p:cNvSpPr>
          <p:nvPr/>
        </p:nvSpPr>
        <p:spPr bwMode="auto">
          <a:xfrm>
            <a:off x="519113" y="179388"/>
            <a:ext cx="2387600" cy="379412"/>
          </a:xfrm>
          <a:prstGeom prst="rect">
            <a:avLst/>
          </a:prstGeom>
          <a:solidFill>
            <a:schemeClr val="accent1"/>
          </a:solidFill>
          <a:ln w="9525" algn="ctr">
            <a:solidFill>
              <a:srgbClr val="FF0000"/>
            </a:solidFill>
            <a:round/>
            <a:headEnd/>
            <a:tailEnd/>
          </a:ln>
        </p:spPr>
        <p:txBody>
          <a:bodyPr wrap="none"/>
          <a:lstStyle/>
          <a:p>
            <a:pPr algn="ctr">
              <a:spcBef>
                <a:spcPct val="50000"/>
              </a:spcBef>
            </a:pPr>
            <a:r>
              <a:rPr lang="en-US" b="1">
                <a:solidFill>
                  <a:srgbClr val="FF0000"/>
                </a:solidFill>
              </a:rPr>
              <a:t>ECG Electrode Placement</a:t>
            </a:r>
          </a:p>
        </p:txBody>
      </p:sp>
      <p:sp>
        <p:nvSpPr>
          <p:cNvPr id="19" name="Rectangle 18"/>
          <p:cNvSpPr/>
          <p:nvPr/>
        </p:nvSpPr>
        <p:spPr>
          <a:xfrm>
            <a:off x="0" y="0"/>
            <a:ext cx="4238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922338"/>
          </a:xfrm>
        </p:spPr>
        <p:txBody>
          <a:bodyPr/>
          <a:lstStyle/>
          <a:p>
            <a:pPr>
              <a:defRPr/>
            </a:pPr>
            <a:r>
              <a:rPr lang="id-ID" sz="2800" b="1" dirty="0" smtClean="0">
                <a:solidFill>
                  <a:srgbClr val="FFFF00"/>
                </a:solidFill>
              </a:rPr>
              <a:t>12 </a:t>
            </a:r>
            <a:r>
              <a:rPr lang="en-US" sz="2800" b="1" dirty="0" smtClean="0">
                <a:solidFill>
                  <a:srgbClr val="FFFF00"/>
                </a:solidFill>
              </a:rPr>
              <a:t>S</a:t>
            </a:r>
            <a:r>
              <a:rPr lang="id-ID" sz="2800" b="1" dirty="0" smtClean="0">
                <a:solidFill>
                  <a:srgbClr val="FFFF00"/>
                </a:solidFill>
              </a:rPr>
              <a:t>a</a:t>
            </a:r>
            <a:r>
              <a:rPr lang="en-US" sz="2800" b="1" dirty="0" smtClean="0">
                <a:solidFill>
                  <a:srgbClr val="FFFF00"/>
                </a:solidFill>
              </a:rPr>
              <a:t>n</a:t>
            </a:r>
            <a:r>
              <a:rPr lang="id-ID" sz="2800" b="1" dirty="0" smtClean="0">
                <a:solidFill>
                  <a:srgbClr val="FFFF00"/>
                </a:solidFill>
              </a:rPr>
              <a:t>dapan normal</a:t>
            </a:r>
            <a:endParaRPr lang="en-US" sz="2800" dirty="0">
              <a:solidFill>
                <a:srgbClr val="FFFF00"/>
              </a:solidFill>
            </a:endParaRPr>
          </a:p>
        </p:txBody>
      </p:sp>
      <p:pic>
        <p:nvPicPr>
          <p:cNvPr id="107523" name="Content Placeholder 3" descr="ekg_case4_large1"/>
          <p:cNvPicPr>
            <a:picLocks noGrp="1"/>
          </p:cNvPicPr>
          <p:nvPr>
            <p:ph idx="1"/>
          </p:nvPr>
        </p:nvPicPr>
        <p:blipFill>
          <a:blip r:embed="rId2"/>
          <a:srcRect/>
          <a:stretch>
            <a:fillRect/>
          </a:stretch>
        </p:blipFill>
        <p:spPr>
          <a:xfrm>
            <a:off x="479425" y="1285875"/>
            <a:ext cx="5000625" cy="2786063"/>
          </a:xfrm>
        </p:spPr>
      </p:pic>
      <p:sp>
        <p:nvSpPr>
          <p:cNvPr id="107524" name="Rectangle 4"/>
          <p:cNvSpPr>
            <a:spLocks noChangeArrowheads="1"/>
          </p:cNvSpPr>
          <p:nvPr/>
        </p:nvSpPr>
        <p:spPr bwMode="auto">
          <a:xfrm>
            <a:off x="5572125" y="1285875"/>
            <a:ext cx="3357563" cy="923925"/>
          </a:xfrm>
          <a:prstGeom prst="rect">
            <a:avLst/>
          </a:prstGeom>
          <a:noFill/>
          <a:ln w="9525">
            <a:noFill/>
            <a:miter lim="800000"/>
            <a:headEnd/>
            <a:tailEnd/>
          </a:ln>
        </p:spPr>
        <p:txBody>
          <a:bodyPr>
            <a:spAutoFit/>
          </a:bodyPr>
          <a:lstStyle/>
          <a:p>
            <a:r>
              <a:rPr lang="id-ID" b="1"/>
              <a:t>I, II, aVR dan lain-lain disebut dengan </a:t>
            </a:r>
            <a:r>
              <a:rPr lang="en-US" b="1"/>
              <a:t>:</a:t>
            </a:r>
          </a:p>
          <a:p>
            <a:r>
              <a:rPr lang="id-ID" b="1">
                <a:solidFill>
                  <a:srgbClr val="FFFF00"/>
                </a:solidFill>
              </a:rPr>
              <a:t>sa</a:t>
            </a:r>
            <a:r>
              <a:rPr lang="en-US" b="1">
                <a:solidFill>
                  <a:srgbClr val="FFFF00"/>
                </a:solidFill>
              </a:rPr>
              <a:t>n</a:t>
            </a:r>
            <a:r>
              <a:rPr lang="id-ID" b="1">
                <a:solidFill>
                  <a:srgbClr val="FFFF00"/>
                </a:solidFill>
              </a:rPr>
              <a:t>dapan atau lead</a:t>
            </a:r>
            <a:endParaRPr lang="en-US"/>
          </a:p>
        </p:txBody>
      </p:sp>
      <p:sp>
        <p:nvSpPr>
          <p:cNvPr id="6" name="Rectangle 5"/>
          <p:cNvSpPr/>
          <p:nvPr/>
        </p:nvSpPr>
        <p:spPr>
          <a:xfrm>
            <a:off x="5643563" y="3143250"/>
            <a:ext cx="3048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id-ID" sz="1800" b="1" dirty="0">
                <a:solidFill>
                  <a:schemeClr val="bg2"/>
                </a:solidFill>
              </a:rPr>
              <a:t>Aktifitas listrik jantung hanya dapat direkam dari luar jantung</a:t>
            </a:r>
            <a:endParaRPr lang="en-US" sz="1800" b="1" dirty="0">
              <a:solidFill>
                <a:schemeClr val="bg2"/>
              </a:solidFill>
            </a:endParaRPr>
          </a:p>
        </p:txBody>
      </p:sp>
      <p:sp>
        <p:nvSpPr>
          <p:cNvPr id="10" name="Rectangle 9"/>
          <p:cNvSpPr/>
          <p:nvPr/>
        </p:nvSpPr>
        <p:spPr>
          <a:xfrm>
            <a:off x="381000" y="4800600"/>
            <a:ext cx="8305800" cy="1570038"/>
          </a:xfrm>
          <a:prstGeom prst="rect">
            <a:avLst/>
          </a:prstGeom>
        </p:spPr>
        <p:txBody>
          <a:bodyPr>
            <a:spAutoFit/>
          </a:bodyPr>
          <a:lstStyle/>
          <a:p>
            <a:pPr>
              <a:defRPr/>
            </a:pPr>
            <a:r>
              <a:rPr lang="id-ID" b="1" dirty="0">
                <a:solidFill>
                  <a:schemeClr val="tx2">
                    <a:lumMod val="75000"/>
                  </a:schemeClr>
                </a:solidFill>
              </a:rPr>
              <a:t>Pada prinsipnya ada 3 jenis sa</a:t>
            </a:r>
            <a:r>
              <a:rPr lang="en-US" b="1" dirty="0">
                <a:solidFill>
                  <a:schemeClr val="tx2">
                    <a:lumMod val="75000"/>
                  </a:schemeClr>
                </a:solidFill>
              </a:rPr>
              <a:t>n</a:t>
            </a:r>
            <a:r>
              <a:rPr lang="id-ID" b="1" dirty="0">
                <a:solidFill>
                  <a:schemeClr val="tx2">
                    <a:lumMod val="75000"/>
                  </a:schemeClr>
                </a:solidFill>
              </a:rPr>
              <a:t>dapan yaitu</a:t>
            </a:r>
            <a:r>
              <a:rPr lang="en-US" b="1" dirty="0">
                <a:solidFill>
                  <a:schemeClr val="tx2">
                    <a:lumMod val="75000"/>
                  </a:schemeClr>
                </a:solidFill>
              </a:rPr>
              <a:t>:</a:t>
            </a:r>
          </a:p>
          <a:p>
            <a:pPr>
              <a:buFont typeface="Wingdings" pitchFamily="2" charset="2"/>
              <a:buChar char="Ø"/>
              <a:defRPr/>
            </a:pPr>
            <a:r>
              <a:rPr lang="en-US" b="1" dirty="0"/>
              <a:t> </a:t>
            </a:r>
            <a:r>
              <a:rPr lang="id-ID" b="1" dirty="0"/>
              <a:t>Prekordial (dada), </a:t>
            </a:r>
            <a:endParaRPr lang="en-US" b="1" dirty="0"/>
          </a:p>
          <a:p>
            <a:pPr>
              <a:buFont typeface="Wingdings" pitchFamily="2" charset="2"/>
              <a:buChar char="Ø"/>
              <a:defRPr/>
            </a:pPr>
            <a:r>
              <a:rPr lang="en-US" b="1" dirty="0"/>
              <a:t> </a:t>
            </a:r>
            <a:r>
              <a:rPr lang="id-ID" b="1" dirty="0"/>
              <a:t>Bipolar (Kaki dan Tangan 2 elektroda)  dan</a:t>
            </a:r>
            <a:endParaRPr lang="en-US" b="1" dirty="0"/>
          </a:p>
          <a:p>
            <a:pPr>
              <a:buFont typeface="Wingdings" pitchFamily="2" charset="2"/>
              <a:buChar char="Ø"/>
              <a:defRPr/>
            </a:pPr>
            <a:r>
              <a:rPr lang="en-US" b="1" dirty="0"/>
              <a:t> </a:t>
            </a:r>
            <a:r>
              <a:rPr lang="id-ID" b="1" dirty="0"/>
              <a:t>Unipolar (Kaki dan Tangan 3 elektroda).</a:t>
            </a:r>
            <a:endParaRPr lang="en-US" b="1" dirty="0"/>
          </a:p>
        </p:txBody>
      </p:sp>
      <p:sp>
        <p:nvSpPr>
          <p:cNvPr id="7" name="Rectangle 6"/>
          <p:cNvSpPr/>
          <p:nvPr/>
        </p:nvSpPr>
        <p:spPr>
          <a:xfrm>
            <a:off x="0" y="0"/>
            <a:ext cx="36849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914400"/>
          </a:xfrm>
        </p:spPr>
        <p:txBody>
          <a:bodyPr/>
          <a:lstStyle/>
          <a:p>
            <a:pPr>
              <a:defRPr/>
            </a:pPr>
            <a:r>
              <a:rPr lang="id-ID" sz="2800" b="1" dirty="0" smtClean="0">
                <a:solidFill>
                  <a:srgbClr val="FF00FF"/>
                </a:solidFill>
              </a:rPr>
              <a:t>Terdapat 3 jenis sa</a:t>
            </a:r>
            <a:r>
              <a:rPr lang="en-US" sz="2800" b="1" dirty="0" smtClean="0">
                <a:solidFill>
                  <a:srgbClr val="FF00FF"/>
                </a:solidFill>
              </a:rPr>
              <a:t>n</a:t>
            </a:r>
            <a:r>
              <a:rPr lang="id-ID" sz="2800" b="1" dirty="0" smtClean="0">
                <a:solidFill>
                  <a:srgbClr val="FF00FF"/>
                </a:solidFill>
              </a:rPr>
              <a:t>dapan  pada EKG, yaitu :</a:t>
            </a:r>
            <a:endParaRPr lang="en-US" sz="2800" dirty="0"/>
          </a:p>
        </p:txBody>
      </p:sp>
      <p:sp>
        <p:nvSpPr>
          <p:cNvPr id="3" name="Content Placeholder 2"/>
          <p:cNvSpPr>
            <a:spLocks noGrp="1"/>
          </p:cNvSpPr>
          <p:nvPr>
            <p:ph idx="1"/>
          </p:nvPr>
        </p:nvSpPr>
        <p:spPr>
          <a:xfrm>
            <a:off x="381000" y="685800"/>
            <a:ext cx="8382000" cy="5943600"/>
          </a:xfrm>
        </p:spPr>
        <p:txBody>
          <a:bodyPr>
            <a:normAutofit lnSpcReduction="10000"/>
          </a:bodyPr>
          <a:lstStyle/>
          <a:p>
            <a:pPr>
              <a:buFontTx/>
              <a:buNone/>
              <a:defRPr/>
            </a:pPr>
            <a:r>
              <a:rPr lang="en-US" sz="2800" b="1" dirty="0" smtClean="0">
                <a:solidFill>
                  <a:srgbClr val="FF0000"/>
                </a:solidFill>
              </a:rPr>
              <a:t>	       </a:t>
            </a:r>
            <a:r>
              <a:rPr lang="id-ID" sz="2800" b="1" dirty="0" smtClean="0">
                <a:solidFill>
                  <a:srgbClr val="FF0000"/>
                </a:solidFill>
              </a:rPr>
              <a:t>a.     Sa</a:t>
            </a:r>
            <a:r>
              <a:rPr lang="en-US" sz="2800" b="1" dirty="0" smtClean="0">
                <a:solidFill>
                  <a:srgbClr val="FF0000"/>
                </a:solidFill>
              </a:rPr>
              <a:t>n</a:t>
            </a:r>
            <a:r>
              <a:rPr lang="id-ID" sz="2800" b="1" dirty="0" smtClean="0">
                <a:solidFill>
                  <a:srgbClr val="FF0000"/>
                </a:solidFill>
              </a:rPr>
              <a:t>dapan Prekordial</a:t>
            </a:r>
            <a:endParaRPr lang="en-US" sz="2800" b="1" dirty="0" smtClean="0">
              <a:solidFill>
                <a:srgbClr val="FF0000"/>
              </a:solidFill>
            </a:endParaRPr>
          </a:p>
          <a:p>
            <a:pPr>
              <a:buFontTx/>
              <a:buNone/>
              <a:defRPr/>
            </a:pPr>
            <a:r>
              <a:rPr lang="id-ID" sz="2400" dirty="0" smtClean="0"/>
              <a:t>         Merupakan sa</a:t>
            </a:r>
            <a:r>
              <a:rPr lang="en-US" sz="2400" dirty="0" smtClean="0"/>
              <a:t>n</a:t>
            </a:r>
            <a:r>
              <a:rPr lang="id-ID" sz="2400" dirty="0" smtClean="0"/>
              <a:t>dapan</a:t>
            </a:r>
            <a:r>
              <a:rPr lang="en-US" sz="2400" dirty="0" smtClean="0"/>
              <a:t> V1, V2, V3, V4, V5, </a:t>
            </a:r>
            <a:r>
              <a:rPr lang="en-US" sz="2400" dirty="0" err="1" smtClean="0"/>
              <a:t>dan</a:t>
            </a:r>
            <a:r>
              <a:rPr lang="en-US" sz="2400" dirty="0" smtClean="0"/>
              <a:t> V6 </a:t>
            </a:r>
            <a:r>
              <a:rPr lang="en-US" sz="2400" dirty="0" err="1" smtClean="0"/>
              <a:t>yg</a:t>
            </a:r>
            <a:r>
              <a:rPr lang="en-US" sz="2400" dirty="0" smtClean="0"/>
              <a:t>.</a:t>
            </a:r>
          </a:p>
          <a:p>
            <a:pPr>
              <a:buFontTx/>
              <a:buNone/>
              <a:defRPr/>
            </a:pPr>
            <a:r>
              <a:rPr lang="en-US" sz="2400" dirty="0" smtClean="0"/>
              <a:t>         </a:t>
            </a:r>
            <a:r>
              <a:rPr lang="en-US" sz="2400" dirty="0" err="1" smtClean="0"/>
              <a:t>ditempatkan</a:t>
            </a:r>
            <a:r>
              <a:rPr lang="en-US" sz="2400" dirty="0" smtClean="0"/>
              <a:t> </a:t>
            </a:r>
            <a:r>
              <a:rPr lang="en-US" sz="2400" dirty="0" err="1" smtClean="0"/>
              <a:t>secara</a:t>
            </a:r>
            <a:r>
              <a:rPr lang="en-US" sz="2400" dirty="0" smtClean="0"/>
              <a:t>   </a:t>
            </a:r>
            <a:r>
              <a:rPr lang="en-US" sz="2400" dirty="0" err="1" smtClean="0"/>
              <a:t>langsung</a:t>
            </a:r>
            <a:r>
              <a:rPr lang="en-US" sz="2400" dirty="0" smtClean="0"/>
              <a:t> </a:t>
            </a:r>
            <a:r>
              <a:rPr lang="en-US" sz="2400" dirty="0" err="1" smtClean="0"/>
              <a:t>di</a:t>
            </a:r>
            <a:r>
              <a:rPr lang="en-US" sz="2400" dirty="0" smtClean="0"/>
              <a:t> dada.</a:t>
            </a:r>
            <a:r>
              <a:rPr lang="id-ID" sz="2400" dirty="0" smtClean="0"/>
              <a:t>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V1 </a:t>
            </a:r>
            <a:r>
              <a:rPr lang="id-ID" sz="2400" dirty="0" smtClean="0"/>
              <a:t>ditempatkan di ruang intercostal IV di kanan sternum.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V2 </a:t>
            </a:r>
            <a:r>
              <a:rPr lang="id-ID" sz="2400" dirty="0" smtClean="0"/>
              <a:t>ditempatkan di ruang intercostal IV di kiri sternum.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V3 </a:t>
            </a:r>
            <a:r>
              <a:rPr lang="id-ID" sz="2400" dirty="0" smtClean="0"/>
              <a:t>ditempatkan di antara sa</a:t>
            </a:r>
            <a:r>
              <a:rPr lang="en-US" sz="2400" dirty="0" smtClean="0"/>
              <a:t>n</a:t>
            </a:r>
            <a:r>
              <a:rPr lang="id-ID" sz="2400" dirty="0" smtClean="0"/>
              <a:t>dapan V2 dan V4.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V4 </a:t>
            </a:r>
            <a:r>
              <a:rPr lang="id-ID" sz="2400" dirty="0" smtClean="0"/>
              <a:t>ditempatkan di ruang intercostal V di </a:t>
            </a:r>
            <a:r>
              <a:rPr lang="en-US" sz="2400" dirty="0" smtClean="0"/>
              <a:t>mid </a:t>
            </a:r>
            <a:r>
              <a:rPr lang="en-US" sz="2400" dirty="0" err="1" smtClean="0"/>
              <a:t>clavicular</a:t>
            </a:r>
            <a:r>
              <a:rPr lang="en-US" sz="2400" dirty="0" smtClean="0"/>
              <a:t> line.</a:t>
            </a:r>
            <a:r>
              <a:rPr lang="id-ID" sz="2400" dirty="0" smtClean="0"/>
              <a:t>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V5 </a:t>
            </a:r>
            <a:r>
              <a:rPr lang="id-ID" sz="2400" dirty="0" smtClean="0"/>
              <a:t>ditempatkan secara mendatar dengan V4 di linea axillaris  anterior. </a:t>
            </a:r>
            <a:endParaRPr lang="en-US" sz="2400" dirty="0" smtClean="0"/>
          </a:p>
          <a:p>
            <a:pPr>
              <a:buFontTx/>
              <a:buNone/>
              <a:defRPr/>
            </a:pPr>
            <a:r>
              <a:rPr lang="id-ID" sz="2400" dirty="0" smtClean="0">
                <a:solidFill>
                  <a:schemeClr val="tx2">
                    <a:lumMod val="75000"/>
                  </a:schemeClr>
                </a:solidFill>
              </a:rPr>
              <a:t> -  </a:t>
            </a:r>
            <a:r>
              <a:rPr lang="id-ID" sz="2400" b="1" dirty="0" smtClean="0">
                <a:solidFill>
                  <a:schemeClr val="tx2">
                    <a:lumMod val="75000"/>
                  </a:schemeClr>
                </a:solidFill>
              </a:rPr>
              <a:t>Sa</a:t>
            </a:r>
            <a:r>
              <a:rPr lang="en-US" sz="2400" b="1" dirty="0" smtClean="0">
                <a:solidFill>
                  <a:schemeClr val="tx2">
                    <a:lumMod val="75000"/>
                  </a:schemeClr>
                </a:solidFill>
              </a:rPr>
              <a:t>n</a:t>
            </a:r>
            <a:r>
              <a:rPr lang="id-ID" sz="2400" b="1" dirty="0" smtClean="0">
                <a:solidFill>
                  <a:schemeClr val="tx2">
                    <a:lumMod val="75000"/>
                  </a:schemeClr>
                </a:solidFill>
              </a:rPr>
              <a:t>dapan V6 </a:t>
            </a:r>
            <a:r>
              <a:rPr lang="id-ID" sz="2400" dirty="0" smtClean="0"/>
              <a:t>ditempatkan secara mendatar dengan V4 dan V5 di linea  mid</a:t>
            </a:r>
            <a:r>
              <a:rPr lang="en-US" sz="2400" dirty="0" smtClean="0"/>
              <a:t> </a:t>
            </a:r>
            <a:r>
              <a:rPr lang="id-ID" sz="2400" dirty="0" smtClean="0"/>
              <a:t>axillaris.</a:t>
            </a:r>
            <a:endParaRPr lang="en-US" sz="2400" dirty="0" smtClean="0"/>
          </a:p>
          <a:p>
            <a:pPr>
              <a:defRPr/>
            </a:pPr>
            <a:endParaRPr lang="en-US" dirty="0"/>
          </a:p>
        </p:txBody>
      </p:sp>
      <p:sp>
        <p:nvSpPr>
          <p:cNvPr id="4" name="Rectangle 3"/>
          <p:cNvSpPr/>
          <p:nvPr/>
        </p:nvSpPr>
        <p:spPr>
          <a:xfrm>
            <a:off x="0" y="0"/>
            <a:ext cx="36849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id-ID" b="1" dirty="0" smtClean="0">
                <a:solidFill>
                  <a:srgbClr val="FF0000"/>
                </a:solidFill>
              </a:rPr>
              <a:t>b.       Sandapan Bipolar</a:t>
            </a:r>
            <a:endParaRPr lang="en-US" dirty="0"/>
          </a:p>
        </p:txBody>
      </p:sp>
      <p:sp>
        <p:nvSpPr>
          <p:cNvPr id="109571" name="Content Placeholder 2"/>
          <p:cNvSpPr>
            <a:spLocks noGrp="1"/>
          </p:cNvSpPr>
          <p:nvPr>
            <p:ph idx="1"/>
          </p:nvPr>
        </p:nvSpPr>
        <p:spPr>
          <a:xfrm>
            <a:off x="685800" y="990600"/>
            <a:ext cx="7772400" cy="5105400"/>
          </a:xfrm>
        </p:spPr>
        <p:txBody>
          <a:bodyPr/>
          <a:lstStyle/>
          <a:p>
            <a:pPr>
              <a:buFontTx/>
              <a:buNone/>
            </a:pPr>
            <a:r>
              <a:rPr lang="id-ID" sz="2400" smtClean="0"/>
              <a:t>Merekam perbedaan potensial dari 2 elektroda, yang ditandai dengan angka romawi I, II dan III</a:t>
            </a:r>
            <a:endParaRPr lang="en-US" sz="2400" smtClean="0"/>
          </a:p>
          <a:p>
            <a:pPr>
              <a:buFontTx/>
              <a:buNone/>
            </a:pPr>
            <a:r>
              <a:rPr lang="id-ID" sz="2400" smtClean="0">
                <a:solidFill>
                  <a:srgbClr val="FFC000"/>
                </a:solidFill>
              </a:rPr>
              <a:t> a)  </a:t>
            </a:r>
            <a:r>
              <a:rPr lang="id-ID" sz="2400" b="1" smtClean="0">
                <a:solidFill>
                  <a:srgbClr val="FFC000"/>
                </a:solidFill>
              </a:rPr>
              <a:t>Sandapan I</a:t>
            </a:r>
            <a:r>
              <a:rPr lang="id-ID" sz="2400" smtClean="0">
                <a:solidFill>
                  <a:srgbClr val="FFC000"/>
                </a:solidFill>
              </a:rPr>
              <a:t>  </a:t>
            </a:r>
            <a:r>
              <a:rPr lang="id-ID" sz="2400" smtClean="0"/>
              <a:t>   :  merekam beda potensial antara</a:t>
            </a:r>
            <a:endParaRPr lang="en-US" sz="2400" smtClean="0"/>
          </a:p>
          <a:p>
            <a:pPr>
              <a:buFontTx/>
              <a:buNone/>
            </a:pPr>
            <a:r>
              <a:rPr lang="en-US" sz="2400" smtClean="0"/>
              <a:t>     </a:t>
            </a:r>
            <a:r>
              <a:rPr lang="id-ID" sz="2400" smtClean="0"/>
              <a:t> tangan kanan </a:t>
            </a:r>
            <a:r>
              <a:rPr lang="en-US" sz="2400" smtClean="0"/>
              <a:t>(RA)</a:t>
            </a:r>
            <a:r>
              <a:rPr lang="id-ID" sz="2400" smtClean="0"/>
              <a:t>yang  bermuatan  negatif</a:t>
            </a:r>
            <a:r>
              <a:rPr lang="en-US" sz="2400" smtClean="0"/>
              <a:t>  </a:t>
            </a:r>
            <a:r>
              <a:rPr lang="id-ID" sz="2400" smtClean="0"/>
              <a:t>(-</a:t>
            </a:r>
            <a:r>
              <a:rPr lang="en-US" sz="2400" smtClean="0"/>
              <a:t>) dengan</a:t>
            </a:r>
          </a:p>
          <a:p>
            <a:pPr>
              <a:buFontTx/>
              <a:buNone/>
            </a:pPr>
            <a:r>
              <a:rPr lang="en-US" sz="2400" smtClean="0"/>
              <a:t>      </a:t>
            </a:r>
            <a:r>
              <a:rPr lang="id-ID" sz="2400" smtClean="0"/>
              <a:t>tangan kiri bermuatan positif  (+).</a:t>
            </a:r>
            <a:endParaRPr lang="en-US" sz="2400" smtClean="0"/>
          </a:p>
          <a:p>
            <a:pPr>
              <a:buFontTx/>
              <a:buNone/>
            </a:pPr>
            <a:r>
              <a:rPr lang="id-ID" sz="2400" smtClean="0">
                <a:solidFill>
                  <a:srgbClr val="FFC000"/>
                </a:solidFill>
              </a:rPr>
              <a:t>b)   </a:t>
            </a:r>
            <a:r>
              <a:rPr lang="id-ID" sz="2400" b="1" smtClean="0">
                <a:solidFill>
                  <a:srgbClr val="FFC000"/>
                </a:solidFill>
              </a:rPr>
              <a:t>Sandapan II</a:t>
            </a:r>
            <a:r>
              <a:rPr lang="id-ID" sz="2400" smtClean="0">
                <a:solidFill>
                  <a:srgbClr val="FFC000"/>
                </a:solidFill>
              </a:rPr>
              <a:t>  </a:t>
            </a:r>
            <a:r>
              <a:rPr lang="id-ID" sz="2400" smtClean="0"/>
              <a:t> :  merekam beda potensial antara </a:t>
            </a:r>
            <a:endParaRPr lang="en-US" sz="2400" smtClean="0"/>
          </a:p>
          <a:p>
            <a:pPr>
              <a:buFontTx/>
              <a:buNone/>
            </a:pPr>
            <a:r>
              <a:rPr lang="en-US" sz="2400" smtClean="0"/>
              <a:t>      t</a:t>
            </a:r>
            <a:r>
              <a:rPr lang="id-ID" sz="2400" smtClean="0"/>
              <a:t>angan</a:t>
            </a:r>
            <a:r>
              <a:rPr lang="en-US" sz="2400" smtClean="0"/>
              <a:t> </a:t>
            </a:r>
            <a:r>
              <a:rPr lang="id-ID" sz="2400" smtClean="0"/>
              <a:t>kanan yang  bermuatan  negatif</a:t>
            </a:r>
            <a:r>
              <a:rPr lang="en-US" sz="2400" smtClean="0"/>
              <a:t> (-)  </a:t>
            </a:r>
          </a:p>
          <a:p>
            <a:pPr>
              <a:buFontTx/>
              <a:buNone/>
            </a:pPr>
            <a:r>
              <a:rPr lang="en-US" sz="2400" smtClean="0"/>
              <a:t>      </a:t>
            </a:r>
            <a:r>
              <a:rPr lang="id-ID" sz="2400" smtClean="0"/>
              <a:t>dengan   kaki   kiri (LF) yang bermuatan</a:t>
            </a:r>
            <a:r>
              <a:rPr lang="en-US" sz="2400" smtClean="0"/>
              <a:t> positif</a:t>
            </a:r>
            <a:r>
              <a:rPr lang="id-ID" sz="2400" smtClean="0"/>
              <a:t> (+)</a:t>
            </a:r>
            <a:endParaRPr lang="en-US" sz="2400" smtClean="0"/>
          </a:p>
          <a:p>
            <a:pPr>
              <a:buFontTx/>
              <a:buNone/>
            </a:pPr>
            <a:r>
              <a:rPr lang="id-ID" sz="2400" smtClean="0">
                <a:solidFill>
                  <a:srgbClr val="FFC000"/>
                </a:solidFill>
              </a:rPr>
              <a:t>c)   </a:t>
            </a:r>
            <a:r>
              <a:rPr lang="id-ID" sz="2400" b="1" smtClean="0">
                <a:solidFill>
                  <a:srgbClr val="FFC000"/>
                </a:solidFill>
              </a:rPr>
              <a:t>Sandapan III</a:t>
            </a:r>
            <a:r>
              <a:rPr lang="id-ID" sz="2400" smtClean="0"/>
              <a:t>  : merekam beda potensial antara tangan</a:t>
            </a:r>
            <a:endParaRPr lang="en-US" sz="2400" smtClean="0"/>
          </a:p>
          <a:p>
            <a:pPr>
              <a:buFontTx/>
              <a:buNone/>
            </a:pPr>
            <a:r>
              <a:rPr lang="en-US" sz="2400" smtClean="0"/>
              <a:t>      </a:t>
            </a:r>
            <a:r>
              <a:rPr lang="id-ID" sz="2400" smtClean="0"/>
              <a:t>kiri (LA)  yang  bermuatan</a:t>
            </a:r>
            <a:r>
              <a:rPr lang="en-US" sz="2400" smtClean="0"/>
              <a:t> negatif</a:t>
            </a:r>
            <a:r>
              <a:rPr lang="id-ID" sz="2400" smtClean="0"/>
              <a:t> (-) dan kaki</a:t>
            </a:r>
            <a:r>
              <a:rPr lang="en-US" sz="2400" smtClean="0"/>
              <a:t>  </a:t>
            </a:r>
          </a:p>
          <a:p>
            <a:pPr>
              <a:buFontTx/>
              <a:buNone/>
            </a:pPr>
            <a:r>
              <a:rPr lang="en-US" sz="2400" smtClean="0"/>
              <a:t>      </a:t>
            </a:r>
            <a:r>
              <a:rPr lang="id-ID" sz="2400" smtClean="0"/>
              <a:t>kiri  yang bermuatan</a:t>
            </a:r>
            <a:r>
              <a:rPr lang="en-US" sz="2400" smtClean="0"/>
              <a:t> positif</a:t>
            </a:r>
            <a:r>
              <a:rPr lang="id-ID" sz="2400" smtClean="0"/>
              <a:t> </a:t>
            </a:r>
            <a:r>
              <a:rPr lang="en-US" sz="2400" smtClean="0"/>
              <a:t> </a:t>
            </a:r>
            <a:r>
              <a:rPr lang="id-ID" sz="2400" smtClean="0"/>
              <a:t>(+). </a:t>
            </a:r>
            <a:endParaRPr lang="en-US" sz="2400" smtClean="0"/>
          </a:p>
          <a:p>
            <a:endParaRPr lang="en-US" smtClean="0"/>
          </a:p>
        </p:txBody>
      </p:sp>
      <p:sp>
        <p:nvSpPr>
          <p:cNvPr id="4" name="Rectangle 3"/>
          <p:cNvSpPr/>
          <p:nvPr/>
        </p:nvSpPr>
        <p:spPr>
          <a:xfrm>
            <a:off x="0" y="0"/>
            <a:ext cx="409433"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b="1" dirty="0" smtClean="0">
                <a:solidFill>
                  <a:srgbClr val="FF0000"/>
                </a:solidFill>
              </a:rPr>
              <a:t>c.</a:t>
            </a:r>
            <a:r>
              <a:rPr lang="id-ID" b="1" dirty="0" smtClean="0">
                <a:solidFill>
                  <a:srgbClr val="FF0000"/>
                </a:solidFill>
              </a:rPr>
              <a:t>       Sandapan Unipolar</a:t>
            </a:r>
            <a:endParaRPr lang="en-US" dirty="0"/>
          </a:p>
        </p:txBody>
      </p:sp>
      <p:sp>
        <p:nvSpPr>
          <p:cNvPr id="3" name="Content Placeholder 2"/>
          <p:cNvSpPr>
            <a:spLocks noGrp="1"/>
          </p:cNvSpPr>
          <p:nvPr>
            <p:ph idx="1"/>
          </p:nvPr>
        </p:nvSpPr>
        <p:spPr>
          <a:xfrm>
            <a:off x="685800" y="1066800"/>
            <a:ext cx="7772400" cy="5562600"/>
          </a:xfrm>
        </p:spPr>
        <p:txBody>
          <a:bodyPr/>
          <a:lstStyle/>
          <a:p>
            <a:pPr>
              <a:defRPr/>
            </a:pPr>
            <a:r>
              <a:rPr lang="id-ID" sz="2400" b="1" dirty="0" smtClean="0"/>
              <a:t>Sandapan Unipolar Ekstremitas</a:t>
            </a:r>
            <a:endParaRPr lang="en-US" sz="2400" b="1" dirty="0" smtClean="0"/>
          </a:p>
          <a:p>
            <a:pPr>
              <a:buFontTx/>
              <a:buNone/>
              <a:defRPr/>
            </a:pPr>
            <a:r>
              <a:rPr lang="id-ID" sz="2400" dirty="0" smtClean="0">
                <a:solidFill>
                  <a:schemeClr val="tx2">
                    <a:lumMod val="75000"/>
                  </a:schemeClr>
                </a:solidFill>
              </a:rPr>
              <a:t>aVR </a:t>
            </a:r>
            <a:r>
              <a:rPr lang="id-ID" sz="2400" dirty="0" smtClean="0"/>
              <a:t>     :   merekam potensial listrik pada tangan kanan (RA) yang  bermuatan (+),  dan  elektroda (-)  gabungan  tangan kiri   dan kaki kiri membentuk elektroda indifiren.</a:t>
            </a:r>
            <a:endParaRPr lang="en-US" sz="2400" dirty="0" smtClean="0"/>
          </a:p>
          <a:p>
            <a:pPr>
              <a:buFontTx/>
              <a:buNone/>
              <a:defRPr/>
            </a:pPr>
            <a:r>
              <a:rPr lang="id-ID" sz="2400" dirty="0" smtClean="0">
                <a:solidFill>
                  <a:schemeClr val="tx2">
                    <a:lumMod val="75000"/>
                  </a:schemeClr>
                </a:solidFill>
              </a:rPr>
              <a:t> aVL </a:t>
            </a:r>
            <a:r>
              <a:rPr lang="id-ID" sz="2400" dirty="0" smtClean="0"/>
              <a:t>    :    merekam potensial listrik pada tangan kiri (LA) yang   bermuatan (+)</a:t>
            </a:r>
            <a:r>
              <a:rPr lang="en-US" sz="2400" dirty="0" smtClean="0"/>
              <a:t> </a:t>
            </a:r>
            <a:r>
              <a:rPr lang="id-ID" sz="2400" dirty="0" smtClean="0"/>
              <a:t>,dan  muatan (</a:t>
            </a:r>
            <a:r>
              <a:rPr lang="en-US" sz="2400" dirty="0" smtClean="0"/>
              <a:t>-) </a:t>
            </a:r>
            <a:r>
              <a:rPr lang="id-ID" sz="2400" dirty="0" smtClean="0"/>
              <a:t>gabungan  tangan kanan   dan kaki kiri membentuk elektroda  indifiren.</a:t>
            </a:r>
            <a:endParaRPr lang="en-US" sz="2400" dirty="0" smtClean="0"/>
          </a:p>
          <a:p>
            <a:pPr>
              <a:buFontTx/>
              <a:buNone/>
              <a:defRPr/>
            </a:pPr>
            <a:r>
              <a:rPr lang="id-ID" sz="2400" dirty="0" smtClean="0">
                <a:solidFill>
                  <a:schemeClr val="tx2">
                    <a:lumMod val="75000"/>
                  </a:schemeClr>
                </a:solidFill>
              </a:rPr>
              <a:t>aVF   </a:t>
            </a:r>
            <a:r>
              <a:rPr lang="id-ID" sz="2400" dirty="0" smtClean="0"/>
              <a:t>   :  merekam potensial listrik pada kaki kiri (LF) yang   bermuatan (+) dan elektroda </a:t>
            </a:r>
            <a:endParaRPr lang="en-US" sz="2400" dirty="0" smtClean="0"/>
          </a:p>
          <a:p>
            <a:pPr>
              <a:buFontTx/>
              <a:buNone/>
              <a:defRPr/>
            </a:pPr>
            <a:r>
              <a:rPr lang="en-US" sz="2400" dirty="0" smtClean="0"/>
              <a:t>    </a:t>
            </a:r>
            <a:r>
              <a:rPr lang="id-ID" sz="2400" dirty="0" smtClean="0"/>
              <a:t>(-) dari gabungan   tangan kanan dan kaki kiri membentuk elektroda indifiren. </a:t>
            </a:r>
            <a:endParaRPr lang="en-US" sz="2400" dirty="0" smtClean="0"/>
          </a:p>
          <a:p>
            <a:pPr>
              <a:defRPr/>
            </a:pPr>
            <a:endParaRPr lang="en-US" dirty="0"/>
          </a:p>
        </p:txBody>
      </p:sp>
      <p:sp>
        <p:nvSpPr>
          <p:cNvPr id="4" name="Rectangle 3"/>
          <p:cNvSpPr/>
          <p:nvPr/>
        </p:nvSpPr>
        <p:spPr>
          <a:xfrm>
            <a:off x="0" y="0"/>
            <a:ext cx="36849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t>Sandapan</a:t>
            </a:r>
            <a:r>
              <a:rPr lang="en-US" b="1" dirty="0" smtClean="0"/>
              <a:t> </a:t>
            </a:r>
            <a:r>
              <a:rPr lang="en-US" b="1" dirty="0" err="1" smtClean="0"/>
              <a:t>ekstremitas</a:t>
            </a:r>
            <a:r>
              <a:rPr lang="en-US" b="1" dirty="0" smtClean="0"/>
              <a:t/>
            </a:r>
            <a:br>
              <a:rPr lang="en-US" b="1" dirty="0" smtClean="0"/>
            </a:br>
            <a:endParaRPr lang="en-US" dirty="0"/>
          </a:p>
        </p:txBody>
      </p:sp>
      <p:sp>
        <p:nvSpPr>
          <p:cNvPr id="111619" name="Content Placeholder 2"/>
          <p:cNvSpPr>
            <a:spLocks noGrp="1"/>
          </p:cNvSpPr>
          <p:nvPr>
            <p:ph idx="1"/>
          </p:nvPr>
        </p:nvSpPr>
        <p:spPr>
          <a:xfrm>
            <a:off x="457200" y="1571625"/>
            <a:ext cx="8229600" cy="4114800"/>
          </a:xfrm>
        </p:spPr>
        <p:txBody>
          <a:bodyPr>
            <a:normAutofit lnSpcReduction="10000"/>
          </a:bodyPr>
          <a:lstStyle/>
          <a:p>
            <a:r>
              <a:rPr lang="en-US" smtClean="0"/>
              <a:t>Sandapan I adalah </a:t>
            </a:r>
            <a:r>
              <a:rPr lang="en-US" smtClean="0">
                <a:hlinkClick r:id="rId2" tooltip="Dipol (halaman belum tersedia)"/>
              </a:rPr>
              <a:t>dipol</a:t>
            </a:r>
            <a:r>
              <a:rPr lang="en-US" smtClean="0"/>
              <a:t> dengan elektrode negatif (putih) di lengan kanan dan elektrode positif (hitam) di lengan kiri.</a:t>
            </a:r>
          </a:p>
          <a:p>
            <a:r>
              <a:rPr lang="en-US" smtClean="0"/>
              <a:t>Sandapan II adalah dipol dengan elektrode negatif (putih) di lengan kanan dan elektrode positif (merah) di kaki kiri.</a:t>
            </a:r>
          </a:p>
          <a:p>
            <a:r>
              <a:rPr lang="en-US" smtClean="0"/>
              <a:t>Sandapan III adalah dipol dengan elektrode negatif (hitam) di lengan kiri dan elektrode positif (merah) di kaki kiri.</a:t>
            </a:r>
          </a:p>
        </p:txBody>
      </p:sp>
      <p:sp>
        <p:nvSpPr>
          <p:cNvPr id="4" name="Rectangle 3"/>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467600" cy="503238"/>
          </a:xfrm>
        </p:spPr>
        <p:txBody>
          <a:bodyPr>
            <a:normAutofit fontScale="90000"/>
          </a:bodyPr>
          <a:lstStyle/>
          <a:p>
            <a:pPr eaLnBrk="1" fontAlgn="auto" hangingPunct="1">
              <a:spcAft>
                <a:spcPts val="0"/>
              </a:spcAft>
              <a:defRPr/>
            </a:pPr>
            <a:r>
              <a:rPr lang="id-ID" sz="2400" b="1" dirty="0" smtClean="0">
                <a:solidFill>
                  <a:schemeClr val="bg1"/>
                </a:solidFill>
              </a:rPr>
              <a:t>Memahami konsep pemeriksaan penunjang diagnostik </a:t>
            </a:r>
            <a:r>
              <a:rPr lang="en-US" sz="2400" b="1" dirty="0" smtClean="0">
                <a:solidFill>
                  <a:schemeClr val="tx2">
                    <a:satMod val="200000"/>
                  </a:schemeClr>
                </a:solidFill>
              </a:rPr>
              <a:t>.</a:t>
            </a:r>
            <a:r>
              <a:rPr lang="en-US" sz="2400" dirty="0" smtClean="0">
                <a:solidFill>
                  <a:schemeClr val="tx2">
                    <a:satMod val="200000"/>
                  </a:schemeClr>
                </a:solidFill>
              </a:rPr>
              <a:t/>
            </a:r>
            <a:br>
              <a:rPr lang="en-US" sz="2400" dirty="0" smtClean="0">
                <a:solidFill>
                  <a:schemeClr val="tx2">
                    <a:satMod val="200000"/>
                  </a:schemeClr>
                </a:solidFill>
              </a:rPr>
            </a:br>
            <a:endParaRPr lang="en-US" sz="2800" dirty="0">
              <a:solidFill>
                <a:schemeClr val="tx2">
                  <a:satMod val="200000"/>
                </a:schemeClr>
              </a:solidFill>
            </a:endParaRPr>
          </a:p>
        </p:txBody>
      </p:sp>
      <p:sp>
        <p:nvSpPr>
          <p:cNvPr id="6" name="Rectangle 5"/>
          <p:cNvSpPr/>
          <p:nvPr/>
        </p:nvSpPr>
        <p:spPr>
          <a:xfrm>
            <a:off x="0" y="0"/>
            <a:ext cx="406400" cy="6858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4212" name="Content Placeholder 6"/>
          <p:cNvSpPr>
            <a:spLocks noGrp="1"/>
          </p:cNvSpPr>
          <p:nvPr>
            <p:ph idx="1"/>
          </p:nvPr>
        </p:nvSpPr>
        <p:spPr>
          <a:xfrm>
            <a:off x="817563" y="0"/>
            <a:ext cx="7883525" cy="6632575"/>
          </a:xfrm>
        </p:spPr>
        <p:txBody>
          <a:bodyPr/>
          <a:lstStyle/>
          <a:p>
            <a:pPr eaLnBrk="1" hangingPunct="1">
              <a:buFont typeface="Wingdings" pitchFamily="2" charset="2"/>
              <a:buNone/>
            </a:pPr>
            <a:endParaRPr lang="en-US" b="1" smtClean="0">
              <a:solidFill>
                <a:srgbClr val="FF0000"/>
              </a:solidFill>
            </a:endParaRPr>
          </a:p>
          <a:p>
            <a:pPr algn="ctr" eaLnBrk="1" hangingPunct="1">
              <a:buFont typeface="Wingdings" pitchFamily="2" charset="2"/>
              <a:buNone/>
            </a:pPr>
            <a:r>
              <a:rPr lang="en-US" sz="15000" b="1" smtClean="0">
                <a:solidFill>
                  <a:srgbClr val="FF0000"/>
                </a:solidFill>
              </a:rPr>
              <a:t>EKG</a:t>
            </a:r>
          </a:p>
        </p:txBody>
      </p:sp>
      <p:sp>
        <p:nvSpPr>
          <p:cNvPr id="94213" name="Rectangle 4"/>
          <p:cNvSpPr>
            <a:spLocks noChangeArrowheads="1"/>
          </p:cNvSpPr>
          <p:nvPr/>
        </p:nvSpPr>
        <p:spPr bwMode="auto">
          <a:xfrm>
            <a:off x="1876425" y="2855913"/>
            <a:ext cx="6057900" cy="646112"/>
          </a:xfrm>
          <a:prstGeom prst="rect">
            <a:avLst/>
          </a:prstGeom>
          <a:noFill/>
          <a:ln w="9525">
            <a:noFill/>
            <a:miter lim="800000"/>
            <a:headEnd/>
            <a:tailEnd/>
          </a:ln>
        </p:spPr>
        <p:txBody>
          <a:bodyPr wrap="none">
            <a:spAutoFit/>
          </a:bodyPr>
          <a:lstStyle/>
          <a:p>
            <a:r>
              <a:rPr lang="en-US" sz="3600" b="1"/>
              <a:t>(ELEKTRO KARDIOGRAM)</a:t>
            </a:r>
          </a:p>
        </p:txBody>
      </p:sp>
      <p:pic>
        <p:nvPicPr>
          <p:cNvPr id="7" name="Picture 2"/>
          <p:cNvPicPr>
            <a:picLocks noChangeAspect="1" noChangeArrowheads="1"/>
          </p:cNvPicPr>
          <p:nvPr/>
        </p:nvPicPr>
        <p:blipFill>
          <a:blip r:embed="rId2"/>
          <a:srcRect/>
          <a:stretch>
            <a:fillRect/>
          </a:stretch>
        </p:blipFill>
        <p:spPr bwMode="auto">
          <a:xfrm>
            <a:off x="4046538" y="3905250"/>
            <a:ext cx="3733800" cy="2446338"/>
          </a:xfrm>
          <a:prstGeom prst="rect">
            <a:avLst/>
          </a:prstGeom>
          <a:noFill/>
          <a:ln w="38100">
            <a:solidFill>
              <a:schemeClr val="accent3">
                <a:lumMod val="75000"/>
              </a:schemeClr>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7"/>
          <p:cNvSpPr txBox="1">
            <a:spLocks noChangeArrowheads="1"/>
          </p:cNvSpPr>
          <p:nvPr/>
        </p:nvSpPr>
        <p:spPr bwMode="auto">
          <a:xfrm>
            <a:off x="468313" y="5078413"/>
            <a:ext cx="8280400" cy="366712"/>
          </a:xfrm>
          <a:prstGeom prst="rect">
            <a:avLst/>
          </a:prstGeom>
          <a:noFill/>
          <a:ln w="9525">
            <a:noFill/>
            <a:miter lim="800000"/>
            <a:headEnd/>
            <a:tailEnd/>
          </a:ln>
        </p:spPr>
        <p:txBody>
          <a:bodyPr>
            <a:spAutoFit/>
          </a:bodyPr>
          <a:lstStyle/>
          <a:p>
            <a:pPr>
              <a:spcBef>
                <a:spcPct val="50000"/>
              </a:spcBef>
            </a:pPr>
            <a:endParaRPr lang="id-ID"/>
          </a:p>
        </p:txBody>
      </p:sp>
      <p:sp>
        <p:nvSpPr>
          <p:cNvPr id="11267" name="Rectangle 10"/>
          <p:cNvSpPr>
            <a:spLocks noChangeArrowheads="1"/>
          </p:cNvSpPr>
          <p:nvPr/>
        </p:nvSpPr>
        <p:spPr bwMode="auto">
          <a:xfrm>
            <a:off x="614363" y="0"/>
            <a:ext cx="4000500" cy="6462713"/>
          </a:xfrm>
          <a:prstGeom prst="rect">
            <a:avLst/>
          </a:prstGeom>
          <a:noFill/>
          <a:ln w="9525">
            <a:noFill/>
            <a:miter lim="800000"/>
            <a:headEnd/>
            <a:tailEnd/>
          </a:ln>
        </p:spPr>
        <p:txBody>
          <a:bodyPr>
            <a:spAutoFit/>
          </a:bodyPr>
          <a:lstStyle/>
          <a:p>
            <a:pPr marL="179388" indent="-179388">
              <a:defRPr/>
            </a:pPr>
            <a:endParaRPr lang="en-US" dirty="0"/>
          </a:p>
          <a:p>
            <a:pPr marL="179388" indent="-179388">
              <a:defRPr/>
            </a:pPr>
            <a:r>
              <a:rPr lang="en-US" sz="3200" b="1" dirty="0" err="1">
                <a:solidFill>
                  <a:srgbClr val="FFFF00"/>
                </a:solidFill>
              </a:rPr>
              <a:t>Vectorcardiogram</a:t>
            </a:r>
            <a:endParaRPr lang="en-US" sz="3200" b="1" dirty="0">
              <a:solidFill>
                <a:srgbClr val="FFFF00"/>
              </a:solidFill>
            </a:endParaRPr>
          </a:p>
          <a:p>
            <a:pPr marL="179388" indent="-179388">
              <a:defRPr/>
            </a:pPr>
            <a:endParaRPr lang="en-US" sz="2800" dirty="0">
              <a:solidFill>
                <a:schemeClr val="bg2">
                  <a:lumMod val="75000"/>
                </a:schemeClr>
              </a:solidFill>
            </a:endParaRPr>
          </a:p>
          <a:p>
            <a:pPr marL="179388" indent="-179388">
              <a:defRPr/>
            </a:pPr>
            <a:r>
              <a:rPr lang="en-US" sz="2800" dirty="0" err="1">
                <a:solidFill>
                  <a:schemeClr val="bg2">
                    <a:lumMod val="75000"/>
                  </a:schemeClr>
                </a:solidFill>
              </a:rPr>
              <a:t>merupakan</a:t>
            </a:r>
            <a:r>
              <a:rPr lang="en-US" sz="2800" dirty="0">
                <a:solidFill>
                  <a:schemeClr val="bg2">
                    <a:lumMod val="75000"/>
                  </a:schemeClr>
                </a:solidFill>
              </a:rPr>
              <a:t> </a:t>
            </a:r>
            <a:r>
              <a:rPr lang="en-US" sz="2800" dirty="0" err="1">
                <a:solidFill>
                  <a:schemeClr val="bg2">
                    <a:lumMod val="75000"/>
                  </a:schemeClr>
                </a:solidFill>
              </a:rPr>
              <a:t>salah</a:t>
            </a:r>
            <a:r>
              <a:rPr lang="en-US" sz="2800" dirty="0">
                <a:solidFill>
                  <a:schemeClr val="bg2">
                    <a:lumMod val="75000"/>
                  </a:schemeClr>
                </a:solidFill>
              </a:rPr>
              <a:t> </a:t>
            </a:r>
            <a:r>
              <a:rPr lang="en-US" sz="2800" dirty="0" err="1">
                <a:solidFill>
                  <a:schemeClr val="bg2">
                    <a:lumMod val="75000"/>
                  </a:schemeClr>
                </a:solidFill>
              </a:rPr>
              <a:t>satu</a:t>
            </a:r>
            <a:r>
              <a:rPr lang="en-US" sz="2800" dirty="0">
                <a:solidFill>
                  <a:schemeClr val="bg2">
                    <a:lumMod val="75000"/>
                  </a:schemeClr>
                </a:solidFill>
              </a:rPr>
              <a:t> </a:t>
            </a:r>
            <a:r>
              <a:rPr lang="en-US" sz="2800" dirty="0" err="1">
                <a:solidFill>
                  <a:schemeClr val="bg2">
                    <a:lumMod val="75000"/>
                  </a:schemeClr>
                </a:solidFill>
              </a:rPr>
              <a:t>teknik</a:t>
            </a:r>
            <a:r>
              <a:rPr lang="en-US" sz="2800" dirty="0">
                <a:solidFill>
                  <a:schemeClr val="bg2">
                    <a:lumMod val="75000"/>
                  </a:schemeClr>
                </a:solidFill>
              </a:rPr>
              <a:t> </a:t>
            </a:r>
            <a:r>
              <a:rPr lang="en-US" sz="2800" dirty="0" err="1">
                <a:solidFill>
                  <a:schemeClr val="bg2">
                    <a:lumMod val="75000"/>
                  </a:schemeClr>
                </a:solidFill>
              </a:rPr>
              <a:t>pengambilan</a:t>
            </a:r>
            <a:r>
              <a:rPr lang="en-US" sz="2800" dirty="0">
                <a:solidFill>
                  <a:schemeClr val="bg2">
                    <a:lumMod val="75000"/>
                  </a:schemeClr>
                </a:solidFill>
              </a:rPr>
              <a:t> </a:t>
            </a:r>
            <a:r>
              <a:rPr lang="en-US" sz="2800" dirty="0" err="1">
                <a:solidFill>
                  <a:schemeClr val="bg2">
                    <a:lumMod val="75000"/>
                  </a:schemeClr>
                </a:solidFill>
              </a:rPr>
              <a:t>sinyal</a:t>
            </a:r>
            <a:r>
              <a:rPr lang="en-US" sz="2800" dirty="0">
                <a:solidFill>
                  <a:schemeClr val="bg2">
                    <a:lumMod val="75000"/>
                  </a:schemeClr>
                </a:solidFill>
              </a:rPr>
              <a:t> </a:t>
            </a:r>
            <a:r>
              <a:rPr lang="en-US" sz="2800" dirty="0" err="1">
                <a:solidFill>
                  <a:schemeClr val="bg2">
                    <a:lumMod val="75000"/>
                  </a:schemeClr>
                </a:solidFill>
              </a:rPr>
              <a:t>jantung</a:t>
            </a:r>
            <a:endParaRPr lang="en-US" sz="2800" dirty="0">
              <a:solidFill>
                <a:schemeClr val="bg2">
                  <a:lumMod val="75000"/>
                </a:schemeClr>
              </a:solidFill>
            </a:endParaRPr>
          </a:p>
          <a:p>
            <a:pPr marL="179388" indent="-179388">
              <a:defRPr/>
            </a:pPr>
            <a:r>
              <a:rPr lang="en-US" sz="2800" dirty="0"/>
              <a:t>•</a:t>
            </a:r>
            <a:r>
              <a:rPr lang="en-US" sz="2800" dirty="0" err="1"/>
              <a:t>Menggunakan</a:t>
            </a:r>
            <a:r>
              <a:rPr lang="en-US" sz="2800" dirty="0"/>
              <a:t> </a:t>
            </a:r>
            <a:r>
              <a:rPr lang="en-US" sz="2800" dirty="0" err="1">
                <a:solidFill>
                  <a:schemeClr val="bg2">
                    <a:lumMod val="75000"/>
                  </a:schemeClr>
                </a:solidFill>
              </a:rPr>
              <a:t>konfigurasi</a:t>
            </a:r>
            <a:r>
              <a:rPr lang="en-US" sz="2800" dirty="0">
                <a:solidFill>
                  <a:schemeClr val="bg2">
                    <a:lumMod val="75000"/>
                  </a:schemeClr>
                </a:solidFill>
              </a:rPr>
              <a:t> </a:t>
            </a:r>
            <a:r>
              <a:rPr lang="en-US" sz="2800" dirty="0" err="1">
                <a:solidFill>
                  <a:schemeClr val="bg2">
                    <a:lumMod val="75000"/>
                  </a:schemeClr>
                </a:solidFill>
              </a:rPr>
              <a:t>segitiga</a:t>
            </a:r>
            <a:r>
              <a:rPr lang="en-US" sz="2800" dirty="0">
                <a:solidFill>
                  <a:schemeClr val="bg2">
                    <a:lumMod val="75000"/>
                  </a:schemeClr>
                </a:solidFill>
              </a:rPr>
              <a:t> Einthoven</a:t>
            </a:r>
          </a:p>
          <a:p>
            <a:pPr marL="179388" indent="-179388">
              <a:defRPr/>
            </a:pPr>
            <a:endParaRPr lang="en-US" sz="2800" dirty="0">
              <a:solidFill>
                <a:schemeClr val="bg2">
                  <a:lumMod val="75000"/>
                </a:schemeClr>
              </a:solidFill>
            </a:endParaRPr>
          </a:p>
          <a:p>
            <a:pPr marL="179388" indent="-179388">
              <a:defRPr/>
            </a:pPr>
            <a:r>
              <a:rPr lang="en-US" sz="2800" dirty="0"/>
              <a:t>•</a:t>
            </a:r>
            <a:r>
              <a:rPr lang="en-US" sz="2800" dirty="0" err="1"/>
              <a:t>Hanya</a:t>
            </a:r>
            <a:r>
              <a:rPr lang="en-US" sz="2800" dirty="0"/>
              <a:t> </a:t>
            </a:r>
            <a:r>
              <a:rPr lang="en-US" sz="2800" dirty="0" err="1"/>
              <a:t>menggunakan</a:t>
            </a:r>
            <a:r>
              <a:rPr lang="en-US" sz="2800" dirty="0"/>
              <a:t> 3 lead</a:t>
            </a:r>
          </a:p>
          <a:p>
            <a:pPr marL="179388" indent="-179388">
              <a:defRPr/>
            </a:pPr>
            <a:r>
              <a:rPr lang="en-US" sz="2800" dirty="0"/>
              <a:t>•</a:t>
            </a:r>
            <a:r>
              <a:rPr lang="en-US" sz="2800" dirty="0" err="1">
                <a:solidFill>
                  <a:srgbClr val="FFFF00"/>
                </a:solidFill>
              </a:rPr>
              <a:t>Dapat</a:t>
            </a:r>
            <a:r>
              <a:rPr lang="en-US" sz="2800" dirty="0">
                <a:solidFill>
                  <a:srgbClr val="FFFF00"/>
                </a:solidFill>
              </a:rPr>
              <a:t> </a:t>
            </a:r>
            <a:r>
              <a:rPr lang="en-US" sz="2800" dirty="0" err="1">
                <a:solidFill>
                  <a:srgbClr val="FFFF00"/>
                </a:solidFill>
              </a:rPr>
              <a:t>mewakili</a:t>
            </a:r>
            <a:r>
              <a:rPr lang="en-US" sz="2800" dirty="0">
                <a:solidFill>
                  <a:srgbClr val="FFFF00"/>
                </a:solidFill>
              </a:rPr>
              <a:t> </a:t>
            </a:r>
            <a:r>
              <a:rPr lang="en-US" sz="2800" dirty="0" err="1">
                <a:solidFill>
                  <a:srgbClr val="FFFF00"/>
                </a:solidFill>
              </a:rPr>
              <a:t>keadaan</a:t>
            </a:r>
            <a:r>
              <a:rPr lang="en-US" sz="2800" dirty="0">
                <a:solidFill>
                  <a:srgbClr val="FFFF00"/>
                </a:solidFill>
              </a:rPr>
              <a:t> </a:t>
            </a:r>
            <a:r>
              <a:rPr lang="en-US" sz="2800" dirty="0" err="1">
                <a:solidFill>
                  <a:srgbClr val="FFFF00"/>
                </a:solidFill>
              </a:rPr>
              <a:t>jantung</a:t>
            </a:r>
            <a:r>
              <a:rPr lang="en-US" sz="2800" dirty="0">
                <a:solidFill>
                  <a:srgbClr val="FFFF00"/>
                </a:solidFill>
              </a:rPr>
              <a:t> </a:t>
            </a:r>
            <a:r>
              <a:rPr lang="en-US" sz="2800" dirty="0" err="1">
                <a:solidFill>
                  <a:srgbClr val="FFFF00"/>
                </a:solidFill>
              </a:rPr>
              <a:t>pasien</a:t>
            </a:r>
            <a:endParaRPr lang="en-US" dirty="0">
              <a:solidFill>
                <a:srgbClr val="FFFF00"/>
              </a:solidFill>
            </a:endParaRPr>
          </a:p>
        </p:txBody>
      </p:sp>
      <p:pic>
        <p:nvPicPr>
          <p:cNvPr id="112644" name="Picture 11"/>
          <p:cNvPicPr>
            <a:picLocks noChangeAspect="1" noChangeArrowheads="1"/>
          </p:cNvPicPr>
          <p:nvPr/>
        </p:nvPicPr>
        <p:blipFill>
          <a:blip r:embed="rId2"/>
          <a:srcRect/>
          <a:stretch>
            <a:fillRect/>
          </a:stretch>
        </p:blipFill>
        <p:spPr bwMode="auto">
          <a:xfrm>
            <a:off x="4735513" y="1214438"/>
            <a:ext cx="3956050" cy="4629150"/>
          </a:xfrm>
          <a:prstGeom prst="rect">
            <a:avLst/>
          </a:prstGeom>
          <a:noFill/>
          <a:ln w="9525">
            <a:noFill/>
            <a:miter lim="800000"/>
            <a:headEnd/>
            <a:tailEnd/>
          </a:ln>
        </p:spPr>
      </p:pic>
      <p:sp>
        <p:nvSpPr>
          <p:cNvPr id="5" name="Rectangle 4"/>
          <p:cNvSpPr/>
          <p:nvPr/>
        </p:nvSpPr>
        <p:spPr>
          <a:xfrm>
            <a:off x="1" y="0"/>
            <a:ext cx="382136"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63513"/>
            <a:ext cx="8229600" cy="792162"/>
          </a:xfrm>
        </p:spPr>
        <p:txBody>
          <a:bodyPr>
            <a:normAutofit fontScale="90000"/>
          </a:bodyPr>
          <a:lstStyle/>
          <a:p>
            <a:pPr>
              <a:defRPr/>
            </a:pPr>
            <a:r>
              <a:rPr lang="en-US" b="1" dirty="0" smtClean="0">
                <a:solidFill>
                  <a:schemeClr val="tx1"/>
                </a:solidFill>
              </a:rPr>
              <a:t>            </a:t>
            </a:r>
            <a:r>
              <a:rPr lang="id-ID" b="1" dirty="0" smtClean="0">
                <a:solidFill>
                  <a:srgbClr val="FFC000"/>
                </a:solidFill>
              </a:rPr>
              <a:t>EKG </a:t>
            </a:r>
            <a:r>
              <a:rPr lang="en-US" b="1" dirty="0" smtClean="0">
                <a:solidFill>
                  <a:srgbClr val="FFC000"/>
                </a:solidFill>
              </a:rPr>
              <a:t> NORMAL </a:t>
            </a:r>
            <a:r>
              <a:rPr lang="en-US" dirty="0" smtClean="0"/>
              <a:t/>
            </a:r>
            <a:br>
              <a:rPr lang="en-US" dirty="0" smtClean="0"/>
            </a:br>
            <a:endParaRPr lang="en-US" dirty="0"/>
          </a:p>
        </p:txBody>
      </p:sp>
      <p:sp>
        <p:nvSpPr>
          <p:cNvPr id="113667" name="Content Placeholder 2"/>
          <p:cNvSpPr>
            <a:spLocks noGrp="1"/>
          </p:cNvSpPr>
          <p:nvPr>
            <p:ph idx="1"/>
          </p:nvPr>
        </p:nvSpPr>
        <p:spPr>
          <a:xfrm>
            <a:off x="304800" y="804863"/>
            <a:ext cx="8610600" cy="5900737"/>
          </a:xfrm>
        </p:spPr>
        <p:txBody>
          <a:bodyPr/>
          <a:lstStyle/>
          <a:p>
            <a:pPr>
              <a:buFont typeface="Wingdings" pitchFamily="2" charset="2"/>
              <a:buNone/>
            </a:pPr>
            <a:r>
              <a:rPr lang="id-ID" smtClean="0"/>
              <a:t>   </a:t>
            </a:r>
            <a:r>
              <a:rPr lang="id-ID" sz="2400" smtClean="0"/>
              <a:t> Pada dasarnya EKG terdiri dari banyak gelombang, yang tiap gelombang mewakilkan sat</a:t>
            </a:r>
            <a:r>
              <a:rPr lang="en-US" sz="2400" smtClean="0"/>
              <a:t>u</a:t>
            </a:r>
            <a:r>
              <a:rPr lang="id-ID" sz="2400" smtClean="0"/>
              <a:t> denyut jantung (satu kali aktifitas listrik jantung).</a:t>
            </a:r>
            <a:endParaRPr lang="en-US" sz="2400" smtClean="0"/>
          </a:p>
          <a:p>
            <a:pPr>
              <a:buFont typeface="Wingdings" pitchFamily="2" charset="2"/>
              <a:buNone/>
            </a:pPr>
            <a:r>
              <a:rPr lang="id-ID" sz="2000" smtClean="0">
                <a:solidFill>
                  <a:srgbClr val="0000FF"/>
                </a:solidFill>
              </a:rPr>
              <a:t> </a:t>
            </a:r>
            <a:r>
              <a:rPr lang="id-ID" sz="2000" smtClean="0">
                <a:solidFill>
                  <a:srgbClr val="FFFF00"/>
                </a:solidFill>
              </a:rPr>
              <a:t>Lihat gambar satu gelombang EKG:</a:t>
            </a:r>
            <a:endParaRPr lang="en-US" sz="2000" smtClean="0">
              <a:solidFill>
                <a:srgbClr val="FFFF00"/>
              </a:solidFill>
            </a:endParaRPr>
          </a:p>
          <a:p>
            <a:endParaRPr lang="en-US" smtClean="0"/>
          </a:p>
        </p:txBody>
      </p:sp>
      <p:sp>
        <p:nvSpPr>
          <p:cNvPr id="6" name="Rectangle 5"/>
          <p:cNvSpPr/>
          <p:nvPr/>
        </p:nvSpPr>
        <p:spPr>
          <a:xfrm>
            <a:off x="4503738" y="2579688"/>
            <a:ext cx="4411662" cy="3973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dirty="0"/>
              <a:t>Dalam satu gelombang EKG terdiri </a:t>
            </a:r>
            <a:r>
              <a:rPr lang="en-US" sz="2000" dirty="0" err="1"/>
              <a:t>dari</a:t>
            </a:r>
            <a:r>
              <a:rPr lang="en-US" sz="2000" dirty="0"/>
              <a:t>:</a:t>
            </a:r>
            <a:r>
              <a:rPr lang="id-ID" sz="2000" dirty="0"/>
              <a:t>  </a:t>
            </a:r>
            <a:r>
              <a:rPr lang="en-US" sz="2000" b="1" dirty="0">
                <a:solidFill>
                  <a:schemeClr val="bg1"/>
                </a:solidFill>
              </a:rPr>
              <a:t>T</a:t>
            </a:r>
            <a:r>
              <a:rPr lang="id-ID" sz="2000" b="1" dirty="0">
                <a:solidFill>
                  <a:schemeClr val="bg1"/>
                </a:solidFill>
              </a:rPr>
              <a:t>itik </a:t>
            </a:r>
            <a:r>
              <a:rPr lang="en-US" sz="2000" b="1" dirty="0">
                <a:solidFill>
                  <a:schemeClr val="bg1"/>
                </a:solidFill>
              </a:rPr>
              <a:t>, I</a:t>
            </a:r>
            <a:r>
              <a:rPr lang="id-ID" sz="2000" b="1" dirty="0">
                <a:solidFill>
                  <a:schemeClr val="bg1"/>
                </a:solidFill>
              </a:rPr>
              <a:t>nterval dan </a:t>
            </a:r>
            <a:r>
              <a:rPr lang="en-US" sz="2000" b="1" dirty="0">
                <a:solidFill>
                  <a:schemeClr val="bg1"/>
                </a:solidFill>
              </a:rPr>
              <a:t>S</a:t>
            </a:r>
            <a:r>
              <a:rPr lang="id-ID" sz="2000" b="1" dirty="0">
                <a:solidFill>
                  <a:schemeClr val="bg1"/>
                </a:solidFill>
              </a:rPr>
              <a:t>egmen</a:t>
            </a:r>
            <a:r>
              <a:rPr lang="id-ID" sz="2000" dirty="0">
                <a:solidFill>
                  <a:schemeClr val="bg1"/>
                </a:solidFill>
              </a:rPr>
              <a:t>. </a:t>
            </a:r>
            <a:endParaRPr lang="en-US" sz="2000" dirty="0">
              <a:solidFill>
                <a:schemeClr val="bg1"/>
              </a:solidFill>
            </a:endParaRPr>
          </a:p>
          <a:p>
            <a:pPr>
              <a:defRPr/>
            </a:pPr>
            <a:r>
              <a:rPr lang="id-ID" sz="2000" b="1" i="1" dirty="0"/>
              <a:t>Titik terdiri dari </a:t>
            </a:r>
            <a:r>
              <a:rPr lang="en-US" sz="2000" b="1" i="1" dirty="0"/>
              <a:t>:</a:t>
            </a:r>
          </a:p>
          <a:p>
            <a:pPr>
              <a:defRPr/>
            </a:pPr>
            <a:r>
              <a:rPr lang="en-US" sz="2000" b="1" i="1" dirty="0">
                <a:solidFill>
                  <a:schemeClr val="bg1"/>
                </a:solidFill>
              </a:rPr>
              <a:t>T</a:t>
            </a:r>
            <a:r>
              <a:rPr lang="id-ID" sz="2000" b="1" i="1" dirty="0">
                <a:solidFill>
                  <a:schemeClr val="bg1"/>
                </a:solidFill>
              </a:rPr>
              <a:t>itik P, Q, R, S, T  </a:t>
            </a:r>
            <a:endParaRPr lang="en-US" sz="2000" b="1" i="1" dirty="0">
              <a:solidFill>
                <a:schemeClr val="bg1"/>
              </a:solidFill>
            </a:endParaRPr>
          </a:p>
          <a:p>
            <a:pPr>
              <a:defRPr/>
            </a:pPr>
            <a:r>
              <a:rPr lang="id-ID" sz="2000" b="1" i="1" dirty="0"/>
              <a:t>Interval terdiri dari </a:t>
            </a:r>
            <a:r>
              <a:rPr lang="en-US" sz="2000" b="1" i="1" dirty="0"/>
              <a:t>:</a:t>
            </a:r>
          </a:p>
          <a:p>
            <a:pPr>
              <a:defRPr/>
            </a:pPr>
            <a:r>
              <a:rPr lang="id-ID" sz="2000" b="1" i="1" dirty="0">
                <a:solidFill>
                  <a:schemeClr val="bg1"/>
                </a:solidFill>
              </a:rPr>
              <a:t>PR interval, </a:t>
            </a:r>
            <a:endParaRPr lang="en-US" sz="2000" b="1" i="1" dirty="0">
              <a:solidFill>
                <a:schemeClr val="bg1"/>
              </a:solidFill>
            </a:endParaRPr>
          </a:p>
          <a:p>
            <a:pPr>
              <a:defRPr/>
            </a:pPr>
            <a:r>
              <a:rPr lang="id-ID" sz="2000" b="1" i="1" dirty="0">
                <a:solidFill>
                  <a:schemeClr val="bg1"/>
                </a:solidFill>
              </a:rPr>
              <a:t>QRS interval dan </a:t>
            </a:r>
            <a:endParaRPr lang="en-US" sz="2000" b="1" i="1" dirty="0">
              <a:solidFill>
                <a:schemeClr val="bg1"/>
              </a:solidFill>
            </a:endParaRPr>
          </a:p>
          <a:p>
            <a:pPr>
              <a:defRPr/>
            </a:pPr>
            <a:r>
              <a:rPr lang="id-ID" sz="2000" b="1" i="1" dirty="0">
                <a:solidFill>
                  <a:schemeClr val="bg1"/>
                </a:solidFill>
              </a:rPr>
              <a:t>QT interval </a:t>
            </a:r>
            <a:endParaRPr lang="en-US" sz="2000" b="1" i="1" dirty="0">
              <a:solidFill>
                <a:schemeClr val="bg1"/>
              </a:solidFill>
            </a:endParaRPr>
          </a:p>
          <a:p>
            <a:pPr>
              <a:defRPr/>
            </a:pPr>
            <a:r>
              <a:rPr lang="id-ID" sz="2000" i="1" dirty="0"/>
              <a:t> </a:t>
            </a:r>
            <a:r>
              <a:rPr lang="id-ID" sz="2000" b="1" i="1" dirty="0"/>
              <a:t>Segmen terdiri dari </a:t>
            </a:r>
            <a:r>
              <a:rPr lang="en-US" sz="2000" b="1" i="1" dirty="0"/>
              <a:t>:</a:t>
            </a:r>
          </a:p>
          <a:p>
            <a:pPr>
              <a:defRPr/>
            </a:pPr>
            <a:r>
              <a:rPr lang="id-ID" sz="2000" b="1" i="1" dirty="0">
                <a:solidFill>
                  <a:schemeClr val="bg1"/>
                </a:solidFill>
              </a:rPr>
              <a:t>PR segmen, dan </a:t>
            </a:r>
            <a:endParaRPr lang="en-US" sz="2000" b="1" i="1" dirty="0">
              <a:solidFill>
                <a:schemeClr val="bg1"/>
              </a:solidFill>
            </a:endParaRPr>
          </a:p>
          <a:p>
            <a:pPr>
              <a:defRPr/>
            </a:pPr>
            <a:r>
              <a:rPr lang="id-ID" sz="2000" b="1" i="1" dirty="0">
                <a:solidFill>
                  <a:schemeClr val="bg1"/>
                </a:solidFill>
              </a:rPr>
              <a:t>ST segmen</a:t>
            </a:r>
            <a:endParaRPr lang="en-US" sz="2000" b="1" i="1" dirty="0">
              <a:solidFill>
                <a:schemeClr val="bg1"/>
              </a:solidFill>
            </a:endParaRPr>
          </a:p>
          <a:p>
            <a:pPr>
              <a:defRPr/>
            </a:pPr>
            <a:endParaRPr lang="en-US" sz="2000" dirty="0"/>
          </a:p>
        </p:txBody>
      </p:sp>
      <p:sp>
        <p:nvSpPr>
          <p:cNvPr id="7" name="Rectangle 6"/>
          <p:cNvSpPr/>
          <p:nvPr/>
        </p:nvSpPr>
        <p:spPr>
          <a:xfrm>
            <a:off x="504825" y="2579688"/>
            <a:ext cx="3767138" cy="39306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13670" name="Picture 7" descr="608px-sinusrhythmlabels_svg"/>
          <p:cNvPicPr>
            <a:picLocks noChangeAspect="1" noChangeArrowheads="1"/>
          </p:cNvPicPr>
          <p:nvPr/>
        </p:nvPicPr>
        <p:blipFill>
          <a:blip r:embed="rId2"/>
          <a:srcRect/>
          <a:stretch>
            <a:fillRect/>
          </a:stretch>
        </p:blipFill>
        <p:spPr bwMode="auto">
          <a:xfrm>
            <a:off x="614363" y="2852738"/>
            <a:ext cx="3425825" cy="2524125"/>
          </a:xfrm>
          <a:prstGeom prst="rect">
            <a:avLst/>
          </a:prstGeom>
          <a:noFill/>
          <a:ln w="9525">
            <a:noFill/>
            <a:miter lim="800000"/>
            <a:headEnd/>
            <a:tailEnd/>
          </a:ln>
        </p:spPr>
      </p:pic>
      <p:sp>
        <p:nvSpPr>
          <p:cNvPr id="9" name="Rectangle 8"/>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d-ID" sz="2400" b="1" dirty="0" smtClean="0">
                <a:latin typeface="Arial Narrow" pitchFamily="34" charset="0"/>
                <a:ea typeface="Times New Roman" pitchFamily="18" charset="0"/>
                <a:cs typeface="Times New Roman" pitchFamily="18" charset="0"/>
              </a:rPr>
              <a:t>Penjelasan gambar :</a:t>
            </a:r>
            <a:endParaRPr lang="en-US" sz="2400" b="1" dirty="0"/>
          </a:p>
        </p:txBody>
      </p:sp>
      <p:sp>
        <p:nvSpPr>
          <p:cNvPr id="6" name="Rectangle 5"/>
          <p:cNvSpPr/>
          <p:nvPr/>
        </p:nvSpPr>
        <p:spPr>
          <a:xfrm>
            <a:off x="4271963" y="2128838"/>
            <a:ext cx="4614862" cy="40290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id-ID" sz="2000" b="1" dirty="0">
                <a:solidFill>
                  <a:srgbClr val="FF0000"/>
                </a:solidFill>
                <a:latin typeface="Arial Narrow" pitchFamily="34" charset="0"/>
                <a:ea typeface="Times New Roman" pitchFamily="18" charset="0"/>
                <a:cs typeface="Times New Roman" pitchFamily="18" charset="0"/>
              </a:rPr>
              <a:t>Titik P mempunyai arti bahwa terjadinya denyutan/</a:t>
            </a:r>
            <a:r>
              <a:rPr lang="en-US" sz="2000" b="1" dirty="0">
                <a:solidFill>
                  <a:srgbClr val="FF0000"/>
                </a:solidFill>
                <a:latin typeface="Arial Narrow" pitchFamily="34" charset="0"/>
                <a:ea typeface="Times New Roman" pitchFamily="18" charset="0"/>
                <a:cs typeface="Times New Roman" pitchFamily="18" charset="0"/>
              </a:rPr>
              <a:t> </a:t>
            </a:r>
            <a:r>
              <a:rPr lang="id-ID" sz="2000" b="1" dirty="0">
                <a:solidFill>
                  <a:srgbClr val="FF0000"/>
                </a:solidFill>
                <a:latin typeface="Arial Narrow" pitchFamily="34" charset="0"/>
                <a:ea typeface="Times New Roman" pitchFamily="18" charset="0"/>
                <a:cs typeface="Times New Roman" pitchFamily="18" charset="0"/>
              </a:rPr>
              <a:t>kontraksi pada </a:t>
            </a:r>
            <a:r>
              <a:rPr lang="id-ID" sz="2000" b="1" i="1" dirty="0">
                <a:solidFill>
                  <a:srgbClr val="FF0000"/>
                </a:solidFill>
                <a:latin typeface="Arial Narrow" pitchFamily="34" charset="0"/>
                <a:ea typeface="Times New Roman" pitchFamily="18" charset="0"/>
                <a:cs typeface="Times New Roman" pitchFamily="18" charset="0"/>
              </a:rPr>
              <a:t>atrium</a:t>
            </a:r>
            <a:r>
              <a:rPr lang="en-US" sz="2000" b="1" i="1" dirty="0">
                <a:solidFill>
                  <a:srgbClr val="FF0000"/>
                </a:solidFill>
                <a:latin typeface="Arial Narrow" pitchFamily="34" charset="0"/>
                <a:ea typeface="Times New Roman" pitchFamily="18" charset="0"/>
                <a:cs typeface="Times New Roman" pitchFamily="18" charset="0"/>
              </a:rPr>
              <a:t> </a:t>
            </a:r>
            <a:r>
              <a:rPr lang="id-ID" sz="2000" b="1" dirty="0">
                <a:solidFill>
                  <a:srgbClr val="FF0000"/>
                </a:solidFill>
                <a:latin typeface="Arial Narrow" pitchFamily="34" charset="0"/>
                <a:ea typeface="Times New Roman" pitchFamily="18" charset="0"/>
                <a:cs typeface="Times New Roman" pitchFamily="18" charset="0"/>
              </a:rPr>
              <a:t>jantung </a:t>
            </a:r>
            <a:r>
              <a:rPr lang="id-ID" sz="2000" b="1" dirty="0">
                <a:solidFill>
                  <a:srgbClr val="FF0000"/>
                </a:solidFill>
                <a:ea typeface="Times New Roman" pitchFamily="18" charset="0"/>
                <a:cs typeface="Times New Roman" pitchFamily="18" charset="0"/>
              </a:rPr>
              <a:t>     </a:t>
            </a:r>
            <a:r>
              <a:rPr lang="id-ID" sz="2000" b="1" dirty="0">
                <a:solidFill>
                  <a:srgbClr val="FF0000"/>
                </a:solidFill>
                <a:latin typeface="Arial Narrow" pitchFamily="34" charset="0"/>
                <a:ea typeface="Times New Roman" pitchFamily="18" charset="0"/>
                <a:cs typeface="Times New Roman" pitchFamily="18" charset="0"/>
              </a:rPr>
              <a:t>(dextra &amp; sinistra)</a:t>
            </a:r>
            <a:r>
              <a:rPr lang="en-US" sz="2000" b="1" dirty="0">
                <a:solidFill>
                  <a:srgbClr val="FF0000"/>
                </a:solidFill>
                <a:latin typeface="Arial" pitchFamily="34" charset="0"/>
                <a:ea typeface="Times New Roman" pitchFamily="18" charset="0"/>
                <a:cs typeface="Arial" pitchFamily="34" charset="0"/>
              </a:rPr>
              <a:t>.</a:t>
            </a:r>
          </a:p>
          <a:p>
            <a:pPr eaLnBrk="0" hangingPunct="0">
              <a:defRPr/>
            </a:pPr>
            <a:endParaRPr lang="en-US" sz="2000" b="1" dirty="0">
              <a:solidFill>
                <a:srgbClr val="FF0000"/>
              </a:solidFill>
              <a:latin typeface="Arial" pitchFamily="34" charset="0"/>
              <a:ea typeface="Times New Roman" pitchFamily="18" charset="0"/>
              <a:cs typeface="Arial" pitchFamily="34" charset="0"/>
            </a:endParaRPr>
          </a:p>
          <a:p>
            <a:pPr eaLnBrk="0" hangingPunct="0">
              <a:defRPr/>
            </a:pPr>
            <a:r>
              <a:rPr lang="id-ID" sz="2000" b="1" dirty="0">
                <a:solidFill>
                  <a:schemeClr val="accent2"/>
                </a:solidFill>
                <a:latin typeface="Arial Narrow" pitchFamily="34" charset="0"/>
                <a:ea typeface="Times New Roman" pitchFamily="18" charset="0"/>
                <a:cs typeface="Times New Roman" pitchFamily="18" charset="0"/>
              </a:rPr>
              <a:t>Titik Q, R dan S </a:t>
            </a:r>
            <a:r>
              <a:rPr lang="id-ID" sz="2000" b="1" dirty="0">
                <a:solidFill>
                  <a:schemeClr val="bg1"/>
                </a:solidFill>
                <a:latin typeface="Arial Narrow" pitchFamily="34" charset="0"/>
                <a:ea typeface="Times New Roman" pitchFamily="18" charset="0"/>
                <a:cs typeface="Times New Roman" pitchFamily="18" charset="0"/>
              </a:rPr>
              <a:t>mempunyai arti </a:t>
            </a:r>
            <a:endParaRPr lang="en-US" sz="2000" b="1" dirty="0">
              <a:solidFill>
                <a:schemeClr val="bg1"/>
              </a:solidFill>
              <a:latin typeface="Arial Narrow" pitchFamily="34" charset="0"/>
              <a:ea typeface="Times New Roman" pitchFamily="18" charset="0"/>
              <a:cs typeface="Times New Roman" pitchFamily="18" charset="0"/>
            </a:endParaRPr>
          </a:p>
          <a:p>
            <a:pPr eaLnBrk="0" hangingPunct="0">
              <a:defRPr/>
            </a:pPr>
            <a:r>
              <a:rPr lang="id-ID" sz="2000" b="1" dirty="0">
                <a:solidFill>
                  <a:schemeClr val="bg1"/>
                </a:solidFill>
                <a:latin typeface="Arial Narrow" pitchFamily="34" charset="0"/>
                <a:ea typeface="Times New Roman" pitchFamily="18" charset="0"/>
                <a:cs typeface="Times New Roman" pitchFamily="18" charset="0"/>
              </a:rPr>
              <a:t>bahwa terjadi</a:t>
            </a:r>
            <a:r>
              <a:rPr lang="en-US" sz="2000" b="1" dirty="0">
                <a:solidFill>
                  <a:schemeClr val="bg1"/>
                </a:solidFill>
                <a:latin typeface="Arial Narrow" pitchFamily="34" charset="0"/>
                <a:ea typeface="Times New Roman" pitchFamily="18" charset="0"/>
                <a:cs typeface="Times New Roman" pitchFamily="18" charset="0"/>
              </a:rPr>
              <a:t> </a:t>
            </a:r>
            <a:r>
              <a:rPr lang="id-ID" sz="2000" b="1" dirty="0">
                <a:solidFill>
                  <a:schemeClr val="bg1"/>
                </a:solidFill>
                <a:latin typeface="Arial Narrow" pitchFamily="34" charset="0"/>
                <a:ea typeface="Times New Roman" pitchFamily="18" charset="0"/>
                <a:cs typeface="Times New Roman" pitchFamily="18" charset="0"/>
              </a:rPr>
              <a:t>denyutan/kontraksi  pada ventrikel </a:t>
            </a:r>
            <a:r>
              <a:rPr lang="id-ID" sz="2000" b="1" dirty="0">
                <a:solidFill>
                  <a:schemeClr val="bg1"/>
                </a:solidFill>
                <a:ea typeface="Times New Roman" pitchFamily="18" charset="0"/>
                <a:cs typeface="Times New Roman" pitchFamily="18" charset="0"/>
              </a:rPr>
              <a:t> </a:t>
            </a:r>
            <a:r>
              <a:rPr lang="id-ID" sz="2000" b="1" dirty="0">
                <a:solidFill>
                  <a:schemeClr val="bg1"/>
                </a:solidFill>
                <a:latin typeface="Arial Narrow" pitchFamily="34" charset="0"/>
                <a:ea typeface="Times New Roman" pitchFamily="18" charset="0"/>
                <a:cs typeface="Times New Roman" pitchFamily="18" charset="0"/>
              </a:rPr>
              <a:t>dextra &amp;</a:t>
            </a:r>
            <a:r>
              <a:rPr lang="id-ID" sz="2000" b="1" dirty="0">
                <a:solidFill>
                  <a:schemeClr val="bg1"/>
                </a:solidFill>
                <a:ea typeface="Times New Roman" pitchFamily="18" charset="0"/>
                <a:cs typeface="Times New Roman" pitchFamily="18" charset="0"/>
              </a:rPr>
              <a:t> </a:t>
            </a:r>
            <a:r>
              <a:rPr lang="id-ID" sz="2000" b="1" dirty="0">
                <a:solidFill>
                  <a:schemeClr val="bg1"/>
                </a:solidFill>
                <a:latin typeface="Arial Narrow" pitchFamily="34" charset="0"/>
                <a:ea typeface="Times New Roman" pitchFamily="18" charset="0"/>
                <a:cs typeface="Times New Roman" pitchFamily="18" charset="0"/>
              </a:rPr>
              <a:t>sinistra</a:t>
            </a:r>
            <a:r>
              <a:rPr lang="en-US" sz="2000" b="1" dirty="0">
                <a:solidFill>
                  <a:schemeClr val="bg1"/>
                </a:solidFill>
                <a:latin typeface="Arial" pitchFamily="34" charset="0"/>
                <a:ea typeface="Times New Roman" pitchFamily="18" charset="0"/>
                <a:cs typeface="Arial" pitchFamily="34" charset="0"/>
              </a:rPr>
              <a:t>.</a:t>
            </a:r>
          </a:p>
          <a:p>
            <a:pPr eaLnBrk="0" hangingPunct="0">
              <a:defRPr/>
            </a:pPr>
            <a:endParaRPr lang="en-US" sz="2000" b="1" dirty="0">
              <a:solidFill>
                <a:schemeClr val="bg1"/>
              </a:solidFill>
              <a:latin typeface="Arial" pitchFamily="34" charset="0"/>
              <a:ea typeface="Times New Roman" pitchFamily="18" charset="0"/>
              <a:cs typeface="Arial" pitchFamily="34" charset="0"/>
            </a:endParaRPr>
          </a:p>
          <a:p>
            <a:pPr eaLnBrk="0" hangingPunct="0">
              <a:buFont typeface="Arial" pitchFamily="34" charset="0"/>
              <a:buChar char="•"/>
              <a:defRPr/>
            </a:pPr>
            <a:r>
              <a:rPr lang="en-US" sz="2000" b="1" dirty="0">
                <a:solidFill>
                  <a:schemeClr val="accent2"/>
                </a:solidFill>
                <a:latin typeface="Arial Narrow" pitchFamily="34" charset="0"/>
                <a:ea typeface="Times New Roman" pitchFamily="18" charset="0"/>
                <a:cs typeface="Times New Roman" pitchFamily="18" charset="0"/>
              </a:rPr>
              <a:t>T</a:t>
            </a:r>
            <a:r>
              <a:rPr lang="id-ID" sz="2000" b="1" dirty="0">
                <a:solidFill>
                  <a:schemeClr val="accent2"/>
                </a:solidFill>
                <a:latin typeface="Arial Narrow" pitchFamily="34" charset="0"/>
                <a:ea typeface="Times New Roman" pitchFamily="18" charset="0"/>
                <a:cs typeface="Times New Roman" pitchFamily="18" charset="0"/>
              </a:rPr>
              <a:t>itik T</a:t>
            </a:r>
            <a:r>
              <a:rPr lang="en-US" sz="2000" b="1" dirty="0">
                <a:solidFill>
                  <a:schemeClr val="accent2"/>
                </a:solidFill>
                <a:latin typeface="Arial Narrow" pitchFamily="34" charset="0"/>
                <a:ea typeface="Times New Roman" pitchFamily="18" charset="0"/>
                <a:cs typeface="Times New Roman" pitchFamily="18" charset="0"/>
              </a:rPr>
              <a:t> </a:t>
            </a:r>
            <a:r>
              <a:rPr lang="id-ID" sz="2000" b="1" dirty="0">
                <a:solidFill>
                  <a:schemeClr val="accent2"/>
                </a:solidFill>
                <a:latin typeface="Arial Narrow" pitchFamily="34" charset="0"/>
                <a:ea typeface="Times New Roman" pitchFamily="18" charset="0"/>
                <a:cs typeface="Times New Roman" pitchFamily="18" charset="0"/>
              </a:rPr>
              <a:t>mempunyai arti </a:t>
            </a:r>
            <a:endParaRPr lang="en-US" sz="2000" b="1" dirty="0">
              <a:solidFill>
                <a:schemeClr val="accent2"/>
              </a:solidFill>
              <a:latin typeface="Arial Narrow" pitchFamily="34" charset="0"/>
              <a:ea typeface="Times New Roman" pitchFamily="18" charset="0"/>
              <a:cs typeface="Times New Roman" pitchFamily="18" charset="0"/>
            </a:endParaRPr>
          </a:p>
          <a:p>
            <a:pPr eaLnBrk="0" hangingPunct="0">
              <a:defRPr/>
            </a:pPr>
            <a:r>
              <a:rPr lang="id-ID" sz="2000" b="1" dirty="0">
                <a:solidFill>
                  <a:schemeClr val="bg1"/>
                </a:solidFill>
                <a:latin typeface="Arial Narrow" pitchFamily="34" charset="0"/>
                <a:ea typeface="Times New Roman" pitchFamily="18" charset="0"/>
                <a:cs typeface="Times New Roman" pitchFamily="18" charset="0"/>
              </a:rPr>
              <a:t>bahwa terjadi relaksasi pada ventrikel </a:t>
            </a:r>
            <a:r>
              <a:rPr lang="id-ID" sz="2000" b="1" dirty="0">
                <a:solidFill>
                  <a:schemeClr val="bg1"/>
                </a:solidFill>
                <a:ea typeface="Times New Roman" pitchFamily="18" charset="0"/>
                <a:cs typeface="Times New Roman" pitchFamily="18" charset="0"/>
              </a:rPr>
              <a:t> </a:t>
            </a:r>
            <a:r>
              <a:rPr lang="id-ID" sz="2000" b="1" dirty="0">
                <a:solidFill>
                  <a:schemeClr val="bg1"/>
                </a:solidFill>
                <a:latin typeface="Arial Narrow" pitchFamily="34" charset="0"/>
                <a:ea typeface="Times New Roman" pitchFamily="18" charset="0"/>
                <a:cs typeface="Times New Roman" pitchFamily="18" charset="0"/>
              </a:rPr>
              <a:t>dextra &amp;</a:t>
            </a:r>
            <a:r>
              <a:rPr lang="id-ID" sz="2000" b="1" dirty="0">
                <a:solidFill>
                  <a:schemeClr val="bg1"/>
                </a:solidFill>
                <a:ea typeface="Times New Roman" pitchFamily="18" charset="0"/>
                <a:cs typeface="Times New Roman" pitchFamily="18" charset="0"/>
              </a:rPr>
              <a:t> </a:t>
            </a:r>
            <a:r>
              <a:rPr lang="id-ID" sz="2000" b="1" dirty="0">
                <a:solidFill>
                  <a:schemeClr val="bg1"/>
                </a:solidFill>
                <a:latin typeface="Arial Narrow" pitchFamily="34" charset="0"/>
                <a:ea typeface="Times New Roman" pitchFamily="18" charset="0"/>
                <a:cs typeface="Times New Roman" pitchFamily="18" charset="0"/>
              </a:rPr>
              <a:t>sinistra</a:t>
            </a:r>
            <a:r>
              <a:rPr lang="en-US" sz="2000" b="1" dirty="0">
                <a:solidFill>
                  <a:schemeClr val="bg1"/>
                </a:solidFill>
                <a:latin typeface="Arial" pitchFamily="34" charset="0"/>
                <a:ea typeface="Times New Roman" pitchFamily="18" charset="0"/>
                <a:cs typeface="Arial" pitchFamily="34" charset="0"/>
              </a:rPr>
              <a:t>.</a:t>
            </a:r>
            <a:endParaRPr lang="id-ID" sz="2000" b="1" dirty="0">
              <a:solidFill>
                <a:schemeClr val="bg1"/>
              </a:solidFill>
              <a:latin typeface="Arial" pitchFamily="34" charset="0"/>
              <a:cs typeface="Arial" pitchFamily="34" charset="0"/>
            </a:endParaRPr>
          </a:p>
        </p:txBody>
      </p:sp>
      <p:sp>
        <p:nvSpPr>
          <p:cNvPr id="7" name="Rectangle 6"/>
          <p:cNvSpPr/>
          <p:nvPr/>
        </p:nvSpPr>
        <p:spPr>
          <a:xfrm>
            <a:off x="485775" y="2143125"/>
            <a:ext cx="3629025" cy="39862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4693" name="Content Placeholder 3" descr="608px-sinusrhythmlabels_svg"/>
          <p:cNvPicPr>
            <a:picLocks noGrp="1"/>
          </p:cNvPicPr>
          <p:nvPr>
            <p:ph idx="1"/>
          </p:nvPr>
        </p:nvPicPr>
        <p:blipFill>
          <a:blip r:embed="rId2"/>
          <a:srcRect/>
          <a:stretch>
            <a:fillRect/>
          </a:stretch>
        </p:blipFill>
        <p:spPr>
          <a:xfrm>
            <a:off x="571500" y="2600325"/>
            <a:ext cx="3505200" cy="3200400"/>
          </a:xfrm>
        </p:spPr>
      </p:pic>
      <p:sp>
        <p:nvSpPr>
          <p:cNvPr id="9" name="Rectangle 8"/>
          <p:cNvSpPr/>
          <p:nvPr/>
        </p:nvSpPr>
        <p:spPr>
          <a:xfrm>
            <a:off x="0" y="0"/>
            <a:ext cx="40005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214313"/>
            <a:ext cx="8001000" cy="286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b="1" dirty="0" err="1">
                <a:solidFill>
                  <a:schemeClr val="tx2">
                    <a:lumMod val="75000"/>
                  </a:schemeClr>
                </a:solidFill>
              </a:rPr>
              <a:t>Gelombang</a:t>
            </a:r>
            <a:r>
              <a:rPr lang="en-US" sz="2000" b="1" dirty="0">
                <a:solidFill>
                  <a:schemeClr val="tx2">
                    <a:lumMod val="75000"/>
                  </a:schemeClr>
                </a:solidFill>
              </a:rPr>
              <a:t> P</a:t>
            </a:r>
            <a:r>
              <a:rPr lang="en-US" sz="2000" b="1" dirty="0">
                <a:solidFill>
                  <a:srgbClr val="0000FF"/>
                </a:solidFill>
              </a:rPr>
              <a:t> </a:t>
            </a:r>
            <a:r>
              <a:rPr lang="en-US" sz="2000" dirty="0" err="1"/>
              <a:t>adalah</a:t>
            </a:r>
            <a:r>
              <a:rPr lang="en-US" sz="2000" dirty="0"/>
              <a:t> </a:t>
            </a:r>
            <a:r>
              <a:rPr lang="en-US" sz="2000" dirty="0" err="1">
                <a:solidFill>
                  <a:srgbClr val="FF0000"/>
                </a:solidFill>
              </a:rPr>
              <a:t>defleksi</a:t>
            </a:r>
            <a:r>
              <a:rPr lang="en-US" sz="2000" dirty="0">
                <a:solidFill>
                  <a:srgbClr val="FF0000"/>
                </a:solidFill>
              </a:rPr>
              <a:t> </a:t>
            </a:r>
            <a:r>
              <a:rPr lang="en-US" sz="2000" dirty="0" err="1">
                <a:solidFill>
                  <a:srgbClr val="FF0000"/>
                </a:solidFill>
              </a:rPr>
              <a:t>positif</a:t>
            </a:r>
            <a:r>
              <a:rPr lang="en-US" sz="2000" dirty="0">
                <a:solidFill>
                  <a:srgbClr val="FF0000"/>
                </a:solidFill>
              </a:rPr>
              <a:t> </a:t>
            </a:r>
            <a:r>
              <a:rPr lang="en-US" sz="2000" dirty="0" err="1">
                <a:solidFill>
                  <a:srgbClr val="FF0000"/>
                </a:solidFill>
              </a:rPr>
              <a:t>pertama</a:t>
            </a:r>
            <a:r>
              <a:rPr lang="en-US" sz="2000" dirty="0"/>
              <a:t>, </a:t>
            </a:r>
            <a:r>
              <a:rPr lang="en-US" sz="2000" dirty="0" err="1"/>
              <a:t>gambarnya</a:t>
            </a:r>
            <a:r>
              <a:rPr lang="en-US" sz="2000" dirty="0"/>
              <a:t> </a:t>
            </a:r>
            <a:r>
              <a:rPr lang="en-US" sz="2000" dirty="0" err="1"/>
              <a:t>menyerupai</a:t>
            </a:r>
            <a:r>
              <a:rPr lang="en-US" sz="2000" dirty="0"/>
              <a:t> </a:t>
            </a:r>
            <a:r>
              <a:rPr lang="en-US" sz="2000" dirty="0" err="1"/>
              <a:t>bukit-cembung</a:t>
            </a:r>
            <a:r>
              <a:rPr lang="en-US" sz="2000" dirty="0"/>
              <a:t> </a:t>
            </a:r>
            <a:r>
              <a:rPr lang="en-US" sz="2000" dirty="0" err="1"/>
              <a:t>keatas</a:t>
            </a:r>
            <a:r>
              <a:rPr lang="en-US" sz="2000" dirty="0"/>
              <a:t>. </a:t>
            </a:r>
            <a:br>
              <a:rPr lang="en-US" sz="2000" dirty="0"/>
            </a:br>
            <a:r>
              <a:rPr lang="en-US" sz="2000" b="1" dirty="0" err="1">
                <a:solidFill>
                  <a:schemeClr val="tx2">
                    <a:lumMod val="75000"/>
                  </a:schemeClr>
                </a:solidFill>
              </a:rPr>
              <a:t>Gelombang</a:t>
            </a:r>
            <a:r>
              <a:rPr lang="en-US" sz="2000" b="1" dirty="0">
                <a:solidFill>
                  <a:schemeClr val="tx2">
                    <a:lumMod val="75000"/>
                  </a:schemeClr>
                </a:solidFill>
              </a:rPr>
              <a:t> Q </a:t>
            </a:r>
            <a:r>
              <a:rPr lang="en-US" sz="2000" dirty="0" err="1"/>
              <a:t>adalah</a:t>
            </a:r>
            <a:r>
              <a:rPr lang="en-US" sz="2000" dirty="0"/>
              <a:t> </a:t>
            </a:r>
            <a:r>
              <a:rPr lang="en-US" sz="2000" dirty="0" err="1">
                <a:solidFill>
                  <a:srgbClr val="FF0000"/>
                </a:solidFill>
              </a:rPr>
              <a:t>defleksi</a:t>
            </a:r>
            <a:r>
              <a:rPr lang="en-US" sz="2000" dirty="0">
                <a:solidFill>
                  <a:srgbClr val="FF0000"/>
                </a:solidFill>
              </a:rPr>
              <a:t> </a:t>
            </a:r>
            <a:r>
              <a:rPr lang="en-US" sz="2000" dirty="0" err="1">
                <a:solidFill>
                  <a:srgbClr val="FF0000"/>
                </a:solidFill>
              </a:rPr>
              <a:t>negatif</a:t>
            </a:r>
            <a:r>
              <a:rPr lang="en-US" sz="2000" dirty="0">
                <a:solidFill>
                  <a:srgbClr val="FF0000"/>
                </a:solidFill>
              </a:rPr>
              <a:t> </a:t>
            </a:r>
            <a:r>
              <a:rPr lang="en-US" sz="2000" dirty="0" err="1">
                <a:solidFill>
                  <a:srgbClr val="FF0000"/>
                </a:solidFill>
              </a:rPr>
              <a:t>pertama</a:t>
            </a:r>
            <a:r>
              <a:rPr lang="en-US" sz="2000" dirty="0">
                <a:solidFill>
                  <a:srgbClr val="FF0000"/>
                </a:solidFill>
              </a:rPr>
              <a:t> </a:t>
            </a:r>
            <a:r>
              <a:rPr lang="en-US" sz="2000" dirty="0" err="1"/>
              <a:t>sebelum</a:t>
            </a:r>
            <a:r>
              <a:rPr lang="en-US" sz="2000" dirty="0"/>
              <a:t> </a:t>
            </a:r>
            <a:r>
              <a:rPr lang="en-US" sz="2000" dirty="0" err="1"/>
              <a:t>gelombang</a:t>
            </a:r>
            <a:r>
              <a:rPr lang="en-US" sz="2000" dirty="0"/>
              <a:t> R, </a:t>
            </a:r>
            <a:r>
              <a:rPr lang="en-US" sz="2000" dirty="0" err="1"/>
              <a:t>bentuknya</a:t>
            </a:r>
            <a:r>
              <a:rPr lang="en-US" sz="2000" dirty="0"/>
              <a:t> </a:t>
            </a:r>
            <a:r>
              <a:rPr lang="en-US" sz="2000" dirty="0" err="1"/>
              <a:t>kerucut</a:t>
            </a:r>
            <a:r>
              <a:rPr lang="en-US" sz="2000" dirty="0"/>
              <a:t> </a:t>
            </a:r>
            <a:r>
              <a:rPr lang="en-US" sz="2000" dirty="0" err="1"/>
              <a:t>menghadap</a:t>
            </a:r>
            <a:r>
              <a:rPr lang="en-US" sz="2000" dirty="0"/>
              <a:t> </a:t>
            </a:r>
            <a:r>
              <a:rPr lang="en-US" sz="2000" dirty="0" err="1"/>
              <a:t>kebawah</a:t>
            </a:r>
            <a:r>
              <a:rPr lang="en-US" sz="2000" dirty="0"/>
              <a:t>, </a:t>
            </a:r>
            <a:r>
              <a:rPr lang="en-US" sz="2000" dirty="0" err="1"/>
              <a:t>tetapi</a:t>
            </a:r>
            <a:r>
              <a:rPr lang="en-US" sz="2000" dirty="0"/>
              <a:t> </a:t>
            </a:r>
            <a:r>
              <a:rPr lang="en-US" sz="2000" dirty="0" err="1"/>
              <a:t>kadang-kadang</a:t>
            </a:r>
            <a:r>
              <a:rPr lang="en-US" sz="2000" dirty="0"/>
              <a:t> </a:t>
            </a:r>
            <a:r>
              <a:rPr lang="en-US" sz="2000" dirty="0" err="1"/>
              <a:t>gelombang</a:t>
            </a:r>
            <a:r>
              <a:rPr lang="en-US" sz="2000" dirty="0"/>
              <a:t> </a:t>
            </a:r>
            <a:r>
              <a:rPr lang="en-US" sz="2000" dirty="0" err="1"/>
              <a:t>ini</a:t>
            </a:r>
            <a:r>
              <a:rPr lang="en-US" sz="2000" dirty="0"/>
              <a:t> </a:t>
            </a:r>
            <a:r>
              <a:rPr lang="en-US" sz="2000" dirty="0" err="1"/>
              <a:t>hampir</a:t>
            </a:r>
            <a:r>
              <a:rPr lang="en-US" sz="2000" dirty="0"/>
              <a:t> </a:t>
            </a:r>
            <a:r>
              <a:rPr lang="en-US" sz="2000" dirty="0" err="1"/>
              <a:t>tidak</a:t>
            </a:r>
            <a:r>
              <a:rPr lang="en-US" sz="2000" dirty="0"/>
              <a:t> </a:t>
            </a:r>
            <a:r>
              <a:rPr lang="en-US" sz="2000" dirty="0" err="1"/>
              <a:t>kelihatan</a:t>
            </a:r>
            <a:r>
              <a:rPr lang="en-US" sz="2000" dirty="0"/>
              <a:t>. </a:t>
            </a:r>
            <a:br>
              <a:rPr lang="en-US" sz="2000" dirty="0"/>
            </a:br>
            <a:r>
              <a:rPr lang="en-US" sz="2000" b="1" dirty="0" err="1">
                <a:solidFill>
                  <a:schemeClr val="tx2">
                    <a:lumMod val="75000"/>
                  </a:schemeClr>
                </a:solidFill>
              </a:rPr>
              <a:t>Gelombang</a:t>
            </a:r>
            <a:r>
              <a:rPr lang="en-US" sz="2000" b="1" dirty="0">
                <a:solidFill>
                  <a:schemeClr val="tx2">
                    <a:lumMod val="75000"/>
                  </a:schemeClr>
                </a:solidFill>
              </a:rPr>
              <a:t> S </a:t>
            </a:r>
            <a:r>
              <a:rPr lang="en-US" sz="2000" dirty="0" err="1"/>
              <a:t>adalah</a:t>
            </a:r>
            <a:r>
              <a:rPr lang="en-US" sz="2000" dirty="0"/>
              <a:t> </a:t>
            </a:r>
            <a:r>
              <a:rPr lang="en-US" sz="2000" dirty="0" err="1">
                <a:solidFill>
                  <a:srgbClr val="FF0000"/>
                </a:solidFill>
              </a:rPr>
              <a:t>defleksi</a:t>
            </a:r>
            <a:r>
              <a:rPr lang="en-US" sz="2000" dirty="0">
                <a:solidFill>
                  <a:srgbClr val="FF0000"/>
                </a:solidFill>
              </a:rPr>
              <a:t> </a:t>
            </a:r>
            <a:r>
              <a:rPr lang="en-US" sz="2000" dirty="0" err="1">
                <a:solidFill>
                  <a:srgbClr val="FF0000"/>
                </a:solidFill>
              </a:rPr>
              <a:t>negatif</a:t>
            </a:r>
            <a:r>
              <a:rPr lang="en-US" sz="2000" dirty="0">
                <a:solidFill>
                  <a:srgbClr val="FF0000"/>
                </a:solidFill>
              </a:rPr>
              <a:t> </a:t>
            </a:r>
            <a:r>
              <a:rPr lang="en-US" sz="2000" dirty="0" err="1">
                <a:solidFill>
                  <a:srgbClr val="FF0000"/>
                </a:solidFill>
              </a:rPr>
              <a:t>pertama</a:t>
            </a:r>
            <a:r>
              <a:rPr lang="en-US" sz="2000" dirty="0">
                <a:solidFill>
                  <a:srgbClr val="FF0000"/>
                </a:solidFill>
              </a:rPr>
              <a:t> </a:t>
            </a:r>
            <a:r>
              <a:rPr lang="en-US" sz="2000" dirty="0" err="1"/>
              <a:t>setelah</a:t>
            </a:r>
            <a:r>
              <a:rPr lang="en-US" sz="2000" dirty="0"/>
              <a:t> </a:t>
            </a:r>
            <a:r>
              <a:rPr lang="en-US" sz="2000" dirty="0" err="1"/>
              <a:t>gelombang</a:t>
            </a:r>
            <a:r>
              <a:rPr lang="en-US" sz="2000" dirty="0"/>
              <a:t> R. </a:t>
            </a:r>
          </a:p>
          <a:p>
            <a:pPr>
              <a:defRPr/>
            </a:pPr>
            <a:r>
              <a:rPr lang="en-US" sz="2000" b="1" dirty="0" err="1" smtClean="0">
                <a:solidFill>
                  <a:schemeClr val="tx2">
                    <a:lumMod val="75000"/>
                  </a:schemeClr>
                </a:solidFill>
              </a:rPr>
              <a:t>Gelombang</a:t>
            </a:r>
            <a:r>
              <a:rPr lang="en-US" sz="2000" b="1" dirty="0" smtClean="0">
                <a:solidFill>
                  <a:schemeClr val="tx2">
                    <a:lumMod val="75000"/>
                  </a:schemeClr>
                </a:solidFill>
              </a:rPr>
              <a:t> </a:t>
            </a:r>
            <a:r>
              <a:rPr lang="en-US" sz="2000" b="1" dirty="0">
                <a:solidFill>
                  <a:schemeClr val="tx2">
                    <a:lumMod val="75000"/>
                  </a:schemeClr>
                </a:solidFill>
              </a:rPr>
              <a:t>R</a:t>
            </a:r>
            <a:r>
              <a:rPr lang="en-US" sz="2000" dirty="0">
                <a:solidFill>
                  <a:schemeClr val="tx2">
                    <a:lumMod val="75000"/>
                  </a:schemeClr>
                </a:solidFill>
              </a:rPr>
              <a:t> </a:t>
            </a:r>
            <a:r>
              <a:rPr lang="en-US" sz="2000" dirty="0" err="1"/>
              <a:t>sendiri</a:t>
            </a:r>
            <a:r>
              <a:rPr lang="en-US" sz="2000" dirty="0"/>
              <a:t> </a:t>
            </a:r>
            <a:r>
              <a:rPr lang="en-US" sz="2000" dirty="0" err="1"/>
              <a:t>membentuk</a:t>
            </a:r>
            <a:r>
              <a:rPr lang="en-US" sz="2000" dirty="0"/>
              <a:t> </a:t>
            </a:r>
            <a:r>
              <a:rPr lang="en-US" sz="2000" dirty="0" err="1"/>
              <a:t>kerucut</a:t>
            </a:r>
            <a:r>
              <a:rPr lang="en-US" sz="2000" dirty="0"/>
              <a:t> yang </a:t>
            </a:r>
            <a:r>
              <a:rPr lang="en-US" sz="2000" dirty="0" err="1"/>
              <a:t>selalu</a:t>
            </a:r>
            <a:r>
              <a:rPr lang="en-US" sz="2000" dirty="0"/>
              <a:t> </a:t>
            </a:r>
            <a:r>
              <a:rPr lang="en-US" sz="2000" dirty="0" err="1"/>
              <a:t>menghadap</a:t>
            </a:r>
            <a:r>
              <a:rPr lang="en-US" sz="2000" dirty="0"/>
              <a:t> </a:t>
            </a:r>
            <a:r>
              <a:rPr lang="en-US" sz="2000" dirty="0" err="1"/>
              <a:t>keatas</a:t>
            </a:r>
            <a:r>
              <a:rPr lang="en-US" sz="2000" dirty="0"/>
              <a:t>, </a:t>
            </a:r>
            <a:r>
              <a:rPr lang="en-US" sz="2000" dirty="0" err="1"/>
              <a:t>kecuali</a:t>
            </a:r>
            <a:r>
              <a:rPr lang="en-US" sz="2000" dirty="0"/>
              <a:t> </a:t>
            </a:r>
            <a:r>
              <a:rPr lang="en-US" sz="2000" dirty="0" err="1"/>
              <a:t>di</a:t>
            </a:r>
            <a:r>
              <a:rPr lang="en-US" sz="2000" dirty="0"/>
              <a:t> lead </a:t>
            </a:r>
            <a:r>
              <a:rPr lang="en-US" sz="2000" dirty="0" err="1"/>
              <a:t>aVR</a:t>
            </a:r>
            <a:r>
              <a:rPr lang="en-US" sz="2000" dirty="0"/>
              <a:t> </a:t>
            </a:r>
            <a:r>
              <a:rPr lang="en-US" sz="2000" dirty="0" err="1"/>
              <a:t>atau</a:t>
            </a:r>
            <a:r>
              <a:rPr lang="en-US" sz="2000" dirty="0"/>
              <a:t> </a:t>
            </a:r>
            <a:r>
              <a:rPr lang="en-US" sz="2000" dirty="0" err="1"/>
              <a:t>pemasangan</a:t>
            </a:r>
            <a:r>
              <a:rPr lang="en-US" sz="2000" dirty="0"/>
              <a:t> </a:t>
            </a:r>
            <a:r>
              <a:rPr lang="en-US" sz="2000" dirty="0" err="1"/>
              <a:t>elektroda</a:t>
            </a:r>
            <a:r>
              <a:rPr lang="en-US" sz="2000" dirty="0"/>
              <a:t> </a:t>
            </a:r>
            <a:r>
              <a:rPr lang="en-US" sz="2000" dirty="0" err="1"/>
              <a:t>ekstremitasnya</a:t>
            </a:r>
            <a:r>
              <a:rPr lang="en-US" sz="2000" dirty="0"/>
              <a:t> </a:t>
            </a:r>
            <a:r>
              <a:rPr lang="en-US" sz="2000" dirty="0" err="1"/>
              <a:t>terbalik</a:t>
            </a:r>
            <a:r>
              <a:rPr lang="en-US" sz="2000" dirty="0"/>
              <a:t>. </a:t>
            </a:r>
            <a:br>
              <a:rPr lang="en-US" sz="2000" dirty="0"/>
            </a:br>
            <a:r>
              <a:rPr lang="en-US" sz="2000" b="1" dirty="0" err="1">
                <a:solidFill>
                  <a:schemeClr val="tx2">
                    <a:lumMod val="75000"/>
                  </a:schemeClr>
                </a:solidFill>
              </a:rPr>
              <a:t>Gelombang</a:t>
            </a:r>
            <a:r>
              <a:rPr lang="en-US" sz="2000" b="1" dirty="0">
                <a:solidFill>
                  <a:schemeClr val="tx2">
                    <a:lumMod val="75000"/>
                  </a:schemeClr>
                </a:solidFill>
              </a:rPr>
              <a:t> T </a:t>
            </a:r>
            <a:r>
              <a:rPr lang="en-US" sz="2000" dirty="0" err="1"/>
              <a:t>berbentuk</a:t>
            </a:r>
            <a:r>
              <a:rPr lang="en-US" sz="2000" dirty="0"/>
              <a:t> </a:t>
            </a:r>
            <a:r>
              <a:rPr lang="en-US" sz="2000" dirty="0" err="1"/>
              <a:t>seperti</a:t>
            </a:r>
            <a:r>
              <a:rPr lang="en-US" sz="2000" dirty="0"/>
              <a:t> </a:t>
            </a:r>
            <a:r>
              <a:rPr lang="en-US" sz="2000" dirty="0" err="1"/>
              <a:t>bukit</a:t>
            </a:r>
            <a:r>
              <a:rPr lang="en-US" sz="2000" dirty="0"/>
              <a:t> </a:t>
            </a:r>
            <a:r>
              <a:rPr lang="en-US" sz="2000" dirty="0" err="1"/>
              <a:t>letaknya</a:t>
            </a:r>
            <a:r>
              <a:rPr lang="en-US" sz="2000" dirty="0"/>
              <a:t> </a:t>
            </a:r>
            <a:r>
              <a:rPr lang="en-US" sz="2000" dirty="0" err="1"/>
              <a:t>setelah</a:t>
            </a:r>
            <a:r>
              <a:rPr lang="en-US" sz="2000" dirty="0"/>
              <a:t> </a:t>
            </a:r>
            <a:r>
              <a:rPr lang="en-US" sz="2000" dirty="0" err="1"/>
              <a:t>kompleks</a:t>
            </a:r>
            <a:r>
              <a:rPr lang="en-US" sz="2000" dirty="0"/>
              <a:t> QRS </a:t>
            </a:r>
          </a:p>
        </p:txBody>
      </p:sp>
      <p:sp>
        <p:nvSpPr>
          <p:cNvPr id="4" name="Rectangle 3"/>
          <p:cNvSpPr/>
          <p:nvPr/>
        </p:nvSpPr>
        <p:spPr>
          <a:xfrm>
            <a:off x="1000100" y="3214686"/>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Content Placeholder 3" descr="608px-sinusrhythmlabels_svg"/>
          <p:cNvPicPr>
            <a:picLocks/>
          </p:cNvPicPr>
          <p:nvPr/>
        </p:nvPicPr>
        <p:blipFill>
          <a:blip r:embed="rId2"/>
          <a:srcRect/>
          <a:stretch>
            <a:fillRect/>
          </a:stretch>
        </p:blipFill>
        <p:spPr>
          <a:xfrm>
            <a:off x="1142976" y="3786190"/>
            <a:ext cx="2714644" cy="22145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t>Gelombang</a:t>
            </a:r>
            <a:r>
              <a:rPr lang="en-US" b="1" dirty="0" smtClean="0"/>
              <a:t> P</a:t>
            </a:r>
            <a:br>
              <a:rPr lang="en-US" b="1" dirty="0" smtClean="0"/>
            </a:br>
            <a:endParaRPr lang="en-US" dirty="0"/>
          </a:p>
        </p:txBody>
      </p:sp>
      <p:sp>
        <p:nvSpPr>
          <p:cNvPr id="116739" name="Content Placeholder 2"/>
          <p:cNvSpPr>
            <a:spLocks noGrp="1"/>
          </p:cNvSpPr>
          <p:nvPr>
            <p:ph idx="1"/>
          </p:nvPr>
        </p:nvSpPr>
        <p:spPr>
          <a:xfrm>
            <a:off x="519113" y="1528763"/>
            <a:ext cx="8167687" cy="4114800"/>
          </a:xfrm>
        </p:spPr>
        <p:txBody>
          <a:bodyPr/>
          <a:lstStyle/>
          <a:p>
            <a:r>
              <a:rPr lang="en-US" smtClean="0"/>
              <a:t>Gelombang P, terjadi akibat kontraksi otot </a:t>
            </a:r>
            <a:r>
              <a:rPr lang="en-US" i="1" smtClean="0"/>
              <a:t>atrium</a:t>
            </a:r>
            <a:r>
              <a:rPr lang="en-US" smtClean="0"/>
              <a:t>, gelombang ini relatif kecil karena otot </a:t>
            </a:r>
            <a:r>
              <a:rPr lang="en-US" i="1" smtClean="0"/>
              <a:t>atrium </a:t>
            </a:r>
            <a:r>
              <a:rPr lang="en-US" smtClean="0"/>
              <a:t>yang relatif tipis</a:t>
            </a:r>
          </a:p>
        </p:txBody>
      </p:sp>
      <p:sp>
        <p:nvSpPr>
          <p:cNvPr id="4" name="Rectangle 3"/>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14414" y="3214686"/>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Content Placeholder 3" descr="608px-sinusrhythmlabels_svg"/>
          <p:cNvPicPr>
            <a:picLocks/>
          </p:cNvPicPr>
          <p:nvPr/>
        </p:nvPicPr>
        <p:blipFill>
          <a:blip r:embed="rId2"/>
          <a:srcRect/>
          <a:stretch>
            <a:fillRect/>
          </a:stretch>
        </p:blipFill>
        <p:spPr>
          <a:xfrm>
            <a:off x="1357290" y="3714752"/>
            <a:ext cx="2714644" cy="221457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Interval PR</a:t>
            </a:r>
            <a:br>
              <a:rPr lang="en-US" b="1" dirty="0" smtClean="0"/>
            </a:br>
            <a:endParaRPr lang="en-US" dirty="0"/>
          </a:p>
        </p:txBody>
      </p:sp>
      <p:sp>
        <p:nvSpPr>
          <p:cNvPr id="117763" name="Content Placeholder 2"/>
          <p:cNvSpPr>
            <a:spLocks noGrp="1"/>
          </p:cNvSpPr>
          <p:nvPr>
            <p:ph idx="1"/>
          </p:nvPr>
        </p:nvSpPr>
        <p:spPr>
          <a:xfrm>
            <a:off x="857224" y="1214422"/>
            <a:ext cx="7772400" cy="2357454"/>
          </a:xfrm>
        </p:spPr>
        <p:txBody>
          <a:bodyPr/>
          <a:lstStyle/>
          <a:p>
            <a:r>
              <a:rPr lang="en-US" smtClean="0"/>
              <a:t>Interval PR diukur dari awal gelombang P ke awal kompleks QRS, yang biasanya panjangnya 120-200 ms. Pada pencatatan EKG, ini berhubungan dengan 3-5 kotak kecil.</a:t>
            </a:r>
          </a:p>
        </p:txBody>
      </p:sp>
      <p:sp>
        <p:nvSpPr>
          <p:cNvPr id="4" name="Rectangle 3"/>
          <p:cNvSpPr/>
          <p:nvPr/>
        </p:nvSpPr>
        <p:spPr>
          <a:xfrm>
            <a:off x="1" y="0"/>
            <a:ext cx="354842"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357290" y="3214686"/>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Content Placeholder 3" descr="608px-sinusrhythmlabels_svg"/>
          <p:cNvPicPr>
            <a:picLocks/>
          </p:cNvPicPr>
          <p:nvPr/>
        </p:nvPicPr>
        <p:blipFill>
          <a:blip r:embed="rId2"/>
          <a:srcRect/>
          <a:stretch>
            <a:fillRect/>
          </a:stretch>
        </p:blipFill>
        <p:spPr>
          <a:xfrm>
            <a:off x="1500166" y="3786190"/>
            <a:ext cx="2714644" cy="221457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785818"/>
          </a:xfrm>
        </p:spPr>
        <p:txBody>
          <a:bodyPr/>
          <a:lstStyle/>
          <a:p>
            <a:pPr>
              <a:defRPr/>
            </a:pPr>
            <a:r>
              <a:rPr lang="en-US" b="1" dirty="0" err="1" smtClean="0"/>
              <a:t>Kompleks</a:t>
            </a:r>
            <a:r>
              <a:rPr lang="en-US" b="1" dirty="0" smtClean="0"/>
              <a:t> QRS</a:t>
            </a:r>
            <a:br>
              <a:rPr lang="en-US" b="1" dirty="0" smtClean="0"/>
            </a:br>
            <a:endParaRPr lang="en-US" dirty="0"/>
          </a:p>
        </p:txBody>
      </p:sp>
      <p:sp>
        <p:nvSpPr>
          <p:cNvPr id="118787" name="Content Placeholder 2"/>
          <p:cNvSpPr>
            <a:spLocks noGrp="1"/>
          </p:cNvSpPr>
          <p:nvPr>
            <p:ph idx="1"/>
          </p:nvPr>
        </p:nvSpPr>
        <p:spPr>
          <a:xfrm>
            <a:off x="928662" y="1000108"/>
            <a:ext cx="7772400" cy="3000396"/>
          </a:xfrm>
        </p:spPr>
        <p:txBody>
          <a:bodyPr/>
          <a:lstStyle/>
          <a:p>
            <a:r>
              <a:rPr lang="en-US" dirty="0" err="1" smtClean="0"/>
              <a:t>Kompleks</a:t>
            </a:r>
            <a:r>
              <a:rPr lang="en-US" dirty="0" smtClean="0"/>
              <a:t> QRS yang normal </a:t>
            </a:r>
            <a:r>
              <a:rPr lang="en-US" dirty="0" err="1" smtClean="0"/>
              <a:t>berdurasi</a:t>
            </a:r>
            <a:r>
              <a:rPr lang="en-US" dirty="0" smtClean="0"/>
              <a:t> 0,06-0.10 s (60-100 ms) yang </a:t>
            </a:r>
            <a:r>
              <a:rPr lang="en-US" dirty="0" err="1" smtClean="0"/>
              <a:t>ditunjukkan</a:t>
            </a:r>
            <a:r>
              <a:rPr lang="en-US" dirty="0" smtClean="0"/>
              <a:t> </a:t>
            </a:r>
            <a:r>
              <a:rPr lang="en-US" dirty="0" err="1" smtClean="0"/>
              <a:t>dengan</a:t>
            </a:r>
            <a:r>
              <a:rPr lang="en-US" dirty="0" smtClean="0"/>
              <a:t> 3 </a:t>
            </a:r>
            <a:r>
              <a:rPr lang="en-US" dirty="0" err="1" smtClean="0"/>
              <a:t>kotak</a:t>
            </a:r>
            <a:r>
              <a:rPr lang="en-US" dirty="0" smtClean="0"/>
              <a:t> </a:t>
            </a:r>
            <a:r>
              <a:rPr lang="en-US" dirty="0" err="1" smtClean="0"/>
              <a:t>kecil</a:t>
            </a:r>
            <a:r>
              <a:rPr lang="en-US" dirty="0" smtClean="0"/>
              <a:t> </a:t>
            </a:r>
            <a:r>
              <a:rPr lang="en-US" dirty="0" err="1" smtClean="0"/>
              <a:t>atau</a:t>
            </a:r>
            <a:r>
              <a:rPr lang="en-US" dirty="0" smtClean="0"/>
              <a:t> </a:t>
            </a:r>
            <a:r>
              <a:rPr lang="en-US" dirty="0" err="1" smtClean="0"/>
              <a:t>kurang</a:t>
            </a:r>
            <a:r>
              <a:rPr lang="en-US" dirty="0" smtClean="0"/>
              <a:t>, </a:t>
            </a:r>
            <a:r>
              <a:rPr lang="en-US" dirty="0" err="1" smtClean="0"/>
              <a:t>namun</a:t>
            </a:r>
            <a:r>
              <a:rPr lang="en-US" dirty="0" smtClean="0"/>
              <a:t> </a:t>
            </a:r>
            <a:r>
              <a:rPr lang="en-US" dirty="0" err="1" smtClean="0"/>
              <a:t>setiap</a:t>
            </a:r>
            <a:r>
              <a:rPr lang="en-US" dirty="0" smtClean="0"/>
              <a:t> </a:t>
            </a:r>
            <a:r>
              <a:rPr lang="en-US" dirty="0" err="1" smtClean="0"/>
              <a:t>ketidaknormalan</a:t>
            </a:r>
            <a:r>
              <a:rPr lang="en-US" dirty="0" smtClean="0"/>
              <a:t> </a:t>
            </a:r>
            <a:r>
              <a:rPr lang="en-US" dirty="0" err="1" smtClean="0"/>
              <a:t>konduksi</a:t>
            </a:r>
            <a:r>
              <a:rPr lang="en-US" dirty="0" smtClean="0"/>
              <a:t> </a:t>
            </a:r>
            <a:r>
              <a:rPr lang="en-US" dirty="0" err="1" smtClean="0"/>
              <a:t>bisa</a:t>
            </a:r>
            <a:r>
              <a:rPr lang="en-US" dirty="0" smtClean="0"/>
              <a:t> </a:t>
            </a:r>
            <a:r>
              <a:rPr lang="en-US" dirty="0" err="1" smtClean="0"/>
              <a:t>lebih</a:t>
            </a:r>
            <a:r>
              <a:rPr lang="en-US" dirty="0" smtClean="0"/>
              <a:t> </a:t>
            </a:r>
            <a:r>
              <a:rPr lang="en-US" dirty="0" err="1" smtClean="0"/>
              <a:t>panjang</a:t>
            </a:r>
            <a:r>
              <a:rPr lang="en-US" dirty="0" smtClean="0"/>
              <a:t>, </a:t>
            </a:r>
            <a:r>
              <a:rPr lang="en-US" dirty="0" err="1" smtClean="0"/>
              <a:t>dan</a:t>
            </a:r>
            <a:r>
              <a:rPr lang="en-US" dirty="0" smtClean="0"/>
              <a:t> </a:t>
            </a:r>
            <a:r>
              <a:rPr lang="en-US" dirty="0" err="1" smtClean="0"/>
              <a:t>menyebabkan</a:t>
            </a:r>
            <a:r>
              <a:rPr lang="en-US" dirty="0" smtClean="0"/>
              <a:t> </a:t>
            </a:r>
            <a:r>
              <a:rPr lang="en-US" dirty="0" err="1" smtClean="0"/>
              <a:t>perluasan</a:t>
            </a:r>
            <a:r>
              <a:rPr lang="en-US" dirty="0" smtClean="0"/>
              <a:t> </a:t>
            </a:r>
            <a:r>
              <a:rPr lang="en-US" dirty="0" err="1" smtClean="0"/>
              <a:t>kompleks</a:t>
            </a:r>
            <a:r>
              <a:rPr lang="en-US" dirty="0" smtClean="0"/>
              <a:t> QRS.</a:t>
            </a:r>
          </a:p>
        </p:txBody>
      </p:sp>
      <p:sp>
        <p:nvSpPr>
          <p:cNvPr id="4" name="Rectangle 3"/>
          <p:cNvSpPr/>
          <p:nvPr/>
        </p:nvSpPr>
        <p:spPr>
          <a:xfrm>
            <a:off x="0" y="0"/>
            <a:ext cx="354841"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14414" y="3429000"/>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Content Placeholder 3" descr="608px-sinusrhythmlabels_svg"/>
          <p:cNvPicPr>
            <a:picLocks/>
          </p:cNvPicPr>
          <p:nvPr/>
        </p:nvPicPr>
        <p:blipFill>
          <a:blip r:embed="rId2"/>
          <a:srcRect/>
          <a:stretch>
            <a:fillRect/>
          </a:stretch>
        </p:blipFill>
        <p:spPr>
          <a:xfrm>
            <a:off x="1357290" y="3786190"/>
            <a:ext cx="2714644" cy="221457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t>Segmen</a:t>
            </a:r>
            <a:r>
              <a:rPr lang="en-US" b="1" dirty="0" smtClean="0"/>
              <a:t> ST</a:t>
            </a:r>
            <a:br>
              <a:rPr lang="en-US" b="1" dirty="0" smtClean="0"/>
            </a:br>
            <a:endParaRPr lang="en-US" dirty="0"/>
          </a:p>
        </p:txBody>
      </p:sp>
      <p:sp>
        <p:nvSpPr>
          <p:cNvPr id="119811" name="Content Placeholder 2"/>
          <p:cNvSpPr>
            <a:spLocks noGrp="1"/>
          </p:cNvSpPr>
          <p:nvPr>
            <p:ph idx="1"/>
          </p:nvPr>
        </p:nvSpPr>
        <p:spPr/>
        <p:txBody>
          <a:bodyPr/>
          <a:lstStyle/>
          <a:p>
            <a:r>
              <a:rPr lang="en-US" smtClean="0"/>
              <a:t>Segmen ST menghubungkan kompleks QRS dan gelombang T serta berdurasi 0,08-0,12 s (80-120 ms)</a:t>
            </a:r>
          </a:p>
        </p:txBody>
      </p:sp>
      <p:sp>
        <p:nvSpPr>
          <p:cNvPr id="4" name="Rectangle 3"/>
          <p:cNvSpPr/>
          <p:nvPr/>
        </p:nvSpPr>
        <p:spPr>
          <a:xfrm>
            <a:off x="0" y="0"/>
            <a:ext cx="36849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071538" y="3357562"/>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Content Placeholder 3" descr="608px-sinusrhythmlabels_svg"/>
          <p:cNvPicPr>
            <a:picLocks/>
          </p:cNvPicPr>
          <p:nvPr/>
        </p:nvPicPr>
        <p:blipFill>
          <a:blip r:embed="rId2"/>
          <a:srcRect/>
          <a:stretch>
            <a:fillRect/>
          </a:stretch>
        </p:blipFill>
        <p:spPr>
          <a:xfrm>
            <a:off x="1214414" y="3786190"/>
            <a:ext cx="2714644" cy="221457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smtClean="0"/>
              <a:t>Gelombang</a:t>
            </a:r>
            <a:r>
              <a:rPr lang="en-US" b="1" dirty="0" smtClean="0"/>
              <a:t> T</a:t>
            </a:r>
            <a:br>
              <a:rPr lang="en-US" b="1" dirty="0" smtClean="0"/>
            </a:br>
            <a:endParaRPr lang="en-US" dirty="0"/>
          </a:p>
        </p:txBody>
      </p:sp>
      <p:sp>
        <p:nvSpPr>
          <p:cNvPr id="120835" name="Content Placeholder 2"/>
          <p:cNvSpPr>
            <a:spLocks noGrp="1"/>
          </p:cNvSpPr>
          <p:nvPr>
            <p:ph idx="1"/>
          </p:nvPr>
        </p:nvSpPr>
        <p:spPr/>
        <p:txBody>
          <a:bodyPr/>
          <a:lstStyle/>
          <a:p>
            <a:r>
              <a:rPr lang="en-US" smtClean="0">
                <a:hlinkClick r:id="rId2" tooltip="Gelombang T (halaman belum tersedia)"/>
              </a:rPr>
              <a:t>Gelombang T</a:t>
            </a:r>
            <a:r>
              <a:rPr lang="en-US" smtClean="0"/>
              <a:t> menggambarkan repolarisasi (atau kembalinya) ventrikel</a:t>
            </a:r>
          </a:p>
        </p:txBody>
      </p:sp>
      <p:sp>
        <p:nvSpPr>
          <p:cNvPr id="4" name="Rectangle 3"/>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000100" y="3214686"/>
            <a:ext cx="3000395"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Content Placeholder 3" descr="608px-sinusrhythmlabels_svg"/>
          <p:cNvPicPr>
            <a:picLocks/>
          </p:cNvPicPr>
          <p:nvPr/>
        </p:nvPicPr>
        <p:blipFill>
          <a:blip r:embed="rId3"/>
          <a:srcRect/>
          <a:stretch>
            <a:fillRect/>
          </a:stretch>
        </p:blipFill>
        <p:spPr>
          <a:xfrm>
            <a:off x="1142976" y="3786190"/>
            <a:ext cx="2714644" cy="22145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06400" cy="6858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21859" name="Content Placeholder 6"/>
          <p:cNvSpPr>
            <a:spLocks noGrp="1"/>
          </p:cNvSpPr>
          <p:nvPr>
            <p:ph idx="1"/>
          </p:nvPr>
        </p:nvSpPr>
        <p:spPr>
          <a:xfrm>
            <a:off x="804863" y="555625"/>
            <a:ext cx="7883525" cy="1838325"/>
          </a:xfrm>
        </p:spPr>
        <p:txBody>
          <a:bodyPr/>
          <a:lstStyle/>
          <a:p>
            <a:pPr algn="ctr" eaLnBrk="1" hangingPunct="1">
              <a:buFont typeface="Wingdings" pitchFamily="2" charset="2"/>
              <a:buNone/>
            </a:pPr>
            <a:r>
              <a:rPr lang="en-US" sz="9600" b="1" smtClean="0">
                <a:solidFill>
                  <a:srgbClr val="FF0000"/>
                </a:solidFill>
              </a:rPr>
              <a:t>SPIROMETRY</a:t>
            </a:r>
          </a:p>
          <a:p>
            <a:pPr eaLnBrk="1" hangingPunct="1">
              <a:buFont typeface="Wingdings" pitchFamily="2" charset="2"/>
              <a:buNone/>
            </a:pPr>
            <a:endParaRPr lang="en-US" b="1" smtClean="0">
              <a:solidFill>
                <a:srgbClr val="FF0000"/>
              </a:solidFill>
            </a:endParaRPr>
          </a:p>
          <a:p>
            <a:pPr eaLnBrk="1" hangingPunct="1">
              <a:buFont typeface="Wingdings" pitchFamily="2" charset="2"/>
              <a:buNone/>
            </a:pPr>
            <a:endParaRPr lang="en-US" smtClean="0"/>
          </a:p>
        </p:txBody>
      </p:sp>
      <p:pic>
        <p:nvPicPr>
          <p:cNvPr id="121860" name="Picture 3" descr="spirometri"/>
          <p:cNvPicPr>
            <a:picLocks noChangeAspect="1" noChangeArrowheads="1"/>
          </p:cNvPicPr>
          <p:nvPr/>
        </p:nvPicPr>
        <p:blipFill>
          <a:blip r:embed="rId2"/>
          <a:srcRect/>
          <a:stretch>
            <a:fillRect/>
          </a:stretch>
        </p:blipFill>
        <p:spPr bwMode="auto">
          <a:xfrm>
            <a:off x="4786313" y="3063875"/>
            <a:ext cx="3371850" cy="3214688"/>
          </a:xfrm>
          <a:prstGeom prst="rect">
            <a:avLst/>
          </a:prstGeom>
          <a:noFill/>
          <a:ln w="38100">
            <a:solidFill>
              <a:srgbClr val="FFC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id-ID" b="1" dirty="0" smtClean="0">
                <a:solidFill>
                  <a:schemeClr val="tx1"/>
                </a:solidFill>
              </a:rPr>
              <a:t> </a:t>
            </a:r>
            <a:r>
              <a:rPr lang="en-US" b="1" dirty="0" smtClean="0">
                <a:solidFill>
                  <a:schemeClr val="tx1"/>
                </a:solidFill>
              </a:rPr>
              <a:t>PENDAHULUAN</a:t>
            </a:r>
            <a:endParaRPr lang="en-US" dirty="0">
              <a:solidFill>
                <a:schemeClr val="tx1"/>
              </a:solidFill>
            </a:endParaRPr>
          </a:p>
        </p:txBody>
      </p:sp>
      <p:sp>
        <p:nvSpPr>
          <p:cNvPr id="95235" name="Content Placeholder 2"/>
          <p:cNvSpPr>
            <a:spLocks noGrp="1"/>
          </p:cNvSpPr>
          <p:nvPr>
            <p:ph idx="1"/>
          </p:nvPr>
        </p:nvSpPr>
        <p:spPr/>
        <p:txBody>
          <a:bodyPr/>
          <a:lstStyle/>
          <a:p>
            <a:r>
              <a:rPr lang="id-ID" smtClean="0">
                <a:solidFill>
                  <a:srgbClr val="FF0000"/>
                </a:solidFill>
              </a:rPr>
              <a:t>Elektrokardiografi </a:t>
            </a:r>
            <a:r>
              <a:rPr lang="id-ID" smtClean="0"/>
              <a:t>adalah ilmu yang mempelajari akti</a:t>
            </a:r>
            <a:r>
              <a:rPr lang="en-US" smtClean="0"/>
              <a:t>v</a:t>
            </a:r>
            <a:r>
              <a:rPr lang="id-ID" smtClean="0"/>
              <a:t>itas listrik jantung. </a:t>
            </a:r>
            <a:endParaRPr lang="en-US" smtClean="0"/>
          </a:p>
          <a:p>
            <a:r>
              <a:rPr lang="id-ID" smtClean="0">
                <a:solidFill>
                  <a:srgbClr val="FF0000"/>
                </a:solidFill>
              </a:rPr>
              <a:t>Elektrokardiogram (EKG) </a:t>
            </a:r>
            <a:r>
              <a:rPr lang="id-ID" smtClean="0"/>
              <a:t>adalah suatu grafik yang menggambarkan rekaman listrik jantung. </a:t>
            </a:r>
            <a:endParaRPr lang="en-US" smtClean="0"/>
          </a:p>
          <a:p>
            <a:r>
              <a:rPr lang="id-ID" smtClean="0"/>
              <a:t>Kegiatan listrik jantung dalam tubuh dapat dicatat dan direkam melalui elektroda-elektroda yang dipasang pada permukaan tubuh. </a:t>
            </a:r>
            <a:endParaRPr lang="en-US" smtClean="0"/>
          </a:p>
        </p:txBody>
      </p:sp>
      <p:sp>
        <p:nvSpPr>
          <p:cNvPr id="4" name="Rectangle 3"/>
          <p:cNvSpPr/>
          <p:nvPr/>
        </p:nvSpPr>
        <p:spPr>
          <a:xfrm>
            <a:off x="0" y="0"/>
            <a:ext cx="409433"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7170" name="Rectangle 2"/>
          <p:cNvSpPr>
            <a:spLocks noGrp="1" noChangeArrowheads="1"/>
          </p:cNvSpPr>
          <p:nvPr>
            <p:ph type="title"/>
          </p:nvPr>
        </p:nvSpPr>
        <p:spPr>
          <a:xfrm>
            <a:off x="914400" y="609600"/>
            <a:ext cx="7772400" cy="11430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SPIROMETRI</a:t>
            </a:r>
          </a:p>
        </p:txBody>
      </p:sp>
      <p:sp>
        <p:nvSpPr>
          <p:cNvPr id="8196" name="Rectangle 3"/>
          <p:cNvSpPr>
            <a:spLocks noGrp="1" noChangeArrowheads="1"/>
          </p:cNvSpPr>
          <p:nvPr>
            <p:ph type="body" idx="1"/>
          </p:nvPr>
        </p:nvSpPr>
        <p:spPr>
          <a:xfrm>
            <a:off x="838200" y="2057400"/>
            <a:ext cx="7772400" cy="2586038"/>
          </a:xfrm>
          <a:ln>
            <a:solidFill>
              <a:schemeClr val="tx2">
                <a:lumMod val="75000"/>
              </a:schemeClr>
            </a:solidFill>
          </a:ln>
        </p:spPr>
        <p:txBody>
          <a:bodyPr/>
          <a:lstStyle/>
          <a:p>
            <a:pPr eaLnBrk="1" hangingPunct="1">
              <a:buFontTx/>
              <a:buNone/>
              <a:defRPr/>
            </a:pPr>
            <a:r>
              <a:rPr lang="en-US" sz="4800" dirty="0" smtClean="0"/>
              <a:t>   </a:t>
            </a:r>
            <a:r>
              <a:rPr lang="en-US" sz="3200" dirty="0" err="1" smtClean="0">
                <a:solidFill>
                  <a:srgbClr val="FFFF00"/>
                </a:solidFill>
              </a:rPr>
              <a:t>Alat</a:t>
            </a:r>
            <a:r>
              <a:rPr lang="en-US" sz="3200" dirty="0" smtClean="0">
                <a:solidFill>
                  <a:srgbClr val="FFFF00"/>
                </a:solidFill>
              </a:rPr>
              <a:t> </a:t>
            </a:r>
            <a:r>
              <a:rPr lang="en-US" sz="3200" dirty="0" err="1" smtClean="0">
                <a:solidFill>
                  <a:srgbClr val="FFFF00"/>
                </a:solidFill>
              </a:rPr>
              <a:t>untuk</a:t>
            </a:r>
            <a:r>
              <a:rPr lang="en-US" sz="3200" dirty="0" smtClean="0">
                <a:solidFill>
                  <a:srgbClr val="FFFF00"/>
                </a:solidFill>
              </a:rPr>
              <a:t> </a:t>
            </a:r>
            <a:r>
              <a:rPr lang="en-US" sz="3200" dirty="0" err="1" smtClean="0">
                <a:solidFill>
                  <a:srgbClr val="FFFF00"/>
                </a:solidFill>
              </a:rPr>
              <a:t>mengukur</a:t>
            </a:r>
            <a:r>
              <a:rPr lang="en-US" sz="3200" dirty="0" smtClean="0">
                <a:solidFill>
                  <a:srgbClr val="FFFF00"/>
                </a:solidFill>
              </a:rPr>
              <a:t> </a:t>
            </a:r>
            <a:r>
              <a:rPr lang="en-US" sz="3200" dirty="0" err="1" smtClean="0">
                <a:solidFill>
                  <a:srgbClr val="FFFF00"/>
                </a:solidFill>
              </a:rPr>
              <a:t>ventilasi</a:t>
            </a:r>
            <a:r>
              <a:rPr lang="en-US" sz="3200" dirty="0" smtClean="0">
                <a:solidFill>
                  <a:srgbClr val="FFFF00"/>
                </a:solidFill>
              </a:rPr>
              <a:t> </a:t>
            </a:r>
            <a:r>
              <a:rPr lang="en-US" sz="3200" dirty="0" err="1" smtClean="0">
                <a:solidFill>
                  <a:srgbClr val="FFFF00"/>
                </a:solidFill>
              </a:rPr>
              <a:t>yaitu</a:t>
            </a:r>
            <a:r>
              <a:rPr lang="en-US" sz="3200" dirty="0" smtClean="0">
                <a:solidFill>
                  <a:srgbClr val="FFFF00"/>
                </a:solidFill>
              </a:rPr>
              <a:t> </a:t>
            </a:r>
            <a:r>
              <a:rPr lang="en-US" sz="3200" dirty="0" err="1" smtClean="0">
                <a:solidFill>
                  <a:srgbClr val="FFFF00"/>
                </a:solidFill>
              </a:rPr>
              <a:t>mengukur</a:t>
            </a:r>
            <a:r>
              <a:rPr lang="en-US" sz="3200" dirty="0" smtClean="0">
                <a:solidFill>
                  <a:srgbClr val="FFFF00"/>
                </a:solidFill>
              </a:rPr>
              <a:t> volume </a:t>
            </a:r>
            <a:r>
              <a:rPr lang="en-US" sz="3200" dirty="0" err="1" smtClean="0">
                <a:solidFill>
                  <a:srgbClr val="FFFF00"/>
                </a:solidFill>
              </a:rPr>
              <a:t>statik</a:t>
            </a:r>
            <a:r>
              <a:rPr lang="en-US" sz="3200" dirty="0" smtClean="0">
                <a:solidFill>
                  <a:srgbClr val="FFFF00"/>
                </a:solidFill>
              </a:rPr>
              <a:t> </a:t>
            </a:r>
            <a:r>
              <a:rPr lang="en-US" sz="3200" dirty="0" err="1" smtClean="0">
                <a:solidFill>
                  <a:srgbClr val="FFFF00"/>
                </a:solidFill>
              </a:rPr>
              <a:t>dan</a:t>
            </a:r>
            <a:r>
              <a:rPr lang="en-US" sz="3200" dirty="0" smtClean="0">
                <a:solidFill>
                  <a:srgbClr val="FFFF00"/>
                </a:solidFill>
              </a:rPr>
              <a:t> volume </a:t>
            </a:r>
            <a:r>
              <a:rPr lang="en-US" sz="3200" dirty="0" err="1" smtClean="0">
                <a:solidFill>
                  <a:srgbClr val="FFFF00"/>
                </a:solidFill>
              </a:rPr>
              <a:t>dinamik</a:t>
            </a:r>
            <a:r>
              <a:rPr lang="en-US" sz="3200" dirty="0" smtClean="0">
                <a:solidFill>
                  <a:srgbClr val="FFFF00"/>
                </a:solidFill>
              </a:rPr>
              <a:t> </a:t>
            </a:r>
            <a:r>
              <a:rPr lang="en-US" sz="3200" dirty="0" err="1" smtClean="0">
                <a:solidFill>
                  <a:srgbClr val="FFFF00"/>
                </a:solidFill>
              </a:rPr>
              <a:t>paru</a:t>
            </a:r>
            <a:endParaRPr lang="en-US" sz="3200" dirty="0" smtClean="0">
              <a:solidFill>
                <a:srgbClr val="FFFF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2" name="Rectangle 2"/>
          <p:cNvSpPr>
            <a:spLocks noGrp="1" noChangeArrowheads="1"/>
          </p:cNvSpPr>
          <p:nvPr>
            <p:ph type="title"/>
          </p:nvPr>
        </p:nvSpPr>
        <p:spPr>
          <a:xfrm>
            <a:off x="838200" y="609600"/>
            <a:ext cx="7772400" cy="11430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TUJUAN PEMERIKSAAN SPIROMETRI</a:t>
            </a:r>
          </a:p>
        </p:txBody>
      </p:sp>
      <p:sp>
        <p:nvSpPr>
          <p:cNvPr id="123908" name="Rectangle 3"/>
          <p:cNvSpPr>
            <a:spLocks noGrp="1" noChangeArrowheads="1"/>
          </p:cNvSpPr>
          <p:nvPr>
            <p:ph type="body" idx="1"/>
          </p:nvPr>
        </p:nvSpPr>
        <p:spPr>
          <a:xfrm>
            <a:off x="685800" y="2209800"/>
            <a:ext cx="8305800" cy="4114800"/>
          </a:xfrm>
        </p:spPr>
        <p:txBody>
          <a:bodyPr/>
          <a:lstStyle/>
          <a:p>
            <a:pPr eaLnBrk="1" hangingPunct="1">
              <a:buClr>
                <a:srgbClr val="66FF33"/>
              </a:buClr>
              <a:buFont typeface="Wingdings" pitchFamily="2" charset="2"/>
              <a:buChar char="§"/>
            </a:pPr>
            <a:r>
              <a:rPr lang="en-US" sz="3400" smtClean="0"/>
              <a:t> </a:t>
            </a:r>
            <a:r>
              <a:rPr lang="en-US" sz="3200" smtClean="0"/>
              <a:t>Menilai status faal paru </a:t>
            </a:r>
          </a:p>
          <a:p>
            <a:pPr eaLnBrk="1" hangingPunct="1">
              <a:buClr>
                <a:srgbClr val="66FF33"/>
              </a:buClr>
              <a:buFont typeface="Wingdings" pitchFamily="2" charset="2"/>
              <a:buNone/>
            </a:pPr>
            <a:r>
              <a:rPr lang="en-US" sz="3200" smtClean="0"/>
              <a:t>     (normal, restriksi, obstruksi, campuran)</a:t>
            </a:r>
          </a:p>
          <a:p>
            <a:pPr eaLnBrk="1" hangingPunct="1">
              <a:buClr>
                <a:srgbClr val="66FF33"/>
              </a:buClr>
              <a:buFont typeface="Wingdings" pitchFamily="2" charset="2"/>
              <a:buChar char="§"/>
            </a:pPr>
            <a:r>
              <a:rPr lang="en-US" sz="3200" smtClean="0"/>
              <a:t> Menilai manfaat pengobatan</a:t>
            </a:r>
          </a:p>
          <a:p>
            <a:pPr eaLnBrk="1" hangingPunct="1">
              <a:buClr>
                <a:srgbClr val="66FF33"/>
              </a:buClr>
              <a:buFont typeface="Wingdings" pitchFamily="2" charset="2"/>
              <a:buChar char="§"/>
            </a:pPr>
            <a:r>
              <a:rPr lang="en-US" sz="3200" smtClean="0"/>
              <a:t> Memantau perjalanan penyakit</a:t>
            </a:r>
          </a:p>
          <a:p>
            <a:pPr eaLnBrk="1" hangingPunct="1">
              <a:buClr>
                <a:srgbClr val="66FF33"/>
              </a:buClr>
              <a:buFont typeface="Wingdings" pitchFamily="2" charset="2"/>
              <a:buChar char="§"/>
            </a:pPr>
            <a:r>
              <a:rPr lang="en-US" sz="3200" smtClean="0"/>
              <a:t> Menentukan prognosis</a:t>
            </a:r>
          </a:p>
          <a:p>
            <a:pPr eaLnBrk="1" hangingPunct="1">
              <a:buClr>
                <a:srgbClr val="66FF33"/>
              </a:buClr>
              <a:buFont typeface="Wingdings" pitchFamily="2" charset="2"/>
              <a:buChar char="§"/>
            </a:pPr>
            <a:r>
              <a:rPr lang="en-US" sz="3200" smtClean="0"/>
              <a:t> Menentukan toleransi tindakan bedah</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8194" name="Rectangle 2"/>
          <p:cNvSpPr>
            <a:spLocks noGrp="1" noChangeArrowheads="1"/>
          </p:cNvSpPr>
          <p:nvPr>
            <p:ph type="title"/>
          </p:nvPr>
        </p:nvSpPr>
        <p:spPr>
          <a:xfrm>
            <a:off x="771525" y="223838"/>
            <a:ext cx="7772400" cy="11430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VOLUME STATIK</a:t>
            </a:r>
          </a:p>
        </p:txBody>
      </p:sp>
      <p:sp>
        <p:nvSpPr>
          <p:cNvPr id="124932" name="Rectangle 3"/>
          <p:cNvSpPr>
            <a:spLocks noGrp="1" noChangeArrowheads="1"/>
          </p:cNvSpPr>
          <p:nvPr>
            <p:ph type="body" idx="1"/>
          </p:nvPr>
        </p:nvSpPr>
        <p:spPr>
          <a:xfrm>
            <a:off x="962025" y="1338263"/>
            <a:ext cx="7772400" cy="5219700"/>
          </a:xfrm>
        </p:spPr>
        <p:txBody>
          <a:bodyPr/>
          <a:lstStyle/>
          <a:p>
            <a:pPr eaLnBrk="1" hangingPunct="1">
              <a:lnSpc>
                <a:spcPct val="90000"/>
              </a:lnSpc>
              <a:buClr>
                <a:srgbClr val="66FF33"/>
              </a:buClr>
              <a:buFont typeface="Wingdings" pitchFamily="2" charset="2"/>
              <a:buChar char="§"/>
            </a:pPr>
            <a:r>
              <a:rPr lang="en-US" sz="4000" dirty="0" smtClean="0"/>
              <a:t> </a:t>
            </a:r>
            <a:r>
              <a:rPr lang="en-US" sz="3200" dirty="0" smtClean="0"/>
              <a:t>Volume tidal (VT)</a:t>
            </a:r>
          </a:p>
          <a:p>
            <a:pPr eaLnBrk="1" hangingPunct="1">
              <a:lnSpc>
                <a:spcPct val="90000"/>
              </a:lnSpc>
              <a:buClr>
                <a:srgbClr val="66FF33"/>
              </a:buClr>
              <a:buFont typeface="Wingdings" pitchFamily="2" charset="2"/>
              <a:buChar char="§"/>
            </a:pPr>
            <a:r>
              <a:rPr lang="en-US" sz="3200" dirty="0" smtClean="0"/>
              <a:t>  Volume </a:t>
            </a:r>
            <a:r>
              <a:rPr lang="en-US" sz="3200" dirty="0" err="1" smtClean="0"/>
              <a:t>Cadangan</a:t>
            </a:r>
            <a:r>
              <a:rPr lang="en-US" sz="3200" dirty="0" smtClean="0"/>
              <a:t> </a:t>
            </a:r>
            <a:r>
              <a:rPr lang="en-US" sz="3200" dirty="0" err="1" smtClean="0"/>
              <a:t>Inspirasi</a:t>
            </a:r>
            <a:r>
              <a:rPr lang="en-US" sz="3200" dirty="0" smtClean="0"/>
              <a:t> (VCI)</a:t>
            </a:r>
          </a:p>
          <a:p>
            <a:pPr eaLnBrk="1" hangingPunct="1">
              <a:lnSpc>
                <a:spcPct val="90000"/>
              </a:lnSpc>
              <a:buClr>
                <a:srgbClr val="66FF33"/>
              </a:buClr>
              <a:buFont typeface="Wingdings" pitchFamily="2" charset="2"/>
              <a:buChar char="§"/>
            </a:pPr>
            <a:r>
              <a:rPr lang="en-US" sz="3200" dirty="0" smtClean="0"/>
              <a:t>  Volume </a:t>
            </a:r>
            <a:r>
              <a:rPr lang="en-US" sz="3200" dirty="0" err="1" smtClean="0"/>
              <a:t>Cadangan</a:t>
            </a:r>
            <a:r>
              <a:rPr lang="en-US" sz="3200" dirty="0" smtClean="0"/>
              <a:t> </a:t>
            </a:r>
            <a:r>
              <a:rPr lang="en-US" sz="3200" dirty="0" err="1" smtClean="0"/>
              <a:t>Ekspirasi</a:t>
            </a:r>
            <a:r>
              <a:rPr lang="en-US" sz="3200" dirty="0" smtClean="0"/>
              <a:t> (VCE)</a:t>
            </a:r>
          </a:p>
          <a:p>
            <a:pPr eaLnBrk="1" hangingPunct="1">
              <a:lnSpc>
                <a:spcPct val="90000"/>
              </a:lnSpc>
              <a:buClr>
                <a:srgbClr val="66FF33"/>
              </a:buClr>
              <a:buFont typeface="Wingdings" pitchFamily="2" charset="2"/>
              <a:buChar char="§"/>
            </a:pPr>
            <a:r>
              <a:rPr lang="en-US" sz="3200" dirty="0" smtClean="0"/>
              <a:t>  Volume </a:t>
            </a:r>
            <a:r>
              <a:rPr lang="en-US" sz="3200" dirty="0" err="1" smtClean="0"/>
              <a:t>Residu</a:t>
            </a:r>
            <a:r>
              <a:rPr lang="en-US" sz="3200" dirty="0" smtClean="0"/>
              <a:t> (VR)</a:t>
            </a:r>
          </a:p>
          <a:p>
            <a:pPr eaLnBrk="1" hangingPunct="1">
              <a:buClr>
                <a:srgbClr val="66FF33"/>
              </a:buClr>
              <a:buFont typeface="Wingdings" pitchFamily="2" charset="2"/>
              <a:buChar char="§"/>
            </a:pPr>
            <a:r>
              <a:rPr lang="en-US" sz="3200" dirty="0" smtClean="0"/>
              <a:t>  </a:t>
            </a:r>
            <a:r>
              <a:rPr lang="en-US" sz="3200" dirty="0" err="1" smtClean="0"/>
              <a:t>Kapasiti</a:t>
            </a:r>
            <a:r>
              <a:rPr lang="en-US" sz="3200" dirty="0" smtClean="0"/>
              <a:t> Vital (KV)</a:t>
            </a:r>
          </a:p>
          <a:p>
            <a:pPr eaLnBrk="1" hangingPunct="1">
              <a:buClr>
                <a:srgbClr val="66FF33"/>
              </a:buClr>
              <a:buFont typeface="Wingdings" pitchFamily="2" charset="2"/>
              <a:buChar char="§"/>
            </a:pPr>
            <a:r>
              <a:rPr lang="en-US" sz="3200" dirty="0" smtClean="0"/>
              <a:t>  </a:t>
            </a:r>
            <a:r>
              <a:rPr lang="en-US" sz="3200" dirty="0" err="1" smtClean="0"/>
              <a:t>Kapasiti</a:t>
            </a:r>
            <a:r>
              <a:rPr lang="en-US" sz="3200" dirty="0" smtClean="0"/>
              <a:t> Vital </a:t>
            </a:r>
            <a:r>
              <a:rPr lang="en-US" sz="3200" dirty="0" err="1" smtClean="0"/>
              <a:t>Paksa</a:t>
            </a:r>
            <a:r>
              <a:rPr lang="en-US" sz="3200" dirty="0" smtClean="0"/>
              <a:t> (KVP)</a:t>
            </a:r>
          </a:p>
          <a:p>
            <a:pPr eaLnBrk="1" hangingPunct="1">
              <a:buClr>
                <a:srgbClr val="66FF33"/>
              </a:buClr>
              <a:buFont typeface="Wingdings" pitchFamily="2" charset="2"/>
              <a:buChar char="§"/>
            </a:pPr>
            <a:r>
              <a:rPr lang="en-US" sz="3200" dirty="0" smtClean="0"/>
              <a:t>  </a:t>
            </a:r>
            <a:r>
              <a:rPr lang="en-US" sz="3200" dirty="0" err="1" smtClean="0"/>
              <a:t>Kapasiti</a:t>
            </a:r>
            <a:r>
              <a:rPr lang="en-US" sz="3200" dirty="0" smtClean="0"/>
              <a:t> </a:t>
            </a:r>
            <a:r>
              <a:rPr lang="en-US" sz="3200" dirty="0" err="1" smtClean="0"/>
              <a:t>Residu</a:t>
            </a:r>
            <a:r>
              <a:rPr lang="en-US" sz="3200" dirty="0" smtClean="0"/>
              <a:t> </a:t>
            </a:r>
            <a:r>
              <a:rPr lang="en-US" sz="3200" dirty="0" err="1" smtClean="0"/>
              <a:t>Fungsional</a:t>
            </a:r>
            <a:r>
              <a:rPr lang="en-US" sz="3200" dirty="0" smtClean="0"/>
              <a:t> (KRF)</a:t>
            </a:r>
          </a:p>
          <a:p>
            <a:pPr eaLnBrk="1" hangingPunct="1">
              <a:buClr>
                <a:srgbClr val="66FF33"/>
              </a:buClr>
              <a:buFont typeface="Wingdings" pitchFamily="2" charset="2"/>
              <a:buChar char="§"/>
            </a:pPr>
            <a:r>
              <a:rPr lang="en-US" sz="3200" dirty="0" smtClean="0"/>
              <a:t>  </a:t>
            </a:r>
            <a:r>
              <a:rPr lang="en-US" sz="3200" dirty="0" err="1" smtClean="0"/>
              <a:t>Kapasiti</a:t>
            </a:r>
            <a:r>
              <a:rPr lang="en-US" sz="3200" dirty="0" smtClean="0"/>
              <a:t> </a:t>
            </a:r>
            <a:r>
              <a:rPr lang="en-US" sz="3200" dirty="0" err="1" smtClean="0"/>
              <a:t>Paru</a:t>
            </a:r>
            <a:r>
              <a:rPr lang="en-US" sz="3200" dirty="0" smtClean="0"/>
              <a:t> Total (KPT)</a:t>
            </a:r>
          </a:p>
          <a:p>
            <a:pPr eaLnBrk="1" hangingPunct="1">
              <a:lnSpc>
                <a:spcPct val="90000"/>
              </a:lnSpc>
              <a:buClr>
                <a:srgbClr val="66FF33"/>
              </a:buClr>
              <a:buFont typeface="Wingdings" pitchFamily="2" charset="2"/>
              <a:buNone/>
            </a:pPr>
            <a:endParaRPr lang="en-US" sz="3200" dirty="0" smtClean="0"/>
          </a:p>
          <a:p>
            <a:pPr eaLnBrk="1" hangingPunct="1">
              <a:lnSpc>
                <a:spcPct val="90000"/>
              </a:lnSpc>
              <a:buClr>
                <a:srgbClr val="66FF33"/>
              </a:buClr>
              <a:buFont typeface="Wingdings" pitchFamily="2" charset="2"/>
              <a:buChar char="§"/>
            </a:pPr>
            <a:endParaRPr lang="en-US" sz="32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Spirogram2"/>
          <p:cNvPicPr>
            <a:picLocks noGrp="1" noChangeAspect="1" noChangeArrowheads="1"/>
          </p:cNvPicPr>
          <p:nvPr>
            <p:ph/>
          </p:nvPr>
        </p:nvPicPr>
        <p:blipFill>
          <a:blip r:embed="rId2"/>
          <a:srcRect/>
          <a:stretch>
            <a:fillRect/>
          </a:stretch>
        </p:blipFill>
        <p:spPr>
          <a:xfrm>
            <a:off x="796925" y="500063"/>
            <a:ext cx="7942263" cy="5792787"/>
          </a:xfrm>
          <a:noFill/>
        </p:spPr>
      </p:pic>
      <p:sp>
        <p:nvSpPr>
          <p:cNvPr id="4" name="Rectangle 3"/>
          <p:cNvSpPr/>
          <p:nvPr/>
        </p:nvSpPr>
        <p:spPr>
          <a:xfrm>
            <a:off x="0" y="0"/>
            <a:ext cx="400050"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p:cNvPicPr>
            <a:picLocks noChangeAspect="1" noChangeArrowheads="1"/>
          </p:cNvPicPr>
          <p:nvPr/>
        </p:nvPicPr>
        <p:blipFill>
          <a:blip r:embed="rId2"/>
          <a:srcRect/>
          <a:stretch>
            <a:fillRect/>
          </a:stretch>
        </p:blipFill>
        <p:spPr bwMode="auto">
          <a:xfrm>
            <a:off x="595313" y="436563"/>
            <a:ext cx="3748087" cy="532606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457200" y="609600"/>
          <a:ext cx="8382000" cy="5688013"/>
        </p:xfrm>
        <a:graphic>
          <a:graphicData uri="http://schemas.openxmlformats.org/presentationml/2006/ole">
            <p:oleObj spid="_x0000_s1026" name="Photo Editor Photo" r:id="rId3" imgW="8028571" imgH="5257143" progI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15362" name="Rectangle 2"/>
          <p:cNvSpPr>
            <a:spLocks noGrp="1" noChangeArrowheads="1"/>
          </p:cNvSpPr>
          <p:nvPr>
            <p:ph type="title"/>
          </p:nvPr>
        </p:nvSpPr>
        <p:spPr>
          <a:xfrm>
            <a:off x="985838" y="171450"/>
            <a:ext cx="7286625" cy="1143000"/>
          </a:xfrm>
          <a:effectLst>
            <a:outerShdw dist="45791" dir="3378596" algn="ctr" rotWithShape="0">
              <a:srgbClr val="FF0000"/>
            </a:outerShdw>
          </a:effectLst>
        </p:spPr>
        <p:txBody>
          <a:bodyPr/>
          <a:lstStyle/>
          <a:p>
            <a:pPr eaLnBrk="1" hangingPunct="1">
              <a:defRPr/>
            </a:pPr>
            <a:r>
              <a:rPr lang="en-US" sz="3600" dirty="0" smtClean="0">
                <a:solidFill>
                  <a:srgbClr val="FFFF00"/>
                </a:solidFill>
                <a:latin typeface="Calibri" pitchFamily="34" charset="0"/>
              </a:rPr>
              <a:t>INDIKASI PEMERIKSAAN</a:t>
            </a:r>
          </a:p>
        </p:txBody>
      </p:sp>
      <p:sp>
        <p:nvSpPr>
          <p:cNvPr id="128004" name="Rectangle 3"/>
          <p:cNvSpPr>
            <a:spLocks noGrp="1" noChangeArrowheads="1"/>
          </p:cNvSpPr>
          <p:nvPr>
            <p:ph type="body" idx="1"/>
          </p:nvPr>
        </p:nvSpPr>
        <p:spPr>
          <a:xfrm>
            <a:off x="300038" y="1552575"/>
            <a:ext cx="8539162" cy="4933950"/>
          </a:xfrm>
        </p:spPr>
        <p:txBody>
          <a:bodyPr/>
          <a:lstStyle/>
          <a:p>
            <a:pPr eaLnBrk="1" hangingPunct="1">
              <a:lnSpc>
                <a:spcPct val="90000"/>
              </a:lnSpc>
              <a:buClr>
                <a:srgbClr val="66FF33"/>
              </a:buClr>
              <a:buFont typeface="Wingdings" pitchFamily="2" charset="2"/>
              <a:buChar char="§"/>
            </a:pPr>
            <a:r>
              <a:rPr lang="en-US" sz="4000" smtClean="0"/>
              <a:t> </a:t>
            </a:r>
            <a:r>
              <a:rPr lang="en-US" sz="3200" smtClean="0"/>
              <a:t>Setiap keluhan sesak</a:t>
            </a:r>
          </a:p>
          <a:p>
            <a:pPr eaLnBrk="1" hangingPunct="1">
              <a:lnSpc>
                <a:spcPct val="90000"/>
              </a:lnSpc>
              <a:buClr>
                <a:srgbClr val="66FF33"/>
              </a:buClr>
              <a:buFont typeface="Wingdings" pitchFamily="2" charset="2"/>
              <a:buChar char="§"/>
            </a:pPr>
            <a:r>
              <a:rPr lang="en-US" sz="3200" smtClean="0"/>
              <a:t> Penderita asma stabil</a:t>
            </a:r>
          </a:p>
          <a:p>
            <a:pPr eaLnBrk="1" hangingPunct="1">
              <a:lnSpc>
                <a:spcPct val="90000"/>
              </a:lnSpc>
              <a:buClr>
                <a:srgbClr val="66FF33"/>
              </a:buClr>
              <a:buFont typeface="Wingdings" pitchFamily="2" charset="2"/>
              <a:buChar char="§"/>
            </a:pPr>
            <a:r>
              <a:rPr lang="en-US" sz="3200" smtClean="0"/>
              <a:t> Penderita PPOK stabil</a:t>
            </a:r>
          </a:p>
          <a:p>
            <a:pPr eaLnBrk="1" hangingPunct="1">
              <a:lnSpc>
                <a:spcPct val="90000"/>
              </a:lnSpc>
              <a:buClr>
                <a:srgbClr val="66FF33"/>
              </a:buClr>
              <a:buFont typeface="Wingdings" pitchFamily="2" charset="2"/>
              <a:buChar char="§"/>
            </a:pPr>
            <a:r>
              <a:rPr lang="en-US" sz="3200" smtClean="0"/>
              <a:t> Evaluasi penderita asma tiap tahun dan penderita PPOK  tiap 6 bulan.</a:t>
            </a:r>
          </a:p>
          <a:p>
            <a:pPr eaLnBrk="1" hangingPunct="1">
              <a:lnSpc>
                <a:spcPct val="90000"/>
              </a:lnSpc>
              <a:buClr>
                <a:srgbClr val="66FF33"/>
              </a:buClr>
              <a:buFont typeface="Wingdings" pitchFamily="2" charset="2"/>
              <a:buChar char="§"/>
            </a:pPr>
            <a:r>
              <a:rPr lang="en-US" sz="3200" smtClean="0"/>
              <a:t>Penderita yang akan dianestesi umum</a:t>
            </a:r>
          </a:p>
          <a:p>
            <a:pPr eaLnBrk="1" hangingPunct="1">
              <a:lnSpc>
                <a:spcPct val="90000"/>
              </a:lnSpc>
              <a:buClr>
                <a:srgbClr val="66FF33"/>
              </a:buClr>
              <a:buFont typeface="Wingdings" pitchFamily="2" charset="2"/>
              <a:buChar char="§"/>
            </a:pPr>
            <a:r>
              <a:rPr lang="en-US" sz="3200" smtClean="0"/>
              <a:t> Pemeriksaan berkala pekerja yang terkontaminasi  zat</a:t>
            </a:r>
          </a:p>
          <a:p>
            <a:pPr eaLnBrk="1" hangingPunct="1">
              <a:lnSpc>
                <a:spcPct val="90000"/>
              </a:lnSpc>
              <a:buClr>
                <a:srgbClr val="66FF33"/>
              </a:buClr>
              <a:buFont typeface="Wingdings" pitchFamily="2" charset="2"/>
              <a:buChar char="§"/>
            </a:pPr>
            <a:r>
              <a:rPr lang="en-US" sz="3200" smtClean="0"/>
              <a:t> Pemeriksaan berkala pada perokok</a:t>
            </a:r>
          </a:p>
          <a:p>
            <a:pPr eaLnBrk="1" hangingPunct="1">
              <a:lnSpc>
                <a:spcPct val="90000"/>
              </a:lnSpc>
              <a:buClr>
                <a:srgbClr val="66FF33"/>
              </a:buClr>
              <a:buFont typeface="Wingdings" pitchFamily="2" charset="2"/>
              <a:buChar char="§"/>
            </a:pPr>
            <a:endParaRPr lang="en-US" sz="3200" smtClean="0"/>
          </a:p>
          <a:p>
            <a:pPr eaLnBrk="1" hangingPunct="1">
              <a:lnSpc>
                <a:spcPct val="90000"/>
              </a:lnSpc>
              <a:buClr>
                <a:srgbClr val="66FF33"/>
              </a:buClr>
              <a:buFont typeface="Wingdings" pitchFamily="2" charset="2"/>
              <a:buChar char="ü"/>
            </a:pPr>
            <a:endParaRPr lang="en-US" sz="40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11266" name="Rectangle 2"/>
          <p:cNvSpPr>
            <a:spLocks noGrp="1" noChangeArrowheads="1"/>
          </p:cNvSpPr>
          <p:nvPr>
            <p:ph type="title"/>
          </p:nvPr>
        </p:nvSpPr>
        <p:spPr>
          <a:xfrm>
            <a:off x="990600" y="762000"/>
            <a:ext cx="7772400" cy="1143000"/>
          </a:xfrm>
          <a:effectLst>
            <a:outerShdw dist="45791" dir="3378596" algn="ctr" rotWithShape="0">
              <a:srgbClr val="FF0000"/>
            </a:outerShdw>
          </a:effectLst>
        </p:spPr>
        <p:txBody>
          <a:bodyPr/>
          <a:lstStyle/>
          <a:p>
            <a:pPr algn="ctr" eaLnBrk="1" hangingPunct="1">
              <a:defRPr/>
            </a:pPr>
            <a:r>
              <a:rPr lang="en-US" sz="3600" dirty="0" smtClean="0">
                <a:solidFill>
                  <a:srgbClr val="FFFF00"/>
                </a:solidFill>
                <a:latin typeface="Calibri" pitchFamily="34" charset="0"/>
              </a:rPr>
              <a:t>PEMERIKSAAN FAAL PARU</a:t>
            </a:r>
          </a:p>
        </p:txBody>
      </p:sp>
      <p:sp>
        <p:nvSpPr>
          <p:cNvPr id="129028" name="Rectangle 3"/>
          <p:cNvSpPr>
            <a:spLocks noGrp="1" noChangeArrowheads="1"/>
          </p:cNvSpPr>
          <p:nvPr>
            <p:ph type="body" idx="1"/>
          </p:nvPr>
        </p:nvSpPr>
        <p:spPr>
          <a:xfrm>
            <a:off x="1981200" y="2743200"/>
            <a:ext cx="4876800" cy="2486025"/>
          </a:xfrm>
        </p:spPr>
        <p:txBody>
          <a:bodyPr/>
          <a:lstStyle/>
          <a:p>
            <a:pPr eaLnBrk="1" hangingPunct="1">
              <a:buClr>
                <a:srgbClr val="66FF33"/>
              </a:buClr>
              <a:buFont typeface="Wingdings" pitchFamily="2" charset="2"/>
              <a:buChar char="§"/>
            </a:pPr>
            <a:r>
              <a:rPr lang="en-US" sz="3200" smtClean="0"/>
              <a:t> 1. Alat</a:t>
            </a:r>
          </a:p>
          <a:p>
            <a:pPr eaLnBrk="1" hangingPunct="1">
              <a:buClr>
                <a:srgbClr val="66FF33"/>
              </a:buClr>
              <a:buFont typeface="Wingdings" pitchFamily="2" charset="2"/>
              <a:buChar char="§"/>
            </a:pPr>
            <a:r>
              <a:rPr lang="en-US" sz="3200" smtClean="0"/>
              <a:t> 2. Teknisi</a:t>
            </a:r>
          </a:p>
          <a:p>
            <a:pPr eaLnBrk="1" hangingPunct="1">
              <a:buClr>
                <a:srgbClr val="66FF33"/>
              </a:buClr>
              <a:buFont typeface="Wingdings" pitchFamily="2" charset="2"/>
              <a:buChar char="§"/>
            </a:pPr>
            <a:r>
              <a:rPr lang="en-US" sz="3200" smtClean="0"/>
              <a:t> 3. Subjek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1487488"/>
            <a:ext cx="8458200" cy="4813300"/>
          </a:xfrm>
        </p:spPr>
        <p:txBody>
          <a:bodyPr/>
          <a:lstStyle/>
          <a:p>
            <a:pPr eaLnBrk="1" hangingPunct="1">
              <a:lnSpc>
                <a:spcPct val="90000"/>
              </a:lnSpc>
              <a:buClr>
                <a:srgbClr val="FFFF00"/>
              </a:buClr>
              <a:defRPr/>
            </a:pPr>
            <a:r>
              <a:rPr lang="en-US" sz="3200" b="1" dirty="0" err="1" smtClean="0">
                <a:effectLst>
                  <a:outerShdw blurRad="38100" dist="38100" dir="2700000" algn="tl">
                    <a:srgbClr val="000000"/>
                  </a:outerShdw>
                </a:effectLst>
              </a:rPr>
              <a:t>Kriteria</a:t>
            </a:r>
            <a:r>
              <a:rPr lang="en-US" sz="3200" b="1" dirty="0" smtClean="0">
                <a:effectLst>
                  <a:outerShdw blurRad="38100" dist="38100" dir="2700000" algn="tl">
                    <a:srgbClr val="000000"/>
                  </a:outerShdw>
                </a:effectLst>
              </a:rPr>
              <a:t> </a:t>
            </a:r>
            <a:r>
              <a:rPr lang="en-US" sz="3200" b="1" dirty="0" err="1" smtClean="0">
                <a:effectLst>
                  <a:outerShdw blurRad="38100" dist="38100" dir="2700000" algn="tl">
                    <a:srgbClr val="000000"/>
                  </a:outerShdw>
                </a:effectLst>
              </a:rPr>
              <a:t>peralatan</a:t>
            </a:r>
            <a:r>
              <a:rPr lang="en-US" sz="3200" b="1" dirty="0" smtClean="0">
                <a:effectLst>
                  <a:outerShdw blurRad="38100" dist="38100" dir="2700000" algn="tl">
                    <a:srgbClr val="000000"/>
                  </a:outerShdw>
                </a:effectLst>
              </a:rPr>
              <a:t> </a:t>
            </a:r>
          </a:p>
          <a:p>
            <a:pPr eaLnBrk="1" hangingPunct="1">
              <a:lnSpc>
                <a:spcPct val="90000"/>
              </a:lnSpc>
              <a:buClr>
                <a:srgbClr val="FFFF00"/>
              </a:buClr>
              <a:buFontTx/>
              <a:buNone/>
              <a:defRPr/>
            </a:pPr>
            <a:r>
              <a:rPr lang="en-US" sz="3200" b="1" dirty="0" smtClean="0">
                <a:effectLst>
                  <a:outerShdw blurRad="38100" dist="38100" dir="2700000" algn="tl">
                    <a:srgbClr val="000000"/>
                  </a:outerShdw>
                </a:effectLst>
                <a:sym typeface="Wingdings" pitchFamily="2" charset="2"/>
              </a:rPr>
              <a:t>	 </a:t>
            </a:r>
            <a:r>
              <a:rPr lang="en-US" sz="3200" b="1" dirty="0" err="1" smtClean="0">
                <a:effectLst>
                  <a:outerShdw blurRad="38100" dist="38100" dir="2700000" algn="tl">
                    <a:srgbClr val="000000"/>
                  </a:outerShdw>
                </a:effectLst>
                <a:sym typeface="Wingdings" pitchFamily="2" charset="2"/>
              </a:rPr>
              <a:t>sesuai</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rekomendasi</a:t>
            </a:r>
            <a:r>
              <a:rPr lang="en-US" sz="3200" b="1" dirty="0" smtClean="0">
                <a:effectLst>
                  <a:outerShdw blurRad="38100" dist="38100" dir="2700000" algn="tl">
                    <a:srgbClr val="000000"/>
                  </a:outerShdw>
                </a:effectLst>
                <a:sym typeface="Wingdings" pitchFamily="2" charset="2"/>
              </a:rPr>
              <a:t> ATS</a:t>
            </a:r>
            <a:endParaRPr lang="en-US" sz="3200" b="1" dirty="0" smtClean="0">
              <a:effectLst>
                <a:outerShdw blurRad="38100" dist="38100" dir="2700000" algn="tl">
                  <a:srgbClr val="000000"/>
                </a:outerShdw>
              </a:effectLst>
            </a:endParaRPr>
          </a:p>
          <a:p>
            <a:pPr eaLnBrk="1" hangingPunct="1">
              <a:lnSpc>
                <a:spcPct val="90000"/>
              </a:lnSpc>
              <a:buClr>
                <a:srgbClr val="FFFF00"/>
              </a:buClr>
              <a:defRPr/>
            </a:pPr>
            <a:r>
              <a:rPr lang="en-US" sz="3200" b="1" dirty="0" err="1" smtClean="0">
                <a:effectLst>
                  <a:outerShdw blurRad="38100" dist="38100" dir="2700000" algn="tl">
                    <a:srgbClr val="000000"/>
                  </a:outerShdw>
                </a:effectLst>
              </a:rPr>
              <a:t>Pengendalian</a:t>
            </a:r>
            <a:r>
              <a:rPr lang="en-US" sz="3200" b="1" dirty="0" smtClean="0">
                <a:effectLst>
                  <a:outerShdw blurRad="38100" dist="38100" dir="2700000" algn="tl">
                    <a:srgbClr val="000000"/>
                  </a:outerShdw>
                </a:effectLst>
              </a:rPr>
              <a:t> </a:t>
            </a:r>
            <a:r>
              <a:rPr lang="en-US" sz="3200" b="1" dirty="0" err="1" smtClean="0">
                <a:effectLst>
                  <a:outerShdw blurRad="38100" dist="38100" dir="2700000" algn="tl">
                    <a:srgbClr val="000000"/>
                  </a:outerShdw>
                </a:effectLst>
              </a:rPr>
              <a:t>mutu</a:t>
            </a:r>
            <a:endParaRPr lang="en-US" sz="3200" b="1" dirty="0" smtClean="0">
              <a:effectLst>
                <a:outerShdw blurRad="38100" dist="38100" dir="2700000" algn="tl">
                  <a:srgbClr val="000000"/>
                </a:outerShdw>
              </a:effectLst>
            </a:endParaRPr>
          </a:p>
          <a:p>
            <a:pPr eaLnBrk="1" hangingPunct="1">
              <a:lnSpc>
                <a:spcPct val="90000"/>
              </a:lnSpc>
              <a:buClr>
                <a:srgbClr val="FFFF00"/>
              </a:buClr>
              <a:buFontTx/>
              <a:buNone/>
              <a:defRPr/>
            </a:pPr>
            <a:r>
              <a:rPr lang="en-US" sz="3200" b="1" dirty="0" smtClean="0">
                <a:effectLst>
                  <a:outerShdw blurRad="38100" dist="38100" dir="2700000" algn="tl">
                    <a:srgbClr val="000000"/>
                  </a:outerShdw>
                </a:effectLst>
                <a:sym typeface="Wingdings" pitchFamily="2" charset="2"/>
              </a:rPr>
              <a:t>	 </a:t>
            </a:r>
            <a:r>
              <a:rPr lang="en-US" sz="3200" b="1" dirty="0" err="1" smtClean="0">
                <a:effectLst>
                  <a:outerShdw blurRad="38100" dist="38100" dir="2700000" algn="tl">
                    <a:srgbClr val="000000"/>
                  </a:outerShdw>
                </a:effectLst>
                <a:sym typeface="Wingdings" pitchFamily="2" charset="2"/>
              </a:rPr>
              <a:t>Validasi</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dengan</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kalibrasi</a:t>
            </a:r>
            <a:endParaRPr lang="en-US" sz="3200" b="1" dirty="0" smtClean="0">
              <a:effectLst>
                <a:outerShdw blurRad="38100" dist="38100" dir="2700000" algn="tl">
                  <a:srgbClr val="000000"/>
                </a:outerShdw>
              </a:effectLst>
              <a:sym typeface="Wingdings" pitchFamily="2" charset="2"/>
            </a:endParaRPr>
          </a:p>
          <a:p>
            <a:pPr eaLnBrk="1" hangingPunct="1">
              <a:lnSpc>
                <a:spcPct val="90000"/>
              </a:lnSpc>
              <a:buClr>
                <a:srgbClr val="FFFF00"/>
              </a:buClr>
              <a:defRPr/>
            </a:pPr>
            <a:r>
              <a:rPr lang="en-US" sz="3200" b="1" dirty="0" err="1" smtClean="0">
                <a:effectLst>
                  <a:outerShdw blurRad="38100" dist="38100" dir="2700000" algn="tl">
                    <a:srgbClr val="000000"/>
                  </a:outerShdw>
                </a:effectLst>
                <a:sym typeface="Wingdings" pitchFamily="2" charset="2"/>
              </a:rPr>
              <a:t>Prosedur</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pemeriksaan</a:t>
            </a:r>
            <a:endParaRPr lang="en-US" sz="3200" b="1" dirty="0" smtClean="0">
              <a:effectLst>
                <a:outerShdw blurRad="38100" dist="38100" dir="2700000" algn="tl">
                  <a:srgbClr val="000000"/>
                </a:outerShdw>
              </a:effectLst>
              <a:sym typeface="Wingdings" pitchFamily="2" charset="2"/>
            </a:endParaRPr>
          </a:p>
          <a:p>
            <a:pPr eaLnBrk="1" hangingPunct="1">
              <a:lnSpc>
                <a:spcPct val="90000"/>
              </a:lnSpc>
              <a:buClr>
                <a:srgbClr val="FFFF00"/>
              </a:buClr>
              <a:buFontTx/>
              <a:buNone/>
              <a:defRPr/>
            </a:pPr>
            <a:r>
              <a:rPr lang="en-US" sz="3200" b="1" dirty="0" smtClean="0">
                <a:effectLst>
                  <a:outerShdw blurRad="38100" dist="38100" dir="2700000" algn="tl">
                    <a:srgbClr val="000000"/>
                  </a:outerShdw>
                </a:effectLst>
                <a:sym typeface="Wingdings" pitchFamily="2" charset="2"/>
              </a:rPr>
              <a:t>	- </a:t>
            </a:r>
            <a:r>
              <a:rPr lang="en-US" sz="3200" b="1" dirty="0" err="1" smtClean="0">
                <a:effectLst>
                  <a:outerShdw blurRad="38100" dist="38100" dir="2700000" algn="tl">
                    <a:srgbClr val="000000"/>
                  </a:outerShdw>
                </a:effectLst>
                <a:sym typeface="Wingdings" pitchFamily="2" charset="2"/>
              </a:rPr>
              <a:t>Perasat</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baik</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dan</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benar</a:t>
            </a:r>
            <a:endParaRPr lang="en-US" sz="3200" b="1" dirty="0" smtClean="0">
              <a:effectLst>
                <a:outerShdw blurRad="38100" dist="38100" dir="2700000" algn="tl">
                  <a:srgbClr val="000000"/>
                </a:outerShdw>
              </a:effectLst>
              <a:sym typeface="Wingdings" pitchFamily="2" charset="2"/>
            </a:endParaRPr>
          </a:p>
          <a:p>
            <a:pPr eaLnBrk="1" hangingPunct="1">
              <a:lnSpc>
                <a:spcPct val="90000"/>
              </a:lnSpc>
              <a:buClr>
                <a:srgbClr val="FFFF00"/>
              </a:buClr>
              <a:buFontTx/>
              <a:buNone/>
              <a:defRPr/>
            </a:pPr>
            <a:r>
              <a:rPr lang="en-US" sz="3200" b="1" dirty="0" smtClean="0">
                <a:effectLst>
                  <a:outerShdw blurRad="38100" dist="38100" dir="2700000" algn="tl">
                    <a:srgbClr val="000000"/>
                  </a:outerShdw>
                </a:effectLst>
                <a:sym typeface="Wingdings" pitchFamily="2" charset="2"/>
              </a:rPr>
              <a:t>	- </a:t>
            </a:r>
            <a:r>
              <a:rPr lang="en-US" sz="3200" b="1" dirty="0" err="1" smtClean="0">
                <a:effectLst>
                  <a:outerShdw blurRad="38100" dist="38100" dir="2700000" algn="tl">
                    <a:srgbClr val="000000"/>
                  </a:outerShdw>
                </a:effectLst>
                <a:sym typeface="Wingdings" pitchFamily="2" charset="2"/>
              </a:rPr>
              <a:t>Hasil</a:t>
            </a:r>
            <a:r>
              <a:rPr lang="en-US" sz="3200" b="1" dirty="0" smtClean="0">
                <a:effectLst>
                  <a:outerShdw blurRad="38100" dist="38100" dir="2700000" algn="tl">
                    <a:srgbClr val="000000"/>
                  </a:outerShdw>
                </a:effectLst>
                <a:sym typeface="Wingdings" pitchFamily="2" charset="2"/>
              </a:rPr>
              <a:t> </a:t>
            </a:r>
            <a:r>
              <a:rPr lang="en-US" sz="3200" b="1" i="1" dirty="0" smtClean="0">
                <a:effectLst>
                  <a:outerShdw blurRad="38100" dist="38100" dir="2700000" algn="tl">
                    <a:srgbClr val="000000"/>
                  </a:outerShdw>
                </a:effectLst>
                <a:sym typeface="Wingdings" pitchFamily="2" charset="2"/>
              </a:rPr>
              <a:t>acceptable</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dan</a:t>
            </a:r>
            <a:r>
              <a:rPr lang="en-US" sz="3200" b="1" dirty="0" smtClean="0">
                <a:effectLst>
                  <a:outerShdw blurRad="38100" dist="38100" dir="2700000" algn="tl">
                    <a:srgbClr val="000000"/>
                  </a:outerShdw>
                </a:effectLst>
                <a:sym typeface="Wingdings" pitchFamily="2" charset="2"/>
              </a:rPr>
              <a:t> </a:t>
            </a:r>
            <a:r>
              <a:rPr lang="en-US" sz="3200" b="1" i="1" dirty="0" smtClean="0">
                <a:effectLst>
                  <a:outerShdw blurRad="38100" dist="38100" dir="2700000" algn="tl">
                    <a:srgbClr val="000000"/>
                  </a:outerShdw>
                </a:effectLst>
                <a:sym typeface="Wingdings" pitchFamily="2" charset="2"/>
              </a:rPr>
              <a:t>reproducible</a:t>
            </a:r>
          </a:p>
          <a:p>
            <a:pPr eaLnBrk="1" hangingPunct="1">
              <a:lnSpc>
                <a:spcPct val="90000"/>
              </a:lnSpc>
              <a:buClr>
                <a:srgbClr val="FFFF00"/>
              </a:buClr>
              <a:defRPr/>
            </a:pPr>
            <a:r>
              <a:rPr lang="en-US" sz="3200" b="1" dirty="0" err="1" smtClean="0">
                <a:effectLst>
                  <a:outerShdw blurRad="38100" dist="38100" dir="2700000" algn="tl">
                    <a:srgbClr val="000000"/>
                  </a:outerShdw>
                </a:effectLst>
                <a:sym typeface="Wingdings" pitchFamily="2" charset="2"/>
              </a:rPr>
              <a:t>Interpretasi</a:t>
            </a:r>
            <a:r>
              <a:rPr lang="en-US" sz="3200" b="1" dirty="0" smtClean="0">
                <a:effectLst>
                  <a:outerShdw blurRad="38100" dist="38100" dir="2700000" algn="tl">
                    <a:srgbClr val="000000"/>
                  </a:outerShdw>
                </a:effectLst>
                <a:sym typeface="Wingdings" pitchFamily="2" charset="2"/>
              </a:rPr>
              <a:t> </a:t>
            </a:r>
            <a:r>
              <a:rPr lang="en-US" sz="3200" b="1" dirty="0" err="1" smtClean="0">
                <a:effectLst>
                  <a:outerShdw blurRad="38100" dist="38100" dir="2700000" algn="tl">
                    <a:srgbClr val="000000"/>
                  </a:outerShdw>
                </a:effectLst>
                <a:sym typeface="Wingdings" pitchFamily="2" charset="2"/>
              </a:rPr>
              <a:t>hasil</a:t>
            </a:r>
            <a:r>
              <a:rPr lang="en-US" sz="3200" b="1" dirty="0" smtClean="0">
                <a:effectLst>
                  <a:outerShdw blurRad="38100" dist="38100" dir="2700000" algn="tl">
                    <a:srgbClr val="000000"/>
                  </a:outerShdw>
                </a:effectLst>
                <a:sym typeface="Wingdings" pitchFamily="2" charset="2"/>
              </a:rPr>
              <a:t>  </a:t>
            </a:r>
            <a:r>
              <a:rPr lang="en-US" sz="3200" b="1" dirty="0" err="1" smtClean="0">
                <a:effectLst>
                  <a:outerShdw blurRad="38100" dist="38100" dir="2700000" algn="tl">
                    <a:srgbClr val="000000"/>
                  </a:outerShdw>
                </a:effectLst>
              </a:rPr>
              <a:t>Nilai</a:t>
            </a:r>
            <a:r>
              <a:rPr lang="en-US" sz="3200" b="1" dirty="0" smtClean="0">
                <a:effectLst>
                  <a:outerShdw blurRad="38100" dist="38100" dir="2700000" algn="tl">
                    <a:srgbClr val="000000"/>
                  </a:outerShdw>
                </a:effectLst>
              </a:rPr>
              <a:t> </a:t>
            </a:r>
            <a:r>
              <a:rPr lang="en-US" sz="3200" b="1" dirty="0" err="1" smtClean="0">
                <a:effectLst>
                  <a:outerShdw blurRad="38100" dist="38100" dir="2700000" algn="tl">
                    <a:srgbClr val="000000"/>
                  </a:outerShdw>
                </a:effectLst>
              </a:rPr>
              <a:t>acuan</a:t>
            </a:r>
            <a:endParaRPr lang="en-US" sz="3200" b="1" dirty="0" smtClean="0">
              <a:effectLst>
                <a:outerShdw blurRad="38100" dist="38100" dir="2700000" algn="tl">
                  <a:srgbClr val="000000"/>
                </a:outerShdw>
              </a:effectLst>
            </a:endParaRPr>
          </a:p>
          <a:p>
            <a:pPr eaLnBrk="1" hangingPunct="1">
              <a:lnSpc>
                <a:spcPct val="90000"/>
              </a:lnSpc>
              <a:buClr>
                <a:srgbClr val="FFFF00"/>
              </a:buClr>
              <a:buFontTx/>
              <a:buNone/>
              <a:defRPr/>
            </a:pPr>
            <a:endParaRPr lang="en-US" sz="3600" b="1" dirty="0" smtClean="0">
              <a:solidFill>
                <a:srgbClr val="FFFF00"/>
              </a:solidFill>
              <a:effectLst>
                <a:outerShdw blurRad="38100" dist="38100" dir="2700000" algn="tl">
                  <a:srgbClr val="000000"/>
                </a:outerShdw>
              </a:effectLst>
            </a:endParaRPr>
          </a:p>
        </p:txBody>
      </p:sp>
      <p:sp>
        <p:nvSpPr>
          <p:cNvPr id="130051" name="Text Box 3"/>
          <p:cNvSpPr txBox="1">
            <a:spLocks noChangeArrowheads="1"/>
          </p:cNvSpPr>
          <p:nvPr/>
        </p:nvSpPr>
        <p:spPr bwMode="auto">
          <a:xfrm>
            <a:off x="774700" y="420688"/>
            <a:ext cx="5911850" cy="646112"/>
          </a:xfrm>
          <a:prstGeom prst="rect">
            <a:avLst/>
          </a:prstGeom>
          <a:solidFill>
            <a:schemeClr val="bg1"/>
          </a:solidFill>
          <a:ln w="9525">
            <a:noFill/>
            <a:miter lim="800000"/>
            <a:headEnd/>
            <a:tailEnd/>
          </a:ln>
        </p:spPr>
        <p:txBody>
          <a:bodyPr>
            <a:spAutoFit/>
          </a:bodyPr>
          <a:lstStyle/>
          <a:p>
            <a:r>
              <a:rPr lang="en-US" sz="3600" b="1">
                <a:solidFill>
                  <a:schemeClr val="accent2"/>
                </a:solidFill>
              </a:rPr>
              <a:t>1. Alat Spirometri</a:t>
            </a:r>
          </a:p>
        </p:txBody>
      </p:sp>
      <p:sp>
        <p:nvSpPr>
          <p:cNvPr id="4" name="Rectangle 3"/>
          <p:cNvSpPr/>
          <p:nvPr/>
        </p:nvSpPr>
        <p:spPr>
          <a:xfrm>
            <a:off x="0" y="0"/>
            <a:ext cx="400050"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219200" y="2362200"/>
            <a:ext cx="7275513" cy="4038600"/>
          </a:xfrm>
        </p:spPr>
        <p:txBody>
          <a:bodyPr/>
          <a:lstStyle/>
          <a:p>
            <a:pPr marL="609600" indent="-609600" algn="just" eaLnBrk="1" hangingPunct="1">
              <a:buClr>
                <a:srgbClr val="FFFF00"/>
              </a:buClr>
              <a:defRPr/>
            </a:pPr>
            <a:r>
              <a:rPr lang="en-US" smtClean="0">
                <a:effectLst>
                  <a:outerShdw blurRad="38100" dist="38100" dir="2700000" algn="tl">
                    <a:srgbClr val="000000"/>
                  </a:outerShdw>
                </a:effectLst>
              </a:rPr>
              <a:t>Siapkan alat spirometer</a:t>
            </a:r>
          </a:p>
          <a:p>
            <a:pPr marL="609600" indent="-609600" algn="just" eaLnBrk="1" hangingPunct="1">
              <a:buClr>
                <a:srgbClr val="FFFF00"/>
              </a:buClr>
              <a:defRPr/>
            </a:pPr>
            <a:r>
              <a:rPr lang="en-US" smtClean="0">
                <a:effectLst>
                  <a:outerShdw blurRad="38100" dist="38100" dir="2700000" algn="tl">
                    <a:srgbClr val="000000"/>
                  </a:outerShdw>
                </a:effectLst>
              </a:rPr>
              <a:t>Pastikan </a:t>
            </a:r>
            <a:r>
              <a:rPr lang="en-US" i="1" smtClean="0">
                <a:effectLst>
                  <a:outerShdw blurRad="38100" dist="38100" dir="2700000" algn="tl">
                    <a:srgbClr val="000000"/>
                  </a:outerShdw>
                </a:effectLst>
              </a:rPr>
              <a:t>mouthpiece</a:t>
            </a:r>
            <a:r>
              <a:rPr lang="en-US" smtClean="0">
                <a:effectLst>
                  <a:outerShdw blurRad="38100" dist="38100" dir="2700000" algn="tl">
                    <a:srgbClr val="000000"/>
                  </a:outerShdw>
                </a:effectLst>
              </a:rPr>
              <a:t> yang ada sudah tersambung dengan alat spirometer </a:t>
            </a:r>
          </a:p>
          <a:p>
            <a:pPr marL="609600" indent="-609600" algn="just" eaLnBrk="1" hangingPunct="1">
              <a:buClr>
                <a:srgbClr val="FFFF00"/>
              </a:buClr>
              <a:defRPr/>
            </a:pPr>
            <a:r>
              <a:rPr lang="en-US" smtClean="0">
                <a:effectLst>
                  <a:outerShdw blurRad="38100" dist="38100" dir="2700000" algn="tl">
                    <a:srgbClr val="000000"/>
                  </a:outerShdw>
                </a:effectLst>
              </a:rPr>
              <a:t>Siapkan penjepit cuping hidung / </a:t>
            </a:r>
            <a:r>
              <a:rPr lang="en-US" i="1" smtClean="0">
                <a:effectLst>
                  <a:outerShdw blurRad="38100" dist="38100" dir="2700000" algn="tl">
                    <a:srgbClr val="000000"/>
                  </a:outerShdw>
                </a:effectLst>
              </a:rPr>
              <a:t>nose clips</a:t>
            </a:r>
            <a:r>
              <a:rPr lang="en-US" smtClean="0">
                <a:effectLst>
                  <a:outerShdw blurRad="38100" dist="38100" dir="2700000" algn="tl">
                    <a:srgbClr val="000000"/>
                  </a:outerShdw>
                </a:effectLst>
              </a:rPr>
              <a:t> </a:t>
            </a:r>
          </a:p>
          <a:p>
            <a:pPr marL="609600" indent="-609600" algn="just" eaLnBrk="1" hangingPunct="1">
              <a:buClr>
                <a:srgbClr val="FFFF00"/>
              </a:buClr>
              <a:defRPr/>
            </a:pPr>
            <a:r>
              <a:rPr lang="en-US" smtClean="0">
                <a:effectLst>
                  <a:outerShdw blurRad="38100" dist="38100" dir="2700000" algn="tl">
                    <a:srgbClr val="000000"/>
                  </a:outerShdw>
                </a:effectLst>
              </a:rPr>
              <a:t>Lakukan kalibrasi</a:t>
            </a:r>
          </a:p>
        </p:txBody>
      </p:sp>
      <p:sp>
        <p:nvSpPr>
          <p:cNvPr id="61443" name="Text Box 3"/>
          <p:cNvSpPr txBox="1">
            <a:spLocks noChangeArrowheads="1"/>
          </p:cNvSpPr>
          <p:nvPr/>
        </p:nvSpPr>
        <p:spPr bwMode="auto">
          <a:xfrm>
            <a:off x="914400" y="609600"/>
            <a:ext cx="7543800" cy="646113"/>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Persiapan</a:t>
            </a:r>
            <a:r>
              <a:rPr lang="en-US" sz="3600" b="1" dirty="0">
                <a:solidFill>
                  <a:schemeClr val="accent2"/>
                </a:solidFill>
                <a:effectLst>
                  <a:outerShdw blurRad="38100" dist="38100" dir="2700000" algn="tl">
                    <a:srgbClr val="000000"/>
                  </a:outerShdw>
                </a:effectLst>
                <a:latin typeface="Calibri" pitchFamily="34" charset="0"/>
                <a:cs typeface="Times New Roman" pitchFamily="18" charset="0"/>
              </a:rPr>
              <a:t> </a:t>
            </a: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alat</a:t>
            </a:r>
            <a:endParaRPr lang="en-US" sz="3600" b="1" dirty="0">
              <a:solidFill>
                <a:schemeClr val="accent2"/>
              </a:solidFill>
              <a:effectLst>
                <a:outerShdw blurRad="38100" dist="38100" dir="2700000" algn="tl">
                  <a:srgbClr val="000000"/>
                </a:outerShdw>
              </a:effectLst>
              <a:latin typeface="Calibri" pitchFamily="34" charset="0"/>
              <a:cs typeface="Times New Roman" pitchFamily="18" charset="0"/>
            </a:endParaRP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68313" y="1844675"/>
            <a:ext cx="8229600" cy="4114800"/>
          </a:xfrm>
        </p:spPr>
        <p:txBody>
          <a:bodyPr/>
          <a:lstStyle/>
          <a:p>
            <a:pPr eaLnBrk="1" hangingPunct="1">
              <a:lnSpc>
                <a:spcPct val="90000"/>
              </a:lnSpc>
            </a:pPr>
            <a:r>
              <a:rPr lang="en-US" sz="2800" smtClean="0"/>
              <a:t>Elektrokardiograf merupakan merupakan alat bantu dokter untuk mengetahui aktivitas listrik jantung. </a:t>
            </a:r>
          </a:p>
          <a:p>
            <a:pPr eaLnBrk="1" hangingPunct="1">
              <a:lnSpc>
                <a:spcPct val="90000"/>
              </a:lnSpc>
            </a:pPr>
            <a:r>
              <a:rPr lang="en-US" sz="2800" smtClean="0"/>
              <a:t>Pemeriksaan EKG dilakukan dengan menempelkan lead (alat penerima impuls listrik jantung) di beberapa lokasi yang telah ditentukan. Setelah itu, informasi mengenai keadaan jantung dapat diketahui melalui pola grafik yang dihasilkan.</a:t>
            </a:r>
          </a:p>
        </p:txBody>
      </p:sp>
      <p:sp>
        <p:nvSpPr>
          <p:cNvPr id="3" name="Rectangle 2"/>
          <p:cNvSpPr/>
          <p:nvPr/>
        </p:nvSpPr>
        <p:spPr>
          <a:xfrm>
            <a:off x="0" y="0"/>
            <a:ext cx="423081"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09600"/>
            <a:ext cx="7772400" cy="906463"/>
          </a:xfrm>
        </p:spPr>
        <p:txBody>
          <a:bodyPr/>
          <a:lstStyle/>
          <a:p>
            <a:pPr eaLnBrk="1" hangingPunct="1">
              <a:defRPr/>
            </a:pPr>
            <a:r>
              <a:rPr lang="en-US" sz="5400" dirty="0" smtClean="0"/>
              <a:t>  </a:t>
            </a:r>
            <a:r>
              <a:rPr lang="en-US" sz="3600" dirty="0" err="1" smtClean="0">
                <a:solidFill>
                  <a:schemeClr val="accent2"/>
                </a:solidFill>
                <a:effectLst>
                  <a:outerShdw blurRad="38100" dist="38100" dir="2700000" algn="tl">
                    <a:srgbClr val="000000"/>
                  </a:outerShdw>
                </a:effectLst>
                <a:latin typeface="Calibri" pitchFamily="34" charset="0"/>
              </a:rPr>
              <a:t>Pengendalian</a:t>
            </a:r>
            <a:r>
              <a:rPr lang="en-US" sz="3600" dirty="0" smtClean="0">
                <a:solidFill>
                  <a:schemeClr val="accent2"/>
                </a:solidFill>
                <a:effectLst>
                  <a:outerShdw blurRad="38100" dist="38100" dir="2700000" algn="tl">
                    <a:srgbClr val="000000"/>
                  </a:outerShdw>
                </a:effectLst>
                <a:latin typeface="Calibri" pitchFamily="34" charset="0"/>
              </a:rPr>
              <a:t> </a:t>
            </a:r>
            <a:r>
              <a:rPr lang="en-US" sz="3600" dirty="0" err="1" smtClean="0">
                <a:solidFill>
                  <a:schemeClr val="accent2"/>
                </a:solidFill>
                <a:effectLst>
                  <a:outerShdw blurRad="38100" dist="38100" dir="2700000" algn="tl">
                    <a:srgbClr val="000000"/>
                  </a:outerShdw>
                </a:effectLst>
                <a:latin typeface="Calibri" pitchFamily="34" charset="0"/>
              </a:rPr>
              <a:t>mutu</a:t>
            </a:r>
            <a:endParaRPr lang="en-US" sz="3600" dirty="0" smtClean="0">
              <a:solidFill>
                <a:schemeClr val="accent2"/>
              </a:solidFill>
              <a:effectLst>
                <a:outerShdw blurRad="38100" dist="38100" dir="2700000" algn="tl">
                  <a:srgbClr val="000000"/>
                </a:outerShdw>
              </a:effectLst>
              <a:latin typeface="Calibri" pitchFamily="34" charset="0"/>
            </a:endParaRPr>
          </a:p>
        </p:txBody>
      </p:sp>
      <p:sp>
        <p:nvSpPr>
          <p:cNvPr id="58371" name="Rectangle 3"/>
          <p:cNvSpPr>
            <a:spLocks noGrp="1" noChangeArrowheads="1"/>
          </p:cNvSpPr>
          <p:nvPr>
            <p:ph type="body" idx="1"/>
          </p:nvPr>
        </p:nvSpPr>
        <p:spPr>
          <a:xfrm>
            <a:off x="685800" y="2478088"/>
            <a:ext cx="7772400" cy="3617912"/>
          </a:xfrm>
        </p:spPr>
        <p:txBody>
          <a:bodyPr/>
          <a:lstStyle/>
          <a:p>
            <a:pPr eaLnBrk="1" hangingPunct="1">
              <a:buClr>
                <a:srgbClr val="FFFF00"/>
              </a:buClr>
              <a:defRPr/>
            </a:pPr>
            <a:r>
              <a:rPr lang="en-US" smtClean="0">
                <a:effectLst>
                  <a:outerShdw blurRad="38100" dist="38100" dir="2700000" algn="tl">
                    <a:srgbClr val="000000"/>
                  </a:outerShdw>
                </a:effectLst>
              </a:rPr>
              <a:t>Validasi alat dengan kalibrasi</a:t>
            </a:r>
          </a:p>
          <a:p>
            <a:pPr eaLnBrk="1" hangingPunct="1">
              <a:buClr>
                <a:srgbClr val="FFFF00"/>
              </a:buClr>
              <a:defRPr/>
            </a:pPr>
            <a:r>
              <a:rPr lang="en-US" smtClean="0">
                <a:effectLst>
                  <a:outerShdw blurRad="38100" dist="38100" dir="2700000" algn="tl">
                    <a:srgbClr val="000000"/>
                  </a:outerShdw>
                </a:effectLst>
              </a:rPr>
              <a:t>Sebaiknya dilakukan kalibrasi setiap akan melakukan pemeriksaan</a:t>
            </a:r>
          </a:p>
          <a:p>
            <a:pPr eaLnBrk="1" hangingPunct="1">
              <a:buClr>
                <a:srgbClr val="FFFF00"/>
              </a:buClr>
              <a:buFontTx/>
              <a:buNone/>
              <a:defRPr/>
            </a:pPr>
            <a:r>
              <a:rPr lang="en-US" smtClean="0">
                <a:effectLst>
                  <a:outerShdw blurRad="38100" dist="38100" dir="2700000" algn="tl">
                    <a:srgbClr val="000000"/>
                  </a:outerShdw>
                </a:effectLst>
              </a:rPr>
              <a:t>	</a:t>
            </a:r>
            <a:r>
              <a:rPr lang="en-US" smtClean="0">
                <a:effectLst>
                  <a:outerShdw blurRad="38100" dist="38100" dir="2700000" algn="tl">
                    <a:srgbClr val="000000"/>
                  </a:outerShdw>
                </a:effectLst>
                <a:sym typeface="Wingdings" pitchFamily="2" charset="2"/>
              </a:rPr>
              <a:t> </a:t>
            </a:r>
            <a:r>
              <a:rPr lang="en-US" smtClean="0">
                <a:effectLst>
                  <a:outerShdw blurRad="38100" dist="38100" dir="2700000" algn="tl">
                    <a:srgbClr val="000000"/>
                  </a:outerShdw>
                </a:effectLst>
              </a:rPr>
              <a:t>minimal dilakukan 1 kali seminggu</a:t>
            </a: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13314" name="Rectangle 2"/>
          <p:cNvSpPr>
            <a:spLocks noGrp="1" noChangeArrowheads="1"/>
          </p:cNvSpPr>
          <p:nvPr>
            <p:ph type="title"/>
          </p:nvPr>
        </p:nvSpPr>
        <p:spPr>
          <a:xfrm>
            <a:off x="914400" y="609600"/>
            <a:ext cx="7772400" cy="11430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PERSIAPAN TEKNISI</a:t>
            </a:r>
          </a:p>
        </p:txBody>
      </p:sp>
      <p:sp>
        <p:nvSpPr>
          <p:cNvPr id="133124" name="Rectangle 3"/>
          <p:cNvSpPr>
            <a:spLocks noGrp="1" noChangeArrowheads="1"/>
          </p:cNvSpPr>
          <p:nvPr>
            <p:ph type="body" idx="1"/>
          </p:nvPr>
        </p:nvSpPr>
        <p:spPr>
          <a:xfrm>
            <a:off x="1676400" y="2266950"/>
            <a:ext cx="6324600" cy="4114800"/>
          </a:xfrm>
        </p:spPr>
        <p:txBody>
          <a:bodyPr/>
          <a:lstStyle/>
          <a:p>
            <a:pPr eaLnBrk="1" hangingPunct="1">
              <a:lnSpc>
                <a:spcPct val="130000"/>
              </a:lnSpc>
              <a:buClr>
                <a:srgbClr val="66FF33"/>
              </a:buClr>
              <a:buFont typeface="Wingdings" pitchFamily="2" charset="2"/>
              <a:buChar char="§"/>
            </a:pPr>
            <a:r>
              <a:rPr lang="en-US" sz="3200" smtClean="0">
                <a:latin typeface="Calibri" pitchFamily="34" charset="0"/>
              </a:rPr>
              <a:t> Terlatih</a:t>
            </a:r>
          </a:p>
          <a:p>
            <a:pPr eaLnBrk="1" hangingPunct="1">
              <a:lnSpc>
                <a:spcPct val="130000"/>
              </a:lnSpc>
              <a:buClr>
                <a:srgbClr val="66FF33"/>
              </a:buClr>
              <a:buFont typeface="Wingdings" pitchFamily="2" charset="2"/>
              <a:buChar char="§"/>
            </a:pPr>
            <a:r>
              <a:rPr lang="en-US" sz="3200" smtClean="0">
                <a:latin typeface="Calibri" pitchFamily="34" charset="0"/>
              </a:rPr>
              <a:t> Mengerti tujuan</a:t>
            </a:r>
          </a:p>
          <a:p>
            <a:pPr eaLnBrk="1" hangingPunct="1">
              <a:lnSpc>
                <a:spcPct val="130000"/>
              </a:lnSpc>
              <a:buClr>
                <a:srgbClr val="66FF33"/>
              </a:buClr>
              <a:buFont typeface="Wingdings" pitchFamily="2" charset="2"/>
              <a:buChar char="§"/>
            </a:pPr>
            <a:r>
              <a:rPr lang="en-US" sz="3200" smtClean="0">
                <a:latin typeface="Calibri" pitchFamily="34" charset="0"/>
              </a:rPr>
              <a:t> Dapat menilai hasil</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1176338" y="1595438"/>
            <a:ext cx="7275512" cy="4191000"/>
          </a:xfrm>
        </p:spPr>
        <p:txBody>
          <a:bodyPr/>
          <a:lstStyle/>
          <a:p>
            <a:pPr marL="609600" indent="-609600" eaLnBrk="1" hangingPunct="1">
              <a:lnSpc>
                <a:spcPct val="80000"/>
              </a:lnSpc>
              <a:buClr>
                <a:srgbClr val="FFFF00"/>
              </a:buClr>
              <a:buFont typeface="Wingdings" pitchFamily="2" charset="2"/>
              <a:buAutoNum type="arabicPeriod"/>
              <a:defRPr/>
            </a:pPr>
            <a:r>
              <a:rPr lang="en-US" sz="2800" dirty="0" err="1" smtClean="0">
                <a:effectLst>
                  <a:outerShdw blurRad="38100" dist="38100" dir="2700000" algn="tl">
                    <a:srgbClr val="000000"/>
                  </a:outerShdw>
                </a:effectLst>
              </a:rPr>
              <a:t>Persiapan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alat</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 typeface="Wingdings" pitchFamily="2" charset="2"/>
              <a:buNone/>
              <a:defRPr/>
            </a:pPr>
            <a:r>
              <a:rPr lang="en-US" sz="2800" dirty="0" smtClean="0">
                <a:effectLst>
                  <a:outerShdw blurRad="38100" dist="38100" dir="2700000" algn="tl">
                    <a:srgbClr val="000000"/>
                  </a:outerShdw>
                </a:effectLst>
              </a:rPr>
              <a:t>	- </a:t>
            </a:r>
            <a:r>
              <a:rPr lang="en-US" sz="2800" dirty="0" err="1" smtClean="0">
                <a:effectLst>
                  <a:outerShdw blurRad="38100" dist="38100" dir="2700000" algn="tl">
                    <a:srgbClr val="000000"/>
                  </a:outerShdw>
                </a:effectLst>
              </a:rPr>
              <a:t>Penjepit</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hidung</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 typeface="Wingdings" pitchFamily="2" charset="2"/>
              <a:buAutoNum type="arabicPeriod" startAt="2"/>
              <a:defRPr/>
            </a:pPr>
            <a:r>
              <a:rPr lang="en-US" sz="2800" dirty="0" err="1" smtClean="0">
                <a:effectLst>
                  <a:outerShdw blurRad="38100" dist="38100" dir="2700000" algn="tl">
                    <a:srgbClr val="000000"/>
                  </a:outerShdw>
                </a:effectLst>
              </a:rPr>
              <a:t>Persiapan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subjek</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 typeface="Wingdings" pitchFamily="2" charset="2"/>
              <a:buAutoNum type="arabicPeriod" startAt="2"/>
              <a:defRPr/>
            </a:pPr>
            <a:r>
              <a:rPr lang="en-US" sz="2800" dirty="0" err="1" smtClean="0">
                <a:effectLst>
                  <a:outerShdw blurRad="38100" dist="38100" dir="2700000" algn="tl">
                    <a:srgbClr val="000000"/>
                  </a:outerShdw>
                </a:effectLst>
              </a:rPr>
              <a:t>Teknik</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perasat</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Tx/>
              <a:buNone/>
              <a:defRPr/>
            </a:pPr>
            <a:r>
              <a:rPr lang="en-US" sz="2800" dirty="0" smtClean="0">
                <a:effectLst>
                  <a:outerShdw blurRad="38100" dist="38100" dir="2700000" algn="tl">
                    <a:srgbClr val="000000"/>
                  </a:outerShdw>
                </a:effectLst>
              </a:rPr>
              <a:t>	- </a:t>
            </a:r>
            <a:r>
              <a:rPr lang="en-US" sz="2800" dirty="0" err="1" smtClean="0">
                <a:effectLst>
                  <a:outerShdw blurRad="38100" dist="38100" dir="2700000" algn="tl">
                    <a:srgbClr val="000000"/>
                  </a:outerShdw>
                </a:effectLst>
              </a:rPr>
              <a:t>Kriteria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awal</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akhir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pemeriksaan</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Tx/>
              <a:buNone/>
              <a:defRPr/>
            </a:pPr>
            <a:r>
              <a:rPr lang="en-US" sz="2800" dirty="0" smtClean="0">
                <a:effectLst>
                  <a:outerShdw blurRad="38100" dist="38100" dir="2700000" algn="tl">
                    <a:srgbClr val="000000"/>
                  </a:outerShdw>
                </a:effectLst>
              </a:rPr>
              <a:t>	- </a:t>
            </a:r>
            <a:r>
              <a:rPr lang="en-US" sz="2800" dirty="0" err="1" smtClean="0">
                <a:effectLst>
                  <a:outerShdw blurRad="38100" dist="38100" dir="2700000" algn="tl">
                    <a:srgbClr val="000000"/>
                  </a:outerShdw>
                </a:effectLst>
              </a:rPr>
              <a:t>Waktu</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ekspirasi</a:t>
            </a:r>
            <a:r>
              <a:rPr lang="en-US" sz="2800" dirty="0" smtClean="0">
                <a:effectLst>
                  <a:outerShdw blurRad="38100" dist="38100" dir="2700000" algn="tl">
                    <a:srgbClr val="000000"/>
                  </a:outerShdw>
                </a:effectLst>
              </a:rPr>
              <a:t> minimal</a:t>
            </a:r>
          </a:p>
          <a:p>
            <a:pPr marL="609600" indent="-609600" eaLnBrk="1" hangingPunct="1">
              <a:lnSpc>
                <a:spcPct val="80000"/>
              </a:lnSpc>
              <a:buClr>
                <a:srgbClr val="FFFF00"/>
              </a:buClr>
              <a:buFontTx/>
              <a:buNone/>
              <a:defRPr/>
            </a:pPr>
            <a:r>
              <a:rPr lang="en-US" sz="2800" dirty="0" smtClean="0">
                <a:effectLst>
                  <a:outerShdw blurRad="38100" dist="38100" dir="2700000" algn="tl">
                    <a:srgbClr val="000000"/>
                  </a:outerShdw>
                </a:effectLst>
              </a:rPr>
              <a:t>	- </a:t>
            </a:r>
            <a:r>
              <a:rPr lang="en-US" sz="2800" dirty="0" err="1" smtClean="0">
                <a:effectLst>
                  <a:outerShdw blurRad="38100" dist="38100" dir="2700000" algn="tl">
                    <a:srgbClr val="000000"/>
                  </a:outerShdw>
                </a:effectLst>
              </a:rPr>
              <a:t>Jumlah</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maksimal</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perasat</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Tx/>
              <a:buNone/>
              <a:defRPr/>
            </a:pPr>
            <a:r>
              <a:rPr lang="en-US" sz="2800" dirty="0" smtClean="0">
                <a:effectLst>
                  <a:outerShdw blurRad="38100" dist="38100" dir="2700000" algn="tl">
                    <a:srgbClr val="000000"/>
                  </a:outerShdw>
                </a:effectLst>
              </a:rPr>
              <a:t>	- </a:t>
            </a:r>
            <a:r>
              <a:rPr lang="en-US" sz="2800" dirty="0" err="1" smtClean="0">
                <a:effectLst>
                  <a:outerShdw blurRad="38100" dist="38100" dir="2700000" algn="tl">
                    <a:srgbClr val="000000"/>
                  </a:outerShdw>
                </a:effectLst>
              </a:rPr>
              <a:t>Posisi</a:t>
            </a:r>
            <a:r>
              <a:rPr lang="en-US" sz="2800" dirty="0" smtClean="0">
                <a:effectLst>
                  <a:outerShdw blurRad="38100" dist="38100" dir="2700000" algn="tl">
                    <a:srgbClr val="000000"/>
                  </a:outerShdw>
                </a:effectLst>
              </a:rPr>
              <a:t> </a:t>
            </a:r>
          </a:p>
          <a:p>
            <a:pPr marL="609600" indent="-609600" eaLnBrk="1" hangingPunct="1">
              <a:lnSpc>
                <a:spcPct val="80000"/>
              </a:lnSpc>
              <a:buClr>
                <a:srgbClr val="FFFF00"/>
              </a:buClr>
              <a:buFont typeface="Wingdings" pitchFamily="2" charset="2"/>
              <a:buAutoNum type="arabicPeriod" startAt="4"/>
              <a:defRPr/>
            </a:pPr>
            <a:r>
              <a:rPr lang="en-US" sz="2800" dirty="0" err="1" smtClean="0">
                <a:effectLst>
                  <a:outerShdw blurRad="38100" dist="38100" dir="2700000" algn="tl">
                    <a:srgbClr val="000000"/>
                  </a:outerShdw>
                </a:effectLst>
              </a:rPr>
              <a:t>Kondisi</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lingkungan</a:t>
            </a:r>
            <a:endParaRPr lang="en-US" sz="2800" dirty="0" smtClean="0">
              <a:effectLst>
                <a:outerShdw blurRad="38100" dist="38100" dir="2700000" algn="tl">
                  <a:srgbClr val="000000"/>
                </a:outerShdw>
              </a:effectLst>
            </a:endParaRPr>
          </a:p>
          <a:p>
            <a:pPr marL="609600" indent="-609600" eaLnBrk="1" hangingPunct="1">
              <a:lnSpc>
                <a:spcPct val="80000"/>
              </a:lnSpc>
              <a:buClr>
                <a:srgbClr val="FFFF00"/>
              </a:buClr>
              <a:buFontTx/>
              <a:buNone/>
              <a:defRPr/>
            </a:pPr>
            <a:endParaRPr lang="en-US" sz="2800" dirty="0" smtClean="0">
              <a:effectLst>
                <a:outerShdw blurRad="38100" dist="38100" dir="2700000" algn="tl">
                  <a:srgbClr val="000000"/>
                </a:outerShdw>
              </a:effectLst>
            </a:endParaRPr>
          </a:p>
        </p:txBody>
      </p:sp>
      <p:sp>
        <p:nvSpPr>
          <p:cNvPr id="60419" name="Text Box 3"/>
          <p:cNvSpPr txBox="1">
            <a:spLocks noChangeArrowheads="1"/>
          </p:cNvSpPr>
          <p:nvPr/>
        </p:nvSpPr>
        <p:spPr bwMode="auto">
          <a:xfrm>
            <a:off x="838200" y="609600"/>
            <a:ext cx="7543800" cy="646113"/>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Perasat</a:t>
            </a:r>
            <a:r>
              <a:rPr lang="en-US" sz="3600" b="1" dirty="0">
                <a:solidFill>
                  <a:schemeClr val="accent2"/>
                </a:solidFill>
                <a:effectLst>
                  <a:outerShdw blurRad="38100" dist="38100" dir="2700000" algn="tl">
                    <a:srgbClr val="000000"/>
                  </a:outerShdw>
                </a:effectLst>
                <a:latin typeface="Calibri" pitchFamily="34" charset="0"/>
                <a:cs typeface="Times New Roman" pitchFamily="18" charset="0"/>
              </a:rPr>
              <a:t> </a:t>
            </a: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pemeriksaan</a:t>
            </a:r>
            <a:endParaRPr lang="en-US" sz="3600" b="1" dirty="0">
              <a:solidFill>
                <a:schemeClr val="accent2"/>
              </a:solidFill>
              <a:effectLst>
                <a:outerShdw blurRad="38100" dist="38100" dir="2700000" algn="tl">
                  <a:srgbClr val="000000"/>
                </a:outerShdw>
              </a:effectLst>
              <a:latin typeface="Calibri" pitchFamily="34" charset="0"/>
              <a:cs typeface="Times New Roman" pitchFamily="18" charset="0"/>
            </a:endParaRPr>
          </a:p>
        </p:txBody>
      </p:sp>
      <p:sp>
        <p:nvSpPr>
          <p:cNvPr id="4" name="Rectangle 3"/>
          <p:cNvSpPr/>
          <p:nvPr/>
        </p:nvSpPr>
        <p:spPr>
          <a:xfrm>
            <a:off x="0" y="0"/>
            <a:ext cx="400050"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14338" name="Rectangle 2"/>
          <p:cNvSpPr>
            <a:spLocks noGrp="1" noChangeArrowheads="1"/>
          </p:cNvSpPr>
          <p:nvPr>
            <p:ph type="title"/>
          </p:nvPr>
        </p:nvSpPr>
        <p:spPr>
          <a:xfrm>
            <a:off x="2614613" y="512763"/>
            <a:ext cx="3943350" cy="9144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PERSIAPAN SUBJEK</a:t>
            </a:r>
          </a:p>
        </p:txBody>
      </p:sp>
      <p:sp>
        <p:nvSpPr>
          <p:cNvPr id="135172" name="Rectangle 3"/>
          <p:cNvSpPr>
            <a:spLocks noGrp="1" noChangeArrowheads="1"/>
          </p:cNvSpPr>
          <p:nvPr>
            <p:ph type="body" idx="1"/>
          </p:nvPr>
        </p:nvSpPr>
        <p:spPr>
          <a:xfrm>
            <a:off x="385763" y="2133600"/>
            <a:ext cx="8605837" cy="4114800"/>
          </a:xfrm>
        </p:spPr>
        <p:txBody>
          <a:bodyPr/>
          <a:lstStyle/>
          <a:p>
            <a:pPr eaLnBrk="1" hangingPunct="1">
              <a:buClr>
                <a:srgbClr val="66FF33"/>
              </a:buClr>
              <a:buFont typeface="Wingdings" pitchFamily="2" charset="2"/>
              <a:buChar char="§"/>
            </a:pPr>
            <a:r>
              <a:rPr lang="en-US" sz="4000" smtClean="0"/>
              <a:t> </a:t>
            </a:r>
            <a:r>
              <a:rPr lang="en-US" sz="3200" smtClean="0">
                <a:latin typeface="Calibri" pitchFamily="34" charset="0"/>
              </a:rPr>
              <a:t>Mengerti tujuan pemeriksaan</a:t>
            </a:r>
          </a:p>
          <a:p>
            <a:pPr eaLnBrk="1" hangingPunct="1">
              <a:buClr>
                <a:srgbClr val="66FF33"/>
              </a:buClr>
              <a:buFont typeface="Wingdings" pitchFamily="2" charset="2"/>
              <a:buChar char="§"/>
            </a:pPr>
            <a:r>
              <a:rPr lang="en-US" sz="3200" smtClean="0">
                <a:latin typeface="Calibri" pitchFamily="34" charset="0"/>
              </a:rPr>
              <a:t> Bebas rokok minimal 2 jam</a:t>
            </a:r>
          </a:p>
          <a:p>
            <a:pPr eaLnBrk="1" hangingPunct="1">
              <a:buClr>
                <a:srgbClr val="66FF33"/>
              </a:buClr>
              <a:buFont typeface="Wingdings" pitchFamily="2" charset="2"/>
              <a:buChar char="§"/>
            </a:pPr>
            <a:r>
              <a:rPr lang="en-US" sz="3200" smtClean="0">
                <a:latin typeface="Calibri" pitchFamily="34" charset="0"/>
              </a:rPr>
              <a:t> Tidak boleh makan terlalu kenyang</a:t>
            </a:r>
          </a:p>
          <a:p>
            <a:pPr eaLnBrk="1" hangingPunct="1">
              <a:buClr>
                <a:srgbClr val="66FF33"/>
              </a:buClr>
              <a:buFont typeface="Wingdings" pitchFamily="2" charset="2"/>
              <a:buChar char="§"/>
            </a:pPr>
            <a:r>
              <a:rPr lang="en-US" sz="3200" smtClean="0">
                <a:latin typeface="Calibri" pitchFamily="34" charset="0"/>
              </a:rPr>
              <a:t> Berpakaian tidak ketat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85788" y="1028700"/>
            <a:ext cx="8301037" cy="5600700"/>
          </a:xfrm>
        </p:spPr>
        <p:txBody>
          <a:bodyPr/>
          <a:lstStyle/>
          <a:p>
            <a:pPr marL="609600" indent="-609600" algn="just" eaLnBrk="1" hangingPunct="1">
              <a:buClr>
                <a:srgbClr val="FFFF00"/>
              </a:buClr>
              <a:buFont typeface="Wingdings" pitchFamily="2" charset="2"/>
              <a:buAutoNum type="arabicPeriod"/>
              <a:defRPr/>
            </a:pPr>
            <a:r>
              <a:rPr lang="en-US" sz="2400" dirty="0" err="1" smtClean="0">
                <a:effectLst>
                  <a:outerShdw blurRad="38100" dist="38100" dir="2700000" algn="tl">
                    <a:srgbClr val="000000"/>
                  </a:outerShdw>
                </a:effectLst>
              </a:rPr>
              <a:t>Timbang</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berat</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badan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ukur</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tinggi</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badan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penderita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sebelum</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jangan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hanya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menanyakan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kepada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pasien</a:t>
            </a:r>
            <a:r>
              <a:rPr lang="en-US" sz="2400" dirty="0" smtClean="0">
                <a:effectLst>
                  <a:outerShdw blurRad="38100" dist="38100" dir="2700000" algn="tl">
                    <a:srgbClr val="000000"/>
                  </a:outerShdw>
                </a:effectLst>
              </a:rPr>
              <a:t>)</a:t>
            </a:r>
          </a:p>
          <a:p>
            <a:pPr marL="609600" indent="-609600" algn="just" eaLnBrk="1" hangingPunct="1">
              <a:buClr>
                <a:srgbClr val="FFFF00"/>
              </a:buClr>
              <a:buFont typeface="Wingdings" pitchFamily="2" charset="2"/>
              <a:buAutoNum type="arabicPeriod"/>
              <a:defRPr/>
            </a:pPr>
            <a:r>
              <a:rPr lang="en-US" sz="2400" dirty="0" err="1" smtClean="0">
                <a:effectLst>
                  <a:outerShdw blurRad="38100" dist="38100" dir="2700000" algn="tl">
                    <a:srgbClr val="000000"/>
                  </a:outerShdw>
                </a:effectLst>
              </a:rPr>
              <a:t>Tanyakan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apakah</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merokok</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minum</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obat</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atau</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sedang</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sakit</a:t>
            </a:r>
            <a:r>
              <a:rPr lang="en-US" sz="2400" dirty="0" smtClean="0">
                <a:effectLst>
                  <a:outerShdw blurRad="38100" dist="38100" dir="2700000" algn="tl">
                    <a:srgbClr val="000000"/>
                  </a:outerShdw>
                </a:effectLst>
              </a:rPr>
              <a:t> ?</a:t>
            </a:r>
          </a:p>
          <a:p>
            <a:pPr marL="609600" indent="-609600" algn="just" eaLnBrk="1" hangingPunct="1">
              <a:buClr>
                <a:srgbClr val="FFFF00"/>
              </a:buClr>
              <a:buFont typeface="Wingdings" pitchFamily="2" charset="2"/>
              <a:buNone/>
              <a:defRPr/>
            </a:pPr>
            <a:r>
              <a:rPr lang="en-US" sz="2400" dirty="0" smtClean="0">
                <a:effectLst>
                  <a:outerShdw blurRad="38100" dist="38100" dir="2700000" algn="tl">
                    <a:srgbClr val="000000"/>
                  </a:outerShdw>
                </a:effectLst>
              </a:rPr>
              <a:t>	</a:t>
            </a:r>
            <a:r>
              <a:rPr lang="en-US" sz="2400" dirty="0" smtClean="0">
                <a:effectLst>
                  <a:outerShdw blurRad="38100" dist="38100" dir="2700000" algn="tl">
                    <a:srgbClr val="000000"/>
                  </a:outerShdw>
                </a:effectLst>
                <a:sym typeface="Wingdings" pitchFamily="2" charset="2"/>
              </a:rPr>
              <a:t> </a:t>
            </a:r>
            <a:r>
              <a:rPr lang="en-US" sz="2400" dirty="0" err="1" smtClean="0">
                <a:effectLst>
                  <a:outerShdw blurRad="38100" dist="38100" dir="2700000" algn="tl">
                    <a:srgbClr val="000000"/>
                  </a:outerShdw>
                </a:effectLst>
              </a:rPr>
              <a:t>Bebas</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rokok</a:t>
            </a:r>
            <a:r>
              <a:rPr lang="en-US" sz="2400" dirty="0" smtClean="0">
                <a:effectLst>
                  <a:outerShdw blurRad="38100" dist="38100" dir="2700000" algn="tl">
                    <a:srgbClr val="000000"/>
                  </a:outerShdw>
                </a:effectLst>
              </a:rPr>
              <a:t> (2 jam) </a:t>
            </a:r>
            <a:r>
              <a:rPr lang="en-US" sz="2400" dirty="0" err="1" smtClean="0">
                <a:effectLst>
                  <a:outerShdw blurRad="38100" dist="38100" dir="2700000" algn="tl">
                    <a:srgbClr val="000000"/>
                  </a:outerShdw>
                </a:effectLst>
              </a:rPr>
              <a:t>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obat-obat</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obat</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asma</a:t>
            </a:r>
            <a:r>
              <a:rPr lang="en-US" sz="2400" dirty="0" smtClean="0">
                <a:effectLst>
                  <a:outerShdw blurRad="38100" dist="38100" dir="2700000" algn="tl">
                    <a:srgbClr val="000000"/>
                  </a:outerShdw>
                </a:effectLst>
              </a:rPr>
              <a:t> 8 jam)</a:t>
            </a:r>
          </a:p>
          <a:p>
            <a:pPr marL="609600" indent="-609600" algn="just" eaLnBrk="1" hangingPunct="1">
              <a:lnSpc>
                <a:spcPct val="90000"/>
              </a:lnSpc>
              <a:buClr>
                <a:srgbClr val="FFFF00"/>
              </a:buClr>
              <a:buFont typeface="Wingdings" pitchFamily="2" charset="2"/>
              <a:buAutoNum type="arabicPeriod" startAt="4"/>
              <a:defRPr/>
            </a:pPr>
            <a:r>
              <a:rPr lang="en-US" sz="2400" dirty="0" err="1" smtClean="0">
                <a:effectLst>
                  <a:outerShdw blurRad="38100" dist="38100" dir="2700000" algn="tl">
                    <a:srgbClr val="000000"/>
                  </a:outerShdw>
                </a:effectLst>
              </a:rPr>
              <a:t>Terangkan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kepada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penderita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tujuan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cara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pemeriksaan</a:t>
            </a:r>
            <a:r>
              <a:rPr lang="en-US" sz="2400" dirty="0" smtClean="0">
                <a:effectLst>
                  <a:outerShdw blurRad="38100" dist="38100" dir="2700000" algn="tl">
                    <a:srgbClr val="000000"/>
                  </a:outerShdw>
                </a:effectLst>
              </a:rPr>
              <a:t> </a:t>
            </a:r>
          </a:p>
          <a:p>
            <a:pPr marL="609600" indent="-609600" eaLnBrk="1" hangingPunct="1">
              <a:lnSpc>
                <a:spcPct val="90000"/>
              </a:lnSpc>
              <a:buClr>
                <a:srgbClr val="FFFF00"/>
              </a:buClr>
              <a:buFont typeface="Wingdings" pitchFamily="2" charset="2"/>
              <a:buAutoNum type="arabicPeriod" startAt="4"/>
              <a:defRPr/>
            </a:pPr>
            <a:r>
              <a:rPr lang="en-US" sz="2400" dirty="0" err="1" smtClean="0">
                <a:effectLst>
                  <a:outerShdw blurRad="38100" dist="38100" dir="2700000" algn="tl">
                    <a:srgbClr val="000000"/>
                  </a:outerShdw>
                </a:effectLst>
              </a:rPr>
              <a:t>Berikan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contoh</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cara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tarik</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napas</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dan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hembus</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napas</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pada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waktu</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pemeriksaan</a:t>
            </a:r>
            <a:endParaRPr lang="en-US" sz="2400" dirty="0" smtClean="0">
              <a:effectLst>
                <a:outerShdw blurRad="38100" dist="38100" dir="2700000" algn="tl">
                  <a:srgbClr val="000000"/>
                </a:outerShdw>
              </a:effectLst>
            </a:endParaRPr>
          </a:p>
          <a:p>
            <a:pPr marL="609600" indent="-609600" eaLnBrk="1" hangingPunct="1">
              <a:lnSpc>
                <a:spcPct val="90000"/>
              </a:lnSpc>
              <a:buClr>
                <a:srgbClr val="FFFF00"/>
              </a:buClr>
              <a:buFont typeface="Wingdings" pitchFamily="2" charset="2"/>
              <a:buAutoNum type="arabicPeriod" startAt="4"/>
              <a:defRPr/>
            </a:pPr>
            <a:r>
              <a:rPr lang="en-US" sz="2400" dirty="0" err="1" smtClean="0">
                <a:effectLst>
                  <a:outerShdw blurRad="38100" dist="38100" dir="2700000" algn="tl">
                    <a:srgbClr val="000000"/>
                  </a:outerShdw>
                </a:effectLst>
              </a:rPr>
              <a:t>Penderita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diminta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mengikuti</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aba-aba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pada</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waktu</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melakukan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pemeriksaan</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spirometri</a:t>
            </a:r>
            <a:endParaRPr lang="en-US" sz="2400" dirty="0" smtClean="0">
              <a:effectLst>
                <a:outerShdw blurRad="38100" dist="38100" dir="2700000" algn="tl">
                  <a:srgbClr val="000000"/>
                </a:outerShdw>
              </a:effectLst>
            </a:endParaRPr>
          </a:p>
          <a:p>
            <a:pPr marL="609600" indent="-609600" eaLnBrk="1" hangingPunct="1">
              <a:lnSpc>
                <a:spcPct val="90000"/>
              </a:lnSpc>
              <a:buClr>
                <a:srgbClr val="FFFF00"/>
              </a:buClr>
              <a:buFont typeface="Wingdings" pitchFamily="2" charset="2"/>
              <a:buAutoNum type="arabicPeriod" startAt="4"/>
              <a:defRPr/>
            </a:pPr>
            <a:r>
              <a:rPr lang="en-US" sz="2400" i="1" dirty="0" err="1" smtClean="0">
                <a:solidFill>
                  <a:srgbClr val="00FF00"/>
                </a:solidFill>
                <a:effectLst>
                  <a:outerShdw blurRad="38100" dist="38100" dir="2700000" algn="tl">
                    <a:srgbClr val="000000"/>
                  </a:outerShdw>
                </a:effectLst>
              </a:rPr>
              <a:t>Masukkan</a:t>
            </a:r>
            <a:r>
              <a:rPr lang="en-US" sz="2400" i="1" dirty="0" smtClean="0">
                <a:solidFill>
                  <a:srgbClr val="00FF00"/>
                </a:solidFill>
                <a:effectLst>
                  <a:outerShdw blurRad="38100" dist="38100" dir="2700000" algn="tl">
                    <a:srgbClr val="000000"/>
                  </a:outerShdw>
                </a:effectLst>
              </a:rPr>
              <a:t> data2 </a:t>
            </a:r>
            <a:r>
              <a:rPr lang="en-US" sz="2400" i="1" dirty="0" err="1" smtClean="0">
                <a:solidFill>
                  <a:srgbClr val="00FF00"/>
                </a:solidFill>
                <a:effectLst>
                  <a:outerShdw blurRad="38100" dist="38100" dir="2700000" algn="tl">
                    <a:srgbClr val="000000"/>
                  </a:outerShdw>
                </a:effectLst>
              </a:rPr>
              <a:t>subjek</a:t>
            </a:r>
            <a:r>
              <a:rPr lang="en-US" sz="2400" i="1" dirty="0" smtClean="0">
                <a:solidFill>
                  <a:srgbClr val="00FF00"/>
                </a:solidFill>
                <a:effectLst>
                  <a:outerShdw blurRad="38100" dist="38100" dir="2700000" algn="tl">
                    <a:srgbClr val="000000"/>
                  </a:outerShdw>
                </a:effectLst>
              </a:rPr>
              <a:t> </a:t>
            </a:r>
            <a:r>
              <a:rPr lang="en-US" sz="2400" i="1" dirty="0" err="1" smtClean="0">
                <a:solidFill>
                  <a:srgbClr val="00FF00"/>
                </a:solidFill>
                <a:effectLst>
                  <a:outerShdw blurRad="38100" dist="38100" dir="2700000" algn="tl">
                    <a:srgbClr val="000000"/>
                  </a:outerShdw>
                </a:effectLst>
              </a:rPr>
              <a:t>dalam</a:t>
            </a:r>
            <a:r>
              <a:rPr lang="en-US" sz="2400" i="1" dirty="0" smtClean="0">
                <a:solidFill>
                  <a:srgbClr val="00FF00"/>
                </a:solidFill>
                <a:effectLst>
                  <a:outerShdw blurRad="38100" dist="38100" dir="2700000" algn="tl">
                    <a:srgbClr val="000000"/>
                  </a:outerShdw>
                </a:effectLst>
              </a:rPr>
              <a:t> </a:t>
            </a:r>
            <a:r>
              <a:rPr lang="en-US" sz="2400" i="1" dirty="0" err="1" smtClean="0">
                <a:solidFill>
                  <a:srgbClr val="00FF00"/>
                </a:solidFill>
                <a:effectLst>
                  <a:outerShdw blurRad="38100" dist="38100" dir="2700000" algn="tl">
                    <a:srgbClr val="000000"/>
                  </a:outerShdw>
                </a:effectLst>
              </a:rPr>
              <a:t>spirometer</a:t>
            </a:r>
            <a:endParaRPr lang="en-US" sz="2400" i="1" dirty="0" smtClean="0">
              <a:solidFill>
                <a:srgbClr val="00FF00"/>
              </a:solidFill>
              <a:effectLst>
                <a:outerShdw blurRad="38100" dist="38100" dir="2700000" algn="tl">
                  <a:srgbClr val="000000"/>
                </a:outerShdw>
              </a:effectLst>
            </a:endParaRPr>
          </a:p>
          <a:p>
            <a:pPr marL="609600" indent="-609600" algn="just" eaLnBrk="1" hangingPunct="1">
              <a:buClr>
                <a:srgbClr val="FFFF00"/>
              </a:buClr>
              <a:buFont typeface="Wingdings" pitchFamily="2" charset="2"/>
              <a:buNone/>
              <a:defRPr/>
            </a:pPr>
            <a:endParaRPr lang="en-US" sz="2800" dirty="0" smtClean="0">
              <a:effectLst>
                <a:outerShdw blurRad="38100" dist="38100" dir="2700000" algn="tl">
                  <a:srgbClr val="000000"/>
                </a:outerShdw>
              </a:effectLst>
            </a:endParaRPr>
          </a:p>
          <a:p>
            <a:pPr marL="609600" indent="-609600" eaLnBrk="1" hangingPunct="1">
              <a:buClr>
                <a:srgbClr val="FFFF00"/>
              </a:buClr>
              <a:buFontTx/>
              <a:buNone/>
              <a:defRPr/>
            </a:pPr>
            <a:endParaRPr lang="en-US" sz="2800" dirty="0" smtClean="0">
              <a:effectLst>
                <a:outerShdw blurRad="38100" dist="38100" dir="2700000" algn="tl">
                  <a:srgbClr val="000000"/>
                </a:outerShdw>
              </a:effectLst>
            </a:endParaRPr>
          </a:p>
        </p:txBody>
      </p:sp>
      <p:sp>
        <p:nvSpPr>
          <p:cNvPr id="96259" name="Text Box 3"/>
          <p:cNvSpPr txBox="1">
            <a:spLocks noChangeArrowheads="1"/>
          </p:cNvSpPr>
          <p:nvPr/>
        </p:nvSpPr>
        <p:spPr bwMode="auto">
          <a:xfrm>
            <a:off x="1085850" y="195263"/>
            <a:ext cx="7543800" cy="646112"/>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Persiapan</a:t>
            </a:r>
            <a:r>
              <a:rPr lang="en-US" sz="3600" b="1" dirty="0">
                <a:solidFill>
                  <a:schemeClr val="accent2"/>
                </a:solidFill>
                <a:effectLst>
                  <a:outerShdw blurRad="38100" dist="38100" dir="2700000" algn="tl">
                    <a:srgbClr val="000000"/>
                  </a:outerShdw>
                </a:effectLst>
                <a:latin typeface="Calibri" pitchFamily="34" charset="0"/>
                <a:cs typeface="Times New Roman" pitchFamily="18" charset="0"/>
              </a:rPr>
              <a:t> </a:t>
            </a: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subjek</a:t>
            </a:r>
            <a:endParaRPr lang="en-US" sz="3600" b="1" dirty="0">
              <a:solidFill>
                <a:schemeClr val="accent2"/>
              </a:solidFill>
              <a:effectLst>
                <a:outerShdw blurRad="38100" dist="38100" dir="2700000" algn="tl">
                  <a:srgbClr val="000000"/>
                </a:outerShdw>
              </a:effectLst>
              <a:latin typeface="Calibri" pitchFamily="34" charset="0"/>
              <a:cs typeface="Times New Roman" pitchFamily="18" charset="0"/>
            </a:endParaRP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17410" name="Rectangle 2"/>
          <p:cNvSpPr>
            <a:spLocks noGrp="1" noChangeArrowheads="1"/>
          </p:cNvSpPr>
          <p:nvPr>
            <p:ph type="title"/>
          </p:nvPr>
        </p:nvSpPr>
        <p:spPr>
          <a:xfrm>
            <a:off x="838200" y="609600"/>
            <a:ext cx="7772400" cy="1143000"/>
          </a:xfrm>
          <a:effectLst>
            <a:outerShdw dist="45791" dir="3378596" algn="ctr" rotWithShape="0">
              <a:srgbClr val="FF0000"/>
            </a:outerShdw>
          </a:effectLst>
        </p:spPr>
        <p:txBody>
          <a:bodyPr/>
          <a:lstStyle/>
          <a:p>
            <a:pPr eaLnBrk="1" hangingPunct="1">
              <a:defRPr/>
            </a:pPr>
            <a:r>
              <a:rPr lang="en-US" sz="3600" dirty="0" smtClean="0"/>
              <a:t>CARA PEMERIKSAAN </a:t>
            </a:r>
          </a:p>
        </p:txBody>
      </p:sp>
      <p:sp>
        <p:nvSpPr>
          <p:cNvPr id="137220" name="Rectangle 3"/>
          <p:cNvSpPr>
            <a:spLocks noGrp="1" noChangeArrowheads="1"/>
          </p:cNvSpPr>
          <p:nvPr>
            <p:ph type="body" idx="1"/>
          </p:nvPr>
        </p:nvSpPr>
        <p:spPr>
          <a:xfrm>
            <a:off x="614363" y="1784350"/>
            <a:ext cx="8329612" cy="4572000"/>
          </a:xfrm>
        </p:spPr>
        <p:txBody>
          <a:bodyPr/>
          <a:lstStyle/>
          <a:p>
            <a:pPr eaLnBrk="1" hangingPunct="1">
              <a:lnSpc>
                <a:spcPct val="90000"/>
              </a:lnSpc>
              <a:buClr>
                <a:srgbClr val="66FF33"/>
              </a:buClr>
              <a:buFont typeface="Wingdings" pitchFamily="2" charset="2"/>
              <a:buChar char="§"/>
            </a:pPr>
            <a:r>
              <a:rPr lang="en-US" sz="3600" smtClean="0"/>
              <a:t> </a:t>
            </a:r>
            <a:r>
              <a:rPr lang="en-US" sz="3200" smtClean="0"/>
              <a:t>Subjek berdiri / duduk</a:t>
            </a:r>
          </a:p>
          <a:p>
            <a:pPr eaLnBrk="1" hangingPunct="1">
              <a:lnSpc>
                <a:spcPct val="90000"/>
              </a:lnSpc>
              <a:buClr>
                <a:srgbClr val="66FF33"/>
              </a:buClr>
              <a:buFont typeface="Wingdings" pitchFamily="2" charset="2"/>
              <a:buChar char="§"/>
            </a:pPr>
            <a:r>
              <a:rPr lang="en-US" sz="3200" smtClean="0"/>
              <a:t> Melakukan manuver setelah keadaan </a:t>
            </a:r>
            <a:r>
              <a:rPr lang="en-US" sz="3200" i="1" smtClean="0"/>
              <a:t>steady state </a:t>
            </a:r>
          </a:p>
          <a:p>
            <a:pPr eaLnBrk="1" hangingPunct="1">
              <a:lnSpc>
                <a:spcPct val="90000"/>
              </a:lnSpc>
              <a:buClr>
                <a:srgbClr val="66FF33"/>
              </a:buClr>
              <a:buFont typeface="Wingdings" pitchFamily="2" charset="2"/>
              <a:buChar char="§"/>
            </a:pPr>
            <a:r>
              <a:rPr lang="en-US" sz="3200" smtClean="0"/>
              <a:t> Pemeriksaan dilakukan sampai didapat mini mal 3 hasil yang dapat diterima dan dua  </a:t>
            </a:r>
          </a:p>
          <a:p>
            <a:pPr eaLnBrk="1" hangingPunct="1">
              <a:lnSpc>
                <a:spcPct val="90000"/>
              </a:lnSpc>
              <a:buClr>
                <a:srgbClr val="66FF33"/>
              </a:buClr>
              <a:buFont typeface="Wingdings" pitchFamily="2" charset="2"/>
              <a:buNone/>
            </a:pPr>
            <a:r>
              <a:rPr lang="en-US" sz="3200" smtClean="0"/>
              <a:t>     diantaranya reproduksibel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757238" y="2514600"/>
            <a:ext cx="7624762" cy="3886200"/>
          </a:xfrm>
        </p:spPr>
        <p:txBody>
          <a:bodyPr/>
          <a:lstStyle/>
          <a:p>
            <a:pPr marL="609600" indent="-609600" algn="just" eaLnBrk="1" hangingPunct="1">
              <a:buClr>
                <a:srgbClr val="FFFF00"/>
              </a:buClr>
              <a:defRPr/>
            </a:pPr>
            <a:r>
              <a:rPr lang="en-US" sz="2800" dirty="0" err="1" smtClean="0">
                <a:solidFill>
                  <a:srgbClr val="00FF00"/>
                </a:solidFill>
                <a:effectLst>
                  <a:outerShdw blurRad="38100" dist="38100" dir="2700000" algn="tl">
                    <a:srgbClr val="000000"/>
                  </a:outerShdw>
                </a:effectLst>
              </a:rPr>
              <a:t>Perasat</a:t>
            </a:r>
            <a:r>
              <a:rPr lang="en-US" sz="2800" dirty="0" smtClean="0">
                <a:solidFill>
                  <a:srgbClr val="00FF00"/>
                </a:solidFill>
                <a:effectLst>
                  <a:outerShdw blurRad="38100" dist="38100" dir="2700000" algn="tl">
                    <a:srgbClr val="000000"/>
                  </a:outerShdw>
                </a:effectLst>
              </a:rPr>
              <a:t> </a:t>
            </a:r>
            <a:r>
              <a:rPr lang="en-US" sz="2800" dirty="0" err="1" smtClean="0">
                <a:solidFill>
                  <a:srgbClr val="00FF00"/>
                </a:solidFill>
                <a:effectLst>
                  <a:outerShdw blurRad="38100" dist="38100" dir="2700000" algn="tl">
                    <a:srgbClr val="000000"/>
                  </a:outerShdw>
                </a:effectLst>
              </a:rPr>
              <a:t>Kapasiti</a:t>
            </a:r>
            <a:r>
              <a:rPr lang="en-US" sz="2800" dirty="0" smtClean="0">
                <a:solidFill>
                  <a:srgbClr val="00FF00"/>
                </a:solidFill>
                <a:effectLst>
                  <a:outerShdw blurRad="38100" dist="38100" dir="2700000" algn="tl">
                    <a:srgbClr val="000000"/>
                  </a:outerShdw>
                </a:effectLst>
              </a:rPr>
              <a:t> Vital (KV)</a:t>
            </a:r>
          </a:p>
          <a:p>
            <a:pPr marL="609600" indent="-609600" algn="just" eaLnBrk="1" hangingPunct="1">
              <a:buClr>
                <a:srgbClr val="FFFF00"/>
              </a:buClr>
              <a:defRPr/>
            </a:pPr>
            <a:r>
              <a:rPr lang="en-US" sz="2800" dirty="0" err="1" smtClean="0">
                <a:solidFill>
                  <a:srgbClr val="00FF00"/>
                </a:solidFill>
                <a:effectLst>
                  <a:outerShdw blurRad="38100" dist="38100" dir="2700000" algn="tl">
                    <a:srgbClr val="000000"/>
                  </a:outerShdw>
                </a:effectLst>
              </a:rPr>
              <a:t>Perasat</a:t>
            </a:r>
            <a:r>
              <a:rPr lang="en-US" sz="2800" dirty="0" smtClean="0">
                <a:solidFill>
                  <a:srgbClr val="00FF00"/>
                </a:solidFill>
                <a:effectLst>
                  <a:outerShdw blurRad="38100" dist="38100" dir="2700000" algn="tl">
                    <a:srgbClr val="000000"/>
                  </a:outerShdw>
                </a:effectLst>
              </a:rPr>
              <a:t> </a:t>
            </a:r>
            <a:r>
              <a:rPr lang="en-US" sz="2800" dirty="0" err="1" smtClean="0">
                <a:solidFill>
                  <a:srgbClr val="00FF00"/>
                </a:solidFill>
                <a:effectLst>
                  <a:outerShdw blurRad="38100" dist="38100" dir="2700000" algn="tl">
                    <a:srgbClr val="000000"/>
                  </a:outerShdw>
                </a:effectLst>
              </a:rPr>
              <a:t>Kapasiti</a:t>
            </a:r>
            <a:r>
              <a:rPr lang="en-US" sz="2800" dirty="0" smtClean="0">
                <a:solidFill>
                  <a:srgbClr val="00FF00"/>
                </a:solidFill>
                <a:effectLst>
                  <a:outerShdw blurRad="38100" dist="38100" dir="2700000" algn="tl">
                    <a:srgbClr val="000000"/>
                  </a:outerShdw>
                </a:effectLst>
              </a:rPr>
              <a:t> Vital </a:t>
            </a:r>
            <a:r>
              <a:rPr lang="en-US" sz="2800" dirty="0" err="1" smtClean="0">
                <a:solidFill>
                  <a:srgbClr val="00FF00"/>
                </a:solidFill>
                <a:effectLst>
                  <a:outerShdw blurRad="38100" dist="38100" dir="2700000" algn="tl">
                    <a:srgbClr val="000000"/>
                  </a:outerShdw>
                </a:effectLst>
              </a:rPr>
              <a:t>Paksa</a:t>
            </a:r>
            <a:r>
              <a:rPr lang="en-US" sz="2800" dirty="0" smtClean="0">
                <a:solidFill>
                  <a:srgbClr val="00FF00"/>
                </a:solidFill>
                <a:effectLst>
                  <a:outerShdw blurRad="38100" dist="38100" dir="2700000" algn="tl">
                    <a:srgbClr val="000000"/>
                  </a:outerShdw>
                </a:effectLst>
              </a:rPr>
              <a:t> (KVP) </a:t>
            </a:r>
            <a:r>
              <a:rPr lang="en-US" sz="2800" dirty="0" err="1" smtClean="0">
                <a:solidFill>
                  <a:srgbClr val="00FF00"/>
                </a:solidFill>
                <a:effectLst>
                  <a:outerShdw blurRad="38100" dist="38100" dir="2700000" algn="tl">
                    <a:srgbClr val="000000"/>
                  </a:outerShdw>
                </a:effectLst>
              </a:rPr>
              <a:t>dan</a:t>
            </a:r>
            <a:r>
              <a:rPr lang="en-US" sz="2800" dirty="0" smtClean="0">
                <a:solidFill>
                  <a:srgbClr val="00FF00"/>
                </a:solidFill>
                <a:effectLst>
                  <a:outerShdw blurRad="38100" dist="38100" dir="2700000" algn="tl">
                    <a:srgbClr val="000000"/>
                  </a:outerShdw>
                </a:effectLst>
              </a:rPr>
              <a:t> Volume </a:t>
            </a:r>
            <a:r>
              <a:rPr lang="en-US" sz="2800" dirty="0" err="1" smtClean="0">
                <a:solidFill>
                  <a:srgbClr val="00FF00"/>
                </a:solidFill>
                <a:effectLst>
                  <a:outerShdw blurRad="38100" dist="38100" dir="2700000" algn="tl">
                    <a:srgbClr val="000000"/>
                  </a:outerShdw>
                </a:effectLst>
              </a:rPr>
              <a:t>ekspirasi</a:t>
            </a:r>
            <a:r>
              <a:rPr lang="en-US" sz="2800" dirty="0" smtClean="0">
                <a:solidFill>
                  <a:srgbClr val="00FF00"/>
                </a:solidFill>
                <a:effectLst>
                  <a:outerShdw blurRad="38100" dist="38100" dir="2700000" algn="tl">
                    <a:srgbClr val="000000"/>
                  </a:outerShdw>
                </a:effectLst>
              </a:rPr>
              <a:t> </a:t>
            </a:r>
            <a:r>
              <a:rPr lang="en-US" sz="2800" dirty="0" err="1" smtClean="0">
                <a:solidFill>
                  <a:srgbClr val="00FF00"/>
                </a:solidFill>
                <a:effectLst>
                  <a:outerShdw blurRad="38100" dist="38100" dir="2700000" algn="tl">
                    <a:srgbClr val="000000"/>
                  </a:outerShdw>
                </a:effectLst>
              </a:rPr>
              <a:t>paksa</a:t>
            </a:r>
            <a:r>
              <a:rPr lang="en-US" sz="2800" dirty="0" smtClean="0">
                <a:solidFill>
                  <a:srgbClr val="00FF00"/>
                </a:solidFill>
                <a:effectLst>
                  <a:outerShdw blurRad="38100" dist="38100" dir="2700000" algn="tl">
                    <a:srgbClr val="000000"/>
                  </a:outerShdw>
                </a:effectLst>
              </a:rPr>
              <a:t> </a:t>
            </a:r>
            <a:r>
              <a:rPr lang="en-US" sz="2800" dirty="0" err="1" smtClean="0">
                <a:solidFill>
                  <a:srgbClr val="00FF00"/>
                </a:solidFill>
                <a:effectLst>
                  <a:outerShdw blurRad="38100" dist="38100" dir="2700000" algn="tl">
                    <a:srgbClr val="000000"/>
                  </a:outerShdw>
                </a:effectLst>
              </a:rPr>
              <a:t>detik</a:t>
            </a:r>
            <a:r>
              <a:rPr lang="en-US" sz="2800" dirty="0" smtClean="0">
                <a:solidFill>
                  <a:srgbClr val="00FF00"/>
                </a:solidFill>
                <a:effectLst>
                  <a:outerShdw blurRad="38100" dist="38100" dir="2700000" algn="tl">
                    <a:srgbClr val="000000"/>
                  </a:outerShdw>
                </a:effectLst>
              </a:rPr>
              <a:t> 1 (VEP</a:t>
            </a:r>
            <a:r>
              <a:rPr lang="en-US" sz="2800" baseline="-25000" dirty="0" smtClean="0">
                <a:solidFill>
                  <a:srgbClr val="00FF00"/>
                </a:solidFill>
                <a:effectLst>
                  <a:outerShdw blurRad="38100" dist="38100" dir="2700000" algn="tl">
                    <a:srgbClr val="000000"/>
                  </a:outerShdw>
                </a:effectLst>
              </a:rPr>
              <a:t>1</a:t>
            </a:r>
            <a:r>
              <a:rPr lang="en-US" sz="2800" dirty="0" smtClean="0">
                <a:solidFill>
                  <a:srgbClr val="00FF00"/>
                </a:solidFill>
                <a:effectLst>
                  <a:outerShdw blurRad="38100" dist="38100" dir="2700000" algn="tl">
                    <a:srgbClr val="000000"/>
                  </a:outerShdw>
                </a:effectLst>
              </a:rPr>
              <a:t>)</a:t>
            </a:r>
          </a:p>
          <a:p>
            <a:pPr marL="609600" indent="-609600" algn="just" eaLnBrk="1" hangingPunct="1">
              <a:buClr>
                <a:srgbClr val="FFFF00"/>
              </a:buClr>
              <a:defRPr/>
            </a:pPr>
            <a:r>
              <a:rPr lang="en-US" sz="2800" dirty="0" err="1" smtClean="0">
                <a:effectLst>
                  <a:outerShdw blurRad="38100" dist="38100" dir="2700000" algn="tl">
                    <a:srgbClr val="000000"/>
                  </a:outerShdw>
                </a:effectLst>
              </a:rPr>
              <a:t>Perasat</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Arus</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Puncak</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Ekspirasi</a:t>
            </a:r>
            <a:r>
              <a:rPr lang="en-US" sz="2800" dirty="0" smtClean="0">
                <a:effectLst>
                  <a:outerShdw blurRad="38100" dist="38100" dir="2700000" algn="tl">
                    <a:srgbClr val="000000"/>
                  </a:outerShdw>
                </a:effectLst>
              </a:rPr>
              <a:t> (APE)</a:t>
            </a:r>
          </a:p>
          <a:p>
            <a:pPr marL="609600" indent="-609600" algn="just" eaLnBrk="1" hangingPunct="1">
              <a:buClr>
                <a:srgbClr val="FFFF00"/>
              </a:buClr>
              <a:defRPr/>
            </a:pPr>
            <a:r>
              <a:rPr lang="en-US" sz="2800" dirty="0" err="1" smtClean="0">
                <a:effectLst>
                  <a:outerShdw blurRad="38100" dist="38100" dir="2700000" algn="tl">
                    <a:srgbClr val="000000"/>
                  </a:outerShdw>
                </a:effectLst>
              </a:rPr>
              <a:t>Perasat</a:t>
            </a:r>
            <a:r>
              <a:rPr lang="en-US" sz="2800" dirty="0" smtClean="0">
                <a:effectLst>
                  <a:outerShdw blurRad="38100" dist="38100" dir="2700000" algn="tl">
                    <a:srgbClr val="000000"/>
                  </a:outerShdw>
                </a:effectLst>
              </a:rPr>
              <a:t> </a:t>
            </a:r>
            <a:r>
              <a:rPr lang="en-US" sz="2800" i="1" dirty="0" smtClean="0">
                <a:effectLst>
                  <a:outerShdw blurRad="38100" dist="38100" dir="2700000" algn="tl">
                    <a:srgbClr val="000000"/>
                  </a:outerShdw>
                </a:effectLst>
              </a:rPr>
              <a:t>Maximal Voluntary Ventilation</a:t>
            </a:r>
            <a:r>
              <a:rPr lang="en-US" sz="2800" dirty="0" smtClean="0">
                <a:effectLst>
                  <a:outerShdw blurRad="38100" dist="38100" dir="2700000" algn="tl">
                    <a:srgbClr val="000000"/>
                  </a:outerShdw>
                </a:effectLst>
              </a:rPr>
              <a:t> (MVV)</a:t>
            </a:r>
          </a:p>
        </p:txBody>
      </p:sp>
      <p:sp>
        <p:nvSpPr>
          <p:cNvPr id="69635" name="Text Box 3"/>
          <p:cNvSpPr txBox="1">
            <a:spLocks noChangeArrowheads="1"/>
          </p:cNvSpPr>
          <p:nvPr/>
        </p:nvSpPr>
        <p:spPr bwMode="auto">
          <a:xfrm>
            <a:off x="1371600" y="838200"/>
            <a:ext cx="7543800" cy="646113"/>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Tahoma" pitchFamily="34" charset="0"/>
                <a:cs typeface="Times New Roman" pitchFamily="18" charset="0"/>
              </a:rPr>
              <a:t>Teknik</a:t>
            </a:r>
            <a:r>
              <a:rPr lang="en-US" sz="3600" b="1" dirty="0">
                <a:solidFill>
                  <a:schemeClr val="accent2"/>
                </a:solidFill>
                <a:effectLst>
                  <a:outerShdw blurRad="38100" dist="38100" dir="2700000" algn="tl">
                    <a:srgbClr val="000000"/>
                  </a:outerShdw>
                </a:effectLst>
                <a:latin typeface="Tahoma" pitchFamily="34" charset="0"/>
                <a:cs typeface="Times New Roman" pitchFamily="18" charset="0"/>
              </a:rPr>
              <a:t> </a:t>
            </a:r>
            <a:r>
              <a:rPr lang="en-US" sz="3600" b="1" dirty="0" err="1">
                <a:solidFill>
                  <a:schemeClr val="accent2"/>
                </a:solidFill>
                <a:effectLst>
                  <a:outerShdw blurRad="38100" dist="38100" dir="2700000" algn="tl">
                    <a:srgbClr val="000000"/>
                  </a:outerShdw>
                </a:effectLst>
                <a:latin typeface="Tahoma" pitchFamily="34" charset="0"/>
                <a:cs typeface="Times New Roman" pitchFamily="18" charset="0"/>
              </a:rPr>
              <a:t>perasat</a:t>
            </a:r>
            <a:endParaRPr lang="en-US" sz="3600" b="1" dirty="0">
              <a:solidFill>
                <a:schemeClr val="accent2"/>
              </a:solidFill>
              <a:effectLst>
                <a:outerShdw blurRad="38100" dist="38100" dir="2700000" algn="tl">
                  <a:srgbClr val="000000"/>
                </a:outerShdw>
              </a:effectLst>
              <a:latin typeface="Tahoma" pitchFamily="34" charset="0"/>
              <a:cs typeface="Times New Roman" pitchFamily="18" charset="0"/>
            </a:endParaRP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838200" y="2895600"/>
            <a:ext cx="7656513" cy="3505200"/>
          </a:xfrm>
        </p:spPr>
        <p:txBody>
          <a:bodyPr/>
          <a:lstStyle/>
          <a:p>
            <a:pPr marL="609600" indent="-609600" algn="just" eaLnBrk="1" hangingPunct="1">
              <a:buClr>
                <a:srgbClr val="FFFF00"/>
              </a:buClr>
              <a:buFontTx/>
              <a:buNone/>
              <a:defRPr/>
            </a:pPr>
            <a:r>
              <a:rPr lang="en-US" sz="2800" b="1" i="1" smtClean="0">
                <a:solidFill>
                  <a:srgbClr val="00FF00"/>
                </a:solidFill>
                <a:effectLst>
                  <a:outerShdw blurRad="38100" dist="38100" dir="2700000" algn="tl">
                    <a:srgbClr val="000000"/>
                  </a:outerShdw>
                </a:effectLst>
              </a:rPr>
              <a:t>“ </a:t>
            </a:r>
            <a:r>
              <a:rPr lang="da-DK" b="1" i="1" smtClean="0">
                <a:solidFill>
                  <a:srgbClr val="00FF00"/>
                </a:solidFill>
                <a:effectLst>
                  <a:outerShdw blurRad="38100" dist="38100" dir="2700000" algn="tl">
                    <a:srgbClr val="000000"/>
                  </a:outerShdw>
                </a:effectLst>
              </a:rPr>
              <a:t>Lakukan manuver pemeriksaan    KV sebelum pemeriksaan KVP dan VEP</a:t>
            </a:r>
            <a:r>
              <a:rPr lang="da-DK" b="1" i="1" baseline="-25000" smtClean="0">
                <a:solidFill>
                  <a:srgbClr val="00FF00"/>
                </a:solidFill>
                <a:effectLst>
                  <a:outerShdw blurRad="38100" dist="38100" dir="2700000" algn="tl">
                    <a:srgbClr val="000000"/>
                  </a:outerShdw>
                </a:effectLst>
              </a:rPr>
              <a:t>1 </a:t>
            </a:r>
            <a:r>
              <a:rPr lang="da-DK" b="1" i="1" smtClean="0">
                <a:solidFill>
                  <a:srgbClr val="00FF00"/>
                </a:solidFill>
                <a:effectLst>
                  <a:outerShdw blurRad="38100" dist="38100" dir="2700000" algn="tl">
                    <a:srgbClr val="000000"/>
                  </a:outerShdw>
                </a:effectLst>
              </a:rPr>
              <a:t>”</a:t>
            </a:r>
            <a:endParaRPr lang="en-US" b="1" i="1" smtClean="0">
              <a:solidFill>
                <a:srgbClr val="00FF00"/>
              </a:solidFill>
              <a:effectLst>
                <a:outerShdw blurRad="38100" dist="38100" dir="2700000" algn="tl">
                  <a:srgbClr val="000000"/>
                </a:outerShdw>
              </a:effectLst>
            </a:endParaRPr>
          </a:p>
          <a:p>
            <a:pPr marL="609600" indent="-609600" algn="just" eaLnBrk="1" hangingPunct="1">
              <a:buClr>
                <a:srgbClr val="FFFF00"/>
              </a:buClr>
              <a:buFontTx/>
              <a:buNone/>
              <a:defRPr/>
            </a:pPr>
            <a:endParaRPr lang="en-US" sz="2800" b="1" i="1" smtClean="0">
              <a:solidFill>
                <a:srgbClr val="00FF00"/>
              </a:solidFill>
              <a:effectLst>
                <a:outerShdw blurRad="38100" dist="38100" dir="2700000" algn="tl">
                  <a:srgbClr val="000000"/>
                </a:outerShdw>
              </a:effectLst>
            </a:endParaRPr>
          </a:p>
        </p:txBody>
      </p:sp>
      <p:sp>
        <p:nvSpPr>
          <p:cNvPr id="71683" name="Text Box 3"/>
          <p:cNvSpPr txBox="1">
            <a:spLocks noChangeArrowheads="1"/>
          </p:cNvSpPr>
          <p:nvPr/>
        </p:nvSpPr>
        <p:spPr bwMode="auto">
          <a:xfrm>
            <a:off x="914400" y="838200"/>
            <a:ext cx="7543800" cy="646113"/>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Teknik</a:t>
            </a:r>
            <a:r>
              <a:rPr lang="en-US" sz="3600" b="1" dirty="0">
                <a:solidFill>
                  <a:schemeClr val="accent2"/>
                </a:solidFill>
                <a:effectLst>
                  <a:outerShdw blurRad="38100" dist="38100" dir="2700000" algn="tl">
                    <a:srgbClr val="000000"/>
                  </a:outerShdw>
                </a:effectLst>
                <a:latin typeface="Calibri" pitchFamily="34" charset="0"/>
                <a:cs typeface="Times New Roman" pitchFamily="18" charset="0"/>
              </a:rPr>
              <a:t> </a:t>
            </a: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perasat</a:t>
            </a:r>
            <a:endParaRPr lang="en-US" sz="3600" b="1" dirty="0">
              <a:solidFill>
                <a:schemeClr val="accent2"/>
              </a:solidFill>
              <a:effectLst>
                <a:outerShdw blurRad="38100" dist="38100" dir="2700000" algn="tl">
                  <a:srgbClr val="000000"/>
                </a:outerShdw>
              </a:effectLst>
              <a:latin typeface="Calibri" pitchFamily="34" charset="0"/>
              <a:cs typeface="Times New Roman" pitchFamily="18" charset="0"/>
            </a:endParaRP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762000" y="2362200"/>
            <a:ext cx="8001000" cy="4038600"/>
          </a:xfrm>
        </p:spPr>
        <p:txBody>
          <a:bodyPr/>
          <a:lstStyle/>
          <a:p>
            <a:pPr marL="609600" indent="-609600" algn="just" eaLnBrk="1" hangingPunct="1">
              <a:buClr>
                <a:srgbClr val="FFFF00"/>
              </a:buClr>
              <a:buFont typeface="Wingdings" pitchFamily="2" charset="2"/>
              <a:buChar char="§"/>
              <a:defRPr/>
            </a:pPr>
            <a:r>
              <a:rPr lang="sv-SE" sz="2800" dirty="0" smtClean="0">
                <a:effectLst>
                  <a:outerShdw blurRad="38100" dist="38100" dir="2700000" algn="tl">
                    <a:srgbClr val="000000"/>
                  </a:outerShdw>
                </a:effectLst>
              </a:rPr>
              <a:t>Penderita melakukan manuver secara relaks. </a:t>
            </a:r>
          </a:p>
          <a:p>
            <a:pPr marL="609600" indent="-609600" algn="just" eaLnBrk="1" hangingPunct="1">
              <a:buClr>
                <a:srgbClr val="FFFF00"/>
              </a:buClr>
              <a:buFont typeface="Wingdings" pitchFamily="2" charset="2"/>
              <a:buChar char="§"/>
              <a:defRPr/>
            </a:pPr>
            <a:r>
              <a:rPr lang="sv-SE" sz="2800" dirty="0" smtClean="0">
                <a:effectLst>
                  <a:outerShdw blurRad="38100" dist="38100" dir="2700000" algn="tl">
                    <a:srgbClr val="000000"/>
                  </a:outerShdw>
                </a:effectLst>
              </a:rPr>
              <a:t>Subjek menghisap udara semaksimal mungkin dan mengeluarkan udara sebanyak-banyaknya sampai mencapai nilai volume residu. </a:t>
            </a:r>
          </a:p>
          <a:p>
            <a:pPr marL="609600" indent="-609600" algn="just" eaLnBrk="1" hangingPunct="1">
              <a:buClr>
                <a:srgbClr val="FFFF00"/>
              </a:buClr>
              <a:buFont typeface="Wingdings" pitchFamily="2" charset="2"/>
              <a:buChar char="§"/>
              <a:defRPr/>
            </a:pPr>
            <a:r>
              <a:rPr lang="sv-SE" sz="2800" dirty="0" smtClean="0">
                <a:effectLst>
                  <a:outerShdw blurRad="38100" dist="38100" dir="2700000" algn="tl">
                    <a:srgbClr val="000000"/>
                  </a:outerShdw>
                </a:effectLst>
              </a:rPr>
              <a:t>Manuver diteruskan sampai subjek mencapai nilai inhalasi maksimal dan volume ekhalasi dalam flow yang relatif konstan.</a:t>
            </a:r>
            <a:endParaRPr lang="en-US" sz="2800" dirty="0" smtClean="0">
              <a:effectLst>
                <a:outerShdw blurRad="38100" dist="38100" dir="2700000" algn="tl">
                  <a:srgbClr val="000000"/>
                </a:outerShdw>
              </a:effectLst>
            </a:endParaRPr>
          </a:p>
        </p:txBody>
      </p:sp>
      <p:sp>
        <p:nvSpPr>
          <p:cNvPr id="72707" name="Text Box 3"/>
          <p:cNvSpPr txBox="1">
            <a:spLocks noChangeArrowheads="1"/>
          </p:cNvSpPr>
          <p:nvPr/>
        </p:nvSpPr>
        <p:spPr bwMode="auto">
          <a:xfrm>
            <a:off x="1371600" y="838200"/>
            <a:ext cx="7543800" cy="646113"/>
          </a:xfrm>
          <a:prstGeom prst="rect">
            <a:avLst/>
          </a:prstGeom>
          <a:noFill/>
          <a:ln w="9525">
            <a:noFill/>
            <a:miter lim="800000"/>
            <a:headEnd/>
            <a:tailEnd/>
          </a:ln>
          <a:effectLst/>
        </p:spPr>
        <p:txBody>
          <a:bodyPr>
            <a:spAutoFit/>
          </a:bodyPr>
          <a:lstStyle/>
          <a:p>
            <a:pPr>
              <a:spcBef>
                <a:spcPct val="50000"/>
              </a:spcBef>
              <a:defRPr/>
            </a:pPr>
            <a:r>
              <a:rPr lang="en-US" sz="3600" b="1" dirty="0" err="1">
                <a:solidFill>
                  <a:schemeClr val="accent2"/>
                </a:solidFill>
                <a:effectLst>
                  <a:outerShdw blurRad="38100" dist="38100" dir="2700000" algn="tl">
                    <a:srgbClr val="000000"/>
                  </a:outerShdw>
                </a:effectLst>
                <a:latin typeface="Calibri" pitchFamily="34" charset="0"/>
                <a:cs typeface="Times New Roman" pitchFamily="18" charset="0"/>
              </a:rPr>
              <a:t>Perasat</a:t>
            </a:r>
            <a:r>
              <a:rPr lang="en-US" sz="3600" b="1" dirty="0">
                <a:solidFill>
                  <a:schemeClr val="accent2"/>
                </a:solidFill>
                <a:effectLst>
                  <a:outerShdw blurRad="38100" dist="38100" dir="2700000" algn="tl">
                    <a:srgbClr val="000000"/>
                  </a:outerShdw>
                </a:effectLst>
                <a:latin typeface="Calibri" pitchFamily="34" charset="0"/>
                <a:cs typeface="Times New Roman" pitchFamily="18" charset="0"/>
              </a:rPr>
              <a:t> </a:t>
            </a:r>
            <a:r>
              <a:rPr lang="en-US" sz="3600" b="1" dirty="0" smtClean="0">
                <a:solidFill>
                  <a:schemeClr val="accent2"/>
                </a:solidFill>
                <a:effectLst>
                  <a:outerShdw blurRad="38100" dist="38100" dir="2700000" algn="tl">
                    <a:srgbClr val="000000"/>
                  </a:outerShdw>
                </a:effectLst>
                <a:latin typeface="Calibri" pitchFamily="34" charset="0"/>
                <a:cs typeface="Times New Roman" pitchFamily="18" charset="0"/>
              </a:rPr>
              <a:t>KV/ KAPASITY VITAL</a:t>
            </a:r>
            <a:endParaRPr lang="en-US" sz="3600" b="1" dirty="0">
              <a:solidFill>
                <a:schemeClr val="accent2"/>
              </a:solidFill>
              <a:effectLst>
                <a:outerShdw blurRad="38100" dist="38100" dir="2700000" algn="tl">
                  <a:srgbClr val="000000"/>
                </a:outerShdw>
              </a:effectLst>
              <a:latin typeface="Calibri" pitchFamily="34" charset="0"/>
              <a:cs typeface="Times New Roman" pitchFamily="18" charset="0"/>
            </a:endParaRP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381000"/>
            <a:ext cx="8001000" cy="1219200"/>
          </a:xfrm>
        </p:spPr>
        <p:txBody>
          <a:bodyPr/>
          <a:lstStyle/>
          <a:p>
            <a:pPr>
              <a:defRPr/>
            </a:pPr>
            <a:r>
              <a:rPr lang="en-US" sz="3600" dirty="0" err="1" smtClean="0">
                <a:solidFill>
                  <a:schemeClr val="accent2"/>
                </a:solidFill>
                <a:effectLst>
                  <a:outerShdw blurRad="38100" dist="38100" dir="2700000" algn="tl">
                    <a:srgbClr val="000000"/>
                  </a:outerShdw>
                </a:effectLst>
                <a:latin typeface="Calibri" pitchFamily="34" charset="0"/>
              </a:rPr>
              <a:t>Teknik</a:t>
            </a:r>
            <a:r>
              <a:rPr lang="en-US" sz="3600" dirty="0" smtClean="0">
                <a:solidFill>
                  <a:schemeClr val="accent2"/>
                </a:solidFill>
                <a:latin typeface="Calibri" pitchFamily="34" charset="0"/>
              </a:rPr>
              <a:t> </a:t>
            </a:r>
            <a:r>
              <a:rPr lang="en-US" sz="3600" dirty="0" err="1" smtClean="0">
                <a:solidFill>
                  <a:schemeClr val="accent2"/>
                </a:solidFill>
                <a:latin typeface="Calibri" pitchFamily="34" charset="0"/>
              </a:rPr>
              <a:t>pemeriksaan</a:t>
            </a:r>
            <a:r>
              <a:rPr lang="en-US" sz="3600" dirty="0" smtClean="0">
                <a:solidFill>
                  <a:schemeClr val="accent2"/>
                </a:solidFill>
                <a:latin typeface="Calibri" pitchFamily="34" charset="0"/>
              </a:rPr>
              <a:t> KV/</a:t>
            </a:r>
            <a:r>
              <a:rPr lang="en-US" sz="3600" b="1" dirty="0" smtClean="0">
                <a:solidFill>
                  <a:schemeClr val="accent2"/>
                </a:solidFill>
                <a:effectLst>
                  <a:outerShdw blurRad="38100" dist="38100" dir="2700000" algn="tl">
                    <a:srgbClr val="000000"/>
                  </a:outerShdw>
                </a:effectLst>
                <a:latin typeface="Calibri" pitchFamily="34" charset="0"/>
                <a:cs typeface="Times New Roman" pitchFamily="18" charset="0"/>
              </a:rPr>
              <a:t> KAPASITY VITAL</a:t>
            </a:r>
            <a:r>
              <a:rPr lang="en-US" sz="3600" dirty="0" smtClean="0">
                <a:solidFill>
                  <a:schemeClr val="accent2"/>
                </a:solidFill>
                <a:latin typeface="Calibri" pitchFamily="34" charset="0"/>
              </a:rPr>
              <a:t> </a:t>
            </a:r>
          </a:p>
        </p:txBody>
      </p:sp>
      <p:sp>
        <p:nvSpPr>
          <p:cNvPr id="73731" name="Rectangle 3"/>
          <p:cNvSpPr>
            <a:spLocks noGrp="1" noChangeArrowheads="1"/>
          </p:cNvSpPr>
          <p:nvPr>
            <p:ph type="body" idx="1"/>
          </p:nvPr>
        </p:nvSpPr>
        <p:spPr>
          <a:xfrm>
            <a:off x="838200" y="1828800"/>
            <a:ext cx="7924800" cy="4800600"/>
          </a:xfrm>
        </p:spPr>
        <p:txBody>
          <a:bodyPr/>
          <a:lstStyle/>
          <a:p>
            <a:pPr eaLnBrk="1" hangingPunct="1">
              <a:lnSpc>
                <a:spcPct val="90000"/>
              </a:lnSpc>
              <a:buClr>
                <a:srgbClr val="FFFF00"/>
              </a:buClr>
              <a:defRPr/>
            </a:pPr>
            <a:r>
              <a:rPr lang="en-US" sz="2400" b="1" smtClean="0">
                <a:effectLst>
                  <a:outerShdw blurRad="38100" dist="38100" dir="2700000" algn="tl">
                    <a:srgbClr val="000000"/>
                  </a:outerShdw>
                </a:effectLst>
              </a:rPr>
              <a:t>Pastikan subjek pada posisi yang benar</a:t>
            </a:r>
          </a:p>
          <a:p>
            <a:pPr eaLnBrk="1" hangingPunct="1">
              <a:lnSpc>
                <a:spcPct val="90000"/>
              </a:lnSpc>
              <a:buClr>
                <a:srgbClr val="FFFF00"/>
              </a:buClr>
              <a:defRPr/>
            </a:pPr>
            <a:r>
              <a:rPr lang="en-US" sz="2400" b="1" smtClean="0">
                <a:effectLst>
                  <a:outerShdw blurRad="38100" dist="38100" dir="2700000" algn="tl">
                    <a:srgbClr val="000000"/>
                  </a:outerShdw>
                </a:effectLst>
              </a:rPr>
              <a:t>Masukkan </a:t>
            </a:r>
            <a:r>
              <a:rPr lang="en-US" sz="2400" b="1" i="1" smtClean="0">
                <a:effectLst>
                  <a:outerShdw blurRad="38100" dist="38100" dir="2700000" algn="tl">
                    <a:srgbClr val="000000"/>
                  </a:outerShdw>
                </a:effectLst>
              </a:rPr>
              <a:t>mouthpiece </a:t>
            </a:r>
            <a:r>
              <a:rPr lang="en-US" sz="2400" b="1" smtClean="0">
                <a:effectLst>
                  <a:outerShdw blurRad="38100" dist="38100" dir="2700000" algn="tl">
                    <a:srgbClr val="000000"/>
                  </a:outerShdw>
                </a:effectLst>
              </a:rPr>
              <a:t>dan rapatkan kedua bibir</a:t>
            </a:r>
          </a:p>
          <a:p>
            <a:pPr eaLnBrk="1" hangingPunct="1">
              <a:lnSpc>
                <a:spcPct val="90000"/>
              </a:lnSpc>
              <a:buClr>
                <a:srgbClr val="FFFF00"/>
              </a:buClr>
              <a:defRPr/>
            </a:pPr>
            <a:r>
              <a:rPr lang="en-US" sz="2400" b="1" smtClean="0">
                <a:effectLst>
                  <a:outerShdw blurRad="38100" dist="38100" dir="2700000" algn="tl">
                    <a:srgbClr val="000000"/>
                  </a:outerShdw>
                </a:effectLst>
              </a:rPr>
              <a:t>Pemeriksaan dimulai dengan napas tenang (volume tidal ; 3-5 kali sampai akhir ekspirasi stabil)</a:t>
            </a:r>
          </a:p>
          <a:p>
            <a:pPr eaLnBrk="1" hangingPunct="1">
              <a:lnSpc>
                <a:spcPct val="90000"/>
              </a:lnSpc>
              <a:buClr>
                <a:srgbClr val="FFFF00"/>
              </a:buClr>
              <a:defRPr/>
            </a:pPr>
            <a:r>
              <a:rPr lang="en-US" sz="2400" b="1" smtClean="0">
                <a:effectLst>
                  <a:outerShdw blurRad="38100" dist="38100" dir="2700000" algn="tl">
                    <a:srgbClr val="000000"/>
                  </a:outerShdw>
                </a:effectLst>
              </a:rPr>
              <a:t>Minta subjek untuk menghirup udara semaksimal mungkin dan menghembuskan perlahan-lahan sampai VR dan memenuhi kriteria akhir pemeriksaan</a:t>
            </a:r>
          </a:p>
          <a:p>
            <a:pPr eaLnBrk="1" hangingPunct="1">
              <a:lnSpc>
                <a:spcPct val="90000"/>
              </a:lnSpc>
              <a:buClr>
                <a:srgbClr val="FFFF00"/>
              </a:buClr>
              <a:defRPr/>
            </a:pPr>
            <a:r>
              <a:rPr lang="en-US" sz="2400" b="1" smtClean="0">
                <a:effectLst>
                  <a:outerShdw blurRad="38100" dist="38100" dir="2700000" algn="tl">
                    <a:srgbClr val="000000"/>
                  </a:outerShdw>
                </a:effectLst>
              </a:rPr>
              <a:t>Selama inspirasi perhatikan subjek telah melakukan inspirasi maksimal; tidak ada bocor</a:t>
            </a:r>
          </a:p>
          <a:p>
            <a:pPr eaLnBrk="1" hangingPunct="1">
              <a:lnSpc>
                <a:spcPct val="90000"/>
              </a:lnSpc>
              <a:buClr>
                <a:srgbClr val="FFFF00"/>
              </a:buClr>
              <a:defRPr/>
            </a:pPr>
            <a:r>
              <a:rPr lang="en-US" sz="2400" b="1" smtClean="0">
                <a:effectLst>
                  <a:outerShdw blurRad="38100" dist="38100" dir="2700000" algn="tl">
                    <a:srgbClr val="000000"/>
                  </a:outerShdw>
                </a:effectLst>
              </a:rPr>
              <a:t>Selama ekspirasi perhatikan layar ; aliran relatif konstan dan memenuhi kriteria akhir pemeriksaan</a:t>
            </a:r>
          </a:p>
        </p:txBody>
      </p:sp>
      <p:sp>
        <p:nvSpPr>
          <p:cNvPr id="4" name="Rectangle 3"/>
          <p:cNvSpPr/>
          <p:nvPr/>
        </p:nvSpPr>
        <p:spPr>
          <a:xfrm>
            <a:off x="0" y="0"/>
            <a:ext cx="414338"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2065338"/>
          </a:xfrm>
        </p:spPr>
        <p:txBody>
          <a:bodyPr/>
          <a:lstStyle/>
          <a:p>
            <a:pPr>
              <a:defRPr/>
            </a:pPr>
            <a:r>
              <a:rPr lang="id-ID" sz="2800" b="1" dirty="0" smtClean="0"/>
              <a:t>Jantung terdiri dari 4 bagian yaitu</a:t>
            </a:r>
            <a:r>
              <a:rPr lang="en-US" sz="2800" b="1" dirty="0" smtClean="0"/>
              <a:t>:</a:t>
            </a:r>
            <a:br>
              <a:rPr lang="en-US" sz="2800" b="1" dirty="0" smtClean="0"/>
            </a:br>
            <a:r>
              <a:rPr lang="en-US" sz="2800" dirty="0" smtClean="0">
                <a:solidFill>
                  <a:srgbClr val="FF0000"/>
                </a:solidFill>
              </a:rPr>
              <a:t>A</a:t>
            </a:r>
            <a:r>
              <a:rPr lang="id-ID" sz="2800" dirty="0" smtClean="0">
                <a:solidFill>
                  <a:srgbClr val="FF0000"/>
                </a:solidFill>
              </a:rPr>
              <a:t>trium </a:t>
            </a:r>
            <a:r>
              <a:rPr lang="en-US" sz="2800" dirty="0" smtClean="0">
                <a:solidFill>
                  <a:srgbClr val="FF0000"/>
                </a:solidFill>
              </a:rPr>
              <a:t>   </a:t>
            </a:r>
            <a:r>
              <a:rPr lang="id-ID" sz="2800" dirty="0" smtClean="0"/>
              <a:t>(dextra &amp; sinistra) &amp; </a:t>
            </a:r>
            <a:r>
              <a:rPr lang="en-US" sz="2800" dirty="0" smtClean="0"/>
              <a:t/>
            </a:r>
            <a:br>
              <a:rPr lang="en-US" sz="2800" dirty="0" smtClean="0"/>
            </a:br>
            <a:r>
              <a:rPr lang="en-US" sz="2800" dirty="0" smtClean="0">
                <a:solidFill>
                  <a:srgbClr val="FF0000"/>
                </a:solidFill>
              </a:rPr>
              <a:t>V</a:t>
            </a:r>
            <a:r>
              <a:rPr lang="id-ID" sz="2800" dirty="0" smtClean="0">
                <a:solidFill>
                  <a:srgbClr val="FF0000"/>
                </a:solidFill>
              </a:rPr>
              <a:t>entrikel </a:t>
            </a:r>
            <a:r>
              <a:rPr lang="id-ID" sz="2800" dirty="0" smtClean="0"/>
              <a:t>(dextra &amp; sinistra).</a:t>
            </a:r>
            <a:r>
              <a:rPr lang="en-US" dirty="0" smtClean="0"/>
              <a:t/>
            </a:r>
            <a:br>
              <a:rPr lang="en-US" dirty="0" smtClean="0"/>
            </a:br>
            <a:endParaRPr lang="en-US" dirty="0"/>
          </a:p>
        </p:txBody>
      </p:sp>
      <p:sp>
        <p:nvSpPr>
          <p:cNvPr id="97283" name="Content Placeholder 2"/>
          <p:cNvSpPr>
            <a:spLocks noGrp="1"/>
          </p:cNvSpPr>
          <p:nvPr>
            <p:ph idx="1"/>
          </p:nvPr>
        </p:nvSpPr>
        <p:spPr>
          <a:xfrm>
            <a:off x="457200" y="1643063"/>
            <a:ext cx="8229600" cy="4376737"/>
          </a:xfrm>
        </p:spPr>
        <p:txBody>
          <a:bodyPr/>
          <a:lstStyle/>
          <a:p>
            <a:r>
              <a:rPr lang="id-ID" b="1" smtClean="0"/>
              <a:t> </a:t>
            </a:r>
            <a:r>
              <a:rPr lang="id-ID" sz="2800" b="1" i="1" smtClean="0"/>
              <a:t>Jantung mempunyai </a:t>
            </a:r>
            <a:r>
              <a:rPr lang="id-ID" sz="2800" b="1" i="1" smtClean="0">
                <a:solidFill>
                  <a:srgbClr val="0000FF"/>
                </a:solidFill>
              </a:rPr>
              <a:t>akti</a:t>
            </a:r>
            <a:r>
              <a:rPr lang="en-US" sz="2800" b="1" i="1" smtClean="0">
                <a:solidFill>
                  <a:srgbClr val="0000FF"/>
                </a:solidFill>
              </a:rPr>
              <a:t>v</a:t>
            </a:r>
            <a:r>
              <a:rPr lang="id-ID" sz="2800" b="1" i="1" smtClean="0">
                <a:solidFill>
                  <a:srgbClr val="0000FF"/>
                </a:solidFill>
              </a:rPr>
              <a:t>itas listrik </a:t>
            </a:r>
            <a:r>
              <a:rPr lang="id-ID" sz="2800" b="1" i="1" smtClean="0"/>
              <a:t>meliputi:</a:t>
            </a:r>
            <a:endParaRPr lang="en-US" sz="2800" b="1" i="1" smtClean="0">
              <a:solidFill>
                <a:srgbClr val="0000FF"/>
              </a:solidFill>
            </a:endParaRPr>
          </a:p>
          <a:p>
            <a:endParaRPr lang="en-US" smtClean="0"/>
          </a:p>
        </p:txBody>
      </p:sp>
      <p:sp>
        <p:nvSpPr>
          <p:cNvPr id="4" name="Rectangle 3"/>
          <p:cNvSpPr/>
          <p:nvPr/>
        </p:nvSpPr>
        <p:spPr>
          <a:xfrm>
            <a:off x="2786063" y="2571750"/>
            <a:ext cx="4643437" cy="204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Ø"/>
              <a:defRPr/>
            </a:pPr>
            <a:r>
              <a:rPr lang="en-US" b="1" i="1" dirty="0">
                <a:solidFill>
                  <a:schemeClr val="bg1"/>
                </a:solidFill>
              </a:rPr>
              <a:t>    </a:t>
            </a:r>
            <a:r>
              <a:rPr lang="id-ID" sz="2400" b="1" i="1" dirty="0">
                <a:solidFill>
                  <a:schemeClr val="bg1"/>
                </a:solidFill>
              </a:rPr>
              <a:t>Sino Atrio Nodus,</a:t>
            </a:r>
            <a:endParaRPr lang="en-US" sz="2400" b="1" i="1" dirty="0">
              <a:solidFill>
                <a:schemeClr val="bg1"/>
              </a:solidFill>
            </a:endParaRPr>
          </a:p>
          <a:p>
            <a:pPr>
              <a:buFont typeface="Wingdings" pitchFamily="2" charset="2"/>
              <a:buChar char="Ø"/>
              <a:defRPr/>
            </a:pPr>
            <a:r>
              <a:rPr lang="en-US" sz="2400" b="1" i="1" dirty="0">
                <a:solidFill>
                  <a:schemeClr val="bg1"/>
                </a:solidFill>
              </a:rPr>
              <a:t>  </a:t>
            </a:r>
            <a:r>
              <a:rPr lang="id-ID" sz="2400" b="1" i="1" dirty="0">
                <a:solidFill>
                  <a:schemeClr val="bg1"/>
                </a:solidFill>
              </a:rPr>
              <a:t>Atrio Ventrikuler Nodus, </a:t>
            </a:r>
            <a:endParaRPr lang="en-US" sz="2400" b="1" i="1" dirty="0">
              <a:solidFill>
                <a:schemeClr val="bg1"/>
              </a:solidFill>
            </a:endParaRPr>
          </a:p>
          <a:p>
            <a:pPr>
              <a:buFont typeface="Wingdings" pitchFamily="2" charset="2"/>
              <a:buChar char="Ø"/>
              <a:defRPr/>
            </a:pPr>
            <a:r>
              <a:rPr lang="en-US" sz="2400" b="1" i="1" dirty="0">
                <a:solidFill>
                  <a:schemeClr val="bg1"/>
                </a:solidFill>
              </a:rPr>
              <a:t>  </a:t>
            </a:r>
            <a:r>
              <a:rPr lang="id-ID" sz="2400" b="1" i="1" dirty="0">
                <a:solidFill>
                  <a:schemeClr val="bg1"/>
                </a:solidFill>
              </a:rPr>
              <a:t>Berkas His dan</a:t>
            </a:r>
            <a:endParaRPr lang="en-US" sz="2400" b="1" i="1" dirty="0">
              <a:solidFill>
                <a:schemeClr val="bg1"/>
              </a:solidFill>
            </a:endParaRPr>
          </a:p>
          <a:p>
            <a:pPr>
              <a:buFont typeface="Wingdings" pitchFamily="2" charset="2"/>
              <a:buChar char="Ø"/>
              <a:defRPr/>
            </a:pPr>
            <a:r>
              <a:rPr lang="en-US" sz="2400" b="1" i="1" dirty="0">
                <a:solidFill>
                  <a:schemeClr val="bg1"/>
                </a:solidFill>
              </a:rPr>
              <a:t>  </a:t>
            </a:r>
            <a:r>
              <a:rPr lang="id-ID" sz="2400" b="1" i="1" dirty="0">
                <a:solidFill>
                  <a:schemeClr val="bg1"/>
                </a:solidFill>
              </a:rPr>
              <a:t>Serabut Purkinje, </a:t>
            </a:r>
            <a:endParaRPr lang="en-US" sz="2400" b="1" dirty="0">
              <a:solidFill>
                <a:schemeClr val="bg1"/>
              </a:solidFill>
            </a:endParaRPr>
          </a:p>
        </p:txBody>
      </p:sp>
      <p:sp>
        <p:nvSpPr>
          <p:cNvPr id="5" name="Down Arrow 4"/>
          <p:cNvSpPr/>
          <p:nvPr/>
        </p:nvSpPr>
        <p:spPr>
          <a:xfrm>
            <a:off x="4786313" y="4929188"/>
            <a:ext cx="8382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714625" y="5857875"/>
            <a:ext cx="5000625"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000" b="1" i="1" dirty="0">
                <a:solidFill>
                  <a:srgbClr val="FF0000"/>
                </a:solidFill>
              </a:rPr>
              <a:t>P</a:t>
            </a:r>
            <a:r>
              <a:rPr lang="id-ID" sz="2000" b="1" i="1" dirty="0">
                <a:solidFill>
                  <a:srgbClr val="FF0000"/>
                </a:solidFill>
              </a:rPr>
              <a:t>oint penting dalam pembacaan EK</a:t>
            </a:r>
            <a:r>
              <a:rPr lang="en-US" sz="2000" b="1" i="1" dirty="0">
                <a:solidFill>
                  <a:srgbClr val="FF0000"/>
                </a:solidFill>
              </a:rPr>
              <a:t>G</a:t>
            </a:r>
            <a:endParaRPr lang="en-US" sz="2000" b="1" dirty="0">
              <a:solidFill>
                <a:srgbClr val="FF0000"/>
              </a:solidFill>
            </a:endParaRPr>
          </a:p>
        </p:txBody>
      </p:sp>
      <p:sp>
        <p:nvSpPr>
          <p:cNvPr id="7" name="Rectangle 6"/>
          <p:cNvSpPr/>
          <p:nvPr/>
        </p:nvSpPr>
        <p:spPr>
          <a:xfrm>
            <a:off x="0" y="0"/>
            <a:ext cx="382137"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762000"/>
            <a:ext cx="7496175" cy="617538"/>
          </a:xfrm>
        </p:spPr>
        <p:txBody>
          <a:bodyPr/>
          <a:lstStyle/>
          <a:p>
            <a:pPr>
              <a:defRPr/>
            </a:pPr>
            <a:r>
              <a:rPr lang="en-US" sz="3600" dirty="0" err="1" smtClean="0">
                <a:solidFill>
                  <a:schemeClr val="accent2"/>
                </a:solidFill>
                <a:latin typeface="Calibri" pitchFamily="34" charset="0"/>
              </a:rPr>
              <a:t>Perasat</a:t>
            </a:r>
            <a:r>
              <a:rPr lang="en-US" sz="3600" dirty="0" smtClean="0">
                <a:solidFill>
                  <a:schemeClr val="accent2"/>
                </a:solidFill>
                <a:latin typeface="Calibri" pitchFamily="34" charset="0"/>
              </a:rPr>
              <a:t> KVP / </a:t>
            </a:r>
            <a:r>
              <a:rPr lang="en-US" sz="2400" dirty="0" err="1" smtClean="0">
                <a:solidFill>
                  <a:srgbClr val="00FF00"/>
                </a:solidFill>
                <a:effectLst>
                  <a:outerShdw blurRad="38100" dist="38100" dir="2700000" algn="tl">
                    <a:srgbClr val="000000"/>
                  </a:outerShdw>
                </a:effectLst>
              </a:rPr>
              <a:t>Kapasiti</a:t>
            </a:r>
            <a:r>
              <a:rPr lang="en-US" sz="2400" dirty="0" smtClean="0">
                <a:solidFill>
                  <a:srgbClr val="00FF00"/>
                </a:solidFill>
                <a:effectLst>
                  <a:outerShdw blurRad="38100" dist="38100" dir="2700000" algn="tl">
                    <a:srgbClr val="000000"/>
                  </a:outerShdw>
                </a:effectLst>
              </a:rPr>
              <a:t> Vital </a:t>
            </a:r>
            <a:r>
              <a:rPr lang="en-US" sz="2400" dirty="0" err="1" smtClean="0">
                <a:solidFill>
                  <a:srgbClr val="00FF00"/>
                </a:solidFill>
                <a:effectLst>
                  <a:outerShdw blurRad="38100" dist="38100" dir="2700000" algn="tl">
                    <a:srgbClr val="000000"/>
                  </a:outerShdw>
                </a:effectLst>
              </a:rPr>
              <a:t>Paksa</a:t>
            </a:r>
            <a:r>
              <a:rPr lang="en-US" sz="2400" dirty="0" smtClean="0">
                <a:solidFill>
                  <a:srgbClr val="00FF00"/>
                </a:solidFill>
                <a:effectLst>
                  <a:outerShdw blurRad="38100" dist="38100" dir="2700000" algn="tl">
                    <a:srgbClr val="000000"/>
                  </a:outerShdw>
                </a:effectLst>
              </a:rPr>
              <a:t> </a:t>
            </a:r>
            <a:r>
              <a:rPr lang="en-US" sz="3600" dirty="0" err="1" smtClean="0">
                <a:solidFill>
                  <a:schemeClr val="accent2"/>
                </a:solidFill>
                <a:latin typeface="Calibri" pitchFamily="34" charset="0"/>
              </a:rPr>
              <a:t>dan</a:t>
            </a:r>
            <a:r>
              <a:rPr lang="en-US" sz="3600" dirty="0" smtClean="0">
                <a:solidFill>
                  <a:schemeClr val="accent2"/>
                </a:solidFill>
                <a:latin typeface="Calibri" pitchFamily="34" charset="0"/>
              </a:rPr>
              <a:t> VEP</a:t>
            </a:r>
            <a:r>
              <a:rPr lang="en-US" sz="3600" baseline="-25000" dirty="0" smtClean="0">
                <a:solidFill>
                  <a:schemeClr val="accent2"/>
                </a:solidFill>
                <a:latin typeface="Calibri" pitchFamily="34" charset="0"/>
              </a:rPr>
              <a:t>1</a:t>
            </a:r>
            <a:r>
              <a:rPr lang="en-US" sz="3600" dirty="0" smtClean="0">
                <a:solidFill>
                  <a:schemeClr val="accent2"/>
                </a:solidFill>
                <a:latin typeface="Calibri" pitchFamily="34" charset="0"/>
              </a:rPr>
              <a:t>  /</a:t>
            </a:r>
            <a:r>
              <a:rPr lang="en-US" sz="3600" dirty="0" smtClean="0">
                <a:solidFill>
                  <a:srgbClr val="00FF00"/>
                </a:solidFill>
                <a:effectLst>
                  <a:outerShdw blurRad="38100" dist="38100" dir="2700000" algn="tl">
                    <a:srgbClr val="000000"/>
                  </a:outerShdw>
                </a:effectLst>
              </a:rPr>
              <a:t> </a:t>
            </a:r>
            <a:r>
              <a:rPr lang="en-US" sz="2400" dirty="0" smtClean="0">
                <a:solidFill>
                  <a:srgbClr val="00FF00"/>
                </a:solidFill>
                <a:effectLst>
                  <a:outerShdw blurRad="38100" dist="38100" dir="2700000" algn="tl">
                    <a:srgbClr val="000000"/>
                  </a:outerShdw>
                </a:effectLst>
              </a:rPr>
              <a:t>Volume </a:t>
            </a:r>
            <a:r>
              <a:rPr lang="en-US" sz="2400" dirty="0" err="1" smtClean="0">
                <a:solidFill>
                  <a:srgbClr val="00FF00"/>
                </a:solidFill>
                <a:effectLst>
                  <a:outerShdw blurRad="38100" dist="38100" dir="2700000" algn="tl">
                    <a:srgbClr val="000000"/>
                  </a:outerShdw>
                </a:effectLst>
              </a:rPr>
              <a:t>ekspirasi</a:t>
            </a:r>
            <a:r>
              <a:rPr lang="en-US" sz="2400" dirty="0" smtClean="0">
                <a:solidFill>
                  <a:srgbClr val="00FF00"/>
                </a:solidFill>
                <a:effectLst>
                  <a:outerShdw blurRad="38100" dist="38100" dir="2700000" algn="tl">
                    <a:srgbClr val="000000"/>
                  </a:outerShdw>
                </a:effectLst>
              </a:rPr>
              <a:t> </a:t>
            </a:r>
            <a:r>
              <a:rPr lang="en-US" sz="2400" dirty="0" err="1" smtClean="0">
                <a:solidFill>
                  <a:srgbClr val="00FF00"/>
                </a:solidFill>
                <a:effectLst>
                  <a:outerShdw blurRad="38100" dist="38100" dir="2700000" algn="tl">
                    <a:srgbClr val="000000"/>
                  </a:outerShdw>
                </a:effectLst>
              </a:rPr>
              <a:t>paksa</a:t>
            </a:r>
            <a:r>
              <a:rPr lang="en-US" sz="2400" dirty="0" smtClean="0">
                <a:solidFill>
                  <a:srgbClr val="00FF00"/>
                </a:solidFill>
                <a:effectLst>
                  <a:outerShdw blurRad="38100" dist="38100" dir="2700000" algn="tl">
                    <a:srgbClr val="000000"/>
                  </a:outerShdw>
                </a:effectLst>
              </a:rPr>
              <a:t> </a:t>
            </a:r>
            <a:r>
              <a:rPr lang="en-US" sz="2400" dirty="0" err="1" smtClean="0">
                <a:solidFill>
                  <a:srgbClr val="00FF00"/>
                </a:solidFill>
                <a:effectLst>
                  <a:outerShdw blurRad="38100" dist="38100" dir="2700000" algn="tl">
                    <a:srgbClr val="000000"/>
                  </a:outerShdw>
                </a:effectLst>
              </a:rPr>
              <a:t>detik</a:t>
            </a:r>
            <a:r>
              <a:rPr lang="en-US" sz="2400" dirty="0" smtClean="0">
                <a:solidFill>
                  <a:srgbClr val="00FF00"/>
                </a:solidFill>
                <a:effectLst>
                  <a:outerShdw blurRad="38100" dist="38100" dir="2700000" algn="tl">
                    <a:srgbClr val="000000"/>
                  </a:outerShdw>
                </a:effectLst>
              </a:rPr>
              <a:t> 1 </a:t>
            </a:r>
            <a:endParaRPr lang="en-US" sz="2400" dirty="0" smtClean="0">
              <a:solidFill>
                <a:schemeClr val="accent2"/>
              </a:solidFill>
              <a:latin typeface="Calibri" pitchFamily="34" charset="0"/>
            </a:endParaRPr>
          </a:p>
        </p:txBody>
      </p:sp>
      <p:sp>
        <p:nvSpPr>
          <p:cNvPr id="75779" name="Rectangle 3"/>
          <p:cNvSpPr>
            <a:spLocks noGrp="1" noChangeArrowheads="1"/>
          </p:cNvSpPr>
          <p:nvPr>
            <p:ph type="body" idx="1"/>
          </p:nvPr>
        </p:nvSpPr>
        <p:spPr>
          <a:xfrm>
            <a:off x="609600" y="1828800"/>
            <a:ext cx="8001000" cy="4648200"/>
          </a:xfrm>
        </p:spPr>
        <p:txBody>
          <a:bodyPr/>
          <a:lstStyle/>
          <a:p>
            <a:pPr lvl="1" eaLnBrk="1" hangingPunct="1">
              <a:lnSpc>
                <a:spcPct val="90000"/>
              </a:lnSpc>
              <a:buClr>
                <a:srgbClr val="FFFF00"/>
              </a:buClr>
              <a:defRPr/>
            </a:pPr>
            <a:r>
              <a:rPr lang="sv-SE" sz="2400" b="1" dirty="0" smtClean="0">
                <a:effectLst>
                  <a:outerShdw blurRad="38100" dist="38100" dir="2700000" algn="tl">
                    <a:srgbClr val="000000"/>
                  </a:outerShdw>
                </a:effectLst>
              </a:rPr>
              <a:t>Penderita </a:t>
            </a:r>
            <a:r>
              <a:rPr lang="sv-SE" sz="2000" b="1" dirty="0" smtClean="0">
                <a:effectLst>
                  <a:outerShdw blurRad="38100" dist="38100" dir="2700000" algn="tl">
                    <a:srgbClr val="000000"/>
                  </a:outerShdw>
                </a:effectLst>
              </a:rPr>
              <a:t>menghisap udara semaksimal mungkin (inspirasi maksimal) kemudian </a:t>
            </a:r>
            <a:r>
              <a:rPr lang="sv-SE" sz="2400" b="1" dirty="0" smtClean="0">
                <a:effectLst>
                  <a:outerShdw blurRad="38100" dist="38100" dir="2700000" algn="tl">
                    <a:srgbClr val="000000"/>
                  </a:outerShdw>
                </a:effectLst>
              </a:rPr>
              <a:t>meniup melalui mouth piece sekuat-kuatnya dan secepat-cepatnya (blast exhalation) sampai semua udara dapat dikeluarkan sebanyak-banyaknya </a:t>
            </a:r>
          </a:p>
          <a:p>
            <a:pPr lvl="1" eaLnBrk="1" hangingPunct="1">
              <a:lnSpc>
                <a:spcPct val="90000"/>
              </a:lnSpc>
              <a:buClr>
                <a:srgbClr val="FFFF00"/>
              </a:buClr>
              <a:buFontTx/>
              <a:buNone/>
              <a:defRPr/>
            </a:pPr>
            <a:endParaRPr lang="sv-SE" sz="2400" b="1" dirty="0" smtClean="0">
              <a:effectLst>
                <a:outerShdw blurRad="38100" dist="38100" dir="2700000" algn="tl">
                  <a:srgbClr val="000000"/>
                </a:outerShdw>
              </a:effectLst>
            </a:endParaRPr>
          </a:p>
          <a:p>
            <a:pPr lvl="1" eaLnBrk="1" hangingPunct="1">
              <a:lnSpc>
                <a:spcPct val="90000"/>
              </a:lnSpc>
              <a:buClr>
                <a:srgbClr val="FFFF00"/>
              </a:buClr>
              <a:defRPr/>
            </a:pPr>
            <a:r>
              <a:rPr lang="sv-SE" sz="2400" b="1" dirty="0" smtClean="0">
                <a:effectLst>
                  <a:outerShdw blurRad="38100" dist="38100" dir="2700000" algn="tl">
                    <a:srgbClr val="000000"/>
                  </a:outerShdw>
                </a:effectLst>
              </a:rPr>
              <a:t>Penderita harus melakukan manuver secara maksimal dan betul (inspirasi maksimal, permulaan yang baik, ekspirasi yang tidak terputus/terus menerus minimal 6 detik, serta usaha yang maksimal)</a:t>
            </a:r>
          </a:p>
        </p:txBody>
      </p:sp>
      <p:sp>
        <p:nvSpPr>
          <p:cNvPr id="4" name="Rectangle 3"/>
          <p:cNvSpPr/>
          <p:nvPr/>
        </p:nvSpPr>
        <p:spPr>
          <a:xfrm>
            <a:off x="0" y="0"/>
            <a:ext cx="400050"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609600"/>
            <a:ext cx="7496175" cy="776288"/>
          </a:xfrm>
        </p:spPr>
        <p:txBody>
          <a:bodyPr/>
          <a:lstStyle/>
          <a:p>
            <a:pPr eaLnBrk="1" hangingPunct="1">
              <a:defRPr/>
            </a:pPr>
            <a:r>
              <a:rPr lang="en-US" sz="3600" dirty="0" err="1" smtClean="0">
                <a:solidFill>
                  <a:schemeClr val="accent2"/>
                </a:solidFill>
                <a:latin typeface="Calibri" pitchFamily="34" charset="0"/>
              </a:rPr>
              <a:t>Teknik</a:t>
            </a:r>
            <a:r>
              <a:rPr lang="en-US" sz="3600" dirty="0" smtClean="0">
                <a:solidFill>
                  <a:schemeClr val="accent2"/>
                </a:solidFill>
                <a:latin typeface="Calibri" pitchFamily="34" charset="0"/>
              </a:rPr>
              <a:t> </a:t>
            </a:r>
            <a:r>
              <a:rPr lang="en-US" sz="3600" dirty="0" err="1" smtClean="0">
                <a:solidFill>
                  <a:schemeClr val="accent2"/>
                </a:solidFill>
                <a:latin typeface="Calibri" pitchFamily="34" charset="0"/>
              </a:rPr>
              <a:t>pemeriksaan</a:t>
            </a:r>
            <a:r>
              <a:rPr lang="en-US" sz="3600" dirty="0" smtClean="0">
                <a:solidFill>
                  <a:schemeClr val="accent2"/>
                </a:solidFill>
                <a:latin typeface="Calibri" pitchFamily="34" charset="0"/>
              </a:rPr>
              <a:t> KVP </a:t>
            </a:r>
            <a:r>
              <a:rPr lang="en-US" sz="3600" dirty="0" err="1" smtClean="0">
                <a:solidFill>
                  <a:schemeClr val="accent2"/>
                </a:solidFill>
                <a:latin typeface="Calibri" pitchFamily="34" charset="0"/>
              </a:rPr>
              <a:t>dan</a:t>
            </a:r>
            <a:r>
              <a:rPr lang="en-US" sz="3600" dirty="0" smtClean="0">
                <a:solidFill>
                  <a:schemeClr val="accent2"/>
                </a:solidFill>
                <a:latin typeface="Calibri" pitchFamily="34" charset="0"/>
              </a:rPr>
              <a:t> VEP</a:t>
            </a:r>
            <a:r>
              <a:rPr lang="en-US" sz="3600" baseline="-25000" dirty="0" smtClean="0">
                <a:solidFill>
                  <a:schemeClr val="accent2"/>
                </a:solidFill>
                <a:latin typeface="Calibri" pitchFamily="34" charset="0"/>
              </a:rPr>
              <a:t>1</a:t>
            </a:r>
            <a:endParaRPr lang="en-US" sz="3600" dirty="0" smtClean="0">
              <a:solidFill>
                <a:schemeClr val="accent2"/>
              </a:solidFill>
              <a:latin typeface="Calibri" pitchFamily="34" charset="0"/>
            </a:endParaRPr>
          </a:p>
        </p:txBody>
      </p:sp>
      <p:sp>
        <p:nvSpPr>
          <p:cNvPr id="76803" name="Rectangle 3"/>
          <p:cNvSpPr>
            <a:spLocks noGrp="1" noChangeArrowheads="1"/>
          </p:cNvSpPr>
          <p:nvPr>
            <p:ph type="body" idx="1"/>
          </p:nvPr>
        </p:nvSpPr>
        <p:spPr>
          <a:xfrm>
            <a:off x="838200" y="1700213"/>
            <a:ext cx="7772400" cy="4508500"/>
          </a:xfrm>
        </p:spPr>
        <p:txBody>
          <a:bodyPr/>
          <a:lstStyle/>
          <a:p>
            <a:pPr lvl="1" eaLnBrk="1" hangingPunct="1">
              <a:lnSpc>
                <a:spcPct val="90000"/>
              </a:lnSpc>
              <a:buClr>
                <a:srgbClr val="FFFF00"/>
              </a:buClr>
              <a:defRPr/>
            </a:pPr>
            <a:r>
              <a:rPr lang="sv-SE" sz="2800" b="1" dirty="0" smtClean="0">
                <a:effectLst>
                  <a:outerShdw blurRad="38100" dist="38100" dir="2700000" algn="tl">
                    <a:srgbClr val="000000"/>
                  </a:outerShdw>
                </a:effectLst>
              </a:rPr>
              <a:t>Pastikan subjek pada posisi yang benar</a:t>
            </a:r>
          </a:p>
          <a:p>
            <a:pPr lvl="1" eaLnBrk="1" hangingPunct="1">
              <a:lnSpc>
                <a:spcPct val="90000"/>
              </a:lnSpc>
              <a:buClr>
                <a:srgbClr val="FFFF00"/>
              </a:buClr>
              <a:defRPr/>
            </a:pPr>
            <a:r>
              <a:rPr lang="sv-SE" sz="2800" b="1" dirty="0" smtClean="0">
                <a:effectLst>
                  <a:outerShdw blurRad="38100" dist="38100" dir="2700000" algn="tl">
                    <a:srgbClr val="000000"/>
                  </a:outerShdw>
                </a:effectLst>
              </a:rPr>
              <a:t>Pasang penjepit hidung</a:t>
            </a:r>
          </a:p>
          <a:p>
            <a:pPr lvl="1" eaLnBrk="1" hangingPunct="1">
              <a:lnSpc>
                <a:spcPct val="90000"/>
              </a:lnSpc>
              <a:buClr>
                <a:srgbClr val="FFFF00"/>
              </a:buClr>
              <a:defRPr/>
            </a:pPr>
            <a:r>
              <a:rPr lang="sv-SE" sz="2800" b="1" dirty="0" smtClean="0">
                <a:effectLst>
                  <a:outerShdw blurRad="38100" dist="38100" dir="2700000" algn="tl">
                    <a:srgbClr val="000000"/>
                  </a:outerShdw>
                </a:effectLst>
              </a:rPr>
              <a:t>Inspirasi semaksimal mungkin dengan cepat namun tidak dipaksa</a:t>
            </a:r>
          </a:p>
          <a:p>
            <a:pPr lvl="1" eaLnBrk="1" hangingPunct="1">
              <a:lnSpc>
                <a:spcPct val="90000"/>
              </a:lnSpc>
              <a:buClr>
                <a:srgbClr val="FFFF00"/>
              </a:buClr>
              <a:defRPr/>
            </a:pPr>
            <a:r>
              <a:rPr lang="sv-SE" sz="2800" b="1" dirty="0" smtClean="0">
                <a:effectLst>
                  <a:outerShdw blurRad="38100" dist="38100" dir="2700000" algn="tl">
                    <a:srgbClr val="000000"/>
                  </a:outerShdw>
                </a:effectLst>
              </a:rPr>
              <a:t>Masukkan </a:t>
            </a:r>
            <a:r>
              <a:rPr lang="sv-SE" sz="2800" b="1" i="1" dirty="0" smtClean="0">
                <a:effectLst>
                  <a:outerShdw blurRad="38100" dist="38100" dir="2700000" algn="tl">
                    <a:srgbClr val="000000"/>
                  </a:outerShdw>
                </a:effectLst>
              </a:rPr>
              <a:t>mouthpiece</a:t>
            </a:r>
            <a:r>
              <a:rPr lang="sv-SE" sz="2800" b="1" dirty="0" smtClean="0">
                <a:effectLst>
                  <a:outerShdw blurRad="38100" dist="38100" dir="2700000" algn="tl">
                    <a:srgbClr val="000000"/>
                  </a:outerShdw>
                </a:effectLst>
              </a:rPr>
              <a:t> dan rapatkan kedua bibir</a:t>
            </a:r>
          </a:p>
          <a:p>
            <a:pPr lvl="1" eaLnBrk="1" hangingPunct="1">
              <a:lnSpc>
                <a:spcPct val="90000"/>
              </a:lnSpc>
              <a:buClr>
                <a:srgbClr val="FFFF00"/>
              </a:buClr>
              <a:defRPr/>
            </a:pPr>
            <a:r>
              <a:rPr lang="sv-SE" sz="2800" b="1" dirty="0" smtClean="0">
                <a:effectLst>
                  <a:outerShdw blurRad="38100" dist="38100" dir="2700000" algn="tl">
                    <a:srgbClr val="000000"/>
                  </a:outerShdw>
                </a:effectLst>
              </a:rPr>
              <a:t>Hembuskan udara semaksimal mungkin segera setelah bibir dirapatkan</a:t>
            </a:r>
          </a:p>
          <a:p>
            <a:pPr lvl="1" eaLnBrk="1" hangingPunct="1">
              <a:lnSpc>
                <a:spcPct val="90000"/>
              </a:lnSpc>
              <a:buClr>
                <a:srgbClr val="FFFF00"/>
              </a:buClr>
              <a:defRPr/>
            </a:pPr>
            <a:r>
              <a:rPr lang="sv-SE" sz="2800" b="1" dirty="0" smtClean="0">
                <a:effectLst>
                  <a:outerShdw blurRad="38100" dist="38100" dir="2700000" algn="tl">
                    <a:srgbClr val="000000"/>
                  </a:outerShdw>
                </a:effectLst>
              </a:rPr>
              <a:t>Ulangi instruksi sampai 3 kali perasat</a:t>
            </a:r>
          </a:p>
        </p:txBody>
      </p:sp>
      <p:sp>
        <p:nvSpPr>
          <p:cNvPr id="4" name="Rectangle 3"/>
          <p:cNvSpPr/>
          <p:nvPr/>
        </p:nvSpPr>
        <p:spPr>
          <a:xfrm>
            <a:off x="0" y="0"/>
            <a:ext cx="385763"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srcRect/>
          <a:stretch>
            <a:fillRect/>
          </a:stretch>
        </p:blipFill>
        <p:spPr bwMode="auto">
          <a:xfrm>
            <a:off x="1676400" y="642938"/>
            <a:ext cx="5715000" cy="5715000"/>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762000" y="0"/>
            <a:ext cx="8382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94211" name="Rectangle 3"/>
          <p:cNvSpPr>
            <a:spLocks noGrp="1" noChangeArrowheads="1"/>
          </p:cNvSpPr>
          <p:nvPr>
            <p:ph type="title"/>
          </p:nvPr>
        </p:nvSpPr>
        <p:spPr>
          <a:xfrm>
            <a:off x="914400" y="914400"/>
            <a:ext cx="7772400" cy="1143000"/>
          </a:xfrm>
          <a:effectLst>
            <a:outerShdw dist="45791" dir="3378596" algn="ctr" rotWithShape="0">
              <a:srgbClr val="FF0000"/>
            </a:outerShdw>
          </a:effectLst>
        </p:spPr>
        <p:txBody>
          <a:bodyPr/>
          <a:lstStyle/>
          <a:p>
            <a:pPr eaLnBrk="1" hangingPunct="1">
              <a:defRPr/>
            </a:pPr>
            <a:r>
              <a:rPr lang="en-US" sz="3600" dirty="0" smtClean="0">
                <a:latin typeface="Calibri" pitchFamily="34" charset="0"/>
              </a:rPr>
              <a:t>HASIL YANG DAPAT DITERIMA</a:t>
            </a:r>
          </a:p>
        </p:txBody>
      </p:sp>
      <p:sp>
        <p:nvSpPr>
          <p:cNvPr id="145412" name="Rectangle 4"/>
          <p:cNvSpPr>
            <a:spLocks noGrp="1" noChangeArrowheads="1"/>
          </p:cNvSpPr>
          <p:nvPr>
            <p:ph type="body" idx="1"/>
          </p:nvPr>
        </p:nvSpPr>
        <p:spPr>
          <a:xfrm>
            <a:off x="1066800" y="2590800"/>
            <a:ext cx="7772400" cy="3538538"/>
          </a:xfrm>
        </p:spPr>
        <p:txBody>
          <a:bodyPr/>
          <a:lstStyle/>
          <a:p>
            <a:pPr eaLnBrk="1" hangingPunct="1">
              <a:lnSpc>
                <a:spcPct val="110000"/>
              </a:lnSpc>
              <a:buClr>
                <a:srgbClr val="66FF33"/>
              </a:buClr>
              <a:buFont typeface="Wingdings" pitchFamily="2" charset="2"/>
              <a:buChar char="§"/>
            </a:pPr>
            <a:r>
              <a:rPr lang="en-US" sz="3200" smtClean="0"/>
              <a:t> Permulaan uji harus baik</a:t>
            </a:r>
          </a:p>
          <a:p>
            <a:pPr eaLnBrk="1" hangingPunct="1">
              <a:lnSpc>
                <a:spcPct val="110000"/>
              </a:lnSpc>
              <a:buClr>
                <a:srgbClr val="66FF33"/>
              </a:buClr>
              <a:buFont typeface="Wingdings" pitchFamily="2" charset="2"/>
              <a:buChar char="§"/>
            </a:pPr>
            <a:r>
              <a:rPr lang="en-US" sz="3200" smtClean="0"/>
              <a:t> Pemeriksaan selesai</a:t>
            </a:r>
          </a:p>
          <a:p>
            <a:pPr eaLnBrk="1" hangingPunct="1">
              <a:lnSpc>
                <a:spcPct val="110000"/>
              </a:lnSpc>
              <a:buClr>
                <a:srgbClr val="66FF33"/>
              </a:buClr>
              <a:buFont typeface="Wingdings" pitchFamily="2" charset="2"/>
              <a:buChar char="§"/>
            </a:pPr>
            <a:r>
              <a:rPr lang="en-US" sz="3200" smtClean="0"/>
              <a:t> Waktu ekspirasi minimal 3 detik</a:t>
            </a:r>
          </a:p>
          <a:p>
            <a:pPr eaLnBrk="1" hangingPunct="1">
              <a:lnSpc>
                <a:spcPct val="110000"/>
              </a:lnSpc>
              <a:buClr>
                <a:srgbClr val="66FF33"/>
              </a:buClr>
              <a:buFont typeface="Wingdings" pitchFamily="2" charset="2"/>
              <a:buChar char="§"/>
            </a:pPr>
            <a:r>
              <a:rPr lang="en-US" sz="3200" smtClean="0"/>
              <a:t> Grafik flow – volume mempunyai puncak</a:t>
            </a:r>
          </a:p>
        </p:txBody>
      </p:sp>
      <p:sp>
        <p:nvSpPr>
          <p:cNvPr id="5" name="Rectangle 4"/>
          <p:cNvSpPr/>
          <p:nvPr/>
        </p:nvSpPr>
        <p:spPr>
          <a:xfrm>
            <a:off x="0" y="0"/>
            <a:ext cx="400050"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436688" y="276225"/>
            <a:ext cx="6878637" cy="685800"/>
          </a:xfrm>
          <a:prstGeom prst="rect">
            <a:avLst/>
          </a:prstGeom>
          <a:noFill/>
          <a:ln w="9525">
            <a:noFill/>
            <a:miter lim="800000"/>
            <a:headEnd/>
            <a:tailEnd/>
          </a:ln>
          <a:effectLst/>
        </p:spPr>
        <p:txBody>
          <a:bodyPr anchor="b"/>
          <a:lstStyle/>
          <a:p>
            <a:pPr algn="ctr">
              <a:defRPr/>
            </a:pPr>
            <a:r>
              <a:rPr lang="sv-SE" sz="3600" b="1" dirty="0">
                <a:solidFill>
                  <a:schemeClr val="accent2"/>
                </a:solidFill>
                <a:latin typeface="Calibri" pitchFamily="34" charset="0"/>
              </a:rPr>
              <a:t>Nilai yang </a:t>
            </a:r>
            <a:r>
              <a:rPr lang="en-US" sz="3600" b="1" dirty="0">
                <a:solidFill>
                  <a:schemeClr val="accent2"/>
                </a:solidFill>
                <a:effectLst>
                  <a:outerShdw blurRad="38100" dist="38100" dir="2700000" algn="tl">
                    <a:srgbClr val="000000"/>
                  </a:outerShdw>
                </a:effectLst>
                <a:latin typeface="Calibri" pitchFamily="34" charset="0"/>
                <a:sym typeface="Wingdings" pitchFamily="2" charset="2"/>
              </a:rPr>
              <a:t>reproducible</a:t>
            </a:r>
            <a:endParaRPr lang="en-US" sz="3600" b="1" dirty="0">
              <a:solidFill>
                <a:schemeClr val="accent2"/>
              </a:solidFill>
              <a:latin typeface="Calibri" pitchFamily="34" charset="0"/>
            </a:endParaRPr>
          </a:p>
        </p:txBody>
      </p:sp>
      <p:sp>
        <p:nvSpPr>
          <p:cNvPr id="80899" name="Rectangle 3"/>
          <p:cNvSpPr>
            <a:spLocks noGrp="1" noChangeArrowheads="1"/>
          </p:cNvSpPr>
          <p:nvPr>
            <p:ph type="body" idx="1"/>
          </p:nvPr>
        </p:nvSpPr>
        <p:spPr>
          <a:xfrm>
            <a:off x="871538" y="1730375"/>
            <a:ext cx="7504112" cy="3694113"/>
          </a:xfrm>
        </p:spPr>
        <p:txBody>
          <a:bodyPr/>
          <a:lstStyle/>
          <a:p>
            <a:pPr eaLnBrk="1" hangingPunct="1">
              <a:buClr>
                <a:srgbClr val="FFFF00"/>
              </a:buClr>
              <a:defRPr/>
            </a:pPr>
            <a:r>
              <a:rPr lang="en-US" sz="2800" dirty="0" err="1" smtClean="0">
                <a:effectLst>
                  <a:outerShdw blurRad="38100" dist="38100" dir="2700000" algn="tl">
                    <a:srgbClr val="000000"/>
                  </a:outerShdw>
                </a:effectLst>
              </a:rPr>
              <a:t>Ditentukan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setelah</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didapatkan</a:t>
            </a:r>
            <a:r>
              <a:rPr lang="en-US" sz="2800" dirty="0" smtClean="0">
                <a:effectLst>
                  <a:outerShdw blurRad="38100" dist="38100" dir="2700000" algn="tl">
                    <a:srgbClr val="000000"/>
                  </a:outerShdw>
                </a:effectLst>
              </a:rPr>
              <a:t> 3 </a:t>
            </a:r>
            <a:r>
              <a:rPr lang="en-US" sz="2800" dirty="0" err="1" smtClean="0">
                <a:effectLst>
                  <a:outerShdw blurRad="38100" dist="38100" dir="2700000" algn="tl">
                    <a:srgbClr val="000000"/>
                  </a:outerShdw>
                </a:effectLst>
              </a:rPr>
              <a:t>manuver</a:t>
            </a:r>
            <a:r>
              <a:rPr lang="en-US" sz="2800" dirty="0" smtClean="0">
                <a:effectLst>
                  <a:outerShdw blurRad="38100" dist="38100" dir="2700000" algn="tl">
                    <a:srgbClr val="000000"/>
                  </a:outerShdw>
                </a:effectLst>
              </a:rPr>
              <a:t> yang </a:t>
            </a:r>
            <a:r>
              <a:rPr lang="en-US" sz="2800" dirty="0" err="1" smtClean="0">
                <a:effectLst>
                  <a:outerShdw blurRad="38100" dist="38100" dir="2700000" algn="tl">
                    <a:srgbClr val="000000"/>
                  </a:outerShdw>
                </a:effectLst>
              </a:rPr>
              <a:t>dapat</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diterima</a:t>
            </a:r>
            <a:r>
              <a:rPr lang="en-US" sz="2800" dirty="0" smtClean="0">
                <a:effectLst>
                  <a:outerShdw blurRad="38100" dist="38100" dir="2700000" algn="tl">
                    <a:srgbClr val="000000"/>
                  </a:outerShdw>
                </a:effectLst>
              </a:rPr>
              <a:t>. </a:t>
            </a:r>
          </a:p>
          <a:p>
            <a:pPr eaLnBrk="1" hangingPunct="1">
              <a:buClr>
                <a:srgbClr val="FFFF00"/>
              </a:buClr>
              <a:defRPr/>
            </a:pPr>
            <a:r>
              <a:rPr lang="en-US" sz="2800" dirty="0" smtClean="0">
                <a:effectLst>
                  <a:outerShdw blurRad="38100" dist="38100" dir="2700000" algn="tl">
                    <a:srgbClr val="000000"/>
                  </a:outerShdw>
                </a:effectLst>
              </a:rPr>
              <a:t>KVP </a:t>
            </a:r>
            <a:r>
              <a:rPr lang="en-US" sz="2800" dirty="0" err="1" smtClean="0">
                <a:effectLst>
                  <a:outerShdw blurRad="38100" dist="38100" dir="2700000" algn="tl">
                    <a:srgbClr val="000000"/>
                  </a:outerShdw>
                </a:effectLst>
              </a:rPr>
              <a:t>reprodusibel</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bila</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antara</a:t>
            </a:r>
            <a:r>
              <a:rPr lang="en-US" sz="2800" dirty="0" smtClean="0">
                <a:effectLst>
                  <a:outerShdw blurRad="38100" dist="38100" dir="2700000" algn="tl">
                    <a:srgbClr val="000000"/>
                  </a:outerShdw>
                </a:effectLst>
              </a:rPr>
              <a:t> 2 </a:t>
            </a:r>
            <a:r>
              <a:rPr lang="en-US" sz="2800" dirty="0" err="1" smtClean="0">
                <a:effectLst>
                  <a:outerShdw blurRad="38100" dist="38100" dir="2700000" algn="tl">
                    <a:srgbClr val="000000"/>
                  </a:outerShdw>
                </a:effectLst>
              </a:rPr>
              <a:t>nilai</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terbesar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terdapat</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perbedaan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kurang</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dari</a:t>
            </a:r>
            <a:r>
              <a:rPr lang="en-US" sz="2800" dirty="0" smtClean="0">
                <a:effectLst>
                  <a:outerShdw blurRad="38100" dist="38100" dir="2700000" algn="tl">
                    <a:srgbClr val="000000"/>
                  </a:outerShdw>
                </a:effectLst>
              </a:rPr>
              <a:t> 5% KVP </a:t>
            </a:r>
            <a:r>
              <a:rPr lang="en-US" sz="2800" dirty="0" err="1" smtClean="0">
                <a:effectLst>
                  <a:outerShdw blurRad="38100" dist="38100" dir="2700000" algn="tl">
                    <a:srgbClr val="000000"/>
                  </a:outerShdw>
                </a:effectLst>
              </a:rPr>
              <a:t>terbesar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atau</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kurang</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dari</a:t>
            </a:r>
            <a:r>
              <a:rPr lang="en-US" sz="2800" dirty="0" smtClean="0">
                <a:effectLst>
                  <a:outerShdw blurRad="38100" dist="38100" dir="2700000" algn="tl">
                    <a:srgbClr val="000000"/>
                  </a:outerShdw>
                </a:effectLst>
              </a:rPr>
              <a:t> 100 ml </a:t>
            </a:r>
            <a:r>
              <a:rPr lang="en-US" sz="2800" dirty="0" err="1" smtClean="0">
                <a:effectLst>
                  <a:outerShdw blurRad="38100" dist="38100" dir="2700000" algn="tl">
                    <a:srgbClr val="000000"/>
                  </a:outerShdw>
                </a:effectLst>
              </a:rPr>
              <a:t>dan</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perbedaan</a:t>
            </a:r>
            <a:r>
              <a:rPr lang="en-US" sz="2800" dirty="0" smtClean="0">
                <a:effectLst>
                  <a:outerShdw blurRad="38100" dist="38100" dir="2700000" algn="tl">
                    <a:srgbClr val="000000"/>
                  </a:outerShdw>
                </a:effectLst>
              </a:rPr>
              <a:t> 2 </a:t>
            </a:r>
            <a:r>
              <a:rPr lang="en-US" sz="2800" dirty="0" err="1" smtClean="0">
                <a:effectLst>
                  <a:outerShdw blurRad="38100" dist="38100" dir="2700000" algn="tl">
                    <a:srgbClr val="000000"/>
                  </a:outerShdw>
                </a:effectLst>
              </a:rPr>
              <a:t>nilai</a:t>
            </a:r>
            <a:r>
              <a:rPr lang="en-US" sz="2800" dirty="0" smtClean="0">
                <a:effectLst>
                  <a:outerShdw blurRad="38100" dist="38100" dir="2700000" algn="tl">
                    <a:srgbClr val="000000"/>
                  </a:outerShdw>
                </a:effectLst>
              </a:rPr>
              <a:t> VEP</a:t>
            </a:r>
            <a:r>
              <a:rPr lang="en-US" sz="2800" baseline="-25000" dirty="0" smtClean="0">
                <a:effectLst>
                  <a:outerShdw blurRad="38100" dist="38100" dir="2700000" algn="tl">
                    <a:srgbClr val="000000"/>
                  </a:outerShdw>
                </a:effectLst>
              </a:rPr>
              <a:t>1 </a:t>
            </a:r>
            <a:r>
              <a:rPr lang="en-US" sz="2800" dirty="0" err="1" smtClean="0">
                <a:effectLst>
                  <a:outerShdw blurRad="38100" dist="38100" dir="2700000" algn="tl">
                    <a:srgbClr val="000000"/>
                  </a:outerShdw>
                </a:effectLst>
              </a:rPr>
              <a:t>terbesar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kurang</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dari</a:t>
            </a:r>
            <a:r>
              <a:rPr lang="en-US" sz="2800" dirty="0" smtClean="0">
                <a:effectLst>
                  <a:outerShdw blurRad="38100" dist="38100" dir="2700000" algn="tl">
                    <a:srgbClr val="000000"/>
                  </a:outerShdw>
                </a:effectLst>
              </a:rPr>
              <a:t> 5% VEP</a:t>
            </a:r>
            <a:r>
              <a:rPr lang="en-US" sz="2800" baseline="-25000" dirty="0" smtClean="0">
                <a:effectLst>
                  <a:outerShdw blurRad="38100" dist="38100" dir="2700000" algn="tl">
                    <a:srgbClr val="000000"/>
                  </a:outerShdw>
                </a:effectLst>
              </a:rPr>
              <a:t>1 </a:t>
            </a:r>
            <a:r>
              <a:rPr lang="en-US" sz="2800" dirty="0" smtClean="0">
                <a:effectLst>
                  <a:outerShdw blurRad="38100" dist="38100" dir="2700000" algn="tl">
                    <a:srgbClr val="000000"/>
                  </a:outerShdw>
                </a:effectLst>
              </a:rPr>
              <a:t>paling </a:t>
            </a:r>
            <a:r>
              <a:rPr lang="en-US" sz="2800" dirty="0" err="1" smtClean="0">
                <a:effectLst>
                  <a:outerShdw blurRad="38100" dist="38100" dir="2700000" algn="tl">
                    <a:srgbClr val="000000"/>
                  </a:outerShdw>
                </a:effectLst>
              </a:rPr>
              <a:t>besar</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atau</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kurang</a:t>
            </a:r>
            <a:r>
              <a:rPr lang="en-US" sz="2800" dirty="0" smtClean="0">
                <a:effectLst>
                  <a:outerShdw blurRad="38100" dist="38100" dir="2700000" algn="tl">
                    <a:srgbClr val="000000"/>
                  </a:outerShdw>
                </a:effectLst>
              </a:rPr>
              <a:t> </a:t>
            </a:r>
            <a:r>
              <a:rPr lang="en-US" sz="2800" dirty="0" err="1" smtClean="0">
                <a:effectLst>
                  <a:outerShdw blurRad="38100" dist="38100" dir="2700000" algn="tl">
                    <a:srgbClr val="000000"/>
                  </a:outerShdw>
                </a:effectLst>
              </a:rPr>
              <a:t>dari</a:t>
            </a:r>
            <a:r>
              <a:rPr lang="en-US" sz="2800" dirty="0" smtClean="0">
                <a:effectLst>
                  <a:outerShdw blurRad="38100" dist="38100" dir="2700000" algn="tl">
                    <a:srgbClr val="000000"/>
                  </a:outerShdw>
                </a:effectLst>
              </a:rPr>
              <a:t> 100</a:t>
            </a:r>
          </a:p>
        </p:txBody>
      </p:sp>
      <p:sp>
        <p:nvSpPr>
          <p:cNvPr id="4" name="Rectangle 3"/>
          <p:cNvSpPr/>
          <p:nvPr/>
        </p:nvSpPr>
        <p:spPr>
          <a:xfrm>
            <a:off x="0" y="0"/>
            <a:ext cx="428625" cy="6858000"/>
          </a:xfrm>
          <a:prstGeom prst="rect">
            <a:avLst/>
          </a:prstGeom>
          <a:solidFill>
            <a:srgbClr val="361DE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87043" name="Rectangle 3"/>
          <p:cNvSpPr>
            <a:spLocks noGrp="1" noChangeArrowheads="1"/>
          </p:cNvSpPr>
          <p:nvPr>
            <p:ph type="title"/>
          </p:nvPr>
        </p:nvSpPr>
        <p:spPr>
          <a:xfrm>
            <a:off x="876300" y="514350"/>
            <a:ext cx="7772400" cy="1143000"/>
          </a:xfrm>
          <a:effectLst>
            <a:outerShdw dist="45791" dir="3378596" algn="ctr" rotWithShape="0">
              <a:srgbClr val="FF0000"/>
            </a:outerShdw>
          </a:effectLst>
        </p:spPr>
        <p:txBody>
          <a:bodyPr/>
          <a:lstStyle/>
          <a:p>
            <a:pPr algn="ctr" eaLnBrk="1" hangingPunct="1">
              <a:defRPr/>
            </a:pPr>
            <a:r>
              <a:rPr lang="en-US" sz="3600" dirty="0" smtClean="0">
                <a:latin typeface="Calibri" pitchFamily="34" charset="0"/>
              </a:rPr>
              <a:t>PEMERIKSAAN YANG TIDAK BAIK</a:t>
            </a:r>
          </a:p>
        </p:txBody>
      </p:sp>
      <p:sp>
        <p:nvSpPr>
          <p:cNvPr id="46084" name="Rectangle 4"/>
          <p:cNvSpPr>
            <a:spLocks noGrp="1" noChangeArrowheads="1"/>
          </p:cNvSpPr>
          <p:nvPr>
            <p:ph type="body" idx="1"/>
          </p:nvPr>
        </p:nvSpPr>
        <p:spPr>
          <a:xfrm>
            <a:off x="990600" y="1443038"/>
            <a:ext cx="7772400" cy="5057775"/>
          </a:xfrm>
          <a:ln>
            <a:solidFill>
              <a:schemeClr val="tx2">
                <a:lumMod val="75000"/>
              </a:schemeClr>
            </a:solidFill>
          </a:ln>
        </p:spPr>
        <p:txBody>
          <a:bodyPr/>
          <a:lstStyle/>
          <a:p>
            <a:pPr eaLnBrk="1" hangingPunct="1">
              <a:lnSpc>
                <a:spcPct val="130000"/>
              </a:lnSpc>
              <a:buClr>
                <a:srgbClr val="66FF33"/>
              </a:buClr>
              <a:buFont typeface="Wingdings" pitchFamily="2" charset="2"/>
              <a:buChar char="§"/>
              <a:defRPr/>
            </a:pPr>
            <a:r>
              <a:rPr lang="en-US" sz="4000" dirty="0" smtClean="0"/>
              <a:t> </a:t>
            </a:r>
            <a:r>
              <a:rPr lang="en-US" sz="3200" dirty="0" err="1" smtClean="0"/>
              <a:t>Terdapat</a:t>
            </a:r>
            <a:r>
              <a:rPr lang="en-US" sz="3200" dirty="0" smtClean="0"/>
              <a:t> </a:t>
            </a:r>
            <a:r>
              <a:rPr lang="en-US" sz="3200" dirty="0" err="1" smtClean="0"/>
              <a:t>kebocoran</a:t>
            </a:r>
            <a:endParaRPr lang="en-US" sz="3200" dirty="0" smtClean="0"/>
          </a:p>
          <a:p>
            <a:pPr eaLnBrk="1" hangingPunct="1">
              <a:lnSpc>
                <a:spcPct val="130000"/>
              </a:lnSpc>
              <a:buClr>
                <a:srgbClr val="66FF33"/>
              </a:buClr>
              <a:buFont typeface="Wingdings" pitchFamily="2" charset="2"/>
              <a:buChar char="§"/>
              <a:defRPr/>
            </a:pPr>
            <a:r>
              <a:rPr lang="en-US" sz="3200" dirty="0" smtClean="0"/>
              <a:t> </a:t>
            </a:r>
            <a:r>
              <a:rPr lang="en-US" sz="3200" i="1" dirty="0" smtClean="0"/>
              <a:t>Mouth piece </a:t>
            </a:r>
            <a:r>
              <a:rPr lang="en-US" sz="3200" dirty="0" err="1" smtClean="0"/>
              <a:t>tersumbat</a:t>
            </a:r>
            <a:endParaRPr lang="en-US" sz="3200" dirty="0" smtClean="0"/>
          </a:p>
          <a:p>
            <a:pPr eaLnBrk="1" hangingPunct="1">
              <a:lnSpc>
                <a:spcPct val="130000"/>
              </a:lnSpc>
              <a:buClr>
                <a:srgbClr val="66FF33"/>
              </a:buClr>
              <a:buFont typeface="Wingdings" pitchFamily="2" charset="2"/>
              <a:buChar char="§"/>
              <a:defRPr/>
            </a:pPr>
            <a:r>
              <a:rPr lang="en-US" sz="3200" dirty="0" smtClean="0"/>
              <a:t> </a:t>
            </a:r>
            <a:r>
              <a:rPr lang="en-US" sz="3200" dirty="0" err="1" smtClean="0"/>
              <a:t>Meniup</a:t>
            </a:r>
            <a:r>
              <a:rPr lang="en-US" sz="3200" dirty="0" smtClean="0"/>
              <a:t> </a:t>
            </a:r>
            <a:r>
              <a:rPr lang="en-US" sz="3200" dirty="0" err="1" smtClean="0"/>
              <a:t>lebih</a:t>
            </a:r>
            <a:r>
              <a:rPr lang="en-US" sz="3200" dirty="0" smtClean="0"/>
              <a:t> </a:t>
            </a:r>
            <a:r>
              <a:rPr lang="en-US" sz="3200" dirty="0" err="1" smtClean="0"/>
              <a:t>dari</a:t>
            </a:r>
            <a:r>
              <a:rPr lang="en-US" sz="3200" dirty="0" smtClean="0"/>
              <a:t> 1 kali</a:t>
            </a:r>
          </a:p>
          <a:p>
            <a:pPr eaLnBrk="1" hangingPunct="1">
              <a:buClr>
                <a:srgbClr val="66FF33"/>
              </a:buClr>
              <a:buFont typeface="Wingdings" pitchFamily="2" charset="2"/>
              <a:buChar char="§"/>
              <a:defRPr/>
            </a:pPr>
            <a:r>
              <a:rPr lang="en-US" sz="3200" dirty="0" err="1" smtClean="0">
                <a:latin typeface="Calibri" pitchFamily="34" charset="0"/>
              </a:rPr>
              <a:t>Permulaan</a:t>
            </a:r>
            <a:r>
              <a:rPr lang="en-US" sz="3200" dirty="0" smtClean="0">
                <a:latin typeface="Calibri" pitchFamily="34" charset="0"/>
              </a:rPr>
              <a:t> </a:t>
            </a:r>
            <a:r>
              <a:rPr lang="en-US" sz="3200" dirty="0" err="1" smtClean="0">
                <a:latin typeface="Calibri" pitchFamily="34" charset="0"/>
              </a:rPr>
              <a:t>ekspirasi</a:t>
            </a:r>
            <a:r>
              <a:rPr lang="en-US" sz="3200" dirty="0" smtClean="0">
                <a:latin typeface="Calibri" pitchFamily="34" charset="0"/>
              </a:rPr>
              <a:t> </a:t>
            </a:r>
            <a:r>
              <a:rPr lang="en-US" sz="3200" dirty="0" err="1" smtClean="0">
                <a:latin typeface="Calibri" pitchFamily="34" charset="0"/>
              </a:rPr>
              <a:t>ragu-ragu</a:t>
            </a:r>
            <a:r>
              <a:rPr lang="en-US" sz="3200" dirty="0" smtClean="0">
                <a:latin typeface="Calibri" pitchFamily="34" charset="0"/>
              </a:rPr>
              <a:t>/ </a:t>
            </a:r>
            <a:r>
              <a:rPr lang="en-US" sz="3200" dirty="0" err="1" smtClean="0">
                <a:latin typeface="Calibri" pitchFamily="34" charset="0"/>
              </a:rPr>
              <a:t>lambat</a:t>
            </a:r>
            <a:endParaRPr lang="en-US" sz="3200" dirty="0" smtClean="0">
              <a:latin typeface="Calibri" pitchFamily="34" charset="0"/>
            </a:endParaRPr>
          </a:p>
          <a:p>
            <a:pPr eaLnBrk="1" hangingPunct="1">
              <a:buClr>
                <a:srgbClr val="66FF33"/>
              </a:buClr>
              <a:buFont typeface="Wingdings" pitchFamily="2" charset="2"/>
              <a:buChar char="§"/>
              <a:defRPr/>
            </a:pPr>
            <a:r>
              <a:rPr lang="en-US" sz="3200" dirty="0" smtClean="0">
                <a:latin typeface="Calibri" pitchFamily="34" charset="0"/>
              </a:rPr>
              <a:t> </a:t>
            </a:r>
            <a:r>
              <a:rPr lang="en-US" sz="3200" dirty="0" err="1" smtClean="0">
                <a:latin typeface="Calibri" pitchFamily="34" charset="0"/>
              </a:rPr>
              <a:t>Batuk</a:t>
            </a:r>
            <a:r>
              <a:rPr lang="en-US" sz="3200" dirty="0" smtClean="0">
                <a:latin typeface="Calibri" pitchFamily="34" charset="0"/>
              </a:rPr>
              <a:t> </a:t>
            </a:r>
            <a:r>
              <a:rPr lang="en-US" sz="3200" dirty="0" err="1" smtClean="0">
                <a:latin typeface="Calibri" pitchFamily="34" charset="0"/>
              </a:rPr>
              <a:t>selama</a:t>
            </a:r>
            <a:r>
              <a:rPr lang="en-US" sz="3200" dirty="0" smtClean="0">
                <a:latin typeface="Calibri" pitchFamily="34" charset="0"/>
              </a:rPr>
              <a:t> </a:t>
            </a:r>
            <a:r>
              <a:rPr lang="en-US" sz="3200" dirty="0" err="1" smtClean="0">
                <a:latin typeface="Calibri" pitchFamily="34" charset="0"/>
              </a:rPr>
              <a:t>ekspirasi</a:t>
            </a:r>
            <a:endParaRPr lang="en-US" sz="3200" dirty="0" smtClean="0">
              <a:latin typeface="Calibri" pitchFamily="34" charset="0"/>
            </a:endParaRPr>
          </a:p>
          <a:p>
            <a:pPr eaLnBrk="1" hangingPunct="1">
              <a:buClr>
                <a:srgbClr val="66FF33"/>
              </a:buClr>
              <a:buFont typeface="Wingdings" pitchFamily="2" charset="2"/>
              <a:buChar char="§"/>
              <a:defRPr/>
            </a:pPr>
            <a:r>
              <a:rPr lang="en-US" sz="3200" dirty="0" smtClean="0">
                <a:latin typeface="Calibri" pitchFamily="34" charset="0"/>
              </a:rPr>
              <a:t> </a:t>
            </a:r>
            <a:r>
              <a:rPr lang="en-US" sz="3200" dirty="0" err="1" smtClean="0">
                <a:latin typeface="Calibri" pitchFamily="34" charset="0"/>
              </a:rPr>
              <a:t>Ekspirasi</a:t>
            </a:r>
            <a:r>
              <a:rPr lang="en-US" sz="3200" dirty="0" smtClean="0">
                <a:latin typeface="Calibri" pitchFamily="34" charset="0"/>
              </a:rPr>
              <a:t> </a:t>
            </a:r>
            <a:r>
              <a:rPr lang="en-US" sz="3200" dirty="0" err="1" smtClean="0">
                <a:latin typeface="Calibri" pitchFamily="34" charset="0"/>
              </a:rPr>
              <a:t>tidak</a:t>
            </a:r>
            <a:r>
              <a:rPr lang="en-US" sz="3200" dirty="0" smtClean="0">
                <a:latin typeface="Calibri" pitchFamily="34" charset="0"/>
              </a:rPr>
              <a:t> </a:t>
            </a:r>
            <a:r>
              <a:rPr lang="en-US" sz="3200" dirty="0" err="1" smtClean="0">
                <a:latin typeface="Calibri" pitchFamily="34" charset="0"/>
              </a:rPr>
              <a:t>selesai</a:t>
            </a:r>
            <a:endParaRPr lang="en-US" sz="3200" dirty="0" smtClean="0">
              <a:latin typeface="Calibri" pitchFamily="34" charset="0"/>
            </a:endParaRPr>
          </a:p>
          <a:p>
            <a:pPr eaLnBrk="1" hangingPunct="1">
              <a:lnSpc>
                <a:spcPct val="130000"/>
              </a:lnSpc>
              <a:buClr>
                <a:srgbClr val="66FF33"/>
              </a:buClr>
              <a:buFont typeface="Wingdings" pitchFamily="2" charset="2"/>
              <a:buNone/>
              <a:defRPr/>
            </a:pPr>
            <a:r>
              <a:rPr lang="en-US" sz="3200" dirty="0" smtClean="0"/>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90115" name="Rectangle 3"/>
          <p:cNvSpPr>
            <a:spLocks noGrp="1" noChangeArrowheads="1"/>
          </p:cNvSpPr>
          <p:nvPr>
            <p:ph type="title"/>
          </p:nvPr>
        </p:nvSpPr>
        <p:spPr>
          <a:xfrm>
            <a:off x="685800" y="838200"/>
            <a:ext cx="7772400" cy="1143000"/>
          </a:xfrm>
          <a:effectLst>
            <a:outerShdw dist="45791" dir="3378596" algn="ctr" rotWithShape="0">
              <a:srgbClr val="FF0000"/>
            </a:outerShdw>
          </a:effectLst>
        </p:spPr>
        <p:txBody>
          <a:bodyPr/>
          <a:lstStyle/>
          <a:p>
            <a:pPr algn="ctr" eaLnBrk="1" hangingPunct="1">
              <a:defRPr/>
            </a:pPr>
            <a:r>
              <a:rPr lang="en-US" sz="3600" dirty="0" smtClean="0">
                <a:solidFill>
                  <a:schemeClr val="tx2"/>
                </a:solidFill>
                <a:latin typeface="Calibri" pitchFamily="34" charset="0"/>
              </a:rPr>
              <a:t>HASIL</a:t>
            </a:r>
          </a:p>
        </p:txBody>
      </p:sp>
      <p:sp>
        <p:nvSpPr>
          <p:cNvPr id="49156" name="Rectangle 4"/>
          <p:cNvSpPr>
            <a:spLocks noGrp="1" noChangeArrowheads="1"/>
          </p:cNvSpPr>
          <p:nvPr>
            <p:ph type="body" idx="1"/>
          </p:nvPr>
        </p:nvSpPr>
        <p:spPr>
          <a:xfrm>
            <a:off x="795338" y="1824038"/>
            <a:ext cx="7772400" cy="2762250"/>
          </a:xfrm>
          <a:ln>
            <a:solidFill>
              <a:schemeClr val="tx2">
                <a:lumMod val="75000"/>
              </a:schemeClr>
            </a:solidFill>
          </a:ln>
        </p:spPr>
        <p:txBody>
          <a:bodyPr/>
          <a:lstStyle/>
          <a:p>
            <a:pPr eaLnBrk="1" hangingPunct="1">
              <a:buClr>
                <a:srgbClr val="66FF33"/>
              </a:buClr>
              <a:buFont typeface="Wingdings" pitchFamily="2" charset="2"/>
              <a:buChar char="§"/>
              <a:defRPr/>
            </a:pPr>
            <a:r>
              <a:rPr lang="en-US" sz="4400" dirty="0" smtClean="0">
                <a:latin typeface="Calibri" pitchFamily="34" charset="0"/>
              </a:rPr>
              <a:t>  </a:t>
            </a:r>
            <a:r>
              <a:rPr lang="en-US" sz="3200" dirty="0" smtClean="0">
                <a:latin typeface="Calibri" pitchFamily="34" charset="0"/>
              </a:rPr>
              <a:t>Normal KVP </a:t>
            </a:r>
            <a:r>
              <a:rPr lang="en-US" sz="3200" dirty="0" err="1" smtClean="0">
                <a:latin typeface="Calibri" pitchFamily="34" charset="0"/>
              </a:rPr>
              <a:t>dan</a:t>
            </a:r>
            <a:r>
              <a:rPr lang="en-US" sz="3200" dirty="0" smtClean="0">
                <a:latin typeface="Calibri" pitchFamily="34" charset="0"/>
              </a:rPr>
              <a:t> KV </a:t>
            </a:r>
          </a:p>
          <a:p>
            <a:pPr eaLnBrk="1" hangingPunct="1">
              <a:buClr>
                <a:srgbClr val="66FF33"/>
              </a:buClr>
              <a:buFont typeface="Wingdings" pitchFamily="2" charset="2"/>
              <a:buChar char="§"/>
              <a:defRPr/>
            </a:pPr>
            <a:r>
              <a:rPr lang="en-US" sz="3200" dirty="0" smtClean="0">
                <a:latin typeface="Calibri" pitchFamily="34" charset="0"/>
              </a:rPr>
              <a:t>  &gt; 80% </a:t>
            </a:r>
            <a:r>
              <a:rPr lang="en-US" sz="3200" dirty="0" err="1" smtClean="0">
                <a:latin typeface="Calibri" pitchFamily="34" charset="0"/>
              </a:rPr>
              <a:t>nilai</a:t>
            </a:r>
            <a:r>
              <a:rPr lang="en-US" sz="3200" dirty="0" smtClean="0">
                <a:latin typeface="Calibri" pitchFamily="34" charset="0"/>
              </a:rPr>
              <a:t> </a:t>
            </a:r>
            <a:r>
              <a:rPr lang="en-US" sz="3200" dirty="0" err="1" smtClean="0">
                <a:latin typeface="Calibri" pitchFamily="34" charset="0"/>
              </a:rPr>
              <a:t>prediksi</a:t>
            </a:r>
            <a:endParaRPr lang="en-US" sz="3200" dirty="0" smtClean="0">
              <a:latin typeface="Calibri" pitchFamily="34" charset="0"/>
            </a:endParaRPr>
          </a:p>
          <a:p>
            <a:pPr eaLnBrk="1" hangingPunct="1">
              <a:buClr>
                <a:srgbClr val="66FF33"/>
              </a:buClr>
              <a:buFont typeface="Wingdings" pitchFamily="2" charset="2"/>
              <a:buChar char="§"/>
              <a:defRPr/>
            </a:pPr>
            <a:r>
              <a:rPr lang="en-US" sz="3200" dirty="0" smtClean="0">
                <a:latin typeface="Calibri" pitchFamily="34" charset="0"/>
              </a:rPr>
              <a:t>  VEP</a:t>
            </a:r>
            <a:r>
              <a:rPr lang="en-US" sz="3200" baseline="-25000" dirty="0" smtClean="0">
                <a:latin typeface="Calibri" pitchFamily="34" charset="0"/>
              </a:rPr>
              <a:t>1</a:t>
            </a:r>
            <a:r>
              <a:rPr lang="en-US" sz="3200" dirty="0" smtClean="0">
                <a:latin typeface="Calibri" pitchFamily="34" charset="0"/>
              </a:rPr>
              <a:t> &gt; 80% </a:t>
            </a:r>
            <a:r>
              <a:rPr lang="en-US" sz="3200" dirty="0" err="1" smtClean="0">
                <a:latin typeface="Calibri" pitchFamily="34" charset="0"/>
              </a:rPr>
              <a:t>nilai</a:t>
            </a:r>
            <a:r>
              <a:rPr lang="en-US" sz="3200" dirty="0" smtClean="0">
                <a:latin typeface="Calibri" pitchFamily="34" charset="0"/>
              </a:rPr>
              <a:t> </a:t>
            </a:r>
            <a:r>
              <a:rPr lang="en-US" sz="3200" dirty="0" err="1" smtClean="0">
                <a:latin typeface="Calibri" pitchFamily="34" charset="0"/>
              </a:rPr>
              <a:t>prediksi</a:t>
            </a:r>
            <a:r>
              <a:rPr lang="en-US" sz="3200" dirty="0" smtClean="0">
                <a:latin typeface="Calibri" pitchFamily="34" charset="0"/>
              </a:rPr>
              <a:t> </a:t>
            </a:r>
          </a:p>
          <a:p>
            <a:pPr eaLnBrk="1" hangingPunct="1">
              <a:buClr>
                <a:srgbClr val="66FF33"/>
              </a:buClr>
              <a:buFont typeface="Wingdings" pitchFamily="2" charset="2"/>
              <a:buChar char="§"/>
              <a:defRPr/>
            </a:pPr>
            <a:r>
              <a:rPr lang="en-US" sz="3200" dirty="0" smtClean="0">
                <a:latin typeface="Calibri" pitchFamily="34" charset="0"/>
              </a:rPr>
              <a:t>  VEP</a:t>
            </a:r>
            <a:r>
              <a:rPr lang="en-US" sz="3200" baseline="-25000" dirty="0" smtClean="0">
                <a:latin typeface="Calibri" pitchFamily="34" charset="0"/>
              </a:rPr>
              <a:t>1</a:t>
            </a:r>
            <a:r>
              <a:rPr lang="en-US" sz="3200" dirty="0" smtClean="0">
                <a:latin typeface="Calibri" pitchFamily="34" charset="0"/>
              </a:rPr>
              <a:t> / KVP &gt; 75%</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91139" name="Rectangle 3"/>
          <p:cNvSpPr>
            <a:spLocks noGrp="1" noChangeArrowheads="1"/>
          </p:cNvSpPr>
          <p:nvPr>
            <p:ph type="title"/>
          </p:nvPr>
        </p:nvSpPr>
        <p:spPr>
          <a:xfrm>
            <a:off x="914400" y="609600"/>
            <a:ext cx="7772400" cy="1143000"/>
          </a:xfrm>
          <a:effectLst>
            <a:outerShdw dist="45791" dir="3378596" algn="ctr" rotWithShape="0">
              <a:srgbClr val="FF0000"/>
            </a:outerShdw>
          </a:effectLst>
        </p:spPr>
        <p:txBody>
          <a:bodyPr/>
          <a:lstStyle/>
          <a:p>
            <a:pPr eaLnBrk="1" hangingPunct="1">
              <a:defRPr/>
            </a:pPr>
            <a:r>
              <a:rPr lang="en-US" sz="3600" dirty="0" smtClean="0"/>
              <a:t>RESTIKSI</a:t>
            </a:r>
          </a:p>
        </p:txBody>
      </p:sp>
      <p:sp>
        <p:nvSpPr>
          <p:cNvPr id="149508" name="Rectangle 4"/>
          <p:cNvSpPr>
            <a:spLocks noGrp="1" noChangeArrowheads="1"/>
          </p:cNvSpPr>
          <p:nvPr>
            <p:ph type="body" idx="1"/>
          </p:nvPr>
        </p:nvSpPr>
        <p:spPr>
          <a:xfrm>
            <a:off x="1066800" y="2286000"/>
            <a:ext cx="7772400" cy="4114800"/>
          </a:xfrm>
        </p:spPr>
        <p:txBody>
          <a:bodyPr/>
          <a:lstStyle/>
          <a:p>
            <a:pPr eaLnBrk="1" hangingPunct="1">
              <a:buClr>
                <a:srgbClr val="66FF33"/>
              </a:buClr>
              <a:buFont typeface="Wingdings" pitchFamily="2" charset="2"/>
              <a:buChar char="§"/>
            </a:pPr>
            <a:r>
              <a:rPr lang="en-US" smtClean="0"/>
              <a:t> KV &lt; 80% nilai prediksi</a:t>
            </a:r>
          </a:p>
          <a:p>
            <a:pPr eaLnBrk="1" hangingPunct="1">
              <a:buClr>
                <a:srgbClr val="66FF33"/>
              </a:buClr>
              <a:buFont typeface="Wingdings" pitchFamily="2" charset="2"/>
              <a:buChar char="§"/>
            </a:pPr>
            <a:r>
              <a:rPr lang="en-US" smtClean="0"/>
              <a:t> KVP &lt; 80% nilai prediksi</a:t>
            </a:r>
          </a:p>
          <a:p>
            <a:pPr eaLnBrk="1" hangingPunct="1">
              <a:lnSpc>
                <a:spcPct val="140000"/>
              </a:lnSpc>
              <a:buClr>
                <a:srgbClr val="66FF33"/>
              </a:buClr>
              <a:buFont typeface="Wingdings" pitchFamily="2" charset="2"/>
              <a:buChar char="§"/>
            </a:pPr>
            <a:r>
              <a:rPr lang="en-US" sz="3400" smtClean="0"/>
              <a:t> Restriksi ringan   80% &gt; KV &lt; 60%</a:t>
            </a:r>
          </a:p>
          <a:p>
            <a:pPr eaLnBrk="1" hangingPunct="1">
              <a:lnSpc>
                <a:spcPct val="140000"/>
              </a:lnSpc>
              <a:buClr>
                <a:srgbClr val="66FF33"/>
              </a:buClr>
              <a:buFont typeface="Wingdings" pitchFamily="2" charset="2"/>
              <a:buChar char="§"/>
            </a:pPr>
            <a:r>
              <a:rPr lang="en-US" sz="3400" smtClean="0"/>
              <a:t> Restriksi sedang 60% &gt; KV &gt; 30%</a:t>
            </a:r>
          </a:p>
          <a:p>
            <a:pPr eaLnBrk="1" hangingPunct="1">
              <a:lnSpc>
                <a:spcPct val="140000"/>
              </a:lnSpc>
              <a:buClr>
                <a:srgbClr val="66FF33"/>
              </a:buClr>
              <a:buFont typeface="Wingdings" pitchFamily="2" charset="2"/>
              <a:buChar char="§"/>
            </a:pPr>
            <a:r>
              <a:rPr lang="en-US" sz="3400" smtClean="0"/>
              <a:t> Restriksi berat	KV &lt; 30%</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0"/>
            <a:ext cx="9144000" cy="6858000"/>
          </a:xfrm>
          <a:prstGeom prst="rect">
            <a:avLst/>
          </a:prstGeom>
          <a:gradFill rotWithShape="0">
            <a:gsLst>
              <a:gs pos="0">
                <a:srgbClr val="000000"/>
              </a:gs>
              <a:gs pos="50000">
                <a:srgbClr val="000099"/>
              </a:gs>
              <a:gs pos="100000">
                <a:srgbClr val="000000"/>
              </a:gs>
            </a:gsLst>
            <a:lin ang="5400000" scaled="1"/>
          </a:gradFill>
          <a:ln w="9525">
            <a:noFill/>
            <a:miter lim="800000"/>
            <a:headEnd/>
            <a:tailEnd/>
          </a:ln>
        </p:spPr>
        <p:txBody>
          <a:bodyPr wrap="none" anchor="ctr"/>
          <a:lstStyle/>
          <a:p>
            <a:endParaRPr lang="id-ID"/>
          </a:p>
        </p:txBody>
      </p:sp>
      <p:sp>
        <p:nvSpPr>
          <p:cNvPr id="92163" name="Rectangle 3"/>
          <p:cNvSpPr>
            <a:spLocks noGrp="1" noChangeArrowheads="1"/>
          </p:cNvSpPr>
          <p:nvPr>
            <p:ph type="title"/>
          </p:nvPr>
        </p:nvSpPr>
        <p:spPr>
          <a:xfrm>
            <a:off x="757238" y="609600"/>
            <a:ext cx="7853362" cy="1143000"/>
          </a:xfrm>
          <a:effectLst>
            <a:outerShdw dist="45791" dir="3378596" algn="ctr" rotWithShape="0">
              <a:srgbClr val="FF0000"/>
            </a:outerShdw>
          </a:effectLst>
        </p:spPr>
        <p:txBody>
          <a:bodyPr/>
          <a:lstStyle/>
          <a:p>
            <a:pPr eaLnBrk="1" hangingPunct="1">
              <a:defRPr/>
            </a:pPr>
            <a:r>
              <a:rPr lang="en-US" sz="3600" dirty="0" smtClean="0"/>
              <a:t>OBSTRUKSI</a:t>
            </a:r>
          </a:p>
        </p:txBody>
      </p:sp>
      <p:sp>
        <p:nvSpPr>
          <p:cNvPr id="150532" name="Rectangle 4"/>
          <p:cNvSpPr>
            <a:spLocks noGrp="1" noChangeArrowheads="1"/>
          </p:cNvSpPr>
          <p:nvPr>
            <p:ph type="body" idx="1"/>
          </p:nvPr>
        </p:nvSpPr>
        <p:spPr>
          <a:xfrm>
            <a:off x="742950" y="1981200"/>
            <a:ext cx="8324850" cy="4114800"/>
          </a:xfrm>
        </p:spPr>
        <p:txBody>
          <a:bodyPr/>
          <a:lstStyle/>
          <a:p>
            <a:pPr eaLnBrk="1" hangingPunct="1">
              <a:lnSpc>
                <a:spcPct val="140000"/>
              </a:lnSpc>
              <a:buClr>
                <a:srgbClr val="66FF33"/>
              </a:buClr>
              <a:buFont typeface="Wingdings" pitchFamily="2" charset="2"/>
              <a:buChar char="§"/>
            </a:pPr>
            <a:r>
              <a:rPr lang="en-US" smtClean="0"/>
              <a:t> VEP</a:t>
            </a:r>
            <a:r>
              <a:rPr lang="en-US" baseline="-25000" smtClean="0"/>
              <a:t>1</a:t>
            </a:r>
            <a:r>
              <a:rPr lang="en-US" smtClean="0"/>
              <a:t> &lt; 80% nilai prediksi</a:t>
            </a:r>
          </a:p>
          <a:p>
            <a:pPr eaLnBrk="1" hangingPunct="1">
              <a:lnSpc>
                <a:spcPct val="140000"/>
              </a:lnSpc>
              <a:buClr>
                <a:srgbClr val="66FF33"/>
              </a:buClr>
              <a:buFont typeface="Wingdings" pitchFamily="2" charset="2"/>
              <a:buChar char="§"/>
            </a:pPr>
            <a:r>
              <a:rPr lang="en-US" smtClean="0"/>
              <a:t> VEP</a:t>
            </a:r>
            <a:r>
              <a:rPr lang="en-US" baseline="-25000" smtClean="0"/>
              <a:t>1</a:t>
            </a:r>
            <a:r>
              <a:rPr lang="en-US" smtClean="0"/>
              <a:t> / KVP &lt; 75%</a:t>
            </a:r>
          </a:p>
          <a:p>
            <a:pPr eaLnBrk="1" hangingPunct="1">
              <a:lnSpc>
                <a:spcPct val="140000"/>
              </a:lnSpc>
              <a:buClr>
                <a:srgbClr val="66FF33"/>
              </a:buClr>
              <a:buFont typeface="Wingdings" pitchFamily="2" charset="2"/>
              <a:buChar char="§"/>
            </a:pPr>
            <a:r>
              <a:rPr lang="en-US" smtClean="0"/>
              <a:t> Obstruksi ringan   75% &gt; VEP</a:t>
            </a:r>
            <a:r>
              <a:rPr lang="en-US" baseline="-25000" smtClean="0"/>
              <a:t>1</a:t>
            </a:r>
            <a:r>
              <a:rPr lang="en-US" smtClean="0"/>
              <a:t>/KVP &lt; 60%</a:t>
            </a:r>
          </a:p>
          <a:p>
            <a:pPr eaLnBrk="1" hangingPunct="1">
              <a:lnSpc>
                <a:spcPct val="140000"/>
              </a:lnSpc>
              <a:buClr>
                <a:srgbClr val="66FF33"/>
              </a:buClr>
              <a:buFont typeface="Wingdings" pitchFamily="2" charset="2"/>
              <a:buChar char="§"/>
            </a:pPr>
            <a:r>
              <a:rPr lang="en-US" smtClean="0"/>
              <a:t> Obstruksi sedang 60% &gt; VEP</a:t>
            </a:r>
            <a:r>
              <a:rPr lang="en-US" baseline="-25000" smtClean="0"/>
              <a:t>1</a:t>
            </a:r>
            <a:r>
              <a:rPr lang="en-US" smtClean="0"/>
              <a:t> / KVP &gt; 30%</a:t>
            </a:r>
          </a:p>
          <a:p>
            <a:pPr eaLnBrk="1" hangingPunct="1">
              <a:lnSpc>
                <a:spcPct val="140000"/>
              </a:lnSpc>
              <a:buClr>
                <a:srgbClr val="66FF33"/>
              </a:buClr>
              <a:buFont typeface="Wingdings" pitchFamily="2" charset="2"/>
              <a:buChar char="§"/>
            </a:pPr>
            <a:r>
              <a:rPr lang="en-US" smtClean="0"/>
              <a:t> Obstruksi berat	VEP</a:t>
            </a:r>
            <a:r>
              <a:rPr lang="en-US" baseline="-25000" smtClean="0"/>
              <a:t>1</a:t>
            </a:r>
            <a:r>
              <a:rPr lang="en-US" smtClean="0"/>
              <a:t> / KVP &lt; 30%</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467600" cy="503238"/>
          </a:xfrm>
        </p:spPr>
        <p:txBody>
          <a:bodyPr>
            <a:normAutofit fontScale="90000"/>
          </a:bodyPr>
          <a:lstStyle/>
          <a:p>
            <a:pPr eaLnBrk="1" fontAlgn="auto" hangingPunct="1">
              <a:spcAft>
                <a:spcPts val="0"/>
              </a:spcAft>
              <a:defRPr/>
            </a:pPr>
            <a:r>
              <a:rPr lang="id-ID" sz="2400" b="1" dirty="0" smtClean="0">
                <a:solidFill>
                  <a:schemeClr val="bg1"/>
                </a:solidFill>
              </a:rPr>
              <a:t>Memahami konsep pemeriksaan penunjang diagnostik </a:t>
            </a:r>
            <a:r>
              <a:rPr lang="en-US" sz="2400" b="1" dirty="0" smtClean="0">
                <a:solidFill>
                  <a:schemeClr val="tx2">
                    <a:satMod val="200000"/>
                  </a:schemeClr>
                </a:solidFill>
              </a:rPr>
              <a:t>.</a:t>
            </a:r>
            <a:r>
              <a:rPr lang="en-US" sz="2400" dirty="0" smtClean="0">
                <a:solidFill>
                  <a:schemeClr val="tx2">
                    <a:satMod val="200000"/>
                  </a:schemeClr>
                </a:solidFill>
              </a:rPr>
              <a:t/>
            </a:r>
            <a:br>
              <a:rPr lang="en-US" sz="2400" dirty="0" smtClean="0">
                <a:solidFill>
                  <a:schemeClr val="tx2">
                    <a:satMod val="200000"/>
                  </a:schemeClr>
                </a:solidFill>
              </a:rPr>
            </a:br>
            <a:endParaRPr lang="en-US" sz="2800" dirty="0">
              <a:solidFill>
                <a:schemeClr val="tx2">
                  <a:satMod val="200000"/>
                </a:schemeClr>
              </a:solidFill>
            </a:endParaRPr>
          </a:p>
        </p:txBody>
      </p:sp>
      <p:sp>
        <p:nvSpPr>
          <p:cNvPr id="6" name="Rectangle 5"/>
          <p:cNvSpPr/>
          <p:nvPr/>
        </p:nvSpPr>
        <p:spPr>
          <a:xfrm>
            <a:off x="0" y="0"/>
            <a:ext cx="406400" cy="6858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1556" name="Content Placeholder 6"/>
          <p:cNvSpPr>
            <a:spLocks noGrp="1"/>
          </p:cNvSpPr>
          <p:nvPr>
            <p:ph idx="1"/>
          </p:nvPr>
        </p:nvSpPr>
        <p:spPr>
          <a:xfrm>
            <a:off x="738188" y="433388"/>
            <a:ext cx="7883525" cy="4406900"/>
          </a:xfrm>
        </p:spPr>
        <p:txBody>
          <a:bodyPr/>
          <a:lstStyle/>
          <a:p>
            <a:pPr algn="ctr" eaLnBrk="1" hangingPunct="1">
              <a:buFont typeface="Wingdings" pitchFamily="2" charset="2"/>
              <a:buNone/>
            </a:pPr>
            <a:r>
              <a:rPr lang="en-US" sz="15000" b="1" smtClean="0">
                <a:solidFill>
                  <a:srgbClr val="FF0000"/>
                </a:solidFill>
              </a:rPr>
              <a:t>EMG</a:t>
            </a:r>
            <a:endParaRPr lang="en-US" smtClean="0">
              <a:solidFill>
                <a:srgbClr val="FF0000"/>
              </a:solidFill>
            </a:endParaRPr>
          </a:p>
          <a:p>
            <a:pPr algn="ctr" eaLnBrk="1" hangingPunct="1">
              <a:buFont typeface="Wingdings" pitchFamily="2" charset="2"/>
              <a:buNone/>
            </a:pPr>
            <a:r>
              <a:rPr lang="en-US" sz="3600" b="1" smtClean="0"/>
              <a:t>(ELECTROMYOGRAPHY)</a:t>
            </a:r>
          </a:p>
        </p:txBody>
      </p:sp>
      <p:pic>
        <p:nvPicPr>
          <p:cNvPr id="151557" name="Picture 1"/>
          <p:cNvPicPr>
            <a:picLocks noChangeAspect="1" noChangeArrowheads="1"/>
          </p:cNvPicPr>
          <p:nvPr/>
        </p:nvPicPr>
        <p:blipFill>
          <a:blip r:embed="rId2"/>
          <a:srcRect/>
          <a:stretch>
            <a:fillRect/>
          </a:stretch>
        </p:blipFill>
        <p:spPr bwMode="auto">
          <a:xfrm>
            <a:off x="4776788" y="3786188"/>
            <a:ext cx="3400425" cy="2532062"/>
          </a:xfrm>
          <a:prstGeom prst="rect">
            <a:avLst/>
          </a:prstGeom>
          <a:noFill/>
          <a:ln w="9525">
            <a:solidFill>
              <a:srgbClr val="FFC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2800" dirty="0" smtClean="0"/>
              <a:t>Hal-</a:t>
            </a:r>
            <a:r>
              <a:rPr lang="en-US" sz="2800" dirty="0" err="1" smtClean="0"/>
              <a:t>hal</a:t>
            </a:r>
            <a:r>
              <a:rPr lang="en-US" sz="2800" dirty="0" smtClean="0"/>
              <a:t> yang </a:t>
            </a:r>
            <a:r>
              <a:rPr lang="en-US" sz="2800" dirty="0" err="1" smtClean="0"/>
              <a:t>dapat</a:t>
            </a:r>
            <a:r>
              <a:rPr lang="en-US" sz="2800" dirty="0" smtClean="0"/>
              <a:t> </a:t>
            </a:r>
            <a:r>
              <a:rPr lang="en-US" sz="2800" dirty="0" err="1" smtClean="0"/>
              <a:t>diketahui</a:t>
            </a:r>
            <a:r>
              <a:rPr lang="en-US" sz="2800" dirty="0" smtClean="0"/>
              <a:t> </a:t>
            </a:r>
            <a:r>
              <a:rPr lang="en-US" sz="2800" dirty="0" err="1" smtClean="0"/>
              <a:t>dari</a:t>
            </a:r>
            <a:r>
              <a:rPr lang="en-US" sz="2800" dirty="0" smtClean="0"/>
              <a:t> </a:t>
            </a:r>
            <a:r>
              <a:rPr lang="en-US" sz="2800" dirty="0" err="1" smtClean="0"/>
              <a:t>pemeriksaan</a:t>
            </a:r>
            <a:r>
              <a:rPr lang="en-US" sz="2800" dirty="0" smtClean="0"/>
              <a:t> EKG </a:t>
            </a:r>
            <a:r>
              <a:rPr lang="en-US" sz="2800" dirty="0" err="1" smtClean="0"/>
              <a:t>adalah</a:t>
            </a:r>
            <a:r>
              <a:rPr lang="en-US" sz="2800" dirty="0" smtClean="0"/>
              <a:t> :</a:t>
            </a:r>
            <a:r>
              <a:rPr lang="en-US" dirty="0" smtClean="0"/>
              <a:t> </a:t>
            </a:r>
          </a:p>
        </p:txBody>
      </p:sp>
      <p:sp>
        <p:nvSpPr>
          <p:cNvPr id="98307" name="Rectangle 3"/>
          <p:cNvSpPr>
            <a:spLocks noGrp="1" noChangeArrowheads="1"/>
          </p:cNvSpPr>
          <p:nvPr>
            <p:ph type="body" idx="1"/>
          </p:nvPr>
        </p:nvSpPr>
        <p:spPr/>
        <p:txBody>
          <a:bodyPr/>
          <a:lstStyle/>
          <a:p>
            <a:pPr eaLnBrk="1" hangingPunct="1"/>
            <a:r>
              <a:rPr lang="en-US" smtClean="0"/>
              <a:t>Denyut dan irama jantung </a:t>
            </a:r>
          </a:p>
          <a:p>
            <a:pPr eaLnBrk="1" hangingPunct="1"/>
            <a:r>
              <a:rPr lang="en-US" smtClean="0"/>
              <a:t>Penebalan otot jantung (hipertrofi). </a:t>
            </a:r>
          </a:p>
          <a:p>
            <a:pPr eaLnBrk="1" hangingPunct="1"/>
            <a:r>
              <a:rPr lang="en-US" smtClean="0"/>
              <a:t>Kerusakan bagian jantung. </a:t>
            </a:r>
          </a:p>
          <a:p>
            <a:pPr eaLnBrk="1" hangingPunct="1"/>
            <a:r>
              <a:rPr lang="en-US" smtClean="0"/>
              <a:t>Gangguan aliran darah di dalam jantung. </a:t>
            </a:r>
          </a:p>
          <a:p>
            <a:pPr eaLnBrk="1" hangingPunct="1"/>
            <a:r>
              <a:rPr lang="en-US" smtClean="0"/>
              <a:t>Pola aktifitas listrik jantung yang dapat menyebabkan gangguan irama jantung </a:t>
            </a:r>
          </a:p>
          <a:p>
            <a:pPr eaLnBrk="1" hangingPunct="1">
              <a:buFontTx/>
              <a:buNone/>
            </a:pPr>
            <a:endParaRPr lang="en-US" smtClean="0"/>
          </a:p>
        </p:txBody>
      </p:sp>
      <p:sp>
        <p:nvSpPr>
          <p:cNvPr id="4" name="Rectangle 3"/>
          <p:cNvSpPr/>
          <p:nvPr/>
        </p:nvSpPr>
        <p:spPr>
          <a:xfrm>
            <a:off x="0" y="0"/>
            <a:ext cx="409433"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71488" y="500063"/>
            <a:ext cx="7672387" cy="4278312"/>
          </a:xfrm>
          <a:prstGeom prst="rect">
            <a:avLst/>
          </a:prstGeom>
          <a:noFill/>
          <a:ln w="9525">
            <a:noFill/>
            <a:miter lim="800000"/>
            <a:headEnd/>
            <a:tailEnd/>
          </a:ln>
        </p:spPr>
        <p:txBody>
          <a:bodyPr>
            <a:spAutoFit/>
          </a:bodyPr>
          <a:lstStyle/>
          <a:p>
            <a:r>
              <a:rPr lang="fr-FR" sz="3200">
                <a:solidFill>
                  <a:srgbClr val="FFFF00"/>
                </a:solidFill>
                <a:latin typeface="Calibri" pitchFamily="34" charset="0"/>
              </a:rPr>
              <a:t>Elektromiografi (</a:t>
            </a:r>
            <a:r>
              <a:rPr lang="fr-FR" sz="3200" i="1">
                <a:solidFill>
                  <a:srgbClr val="FFFF00"/>
                </a:solidFill>
                <a:latin typeface="Calibri" pitchFamily="34" charset="0"/>
              </a:rPr>
              <a:t>electromyography</a:t>
            </a:r>
            <a:r>
              <a:rPr lang="fr-FR" sz="3200">
                <a:solidFill>
                  <a:srgbClr val="FFFF00"/>
                </a:solidFill>
                <a:latin typeface="Calibri" pitchFamily="34" charset="0"/>
              </a:rPr>
              <a:t>) adalah sebuah metode untuk pengukuran, menampilkan, dan penganalisaan setiap signal listrik (</a:t>
            </a:r>
            <a:r>
              <a:rPr lang="fr-FR" sz="3200" i="1">
                <a:solidFill>
                  <a:srgbClr val="FFFF00"/>
                </a:solidFill>
                <a:latin typeface="Calibri" pitchFamily="34" charset="0"/>
              </a:rPr>
              <a:t>electrical signals</a:t>
            </a:r>
            <a:r>
              <a:rPr lang="fr-FR" sz="3200">
                <a:solidFill>
                  <a:srgbClr val="FFFF00"/>
                </a:solidFill>
                <a:latin typeface="Calibri" pitchFamily="34" charset="0"/>
              </a:rPr>
              <a:t>) dengan menggunakan bermacam-macam elektrode. </a:t>
            </a:r>
          </a:p>
          <a:p>
            <a:endParaRPr lang="fr-FR" sz="2800">
              <a:latin typeface="Calibri" pitchFamily="34" charset="0"/>
            </a:endParaRPr>
          </a:p>
          <a:p>
            <a:r>
              <a:rPr lang="fr-FR" sz="2800">
                <a:latin typeface="Calibri" pitchFamily="34" charset="0"/>
              </a:rPr>
              <a:t>Sebuah signal elektromiografi (EMG) berasal dari signal serabut otot pada jarak tertentu dari elektrode </a:t>
            </a:r>
            <a:endParaRPr lang="en-US" sz="2800">
              <a:latin typeface="Calibri" pitchFamily="34" charset="0"/>
            </a:endParaRPr>
          </a:p>
        </p:txBody>
      </p:sp>
      <p:sp>
        <p:nvSpPr>
          <p:cNvPr id="4" name="Rectangle 3"/>
          <p:cNvSpPr/>
          <p:nvPr/>
        </p:nvSpPr>
        <p:spPr>
          <a:xfrm>
            <a:off x="5743575" y="5472113"/>
            <a:ext cx="2586038"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bg1"/>
                </a:solidFill>
              </a:rPr>
              <a:t> (</a:t>
            </a:r>
            <a:r>
              <a:rPr lang="fr-FR" sz="1600" b="1" dirty="0" err="1">
                <a:solidFill>
                  <a:schemeClr val="bg1"/>
                </a:solidFill>
              </a:rPr>
              <a:t>Luttmann</a:t>
            </a:r>
            <a:r>
              <a:rPr lang="fr-FR" sz="1600" b="1" dirty="0">
                <a:solidFill>
                  <a:schemeClr val="bg1"/>
                </a:solidFill>
              </a:rPr>
              <a:t>, A, </a:t>
            </a:r>
            <a:r>
              <a:rPr lang="fr-FR" sz="1600" b="1" i="1" dirty="0">
                <a:solidFill>
                  <a:schemeClr val="bg1"/>
                </a:solidFill>
              </a:rPr>
              <a:t>1996</a:t>
            </a:r>
            <a:r>
              <a:rPr lang="fr-FR" sz="1600" b="1" dirty="0">
                <a:solidFill>
                  <a:schemeClr val="bg1"/>
                </a:solidFill>
              </a:rPr>
              <a:t>).</a:t>
            </a:r>
            <a:endParaRPr lang="en-US" sz="1600" b="1"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11067" cy="2514600"/>
          </a:xfrm>
        </p:spPr>
        <p:txBody>
          <a:bodyPr/>
          <a:lstStyle/>
          <a:p>
            <a:pPr>
              <a:defRPr/>
            </a:pPr>
            <a:r>
              <a:rPr lang="fr-FR" sz="2400" dirty="0" smtClean="0"/>
              <a:t/>
            </a:r>
            <a:br>
              <a:rPr lang="fr-FR" sz="2400" dirty="0" smtClean="0"/>
            </a:br>
            <a:r>
              <a:rPr lang="en-US" sz="1600" dirty="0" smtClean="0">
                <a:solidFill>
                  <a:srgbClr val="FF66FF"/>
                </a:solidFill>
              </a:rPr>
              <a:t/>
            </a:r>
            <a:br>
              <a:rPr lang="en-US" sz="1600" dirty="0" smtClean="0">
                <a:solidFill>
                  <a:srgbClr val="FF66FF"/>
                </a:solidFill>
              </a:rPr>
            </a:br>
            <a:endParaRPr lang="en-US" sz="1600" dirty="0">
              <a:solidFill>
                <a:srgbClr val="FF66FF"/>
              </a:solidFill>
            </a:endParaRPr>
          </a:p>
        </p:txBody>
      </p:sp>
      <p:sp>
        <p:nvSpPr>
          <p:cNvPr id="153603" name="Subtitle 2"/>
          <p:cNvSpPr>
            <a:spLocks noGrp="1"/>
          </p:cNvSpPr>
          <p:nvPr>
            <p:ph type="subTitle" idx="1"/>
          </p:nvPr>
        </p:nvSpPr>
        <p:spPr>
          <a:xfrm>
            <a:off x="557213" y="538163"/>
            <a:ext cx="8061325" cy="5448300"/>
          </a:xfrm>
        </p:spPr>
        <p:txBody>
          <a:bodyPr/>
          <a:lstStyle/>
          <a:p>
            <a:pPr>
              <a:spcBef>
                <a:spcPct val="0"/>
              </a:spcBef>
            </a:pPr>
            <a:r>
              <a:rPr lang="fr-FR" sz="2800" smtClean="0"/>
              <a:t>Sebagaimana diketahui bahwa kontraksi otot pada manusia juga merupakan suatu reaksi kelistrikan antara lain:</a:t>
            </a:r>
          </a:p>
          <a:p>
            <a:pPr>
              <a:spcBef>
                <a:spcPct val="0"/>
              </a:spcBef>
            </a:pPr>
            <a:r>
              <a:rPr lang="fr-FR" sz="2800" i="1" smtClean="0"/>
              <a:t>Resting membrane potential</a:t>
            </a:r>
            <a:r>
              <a:rPr lang="fr-FR" sz="2800" smtClean="0"/>
              <a:t>, </a:t>
            </a:r>
          </a:p>
          <a:p>
            <a:pPr>
              <a:spcBef>
                <a:spcPct val="0"/>
              </a:spcBef>
            </a:pPr>
            <a:r>
              <a:rPr lang="fr-FR" sz="2800" i="1" smtClean="0"/>
              <a:t>Muscle fiber action potential dan </a:t>
            </a:r>
          </a:p>
          <a:p>
            <a:pPr>
              <a:spcBef>
                <a:spcPct val="0"/>
              </a:spcBef>
            </a:pPr>
            <a:r>
              <a:rPr lang="fr-FR" sz="2800" i="1" smtClean="0"/>
              <a:t>Motor unit action potential.</a:t>
            </a:r>
          </a:p>
          <a:p>
            <a:pPr>
              <a:spcBef>
                <a:spcPct val="0"/>
              </a:spcBef>
            </a:pPr>
            <a:endParaRPr lang="fr-FR" sz="2800" i="1" smtClean="0"/>
          </a:p>
          <a:p>
            <a:pPr>
              <a:spcBef>
                <a:spcPct val="0"/>
              </a:spcBef>
            </a:pPr>
            <a:endParaRPr lang="fr-FR" sz="2800" i="1" smtClean="0"/>
          </a:p>
          <a:p>
            <a:pPr>
              <a:spcBef>
                <a:spcPct val="0"/>
              </a:spcBef>
            </a:pPr>
            <a:r>
              <a:rPr lang="fr-FR" sz="1800" smtClean="0">
                <a:solidFill>
                  <a:srgbClr val="FF66FF"/>
                </a:solidFill>
              </a:rPr>
              <a:t>Penggunaan EMG akan dapat memberikan informasi tentang aktivitas kelistrikan tersebut </a:t>
            </a:r>
            <a:endParaRPr lang="en-US" sz="1800" smtClean="0">
              <a:solidFill>
                <a:srgbClr val="FF66FF"/>
              </a:solidFill>
            </a:endParaRPr>
          </a:p>
          <a:p>
            <a:pPr>
              <a:spcBef>
                <a:spcPct val="0"/>
              </a:spcBef>
            </a:pPr>
            <a:endParaRPr lang="en-US" smtClean="0"/>
          </a:p>
        </p:txBody>
      </p:sp>
      <p:sp>
        <p:nvSpPr>
          <p:cNvPr id="4" name="Rectangle 3"/>
          <p:cNvSpPr/>
          <p:nvPr/>
        </p:nvSpPr>
        <p:spPr>
          <a:xfrm>
            <a:off x="0" y="0"/>
            <a:ext cx="4143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i="1" dirty="0" smtClean="0">
                <a:solidFill>
                  <a:srgbClr val="FF66FF"/>
                </a:solidFill>
                <a:latin typeface="Calibri" pitchFamily="34" charset="0"/>
              </a:rPr>
              <a:t>a. Resting Membrane Potential</a:t>
            </a:r>
            <a:r>
              <a:rPr lang="en-US" sz="3600" dirty="0" smtClean="0">
                <a:solidFill>
                  <a:srgbClr val="FF66FF"/>
                </a:solidFill>
                <a:latin typeface="Calibri" pitchFamily="34" charset="0"/>
              </a:rPr>
              <a:t>.</a:t>
            </a:r>
            <a:endParaRPr lang="en-US" sz="3600" dirty="0"/>
          </a:p>
        </p:txBody>
      </p:sp>
      <p:sp>
        <p:nvSpPr>
          <p:cNvPr id="154627" name="Content Placeholder 2"/>
          <p:cNvSpPr>
            <a:spLocks noGrp="1"/>
          </p:cNvSpPr>
          <p:nvPr>
            <p:ph idx="1"/>
          </p:nvPr>
        </p:nvSpPr>
        <p:spPr/>
        <p:txBody>
          <a:bodyPr/>
          <a:lstStyle/>
          <a:p>
            <a:r>
              <a:rPr lang="en-US" sz="3200" smtClean="0">
                <a:latin typeface="Calibri" pitchFamily="34" charset="0"/>
              </a:rPr>
              <a:t>Dalam keadaan istirahat maka potensial dari dalam ke luar serabut otot kira-kira -90 mV. Hal ini disebabkan perbedaan konsentrasi dari ion dan akan menimbulkan transportasi ion (</a:t>
            </a:r>
            <a:r>
              <a:rPr lang="en-US" sz="3200" i="1" smtClean="0">
                <a:latin typeface="Calibri" pitchFamily="34" charset="0"/>
              </a:rPr>
              <a:t>ion pumps</a:t>
            </a:r>
            <a:r>
              <a:rPr lang="en-US" sz="3200" smtClean="0">
                <a:latin typeface="Calibri" pitchFamily="34" charset="0"/>
              </a:rPr>
              <a:t>).</a:t>
            </a:r>
            <a:endParaRPr lang="en-US" smtClean="0"/>
          </a:p>
        </p:txBody>
      </p:sp>
      <p:sp>
        <p:nvSpPr>
          <p:cNvPr id="4" name="Rectangle 3"/>
          <p:cNvSpPr/>
          <p:nvPr/>
        </p:nvSpPr>
        <p:spPr>
          <a:xfrm>
            <a:off x="0" y="0"/>
            <a:ext cx="3937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198438"/>
            <a:ext cx="7772400" cy="744537"/>
          </a:xfrm>
        </p:spPr>
        <p:txBody>
          <a:bodyPr/>
          <a:lstStyle/>
          <a:p>
            <a:pPr>
              <a:defRPr/>
            </a:pPr>
            <a:r>
              <a:rPr lang="en-US" sz="3600" dirty="0" smtClean="0">
                <a:solidFill>
                  <a:schemeClr val="accent2"/>
                </a:solidFill>
                <a:latin typeface="Calibri" pitchFamily="34" charset="0"/>
              </a:rPr>
              <a:t>b. </a:t>
            </a:r>
            <a:r>
              <a:rPr lang="en-US" sz="3600" i="1" dirty="0" smtClean="0">
                <a:solidFill>
                  <a:schemeClr val="accent2"/>
                </a:solidFill>
                <a:latin typeface="Calibri" pitchFamily="34" charset="0"/>
              </a:rPr>
              <a:t>Muscle Fiber Action Potential (MFAP)</a:t>
            </a:r>
            <a:endParaRPr lang="en-US" sz="3600" dirty="0"/>
          </a:p>
        </p:txBody>
      </p:sp>
      <p:sp>
        <p:nvSpPr>
          <p:cNvPr id="155651" name="Content Placeholder 2"/>
          <p:cNvSpPr>
            <a:spLocks noGrp="1"/>
          </p:cNvSpPr>
          <p:nvPr>
            <p:ph idx="1"/>
          </p:nvPr>
        </p:nvSpPr>
        <p:spPr>
          <a:xfrm>
            <a:off x="900113" y="1027113"/>
            <a:ext cx="7772400" cy="5416550"/>
          </a:xfrm>
        </p:spPr>
        <p:txBody>
          <a:bodyPr>
            <a:normAutofit lnSpcReduction="10000"/>
          </a:bodyPr>
          <a:lstStyle/>
          <a:p>
            <a:r>
              <a:rPr lang="en-US" sz="2400" smtClean="0">
                <a:latin typeface="Calibri" pitchFamily="34" charset="0"/>
              </a:rPr>
              <a:t>Ketika potensial aksi menjalar di sepanjang </a:t>
            </a:r>
            <a:r>
              <a:rPr lang="en-US" sz="2400" i="1" smtClean="0">
                <a:latin typeface="Calibri" pitchFamily="34" charset="0"/>
              </a:rPr>
              <a:t>axon </a:t>
            </a:r>
            <a:r>
              <a:rPr lang="en-US" sz="2400" smtClean="0">
                <a:latin typeface="Calibri" pitchFamily="34" charset="0"/>
              </a:rPr>
              <a:t>dari semua serabut otot, maka pada </a:t>
            </a:r>
            <a:r>
              <a:rPr lang="en-US" sz="2400" i="1" smtClean="0">
                <a:latin typeface="Calibri" pitchFamily="34" charset="0"/>
              </a:rPr>
              <a:t>neuromuscular juction </a:t>
            </a:r>
            <a:r>
              <a:rPr lang="en-US" sz="2400" smtClean="0">
                <a:latin typeface="Calibri" pitchFamily="34" charset="0"/>
              </a:rPr>
              <a:t>akan dikeluarkan </a:t>
            </a:r>
            <a:r>
              <a:rPr lang="en-US" sz="2400" i="1" smtClean="0">
                <a:latin typeface="Calibri" pitchFamily="34" charset="0"/>
              </a:rPr>
              <a:t>neuro transmitter acetylcholine</a:t>
            </a:r>
            <a:r>
              <a:rPr lang="en-US" sz="2400" smtClean="0">
                <a:latin typeface="Calibri" pitchFamily="34" charset="0"/>
              </a:rPr>
              <a:t>. </a:t>
            </a:r>
          </a:p>
          <a:p>
            <a:r>
              <a:rPr lang="en-US" sz="2400" i="1" smtClean="0">
                <a:latin typeface="Calibri" pitchFamily="34" charset="0"/>
              </a:rPr>
              <a:t>Transmitter </a:t>
            </a:r>
            <a:r>
              <a:rPr lang="en-US" sz="2400" smtClean="0">
                <a:latin typeface="Calibri" pitchFamily="34" charset="0"/>
              </a:rPr>
              <a:t>ini yang menyebabkan potensial aksi pada serabut otot.</a:t>
            </a:r>
          </a:p>
          <a:p>
            <a:r>
              <a:rPr lang="en-US" sz="2400" smtClean="0">
                <a:latin typeface="Calibri" pitchFamily="34" charset="0"/>
              </a:rPr>
              <a:t>Hal ini akan mengubah perbedaan potensial antara dalam dan luar serabut otot dari sekitar -90 mV menjadi sekitar 20 sampai 50 mV, sehingga terjadi kontraksi serabut otot.</a:t>
            </a:r>
          </a:p>
          <a:p>
            <a:r>
              <a:rPr lang="en-US" sz="2400" smtClean="0">
                <a:solidFill>
                  <a:srgbClr val="FFFF00"/>
                </a:solidFill>
                <a:latin typeface="Calibri" pitchFamily="34" charset="0"/>
              </a:rPr>
              <a:t>Poten</a:t>
            </a:r>
            <a:r>
              <a:rPr lang="id-ID" sz="2400" smtClean="0">
                <a:solidFill>
                  <a:srgbClr val="FFFF00"/>
                </a:solidFill>
                <a:latin typeface="Calibri" pitchFamily="34" charset="0"/>
              </a:rPr>
              <a:t>s</a:t>
            </a:r>
            <a:r>
              <a:rPr lang="en-US" sz="2400" smtClean="0">
                <a:solidFill>
                  <a:srgbClr val="FFFF00"/>
                </a:solidFill>
                <a:latin typeface="Calibri" pitchFamily="34" charset="0"/>
              </a:rPr>
              <a:t>ial aksi ini akan menjalar </a:t>
            </a:r>
            <a:r>
              <a:rPr lang="en-US" sz="2400" smtClean="0">
                <a:latin typeface="Calibri" pitchFamily="34" charset="0"/>
              </a:rPr>
              <a:t>dan </a:t>
            </a:r>
            <a:r>
              <a:rPr lang="en-US" sz="2400" smtClean="0">
                <a:solidFill>
                  <a:srgbClr val="FFFF00"/>
                </a:solidFill>
                <a:latin typeface="Calibri" pitchFamily="34" charset="0"/>
              </a:rPr>
              <a:t>diikuti menjalarnya depolarisasi</a:t>
            </a:r>
            <a:r>
              <a:rPr lang="en-US" sz="2400" smtClean="0">
                <a:latin typeface="Calibri" pitchFamily="34" charset="0"/>
              </a:rPr>
              <a:t> pada membran serabut otot.</a:t>
            </a:r>
          </a:p>
          <a:p>
            <a:r>
              <a:rPr lang="en-US" sz="2400" smtClean="0">
                <a:latin typeface="Calibri" pitchFamily="34" charset="0"/>
              </a:rPr>
              <a:t> Signal yang dihasilkan akan dapat diukur jika sebuah </a:t>
            </a:r>
            <a:r>
              <a:rPr lang="en-US" sz="2400" smtClean="0">
                <a:solidFill>
                  <a:srgbClr val="FFFF00"/>
                </a:solidFill>
                <a:latin typeface="Calibri" pitchFamily="34" charset="0"/>
              </a:rPr>
              <a:t>serabut otot dalam keadaan aktif dalam suatu waktu, hal ini disebut </a:t>
            </a:r>
            <a:r>
              <a:rPr lang="en-US" sz="2400" i="1" smtClean="0">
                <a:solidFill>
                  <a:srgbClr val="FFFF00"/>
                </a:solidFill>
                <a:latin typeface="Calibri" pitchFamily="34" charset="0"/>
              </a:rPr>
              <a:t>a muscle fiber action potential (MFAP).</a:t>
            </a:r>
            <a:r>
              <a:rPr lang="en-US" sz="2400" smtClean="0">
                <a:solidFill>
                  <a:srgbClr val="FFFF00"/>
                </a:solidFill>
                <a:latin typeface="Calibri" pitchFamily="34" charset="0"/>
              </a:rPr>
              <a:t> </a:t>
            </a:r>
            <a:r>
              <a:rPr lang="en-US" sz="3200" smtClean="0">
                <a:latin typeface="Calibri" pitchFamily="34" charset="0"/>
              </a:rPr>
              <a:t/>
            </a:r>
            <a:br>
              <a:rPr lang="en-US" sz="3200" smtClean="0">
                <a:latin typeface="Calibri" pitchFamily="34" charset="0"/>
              </a:rPr>
            </a:br>
            <a:endParaRPr lang="en-US" smtClean="0"/>
          </a:p>
        </p:txBody>
      </p:sp>
      <p:sp>
        <p:nvSpPr>
          <p:cNvPr id="4" name="Rectangle 3"/>
          <p:cNvSpPr/>
          <p:nvPr/>
        </p:nvSpPr>
        <p:spPr>
          <a:xfrm>
            <a:off x="0" y="0"/>
            <a:ext cx="3683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0"/>
            <a:ext cx="8177212" cy="3000375"/>
          </a:xfrm>
        </p:spPr>
        <p:txBody>
          <a:bodyPr/>
          <a:lstStyle/>
          <a:p>
            <a:pPr>
              <a:defRPr/>
            </a:pPr>
            <a:r>
              <a:rPr lang="en-US" sz="2200" i="1" dirty="0" smtClean="0"/>
              <a:t/>
            </a:r>
            <a:br>
              <a:rPr lang="en-US" sz="2200" i="1" dirty="0" smtClean="0"/>
            </a:br>
            <a:r>
              <a:rPr lang="en-US" sz="2400" dirty="0" smtClean="0">
                <a:solidFill>
                  <a:srgbClr val="FF66FF"/>
                </a:solidFill>
                <a:latin typeface="Calibri" pitchFamily="34" charset="0"/>
              </a:rPr>
              <a:t>Motor Unit Action Potential (MUAP)</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t>
            </a:r>
            <a:r>
              <a:rPr lang="en-US" sz="2400" dirty="0" err="1" smtClean="0">
                <a:latin typeface="Calibri" pitchFamily="34" charset="0"/>
              </a:rPr>
              <a:t>Apabila</a:t>
            </a:r>
            <a:r>
              <a:rPr lang="en-US" sz="2400" dirty="0" smtClean="0">
                <a:latin typeface="Calibri" pitchFamily="34" charset="0"/>
              </a:rPr>
              <a:t> </a:t>
            </a:r>
            <a:r>
              <a:rPr lang="en-US" sz="2400" dirty="0" err="1" smtClean="0">
                <a:latin typeface="Calibri" pitchFamily="34" charset="0"/>
              </a:rPr>
              <a:t>serabut</a:t>
            </a:r>
            <a:r>
              <a:rPr lang="en-US" sz="2400" dirty="0" smtClean="0">
                <a:latin typeface="Calibri" pitchFamily="34" charset="0"/>
              </a:rPr>
              <a:t> </a:t>
            </a:r>
            <a:r>
              <a:rPr lang="en-US" sz="2400" i="1" dirty="0" smtClean="0">
                <a:latin typeface="Calibri" pitchFamily="34" charset="0"/>
              </a:rPr>
              <a:t>alpha motor neuron</a:t>
            </a:r>
            <a:r>
              <a:rPr lang="en-US" sz="2400" dirty="0" smtClean="0">
                <a:latin typeface="Calibri" pitchFamily="34" charset="0"/>
              </a:rPr>
              <a:t> </a:t>
            </a:r>
            <a:r>
              <a:rPr lang="en-US" sz="2400" dirty="0" err="1" smtClean="0">
                <a:latin typeface="Calibri" pitchFamily="34" charset="0"/>
              </a:rPr>
              <a:t>mulai</a:t>
            </a:r>
            <a:r>
              <a:rPr lang="en-US" sz="2400" dirty="0" smtClean="0">
                <a:latin typeface="Calibri" pitchFamily="34" charset="0"/>
              </a:rPr>
              <a:t> </a:t>
            </a:r>
            <a:r>
              <a:rPr lang="en-US" sz="2400" dirty="0" err="1" smtClean="0">
                <a:latin typeface="Calibri" pitchFamily="34" charset="0"/>
              </a:rPr>
              <a:t>aktif</a:t>
            </a:r>
            <a:r>
              <a:rPr lang="en-US" sz="2400" dirty="0" smtClean="0">
                <a:latin typeface="Calibri" pitchFamily="34" charset="0"/>
              </a:rPr>
              <a:t>, </a:t>
            </a:r>
            <a:r>
              <a:rPr lang="en-US" sz="2400" dirty="0" err="1" smtClean="0">
                <a:latin typeface="Calibri" pitchFamily="34" charset="0"/>
              </a:rPr>
              <a:t>maka</a:t>
            </a:r>
            <a:r>
              <a:rPr lang="en-US" sz="2400" dirty="0" smtClean="0">
                <a:latin typeface="Calibri" pitchFamily="34" charset="0"/>
              </a:rPr>
              <a:t> </a:t>
            </a:r>
            <a:r>
              <a:rPr lang="en-US" sz="2400" dirty="0" err="1" smtClean="0">
                <a:latin typeface="Calibri" pitchFamily="34" charset="0"/>
              </a:rPr>
              <a:t>akan</a:t>
            </a:r>
            <a:r>
              <a:rPr lang="en-US" sz="2400" dirty="0" smtClean="0">
                <a:latin typeface="Calibri" pitchFamily="34" charset="0"/>
              </a:rPr>
              <a:t> </a:t>
            </a:r>
            <a:r>
              <a:rPr lang="en-US" sz="2400" dirty="0" err="1" smtClean="0">
                <a:latin typeface="Calibri" pitchFamily="34" charset="0"/>
              </a:rPr>
              <a:t>menyebabkan</a:t>
            </a:r>
            <a:r>
              <a:rPr lang="en-US" sz="2400" dirty="0" smtClean="0">
                <a:latin typeface="Calibri" pitchFamily="34" charset="0"/>
              </a:rPr>
              <a:t> </a:t>
            </a:r>
            <a:r>
              <a:rPr lang="en-US" sz="2400" dirty="0" err="1" smtClean="0">
                <a:latin typeface="Calibri" pitchFamily="34" charset="0"/>
              </a:rPr>
              <a:t>kontraksi</a:t>
            </a:r>
            <a:r>
              <a:rPr lang="en-US" sz="2400" dirty="0" smtClean="0">
                <a:latin typeface="Calibri" pitchFamily="34" charset="0"/>
              </a:rPr>
              <a:t> </a:t>
            </a:r>
            <a:r>
              <a:rPr lang="en-US" sz="2400" dirty="0" err="1" smtClean="0">
                <a:latin typeface="Calibri" pitchFamily="34" charset="0"/>
              </a:rPr>
              <a:t>serabut</a:t>
            </a:r>
            <a:r>
              <a:rPr lang="en-US" sz="2400" dirty="0" smtClean="0">
                <a:latin typeface="Calibri" pitchFamily="34" charset="0"/>
              </a:rPr>
              <a:t> </a:t>
            </a:r>
            <a:r>
              <a:rPr lang="en-US" sz="2400" dirty="0" err="1" smtClean="0">
                <a:latin typeface="Calibri" pitchFamily="34" charset="0"/>
              </a:rPr>
              <a:t>otot</a:t>
            </a:r>
            <a:r>
              <a:rPr lang="en-US" sz="2400" dirty="0" smtClean="0">
                <a:latin typeface="Calibri" pitchFamily="34" charset="0"/>
              </a:rPr>
              <a:t>. </a:t>
            </a:r>
            <a:br>
              <a:rPr lang="en-US" sz="2400" dirty="0" smtClean="0">
                <a:latin typeface="Calibri" pitchFamily="34" charset="0"/>
              </a:rPr>
            </a:br>
            <a:r>
              <a:rPr lang="en-US" sz="2400" dirty="0" smtClean="0">
                <a:latin typeface="Calibri" pitchFamily="34" charset="0"/>
              </a:rPr>
              <a:t>	</a:t>
            </a:r>
            <a:r>
              <a:rPr lang="en-US" sz="2400" dirty="0" err="1" smtClean="0">
                <a:latin typeface="Calibri" pitchFamily="34" charset="0"/>
              </a:rPr>
              <a:t>Aktivitas</a:t>
            </a:r>
            <a:r>
              <a:rPr lang="en-US" sz="2400" dirty="0" smtClean="0">
                <a:latin typeface="Calibri" pitchFamily="34" charset="0"/>
              </a:rPr>
              <a:t> </a:t>
            </a:r>
            <a:r>
              <a:rPr lang="en-US" sz="2400" dirty="0" err="1" smtClean="0">
                <a:latin typeface="Calibri" pitchFamily="34" charset="0"/>
              </a:rPr>
              <a:t>listrik</a:t>
            </a:r>
            <a:r>
              <a:rPr lang="en-US" sz="2400" dirty="0" smtClean="0">
                <a:latin typeface="Calibri" pitchFamily="34" charset="0"/>
              </a:rPr>
              <a:t> </a:t>
            </a:r>
            <a:r>
              <a:rPr lang="en-US" sz="2400" dirty="0" err="1" smtClean="0">
                <a:latin typeface="Calibri" pitchFamily="34" charset="0"/>
              </a:rPr>
              <a:t>ini</a:t>
            </a:r>
            <a:r>
              <a:rPr lang="en-US" sz="2400" dirty="0" smtClean="0">
                <a:latin typeface="Calibri" pitchFamily="34" charset="0"/>
              </a:rPr>
              <a:t> </a:t>
            </a:r>
            <a:r>
              <a:rPr lang="en-US" sz="2400" dirty="0" err="1" smtClean="0">
                <a:latin typeface="Calibri" pitchFamily="34" charset="0"/>
              </a:rPr>
              <a:t>disebut</a:t>
            </a:r>
            <a:r>
              <a:rPr lang="en-US" sz="2400" dirty="0" smtClean="0">
                <a:latin typeface="Calibri" pitchFamily="34" charset="0"/>
              </a:rPr>
              <a:t> </a:t>
            </a:r>
            <a:r>
              <a:rPr lang="en-US" sz="2400" dirty="0" err="1" smtClean="0">
                <a:latin typeface="Calibri" pitchFamily="34" charset="0"/>
              </a:rPr>
              <a:t>potensial</a:t>
            </a:r>
            <a:r>
              <a:rPr lang="en-US" sz="2400" dirty="0" smtClean="0">
                <a:latin typeface="Calibri" pitchFamily="34" charset="0"/>
              </a:rPr>
              <a:t> </a:t>
            </a:r>
            <a:r>
              <a:rPr lang="en-US" sz="2400" dirty="0" err="1" smtClean="0">
                <a:latin typeface="Calibri" pitchFamily="34" charset="0"/>
              </a:rPr>
              <a:t>aksi</a:t>
            </a:r>
            <a:r>
              <a:rPr lang="en-US" sz="2400" dirty="0" smtClean="0">
                <a:latin typeface="Calibri" pitchFamily="34" charset="0"/>
              </a:rPr>
              <a:t> motor unit (MUAP).</a:t>
            </a:r>
            <a:br>
              <a:rPr lang="en-US" sz="2400" dirty="0" smtClean="0">
                <a:latin typeface="Calibri" pitchFamily="34" charset="0"/>
              </a:rPr>
            </a:br>
            <a:r>
              <a:rPr lang="en-US" sz="2400" dirty="0" smtClean="0">
                <a:latin typeface="Calibri" pitchFamily="34" charset="0"/>
              </a:rPr>
              <a:t> </a:t>
            </a:r>
            <a:br>
              <a:rPr lang="en-US" sz="2400" dirty="0" smtClean="0">
                <a:latin typeface="Calibri" pitchFamily="34" charset="0"/>
              </a:rPr>
            </a:br>
            <a:r>
              <a:rPr lang="en-US" sz="2400" dirty="0" err="1" smtClean="0">
                <a:latin typeface="Calibri" pitchFamily="34" charset="0"/>
              </a:rPr>
              <a:t>Jadi</a:t>
            </a:r>
            <a:r>
              <a:rPr lang="en-US" sz="2400" dirty="0" smtClean="0">
                <a:latin typeface="Calibri" pitchFamily="34" charset="0"/>
              </a:rPr>
              <a:t> MUAP </a:t>
            </a:r>
            <a:r>
              <a:rPr lang="en-US" sz="2400" dirty="0" err="1" smtClean="0">
                <a:latin typeface="Calibri" pitchFamily="34" charset="0"/>
              </a:rPr>
              <a:t>adalah</a:t>
            </a:r>
            <a:r>
              <a:rPr lang="en-US" sz="2400" dirty="0" smtClean="0">
                <a:latin typeface="Calibri" pitchFamily="34" charset="0"/>
              </a:rPr>
              <a:t> </a:t>
            </a:r>
            <a:r>
              <a:rPr lang="en-US" sz="2400" dirty="0" err="1" smtClean="0">
                <a:solidFill>
                  <a:schemeClr val="tx1"/>
                </a:solidFill>
                <a:latin typeface="Calibri" pitchFamily="34" charset="0"/>
              </a:rPr>
              <a:t>gelombang</a:t>
            </a:r>
            <a:r>
              <a:rPr lang="en-US" sz="2400" dirty="0" smtClean="0">
                <a:solidFill>
                  <a:schemeClr val="tx1"/>
                </a:solidFill>
                <a:latin typeface="Calibri" pitchFamily="34" charset="0"/>
              </a:rPr>
              <a:t> yang </a:t>
            </a:r>
            <a:r>
              <a:rPr lang="en-US" sz="2400" dirty="0" err="1" smtClean="0">
                <a:solidFill>
                  <a:schemeClr val="tx1"/>
                </a:solidFill>
                <a:latin typeface="Calibri" pitchFamily="34" charset="0"/>
              </a:rPr>
              <a:t>diukur</a:t>
            </a:r>
            <a:r>
              <a:rPr lang="en-US" sz="2400" dirty="0" smtClean="0">
                <a:solidFill>
                  <a:schemeClr val="tx1"/>
                </a:solidFill>
                <a:latin typeface="Calibri" pitchFamily="34" charset="0"/>
              </a:rPr>
              <a:t> </a:t>
            </a:r>
            <a:r>
              <a:rPr lang="en-US" sz="2400" dirty="0" err="1" smtClean="0">
                <a:solidFill>
                  <a:schemeClr val="tx1"/>
                </a:solidFill>
                <a:latin typeface="Calibri" pitchFamily="34" charset="0"/>
              </a:rPr>
              <a:t>ketika</a:t>
            </a:r>
            <a:r>
              <a:rPr lang="en-US" sz="2400" dirty="0" smtClean="0">
                <a:solidFill>
                  <a:schemeClr val="tx1"/>
                </a:solidFill>
                <a:latin typeface="Calibri" pitchFamily="34" charset="0"/>
              </a:rPr>
              <a:t> </a:t>
            </a:r>
            <a:r>
              <a:rPr lang="en-US" sz="2400" dirty="0" err="1" smtClean="0">
                <a:solidFill>
                  <a:schemeClr val="tx1"/>
                </a:solidFill>
                <a:latin typeface="Calibri" pitchFamily="34" charset="0"/>
              </a:rPr>
              <a:t>sebuat</a:t>
            </a:r>
            <a:r>
              <a:rPr lang="en-US" sz="2400" dirty="0" smtClean="0">
                <a:solidFill>
                  <a:schemeClr val="tx1"/>
                </a:solidFill>
                <a:latin typeface="Calibri" pitchFamily="34" charset="0"/>
              </a:rPr>
              <a:t> motor unit </a:t>
            </a:r>
            <a:r>
              <a:rPr lang="en-US" sz="2400" dirty="0" err="1" smtClean="0">
                <a:solidFill>
                  <a:schemeClr val="tx1"/>
                </a:solidFill>
                <a:latin typeface="Calibri" pitchFamily="34" charset="0"/>
              </a:rPr>
              <a:t>diaktivasi</a:t>
            </a:r>
            <a:r>
              <a:rPr lang="en-US" sz="2400" dirty="0" smtClean="0">
                <a:solidFill>
                  <a:schemeClr val="tx1"/>
                </a:solidFill>
                <a:latin typeface="Calibri" pitchFamily="34" charset="0"/>
              </a:rPr>
              <a:t> </a:t>
            </a:r>
            <a:r>
              <a:rPr lang="en-US" sz="2400" dirty="0" err="1" smtClean="0">
                <a:solidFill>
                  <a:schemeClr val="tx1"/>
                </a:solidFill>
                <a:latin typeface="Calibri" pitchFamily="34" charset="0"/>
              </a:rPr>
              <a:t>pada</a:t>
            </a:r>
            <a:r>
              <a:rPr lang="en-US" sz="2400" dirty="0" smtClean="0">
                <a:solidFill>
                  <a:schemeClr val="tx1"/>
                </a:solidFill>
                <a:latin typeface="Calibri" pitchFamily="34" charset="0"/>
              </a:rPr>
              <a:t> </a:t>
            </a:r>
            <a:r>
              <a:rPr lang="en-US" sz="2400" dirty="0" err="1" smtClean="0">
                <a:solidFill>
                  <a:schemeClr val="tx1"/>
                </a:solidFill>
                <a:latin typeface="Calibri" pitchFamily="34" charset="0"/>
              </a:rPr>
              <a:t>suatu</a:t>
            </a:r>
            <a:r>
              <a:rPr lang="en-US" sz="2400" dirty="0" smtClean="0">
                <a:solidFill>
                  <a:schemeClr val="tx1"/>
                </a:solidFill>
                <a:latin typeface="Calibri" pitchFamily="34" charset="0"/>
              </a:rPr>
              <a:t> </a:t>
            </a:r>
            <a:r>
              <a:rPr lang="en-US" sz="2400" dirty="0" err="1" smtClean="0">
                <a:solidFill>
                  <a:schemeClr val="tx1"/>
                </a:solidFill>
                <a:latin typeface="Calibri" pitchFamily="34" charset="0"/>
              </a:rPr>
              <a:t>waktu</a:t>
            </a:r>
            <a:r>
              <a:rPr lang="en-US" sz="2400" dirty="0" smtClean="0">
                <a:solidFill>
                  <a:schemeClr val="tx1"/>
                </a:solidFill>
                <a:latin typeface="Calibri" pitchFamily="34" charset="0"/>
              </a:rPr>
              <a:t>.</a:t>
            </a:r>
            <a:r>
              <a:rPr lang="en-US" dirty="0" smtClean="0"/>
              <a:t/>
            </a:r>
            <a:br>
              <a:rPr lang="en-US" dirty="0" smtClean="0"/>
            </a:br>
            <a:endParaRPr lang="en-US" dirty="0"/>
          </a:p>
        </p:txBody>
      </p:sp>
      <p:pic>
        <p:nvPicPr>
          <p:cNvPr id="156675" name="Picture 2"/>
          <p:cNvPicPr>
            <a:picLocks noChangeAspect="1" noChangeArrowheads="1"/>
          </p:cNvPicPr>
          <p:nvPr/>
        </p:nvPicPr>
        <p:blipFill>
          <a:blip r:embed="rId2"/>
          <a:srcRect/>
          <a:stretch>
            <a:fillRect/>
          </a:stretch>
        </p:blipFill>
        <p:spPr bwMode="auto">
          <a:xfrm>
            <a:off x="715963" y="3190875"/>
            <a:ext cx="3454400" cy="3276600"/>
          </a:xfrm>
          <a:prstGeom prst="rect">
            <a:avLst/>
          </a:prstGeom>
          <a:noFill/>
          <a:ln w="9525">
            <a:noFill/>
            <a:miter lim="800000"/>
            <a:headEnd/>
            <a:tailEnd/>
          </a:ln>
        </p:spPr>
      </p:pic>
      <p:sp>
        <p:nvSpPr>
          <p:cNvPr id="156676" name="Rectangle 5"/>
          <p:cNvSpPr>
            <a:spLocks noChangeArrowheads="1"/>
          </p:cNvSpPr>
          <p:nvPr/>
        </p:nvSpPr>
        <p:spPr bwMode="auto">
          <a:xfrm>
            <a:off x="4843463" y="4267200"/>
            <a:ext cx="3724275" cy="1016000"/>
          </a:xfrm>
          <a:prstGeom prst="rect">
            <a:avLst/>
          </a:prstGeom>
          <a:noFill/>
          <a:ln w="9525">
            <a:noFill/>
            <a:miter lim="800000"/>
            <a:headEnd/>
            <a:tailEnd/>
          </a:ln>
        </p:spPr>
        <p:txBody>
          <a:bodyPr>
            <a:spAutoFit/>
          </a:bodyPr>
          <a:lstStyle/>
          <a:p>
            <a:r>
              <a:rPr lang="en-US" sz="2000" b="1">
                <a:solidFill>
                  <a:srgbClr val="FFFFFF"/>
                </a:solidFill>
                <a:latin typeface="Calibri" pitchFamily="34" charset="0"/>
                <a:ea typeface="Calibri" pitchFamily="34" charset="0"/>
                <a:cs typeface="Times New Roman" pitchFamily="18" charset="0"/>
              </a:rPr>
              <a:t>Gambar:</a:t>
            </a:r>
          </a:p>
          <a:p>
            <a:r>
              <a:rPr lang="en-US" sz="2000">
                <a:solidFill>
                  <a:srgbClr val="FFFFFF"/>
                </a:solidFill>
                <a:latin typeface="Calibri" pitchFamily="34" charset="0"/>
                <a:ea typeface="Calibri" pitchFamily="34" charset="0"/>
                <a:cs typeface="Times New Roman" pitchFamily="18" charset="0"/>
              </a:rPr>
              <a:t> Deskripsi potensial aksi dalam grafik</a:t>
            </a:r>
            <a:endParaRPr lang="en-US" sz="2000">
              <a:solidFill>
                <a:srgbClr val="FFFFFF"/>
              </a:solidFill>
              <a:ea typeface="Calibri" pitchFamily="34" charset="0"/>
              <a:cs typeface="Times New Roman" pitchFamily="18" charset="0"/>
            </a:endParaRPr>
          </a:p>
        </p:txBody>
      </p:sp>
      <p:sp>
        <p:nvSpPr>
          <p:cNvPr id="5" name="Rectangle 4"/>
          <p:cNvSpPr/>
          <p:nvPr/>
        </p:nvSpPr>
        <p:spPr>
          <a:xfrm>
            <a:off x="0" y="0"/>
            <a:ext cx="3714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914400"/>
            <a:ext cx="8658225" cy="5410200"/>
          </a:xfrm>
        </p:spPr>
        <p:txBody>
          <a:bodyPr/>
          <a:lstStyle/>
          <a:p>
            <a:pPr marL="457200" indent="-457200">
              <a:defRPr/>
            </a:pPr>
            <a:r>
              <a:rPr lang="en-US" sz="2400" dirty="0" smtClean="0">
                <a:solidFill>
                  <a:srgbClr val="FF66FF"/>
                </a:solidFill>
              </a:rPr>
              <a:t/>
            </a:r>
            <a:br>
              <a:rPr lang="en-US" sz="2400" dirty="0" smtClean="0">
                <a:solidFill>
                  <a:srgbClr val="FF66FF"/>
                </a:solidFill>
              </a:rPr>
            </a:br>
            <a:r>
              <a:rPr lang="en-US" sz="2400" dirty="0" smtClean="0">
                <a:solidFill>
                  <a:srgbClr val="FF66FF"/>
                </a:solidFill>
              </a:rPr>
              <a:t/>
            </a:r>
            <a:br>
              <a:rPr lang="en-US" sz="2400" dirty="0" smtClean="0">
                <a:solidFill>
                  <a:srgbClr val="FF66FF"/>
                </a:solidFill>
              </a:rPr>
            </a:br>
            <a:r>
              <a:rPr lang="en-US" sz="2400" b="1" dirty="0" err="1" smtClean="0">
                <a:solidFill>
                  <a:srgbClr val="FFFF00"/>
                </a:solidFill>
              </a:rPr>
              <a:t>Bahwa</a:t>
            </a:r>
            <a:r>
              <a:rPr lang="en-US" sz="2400" b="1" dirty="0" smtClean="0">
                <a:solidFill>
                  <a:srgbClr val="FFFF00"/>
                </a:solidFill>
              </a:rPr>
              <a:t> </a:t>
            </a:r>
            <a:r>
              <a:rPr lang="en-US" sz="2400" b="1" dirty="0" err="1" smtClean="0">
                <a:solidFill>
                  <a:srgbClr val="FFFF00"/>
                </a:solidFill>
              </a:rPr>
              <a:t>Amplitudo</a:t>
            </a:r>
            <a:r>
              <a:rPr lang="en-US" sz="2400" b="1" dirty="0" smtClean="0">
                <a:solidFill>
                  <a:srgbClr val="FFFF00"/>
                </a:solidFill>
              </a:rPr>
              <a:t>, </a:t>
            </a:r>
            <a:r>
              <a:rPr lang="en-US" sz="2400" b="1" dirty="0" err="1" smtClean="0">
                <a:solidFill>
                  <a:srgbClr val="FFFF00"/>
                </a:solidFill>
              </a:rPr>
              <a:t>frekuensi</a:t>
            </a:r>
            <a:r>
              <a:rPr lang="en-US" sz="2400" b="1" dirty="0" smtClean="0">
                <a:solidFill>
                  <a:srgbClr val="FFFF00"/>
                </a:solidFill>
              </a:rPr>
              <a:t> </a:t>
            </a:r>
            <a:r>
              <a:rPr lang="en-US" sz="2400" b="1" dirty="0" err="1" smtClean="0">
                <a:solidFill>
                  <a:srgbClr val="FFFF00"/>
                </a:solidFill>
              </a:rPr>
              <a:t>dan</a:t>
            </a:r>
            <a:r>
              <a:rPr lang="en-US" sz="2400" b="1" dirty="0" smtClean="0">
                <a:solidFill>
                  <a:srgbClr val="FFFF00"/>
                </a:solidFill>
              </a:rPr>
              <a:t> </a:t>
            </a:r>
            <a:r>
              <a:rPr lang="en-US" sz="2400" b="1" dirty="0" err="1" smtClean="0">
                <a:solidFill>
                  <a:srgbClr val="FFFF00"/>
                </a:solidFill>
              </a:rPr>
              <a:t>waktu</a:t>
            </a:r>
            <a:r>
              <a:rPr lang="en-US" sz="2400" b="1" dirty="0" smtClean="0">
                <a:solidFill>
                  <a:srgbClr val="FFFF00"/>
                </a:solidFill>
              </a:rPr>
              <a:t> </a:t>
            </a:r>
            <a:r>
              <a:rPr lang="en-US" sz="2400" b="1" dirty="0" err="1" smtClean="0">
                <a:solidFill>
                  <a:srgbClr val="FFFF00"/>
                </a:solidFill>
              </a:rPr>
              <a:t>pada</a:t>
            </a:r>
            <a:r>
              <a:rPr lang="en-US" sz="2400" b="1" dirty="0" smtClean="0">
                <a:solidFill>
                  <a:srgbClr val="FFFF00"/>
                </a:solidFill>
              </a:rPr>
              <a:t> </a:t>
            </a:r>
            <a:r>
              <a:rPr lang="en-US" sz="2400" b="1" dirty="0" err="1" smtClean="0">
                <a:solidFill>
                  <a:srgbClr val="FFFF00"/>
                </a:solidFill>
              </a:rPr>
              <a:t>permukaan</a:t>
            </a:r>
            <a:r>
              <a:rPr lang="en-US" sz="2400" b="1" dirty="0" smtClean="0">
                <a:solidFill>
                  <a:srgbClr val="FFFF00"/>
                </a:solidFill>
              </a:rPr>
              <a:t> </a:t>
            </a:r>
            <a:r>
              <a:rPr lang="en-US" sz="2400" b="1" dirty="0" err="1" smtClean="0">
                <a:solidFill>
                  <a:srgbClr val="FFFF00"/>
                </a:solidFill>
              </a:rPr>
              <a:t>sinyal</a:t>
            </a:r>
            <a:r>
              <a:rPr lang="en-US" sz="2400" b="1" dirty="0" smtClean="0">
                <a:solidFill>
                  <a:srgbClr val="FFFF00"/>
                </a:solidFill>
              </a:rPr>
              <a:t> </a:t>
            </a:r>
            <a:r>
              <a:rPr lang="en-US" sz="2400" b="1" i="1" dirty="0" smtClean="0">
                <a:solidFill>
                  <a:srgbClr val="FFFF00"/>
                </a:solidFill>
              </a:rPr>
              <a:t>EMG</a:t>
            </a:r>
            <a:r>
              <a:rPr lang="en-US" sz="2400" b="1" dirty="0" smtClean="0">
                <a:solidFill>
                  <a:srgbClr val="FFFF00"/>
                </a:solidFill>
              </a:rPr>
              <a:t> </a:t>
            </a:r>
            <a:r>
              <a:rPr lang="en-US" sz="2400" b="1" dirty="0" err="1" smtClean="0">
                <a:solidFill>
                  <a:srgbClr val="FFFF00"/>
                </a:solidFill>
              </a:rPr>
              <a:t>tergantung</a:t>
            </a:r>
            <a:r>
              <a:rPr lang="en-US" sz="2400" b="1" dirty="0" smtClean="0">
                <a:solidFill>
                  <a:srgbClr val="FFFF00"/>
                </a:solidFill>
              </a:rPr>
              <a:t> </a:t>
            </a:r>
            <a:r>
              <a:rPr lang="en-US" sz="2400" b="1" dirty="0" err="1" smtClean="0">
                <a:solidFill>
                  <a:srgbClr val="FFFF00"/>
                </a:solidFill>
              </a:rPr>
              <a:t>oleh</a:t>
            </a:r>
            <a:r>
              <a:rPr lang="en-US" sz="2400" b="1" dirty="0" smtClean="0">
                <a:solidFill>
                  <a:srgbClr val="FFFF00"/>
                </a:solidFill>
              </a:rPr>
              <a:t> </a:t>
            </a:r>
            <a:r>
              <a:rPr lang="en-US" sz="2400" b="1" dirty="0" err="1" smtClean="0">
                <a:solidFill>
                  <a:srgbClr val="FFFF00"/>
                </a:solidFill>
              </a:rPr>
              <a:t>beberapa</a:t>
            </a:r>
            <a:r>
              <a:rPr lang="en-US" sz="2400" b="1" dirty="0" smtClean="0">
                <a:solidFill>
                  <a:srgbClr val="FFFF00"/>
                </a:solidFill>
              </a:rPr>
              <a:t> </a:t>
            </a:r>
            <a:r>
              <a:rPr lang="en-US" sz="2400" b="1" dirty="0" err="1" smtClean="0">
                <a:solidFill>
                  <a:srgbClr val="FFFF00"/>
                </a:solidFill>
              </a:rPr>
              <a:t>faktor</a:t>
            </a:r>
            <a:r>
              <a:rPr lang="en-US" sz="2400" b="1" dirty="0" smtClean="0">
                <a:solidFill>
                  <a:srgbClr val="FFFF00"/>
                </a:solidFill>
              </a:rPr>
              <a:t>, </a:t>
            </a:r>
            <a:r>
              <a:rPr lang="en-US" sz="2400" b="1" dirty="0" err="1" smtClean="0">
                <a:solidFill>
                  <a:srgbClr val="FFFF00"/>
                </a:solidFill>
              </a:rPr>
              <a:t>antara</a:t>
            </a:r>
            <a:r>
              <a:rPr lang="en-US" sz="2400" b="1" dirty="0" smtClean="0">
                <a:solidFill>
                  <a:srgbClr val="FFFF00"/>
                </a:solidFill>
              </a:rPr>
              <a:t> lain :</a:t>
            </a:r>
            <a:r>
              <a:rPr lang="en-US" sz="2400" dirty="0" smtClean="0"/>
              <a:t/>
            </a:r>
            <a:br>
              <a:rPr lang="en-US" sz="2400" dirty="0" smtClean="0"/>
            </a:br>
            <a:r>
              <a:rPr lang="en-US" sz="2400" dirty="0" smtClean="0"/>
              <a:t/>
            </a:r>
            <a:br>
              <a:rPr lang="en-US" sz="2400" dirty="0" smtClean="0"/>
            </a:br>
            <a:r>
              <a:rPr lang="en-US" sz="2400" dirty="0" smtClean="0"/>
              <a:t>1. </a:t>
            </a:r>
            <a:r>
              <a:rPr lang="en-US" sz="2400" dirty="0" err="1" smtClean="0"/>
              <a:t>Waktu</a:t>
            </a:r>
            <a:r>
              <a:rPr lang="en-US" sz="2400" dirty="0" smtClean="0"/>
              <a:t> </a:t>
            </a:r>
            <a:r>
              <a:rPr lang="en-US" sz="2400" dirty="0" err="1" smtClean="0"/>
              <a:t>dan</a:t>
            </a:r>
            <a:r>
              <a:rPr lang="en-US" sz="2400" dirty="0" smtClean="0"/>
              <a:t> </a:t>
            </a:r>
            <a:r>
              <a:rPr lang="en-US" sz="2400" dirty="0" err="1" smtClean="0"/>
              <a:t>intensitas</a:t>
            </a:r>
            <a:r>
              <a:rPr lang="en-US" sz="2400" dirty="0" smtClean="0"/>
              <a:t> </a:t>
            </a:r>
            <a:r>
              <a:rPr lang="en-US" sz="2400" dirty="0" err="1" smtClean="0"/>
              <a:t>kontraksi</a:t>
            </a:r>
            <a:r>
              <a:rPr lang="en-US" sz="2400" dirty="0" smtClean="0"/>
              <a:t> </a:t>
            </a:r>
            <a:r>
              <a:rPr lang="en-US" sz="2400" dirty="0" err="1" smtClean="0"/>
              <a:t>otot</a:t>
            </a:r>
            <a:r>
              <a:rPr lang="en-US" sz="2400" dirty="0" smtClean="0"/>
              <a:t/>
            </a:r>
            <a:br>
              <a:rPr lang="en-US" sz="2400" dirty="0" smtClean="0"/>
            </a:br>
            <a:r>
              <a:rPr lang="en-US" sz="2400" dirty="0" smtClean="0"/>
              <a:t>2. </a:t>
            </a:r>
            <a:r>
              <a:rPr lang="en-US" sz="2400" dirty="0" err="1" smtClean="0"/>
              <a:t>Jarak</a:t>
            </a:r>
            <a:r>
              <a:rPr lang="en-US" sz="2400" dirty="0" smtClean="0"/>
              <a:t> electrode </a:t>
            </a:r>
            <a:r>
              <a:rPr lang="en-US" sz="2400" dirty="0" err="1" smtClean="0"/>
              <a:t>dengan</a:t>
            </a:r>
            <a:r>
              <a:rPr lang="en-US" sz="2400" dirty="0" smtClean="0"/>
              <a:t> area </a:t>
            </a:r>
            <a:r>
              <a:rPr lang="en-US" sz="2400" dirty="0" err="1" smtClean="0"/>
              <a:t>otot</a:t>
            </a:r>
            <a:r>
              <a:rPr lang="en-US" sz="2400" dirty="0" smtClean="0"/>
              <a:t> yang </a:t>
            </a:r>
            <a:r>
              <a:rPr lang="en-US" sz="2400" dirty="0" err="1" smtClean="0"/>
              <a:t>aktif</a:t>
            </a:r>
            <a:r>
              <a:rPr lang="en-US" sz="2400" dirty="0" smtClean="0"/>
              <a:t/>
            </a:r>
            <a:br>
              <a:rPr lang="en-US" sz="2400" dirty="0" smtClean="0"/>
            </a:br>
            <a:r>
              <a:rPr lang="en-US" sz="2400" dirty="0" smtClean="0"/>
              <a:t>3. </a:t>
            </a:r>
            <a:r>
              <a:rPr lang="en-US" sz="2400" dirty="0" err="1" smtClean="0"/>
              <a:t>Adanya</a:t>
            </a:r>
            <a:r>
              <a:rPr lang="en-US" sz="2400" dirty="0" smtClean="0"/>
              <a:t> </a:t>
            </a:r>
            <a:r>
              <a:rPr lang="en-US" sz="2400" dirty="0" err="1" smtClean="0"/>
              <a:t>perubahan</a:t>
            </a:r>
            <a:r>
              <a:rPr lang="en-US" sz="2400" dirty="0" smtClean="0"/>
              <a:t> </a:t>
            </a:r>
            <a:r>
              <a:rPr lang="en-US" sz="2400" dirty="0" err="1" smtClean="0"/>
              <a:t>pada</a:t>
            </a:r>
            <a:r>
              <a:rPr lang="en-US" sz="2400" dirty="0" smtClean="0"/>
              <a:t> </a:t>
            </a:r>
            <a:r>
              <a:rPr lang="en-US" sz="2400" dirty="0" err="1" smtClean="0"/>
              <a:t>jaringan</a:t>
            </a:r>
            <a:r>
              <a:rPr lang="en-US" sz="2400" dirty="0" smtClean="0"/>
              <a:t> </a:t>
            </a:r>
            <a:r>
              <a:rPr lang="en-US" sz="2400" dirty="0" err="1" smtClean="0"/>
              <a:t>seperti</a:t>
            </a:r>
            <a:r>
              <a:rPr lang="en-US" sz="2400" dirty="0" smtClean="0"/>
              <a:t> </a:t>
            </a:r>
            <a:r>
              <a:rPr lang="en-US" sz="2400" i="1" dirty="0" smtClean="0"/>
              <a:t>thickness</a:t>
            </a:r>
            <a:r>
              <a:rPr lang="en-US" sz="2400" dirty="0" smtClean="0"/>
              <a:t/>
            </a:r>
            <a:br>
              <a:rPr lang="en-US" sz="2400" dirty="0" smtClean="0"/>
            </a:br>
            <a:r>
              <a:rPr lang="en-US" sz="2400" dirty="0" smtClean="0"/>
              <a:t>4. </a:t>
            </a:r>
            <a:r>
              <a:rPr lang="en-US" sz="2400" dirty="0" err="1" smtClean="0"/>
              <a:t>Kondisi</a:t>
            </a:r>
            <a:r>
              <a:rPr lang="en-US" sz="2400" dirty="0" smtClean="0"/>
              <a:t> electrode </a:t>
            </a:r>
            <a:r>
              <a:rPr lang="en-US" sz="2400" dirty="0" err="1" smtClean="0"/>
              <a:t>dan</a:t>
            </a:r>
            <a:r>
              <a:rPr lang="en-US" sz="2400" dirty="0" smtClean="0"/>
              <a:t> </a:t>
            </a:r>
            <a:r>
              <a:rPr lang="en-US" sz="2400" dirty="0" err="1" smtClean="0"/>
              <a:t>amplifer</a:t>
            </a:r>
            <a:r>
              <a:rPr lang="en-US" sz="2400" dirty="0" smtClean="0"/>
              <a:t/>
            </a:r>
            <a:br>
              <a:rPr lang="en-US" sz="2400" dirty="0" smtClean="0"/>
            </a:br>
            <a:r>
              <a:rPr lang="en-US" sz="2400" dirty="0" smtClean="0"/>
              <a:t>5. </a:t>
            </a:r>
            <a:r>
              <a:rPr lang="en-US" sz="2400" dirty="0" err="1" smtClean="0"/>
              <a:t>Kualitas</a:t>
            </a:r>
            <a:r>
              <a:rPr lang="en-US" sz="2400" dirty="0" smtClean="0"/>
              <a:t> </a:t>
            </a:r>
            <a:r>
              <a:rPr lang="en-US" sz="2400" dirty="0" err="1" smtClean="0"/>
              <a:t>kantak</a:t>
            </a:r>
            <a:r>
              <a:rPr lang="en-US" sz="2400" dirty="0" smtClean="0"/>
              <a:t> </a:t>
            </a:r>
            <a:r>
              <a:rPr lang="en-US" sz="2400" dirty="0" err="1" smtClean="0"/>
              <a:t>antara</a:t>
            </a:r>
            <a:r>
              <a:rPr lang="en-US" sz="2400" dirty="0" smtClean="0"/>
              <a:t> electrode </a:t>
            </a:r>
            <a:r>
              <a:rPr lang="en-US" sz="2400" dirty="0" err="1" smtClean="0"/>
              <a:t>dengan</a:t>
            </a:r>
            <a:r>
              <a:rPr lang="en-US" sz="2400" dirty="0" smtClean="0"/>
              <a:t> </a:t>
            </a:r>
            <a:r>
              <a:rPr lang="en-US" sz="2400" dirty="0" err="1" smtClean="0"/>
              <a:t>kulit</a:t>
            </a:r>
            <a:r>
              <a:rPr lang="en-US" sz="2400" dirty="0" smtClean="0"/>
              <a:t>.</a:t>
            </a:r>
            <a:br>
              <a:rPr lang="en-US" sz="2400" dirty="0" smtClean="0"/>
            </a:br>
            <a:r>
              <a:rPr lang="en-US" dirty="0" smtClean="0"/>
              <a:t/>
            </a:r>
            <a:br>
              <a:rPr lang="en-US" dirty="0" smtClean="0"/>
            </a:br>
            <a:endParaRPr lang="en-US" dirty="0"/>
          </a:p>
        </p:txBody>
      </p:sp>
      <p:sp>
        <p:nvSpPr>
          <p:cNvPr id="3" name="Rectangle 2"/>
          <p:cNvSpPr/>
          <p:nvPr/>
        </p:nvSpPr>
        <p:spPr>
          <a:xfrm>
            <a:off x="0" y="0"/>
            <a:ext cx="3714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651500" y="800100"/>
            <a:ext cx="31115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err="1">
                <a:solidFill>
                  <a:srgbClr val="FF66FF"/>
                </a:solidFill>
              </a:rPr>
              <a:t>Menurut</a:t>
            </a:r>
            <a:r>
              <a:rPr lang="en-US" sz="1800" b="1" dirty="0">
                <a:solidFill>
                  <a:srgbClr val="FF66FF"/>
                </a:solidFill>
              </a:rPr>
              <a:t> </a:t>
            </a:r>
            <a:r>
              <a:rPr lang="en-US" sz="1800" b="1" dirty="0" err="1">
                <a:solidFill>
                  <a:srgbClr val="FF66FF"/>
                </a:solidFill>
              </a:rPr>
              <a:t>Gerdle</a:t>
            </a:r>
            <a:r>
              <a:rPr lang="en-US" sz="1800" b="1" dirty="0">
                <a:solidFill>
                  <a:srgbClr val="FF66FF"/>
                </a:solidFill>
              </a:rPr>
              <a:t>, 1999 </a:t>
            </a:r>
            <a:endParaRPr lang="id-ID" sz="18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defRPr/>
            </a:pPr>
            <a:r>
              <a:rPr lang="en-US"/>
              <a:t>EMG Electrode Placement</a:t>
            </a:r>
          </a:p>
        </p:txBody>
      </p:sp>
      <p:pic>
        <p:nvPicPr>
          <p:cNvPr id="158723" name="Picture 4"/>
          <p:cNvPicPr>
            <a:picLocks noGrp="1" noChangeAspect="1" noChangeArrowheads="1"/>
          </p:cNvPicPr>
          <p:nvPr>
            <p:ph type="chart" idx="1"/>
          </p:nvPr>
        </p:nvPicPr>
        <p:blipFill>
          <a:blip r:embed="rId2"/>
          <a:srcRect/>
          <a:stretch>
            <a:fillRect/>
          </a:stretch>
        </p:blipFill>
        <p:spPr>
          <a:xfrm>
            <a:off x="614363" y="2190750"/>
            <a:ext cx="8301037" cy="3352800"/>
          </a:xfrm>
        </p:spPr>
      </p:pic>
      <p:sp>
        <p:nvSpPr>
          <p:cNvPr id="4" name="Rectangle 3"/>
          <p:cNvSpPr/>
          <p:nvPr/>
        </p:nvSpPr>
        <p:spPr>
          <a:xfrm>
            <a:off x="0" y="0"/>
            <a:ext cx="3683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endParaRPr lang="en-US"/>
          </a:p>
        </p:txBody>
      </p:sp>
      <p:sp>
        <p:nvSpPr>
          <p:cNvPr id="159747" name="Rectangle 3"/>
          <p:cNvSpPr>
            <a:spLocks noGrp="1" noChangeArrowheads="1"/>
          </p:cNvSpPr>
          <p:nvPr>
            <p:ph type="body" idx="1"/>
          </p:nvPr>
        </p:nvSpPr>
        <p:spPr/>
        <p:txBody>
          <a:bodyPr/>
          <a:lstStyle/>
          <a:p>
            <a:endParaRPr lang="id-ID" smtClean="0"/>
          </a:p>
        </p:txBody>
      </p:sp>
      <p:pic>
        <p:nvPicPr>
          <p:cNvPr id="159748" name="Picture 4" descr="Needle into Muscle"/>
          <p:cNvPicPr>
            <a:picLocks noChangeAspect="1" noChangeArrowheads="1"/>
          </p:cNvPicPr>
          <p:nvPr/>
        </p:nvPicPr>
        <p:blipFill>
          <a:blip r:embed="rId2"/>
          <a:srcRect/>
          <a:stretch>
            <a:fillRect/>
          </a:stretch>
        </p:blipFill>
        <p:spPr bwMode="auto">
          <a:xfrm>
            <a:off x="0" y="0"/>
            <a:ext cx="9144000" cy="6858000"/>
          </a:xfrm>
          <a:prstGeom prst="rect">
            <a:avLst/>
          </a:prstGeom>
          <a:noFill/>
          <a:ln w="38100">
            <a:solidFill>
              <a:srgbClr val="FFC000"/>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defRPr/>
            </a:pPr>
            <a:r>
              <a:rPr lang="en-US"/>
              <a:t>Surface Electrode Placement</a:t>
            </a:r>
          </a:p>
        </p:txBody>
      </p:sp>
      <p:pic>
        <p:nvPicPr>
          <p:cNvPr id="160771" name="Picture 3"/>
          <p:cNvPicPr>
            <a:picLocks noGrp="1" noChangeAspect="1" noChangeArrowheads="1"/>
          </p:cNvPicPr>
          <p:nvPr>
            <p:ph type="body" idx="1"/>
          </p:nvPr>
        </p:nvPicPr>
        <p:blipFill>
          <a:blip r:embed="rId2"/>
          <a:srcRect/>
          <a:stretch>
            <a:fillRect/>
          </a:stretch>
        </p:blipFill>
        <p:spPr>
          <a:xfrm>
            <a:off x="228600" y="1219200"/>
            <a:ext cx="8686800" cy="5486400"/>
          </a:xfrm>
        </p:spPr>
      </p:pic>
      <p:sp>
        <p:nvSpPr>
          <p:cNvPr id="4" name="Rectangle 3"/>
          <p:cNvSpPr/>
          <p:nvPr/>
        </p:nvSpPr>
        <p:spPr>
          <a:xfrm>
            <a:off x="0" y="0"/>
            <a:ext cx="292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1252538" y="609600"/>
            <a:ext cx="3289300" cy="5510213"/>
          </a:xfrm>
          <a:prstGeom prst="rect">
            <a:avLst/>
          </a:prstGeom>
          <a:noFill/>
          <a:ln w="9525">
            <a:noFill/>
            <a:miter lim="800000"/>
            <a:headEnd/>
            <a:tailEnd/>
          </a:ln>
        </p:spPr>
      </p:pic>
      <p:sp>
        <p:nvSpPr>
          <p:cNvPr id="161795" name="TextBox 2"/>
          <p:cNvSpPr txBox="1">
            <a:spLocks noChangeArrowheads="1"/>
          </p:cNvSpPr>
          <p:nvPr/>
        </p:nvSpPr>
        <p:spPr bwMode="auto">
          <a:xfrm>
            <a:off x="4097338" y="1828800"/>
            <a:ext cx="2844800" cy="461665"/>
          </a:xfrm>
          <a:prstGeom prst="rect">
            <a:avLst/>
          </a:prstGeom>
          <a:solidFill>
            <a:srgbClr val="FF0000"/>
          </a:solidFill>
          <a:ln w="9525">
            <a:noFill/>
            <a:miter lim="800000"/>
            <a:headEnd/>
            <a:tailEnd/>
          </a:ln>
        </p:spPr>
        <p:txBody>
          <a:bodyPr wrap="square">
            <a:spAutoFit/>
          </a:bodyPr>
          <a:lstStyle/>
          <a:p>
            <a:r>
              <a:rPr lang="en-US" b="1" dirty="0"/>
              <a:t>TERIMA  KASIH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ChangeArrowheads="1"/>
          </p:cNvSpPr>
          <p:nvPr/>
        </p:nvSpPr>
        <p:spPr bwMode="auto">
          <a:xfrm>
            <a:off x="695325" y="2133600"/>
            <a:ext cx="7970838" cy="4535488"/>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 name="Title 1"/>
          <p:cNvSpPr>
            <a:spLocks noGrp="1"/>
          </p:cNvSpPr>
          <p:nvPr>
            <p:ph type="title"/>
          </p:nvPr>
        </p:nvSpPr>
        <p:spPr>
          <a:xfrm>
            <a:off x="695325" y="176213"/>
            <a:ext cx="7991475" cy="1789112"/>
          </a:xfrm>
          <a:ln>
            <a:solidFill>
              <a:schemeClr val="tx2"/>
            </a:solidFill>
          </a:ln>
        </p:spPr>
        <p:txBody>
          <a:bodyPr/>
          <a:lstStyle/>
          <a:p>
            <a:pPr eaLnBrk="1" hangingPunct="1">
              <a:defRPr/>
            </a:pPr>
            <a:r>
              <a:rPr lang="en-US" sz="2800" dirty="0" err="1" smtClean="0">
                <a:solidFill>
                  <a:schemeClr val="tx1"/>
                </a:solidFill>
              </a:rPr>
              <a:t>Sebuah</a:t>
            </a:r>
            <a:r>
              <a:rPr lang="en-US" sz="2800" dirty="0" smtClean="0">
                <a:solidFill>
                  <a:schemeClr val="tx1"/>
                </a:solidFill>
              </a:rPr>
              <a:t> </a:t>
            </a:r>
            <a:r>
              <a:rPr lang="en-US" sz="2800" dirty="0" err="1" smtClean="0">
                <a:solidFill>
                  <a:schemeClr val="tx1"/>
                </a:solidFill>
              </a:rPr>
              <a:t>elektrokardiogram</a:t>
            </a:r>
            <a:r>
              <a:rPr lang="en-US" sz="2800" dirty="0" smtClean="0">
                <a:solidFill>
                  <a:schemeClr val="tx1"/>
                </a:solidFill>
              </a:rPr>
              <a:t> </a:t>
            </a:r>
            <a:r>
              <a:rPr lang="en-US" sz="2800" dirty="0" err="1" smtClean="0">
                <a:solidFill>
                  <a:schemeClr val="tx1"/>
                </a:solidFill>
              </a:rPr>
              <a:t>diperoleh</a:t>
            </a:r>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a:t>
            </a:r>
            <a:r>
              <a:rPr lang="en-US" sz="2800" dirty="0" err="1" smtClean="0">
                <a:solidFill>
                  <a:schemeClr val="tx1"/>
                </a:solidFill>
              </a:rPr>
              <a:t>menggunakan</a:t>
            </a:r>
            <a:r>
              <a:rPr lang="en-US" sz="2800" dirty="0" smtClean="0">
                <a:solidFill>
                  <a:schemeClr val="tx1"/>
                </a:solidFill>
              </a:rPr>
              <a:t> </a:t>
            </a:r>
            <a:r>
              <a:rPr lang="en-US" sz="2800" dirty="0" err="1" smtClean="0">
                <a:solidFill>
                  <a:schemeClr val="tx1"/>
                </a:solidFill>
                <a:hlinkClick r:id="rId2" tooltip="Potensial listrik (halaman belum tersedia)"/>
              </a:rPr>
              <a:t>potensial</a:t>
            </a:r>
            <a:r>
              <a:rPr lang="en-US" sz="2800" dirty="0" smtClean="0">
                <a:solidFill>
                  <a:schemeClr val="tx1"/>
                </a:solidFill>
                <a:hlinkClick r:id="rId2" tooltip="Potensial listrik (halaman belum tersedia)"/>
              </a:rPr>
              <a:t> </a:t>
            </a:r>
            <a:r>
              <a:rPr lang="en-US" sz="2800" dirty="0" err="1" smtClean="0">
                <a:solidFill>
                  <a:schemeClr val="tx1"/>
                </a:solidFill>
                <a:hlinkClick r:id="rId2" tooltip="Potensial listrik (halaman belum tersedia)"/>
              </a:rPr>
              <a:t>listrik</a:t>
            </a:r>
            <a:r>
              <a:rPr lang="en-US" sz="2800" dirty="0" smtClean="0">
                <a:solidFill>
                  <a:schemeClr val="tx1"/>
                </a:solidFill>
              </a:rPr>
              <a:t> </a:t>
            </a:r>
            <a:r>
              <a:rPr lang="en-US" sz="2800" dirty="0" err="1" smtClean="0">
                <a:solidFill>
                  <a:schemeClr val="tx1"/>
                </a:solidFill>
              </a:rPr>
              <a:t>antara</a:t>
            </a:r>
            <a:r>
              <a:rPr lang="en-US" sz="2800" dirty="0" smtClean="0">
                <a:solidFill>
                  <a:schemeClr val="tx1"/>
                </a:solidFill>
              </a:rPr>
              <a:t> </a:t>
            </a:r>
            <a:r>
              <a:rPr lang="en-US" sz="2800" dirty="0" err="1" smtClean="0">
                <a:solidFill>
                  <a:schemeClr val="tx1"/>
                </a:solidFill>
              </a:rPr>
              <a:t>sejumlah</a:t>
            </a:r>
            <a:r>
              <a:rPr lang="en-US" sz="2800" dirty="0" smtClean="0">
                <a:solidFill>
                  <a:schemeClr val="tx1"/>
                </a:solidFill>
              </a:rPr>
              <a:t> </a:t>
            </a:r>
            <a:r>
              <a:rPr lang="en-US" sz="2800" dirty="0" err="1" smtClean="0">
                <a:solidFill>
                  <a:schemeClr val="tx1"/>
                </a:solidFill>
              </a:rPr>
              <a:t>titik</a:t>
            </a:r>
            <a:r>
              <a:rPr lang="en-US" sz="2800" dirty="0" smtClean="0">
                <a:solidFill>
                  <a:schemeClr val="tx1"/>
                </a:solidFill>
              </a:rPr>
              <a:t> </a:t>
            </a:r>
            <a:r>
              <a:rPr lang="en-US" sz="2800" dirty="0" err="1" smtClean="0">
                <a:solidFill>
                  <a:schemeClr val="tx1"/>
                </a:solidFill>
              </a:rPr>
              <a:t>tubuh</a:t>
            </a:r>
            <a:r>
              <a:rPr lang="en-US" sz="2800" dirty="0" smtClean="0">
                <a:solidFill>
                  <a:schemeClr val="tx1"/>
                </a:solidFill>
              </a:rPr>
              <a:t> </a:t>
            </a:r>
            <a:r>
              <a:rPr lang="en-US" sz="2800" dirty="0" err="1" smtClean="0">
                <a:solidFill>
                  <a:schemeClr val="tx1"/>
                </a:solidFill>
              </a:rPr>
              <a:t>menggunakan</a:t>
            </a:r>
            <a:r>
              <a:rPr lang="en-US" sz="2800" dirty="0" smtClean="0">
                <a:solidFill>
                  <a:schemeClr val="tx1"/>
                </a:solidFill>
              </a:rPr>
              <a:t> </a:t>
            </a:r>
            <a:r>
              <a:rPr lang="en-US" sz="2800" dirty="0" err="1" smtClean="0">
                <a:solidFill>
                  <a:schemeClr val="tx1"/>
                </a:solidFill>
                <a:hlinkClick r:id="rId3" tooltip="Penguat instrumentasi (halaman belum tersedia)"/>
              </a:rPr>
              <a:t>penguat</a:t>
            </a:r>
            <a:r>
              <a:rPr lang="en-US" sz="2800" dirty="0" smtClean="0">
                <a:solidFill>
                  <a:schemeClr val="tx1"/>
                </a:solidFill>
                <a:hlinkClick r:id="rId3" tooltip="Penguat instrumentasi (halaman belum tersedia)"/>
              </a:rPr>
              <a:t> </a:t>
            </a:r>
            <a:r>
              <a:rPr lang="en-US" sz="2800" dirty="0" err="1" smtClean="0">
                <a:solidFill>
                  <a:schemeClr val="tx1"/>
                </a:solidFill>
                <a:hlinkClick r:id="rId3" tooltip="Penguat instrumentasi (halaman belum tersedia)"/>
              </a:rPr>
              <a:t>instrumentasi</a:t>
            </a:r>
            <a:r>
              <a:rPr lang="en-US" sz="2800" dirty="0" smtClean="0">
                <a:solidFill>
                  <a:schemeClr val="tx1"/>
                </a:solidFill>
              </a:rPr>
              <a:t> </a:t>
            </a:r>
            <a:r>
              <a:rPr lang="en-US" sz="2800" dirty="0" err="1" smtClean="0">
                <a:solidFill>
                  <a:schemeClr val="tx1"/>
                </a:solidFill>
              </a:rPr>
              <a:t>biomedis</a:t>
            </a:r>
            <a:r>
              <a:rPr lang="en-US" sz="2800" dirty="0" smtClean="0">
                <a:solidFill>
                  <a:schemeClr val="tx1"/>
                </a:solidFill>
              </a:rPr>
              <a:t>:</a:t>
            </a:r>
          </a:p>
        </p:txBody>
      </p:sp>
      <p:pic>
        <p:nvPicPr>
          <p:cNvPr id="99332" name="Picture 3" descr="C:\Documents and Settings\crusader\My Documents\600px-ECG_Vector.svg.png"/>
          <p:cNvPicPr>
            <a:picLocks noGrp="1" noChangeAspect="1" noChangeArrowheads="1"/>
          </p:cNvPicPr>
          <p:nvPr>
            <p:ph idx="1"/>
          </p:nvPr>
        </p:nvPicPr>
        <p:blipFill>
          <a:blip r:embed="rId4"/>
          <a:srcRect/>
          <a:stretch>
            <a:fillRect/>
          </a:stretch>
        </p:blipFill>
        <p:spPr>
          <a:xfrm>
            <a:off x="942975" y="2366963"/>
            <a:ext cx="7358063" cy="4114800"/>
          </a:xfrm>
        </p:spPr>
      </p:pic>
      <p:sp>
        <p:nvSpPr>
          <p:cNvPr id="5" name="Rectangle 4"/>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66688"/>
            <a:ext cx="7772400" cy="1143000"/>
          </a:xfrm>
        </p:spPr>
        <p:txBody>
          <a:bodyPr/>
          <a:lstStyle/>
          <a:p>
            <a:pPr algn="ctr">
              <a:defRPr/>
            </a:pPr>
            <a:r>
              <a:rPr lang="en-US" b="1" dirty="0" err="1" smtClean="0"/>
              <a:t>Kertas</a:t>
            </a:r>
            <a:r>
              <a:rPr lang="en-US" b="1" dirty="0" smtClean="0"/>
              <a:t> </a:t>
            </a:r>
            <a:r>
              <a:rPr lang="en-US" b="1" dirty="0" err="1" smtClean="0"/>
              <a:t>perekam</a:t>
            </a:r>
            <a:r>
              <a:rPr lang="en-US" b="1" dirty="0" smtClean="0"/>
              <a:t> EKG</a:t>
            </a:r>
            <a:br>
              <a:rPr lang="en-US" b="1" dirty="0" smtClean="0"/>
            </a:br>
            <a:endParaRPr lang="en-US" dirty="0"/>
          </a:p>
        </p:txBody>
      </p:sp>
      <p:sp>
        <p:nvSpPr>
          <p:cNvPr id="6" name="Rectangle 5"/>
          <p:cNvSpPr/>
          <p:nvPr/>
        </p:nvSpPr>
        <p:spPr>
          <a:xfrm>
            <a:off x="1938338" y="982663"/>
            <a:ext cx="5430837" cy="563721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0356" name="Picture 3" descr="C:\Documents and Settings\crusader\My Documents\325px-ECG_Paper_v2.svg.png"/>
          <p:cNvPicPr>
            <a:picLocks noGrp="1" noChangeAspect="1" noChangeArrowheads="1"/>
          </p:cNvPicPr>
          <p:nvPr>
            <p:ph idx="1"/>
          </p:nvPr>
        </p:nvPicPr>
        <p:blipFill>
          <a:blip r:embed="rId2"/>
          <a:srcRect/>
          <a:stretch>
            <a:fillRect/>
          </a:stretch>
        </p:blipFill>
        <p:spPr>
          <a:xfrm>
            <a:off x="2128838" y="1708150"/>
            <a:ext cx="4995862" cy="4227513"/>
          </a:xfrm>
        </p:spPr>
      </p:pic>
      <p:sp>
        <p:nvSpPr>
          <p:cNvPr id="7" name="Rectangle 6"/>
          <p:cNvSpPr/>
          <p:nvPr/>
        </p:nvSpPr>
        <p:spPr>
          <a:xfrm>
            <a:off x="0" y="0"/>
            <a:ext cx="395785"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641350" y="341313"/>
            <a:ext cx="8147050" cy="6015037"/>
          </a:xfrm>
        </p:spPr>
        <p:txBody>
          <a:bodyPr/>
          <a:lstStyle/>
          <a:p>
            <a:r>
              <a:rPr lang="en-US" sz="2400" smtClean="0">
                <a:latin typeface="Calibri" pitchFamily="34" charset="0"/>
              </a:rPr>
              <a:t>Sebuah elektrokardiograf khusus berjalan di atas kertas dengan kecepatan 25 mm/s. </a:t>
            </a:r>
          </a:p>
          <a:p>
            <a:r>
              <a:rPr lang="en-US" sz="2400" smtClean="0">
                <a:latin typeface="Calibri" pitchFamily="34" charset="0"/>
              </a:rPr>
              <a:t>Setiap kotak kecil kertas EKG berukuran 1 mm². </a:t>
            </a:r>
          </a:p>
          <a:p>
            <a:r>
              <a:rPr lang="en-US" sz="2400" smtClean="0">
                <a:latin typeface="Calibri" pitchFamily="34" charset="0"/>
              </a:rPr>
              <a:t>Dengan kecepatan 25 mm/s, 1 kotak kecil kertas EKG sama dengan 0,04 s (40 ms). </a:t>
            </a:r>
          </a:p>
          <a:p>
            <a:r>
              <a:rPr lang="en-US" sz="2400" smtClean="0">
                <a:latin typeface="Calibri" pitchFamily="34" charset="0"/>
              </a:rPr>
              <a:t>5 kotak kecil menyusun 1 kotak besar, yang sama dengan 0,20 s (200 ms). </a:t>
            </a:r>
          </a:p>
          <a:p>
            <a:r>
              <a:rPr lang="en-US" sz="2400" smtClean="0">
                <a:latin typeface="Calibri" pitchFamily="34" charset="0"/>
              </a:rPr>
              <a:t>Karena itu, ada 5 kotak besar per menit. </a:t>
            </a:r>
          </a:p>
          <a:p>
            <a:r>
              <a:rPr lang="en-US" sz="2400" smtClean="0">
                <a:latin typeface="Calibri" pitchFamily="34" charset="0"/>
              </a:rPr>
              <a:t>12 sandapan EKG berkualitas diagnostik dikalibrasikan sebesar 10 mm/mV, jadi 1 mm sama dengan 0,1 mV. </a:t>
            </a:r>
          </a:p>
          <a:p>
            <a:r>
              <a:rPr lang="en-US" sz="2400" smtClean="0">
                <a:latin typeface="Calibri" pitchFamily="34" charset="0"/>
              </a:rPr>
              <a:t>Sinyal "</a:t>
            </a:r>
            <a:r>
              <a:rPr lang="en-US" sz="2400" smtClean="0">
                <a:latin typeface="Calibri" pitchFamily="34" charset="0"/>
                <a:hlinkClick r:id="rId2" tooltip="Kalibrasi"/>
              </a:rPr>
              <a:t>kalibrasi</a:t>
            </a:r>
            <a:r>
              <a:rPr lang="en-US" sz="2400" smtClean="0">
                <a:latin typeface="Calibri" pitchFamily="34" charset="0"/>
              </a:rPr>
              <a:t>" harus dimasukkan dalam tiap rekaman. </a:t>
            </a:r>
          </a:p>
          <a:p>
            <a:r>
              <a:rPr lang="en-US" sz="2400" smtClean="0">
                <a:latin typeface="Calibri" pitchFamily="34" charset="0"/>
              </a:rPr>
              <a:t>Sinyal standar 1 mV harus menggerakkan jarum 1 cm secara vertikal, yakni 2 kotak besar di kertas EKG.</a:t>
            </a:r>
          </a:p>
          <a:p>
            <a:endParaRPr lang="en-US" smtClean="0"/>
          </a:p>
        </p:txBody>
      </p:sp>
      <p:sp>
        <p:nvSpPr>
          <p:cNvPr id="4" name="Rectangle 3"/>
          <p:cNvSpPr/>
          <p:nvPr/>
        </p:nvSpPr>
        <p:spPr>
          <a:xfrm>
            <a:off x="0" y="0"/>
            <a:ext cx="423081"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50141&quot;&gt;&lt;object type=&quot;3&quot; unique_id=&quot;50142&quot;&gt;&lt;property id=&quot;20148&quot; value=&quot;5&quot;/&gt;&lt;property id=&quot;20300&quot; value=&quot;Slide 1&quot;/&gt;&lt;property id=&quot;20307&quot; value=&quot;257&quot;/&gt;&lt;/object&gt;&lt;object type=&quot;3&quot; unique_id=&quot;50143&quot;&gt;&lt;property id=&quot;20148&quot; value=&quot;5&quot;/&gt;&lt;property id=&quot;20300&quot; value=&quot;Slide 2 - &amp;quot;Memahami konsep pemeriksaan penunjang diagnostik .&amp;#x0D;&amp;#x0A;&amp;quot;&quot;/&gt;&lt;property id=&quot;20307&quot; value=&quot;258&quot;/&gt;&lt;/object&gt;&lt;object type=&quot;3&quot; unique_id=&quot;50144&quot;&gt;&lt;property id=&quot;20148&quot; value=&quot;5&quot;/&gt;&lt;property id=&quot;20300&quot; value=&quot;Slide 3 - &amp;quot; PENDAHULUAN&amp;quot;&quot;/&gt;&lt;property id=&quot;20307&quot; value=&quot;259&quot;/&gt;&lt;/object&gt;&lt;object type=&quot;3&quot; unique_id=&quot;50145&quot;&gt;&lt;property id=&quot;20148&quot; value=&quot;5&quot;/&gt;&lt;property id=&quot;20300&quot; value=&quot;Slide 4&quot;/&gt;&lt;property id=&quot;20307&quot; value=&quot;260&quot;/&gt;&lt;/object&gt;&lt;object type=&quot;3&quot; unique_id=&quot;50146&quot;&gt;&lt;property id=&quot;20148&quot; value=&quot;5&quot;/&gt;&lt;property id=&quot;20300&quot; value=&quot;Slide 5 - &amp;quot;Jantung terdiri dari 4 bagian yaitu:&amp;#x0D;&amp;#x0A;Atrium    (dextra &amp;amp; sinistra) &amp;amp; &amp;#x0D;&amp;#x0A;Ventrikel (dextra &amp;amp; sinistra).&amp;#x0D;&amp;#x0A;&amp;quot;&quot;/&gt;&lt;property id=&quot;20307&quot; value=&quot;261&quot;/&gt;&lt;/object&gt;&lt;object type=&quot;3&quot; unique_id=&quot;50147&quot;&gt;&lt;property id=&quot;20148&quot; value=&quot;5&quot;/&gt;&lt;property id=&quot;20300&quot; value=&quot;Slide 6 - &amp;quot;Hal-hal yang dapat diketahui dari pemeriksaan EKG adalah : &amp;quot;&quot;/&gt;&lt;property id=&quot;20307&quot; value=&quot;262&quot;/&gt;&lt;/object&gt;&lt;object type=&quot;3&quot; unique_id=&quot;50148&quot;&gt;&lt;property id=&quot;20148&quot; value=&quot;5&quot;/&gt;&lt;property id=&quot;20300&quot; value=&quot;Slide 7 - &amp;quot;Sebuah elektrokardiogram diperoleh dengan menggunakan potensial listrik antara sejumlah titik tubuh menggunakan pen&quot;/&gt;&lt;property id=&quot;20307&quot; value=&quot;263&quot;/&gt;&lt;/object&gt;&lt;object type=&quot;3&quot; unique_id=&quot;50149&quot;&gt;&lt;property id=&quot;20148&quot; value=&quot;5&quot;/&gt;&lt;property id=&quot;20300&quot; value=&quot;Slide 8 - &amp;quot;Kertas perekam EKG&amp;#x0D;&amp;#x0A;&amp;quot;&quot;/&gt;&lt;property id=&quot;20307&quot; value=&quot;264&quot;/&gt;&lt;/object&gt;&lt;object type=&quot;3&quot; unique_id=&quot;50150&quot;&gt;&lt;property id=&quot;20148&quot; value=&quot;5&quot;/&gt;&lt;property id=&quot;20300&quot; value=&quot;Slide 9&quot;/&gt;&lt;property id=&quot;20307&quot; value=&quot;265&quot;/&gt;&lt;/object&gt;&lt;object type=&quot;3&quot; unique_id=&quot;50151&quot;&gt;&lt;property id=&quot;20148&quot; value=&quot;5&quot;/&gt;&lt;property id=&quot;20300&quot; value=&quot;Slide 10 - &amp;quot;Seleksi saring&amp;#x0D;&amp;#x0A;&amp;quot;&quot;/&gt;&lt;property id=&quot;20307&quot; value=&quot;266&quot;/&gt;&lt;/object&gt;&lt;object type=&quot;3&quot; unique_id=&quot;50152&quot;&gt;&lt;property id=&quot;20148&quot; value=&quot;5&quot;/&gt;&lt;property id=&quot;20300&quot; value=&quot;Slide 11 - &amp;quot;Rangkaian elektronika elektrokardiogram&amp;quot;&quot;/&gt;&lt;property id=&quot;20307&quot; value=&quot;267&quot;/&gt;&lt;/object&gt;&lt;object type=&quot;3&quot; unique_id=&quot;50153&quot;&gt;&lt;property id=&quot;20148&quot; value=&quot;5&quot;/&gt;&lt;property id=&quot;20300&quot; value=&quot;Slide 12&quot;/&gt;&lt;property id=&quot;20307&quot; value=&quot;268&quot;/&gt;&lt;/object&gt;&lt;object type=&quot;3&quot; unique_id=&quot;50154&quot;&gt;&lt;property id=&quot;20148&quot; value=&quot;5&quot;/&gt;&lt;property id=&quot;20300&quot; value=&quot;Slide 13 - &amp;quot;Sandapan (lokasi penempatan) EKG&amp;#x0D;&amp;#x0A;&amp;quot;&quot;/&gt;&lt;property id=&quot;20307&quot; value=&quot;269&quot;/&gt;&lt;/object&gt;&lt;object type=&quot;3&quot; unique_id=&quot;50155&quot;&gt;&lt;property id=&quot;20148&quot; value=&quot;5&quot;/&gt;&lt;property id=&quot;20300&quot; value=&quot;Slide 14&quot;/&gt;&lt;property id=&quot;20307&quot; value=&quot;270&quot;/&gt;&lt;/object&gt;&lt;object type=&quot;3&quot; unique_id=&quot;50156&quot;&gt;&lt;property id=&quot;20148&quot; value=&quot;5&quot;/&gt;&lt;property id=&quot;20300&quot; value=&quot;Slide 15 - &amp;quot;12 Sandapan normal&amp;quot;&quot;/&gt;&lt;property id=&quot;20307&quot; value=&quot;271&quot;/&gt;&lt;/object&gt;&lt;object type=&quot;3&quot; unique_id=&quot;50157&quot;&gt;&lt;property id=&quot;20148&quot; value=&quot;5&quot;/&gt;&lt;property id=&quot;20300&quot; value=&quot;Slide 16 - &amp;quot;Terdapat 3 jenis sandapan  pada EKG, yaitu :&amp;quot;&quot;/&gt;&lt;property id=&quot;20307&quot; value=&quot;272&quot;/&gt;&lt;/object&gt;&lt;object type=&quot;3&quot; unique_id=&quot;50158&quot;&gt;&lt;property id=&quot;20148&quot; value=&quot;5&quot;/&gt;&lt;property id=&quot;20300&quot; value=&quot;Slide 17 - &amp;quot;b.       Sandapan Bipolar&amp;quot;&quot;/&gt;&lt;property id=&quot;20307&quot; value=&quot;273&quot;/&gt;&lt;/object&gt;&lt;object type=&quot;3&quot; unique_id=&quot;50159&quot;&gt;&lt;property id=&quot;20148&quot; value=&quot;5&quot;/&gt;&lt;property id=&quot;20300&quot; value=&quot;Slide 18 - &amp;quot;c.       Sandapan Unipolar&amp;quot;&quot;/&gt;&lt;property id=&quot;20307&quot; value=&quot;274&quot;/&gt;&lt;/object&gt;&lt;object type=&quot;3&quot; unique_id=&quot;50160&quot;&gt;&lt;property id=&quot;20148&quot; value=&quot;5&quot;/&gt;&lt;property id=&quot;20300&quot; value=&quot;Slide 19 - &amp;quot;Sandapan ekstremitas&amp;#x0D;&amp;#x0A;&amp;quot;&quot;/&gt;&lt;property id=&quot;20307&quot; value=&quot;275&quot;/&gt;&lt;/object&gt;&lt;object type=&quot;3&quot; unique_id=&quot;50161&quot;&gt;&lt;property id=&quot;20148&quot; value=&quot;5&quot;/&gt;&lt;property id=&quot;20300&quot; value=&quot;Slide 20&quot;/&gt;&lt;property id=&quot;20307&quot; value=&quot;276&quot;/&gt;&lt;/object&gt;&lt;object type=&quot;3&quot; unique_id=&quot;50162&quot;&gt;&lt;property id=&quot;20148&quot; value=&quot;5&quot;/&gt;&lt;property id=&quot;20300&quot; value=&quot;Slide 21 - &amp;quot;            EKG  NORMAL &amp;#x0D;&amp;#x0A;&amp;quot;&quot;/&gt;&lt;property id=&quot;20307&quot; value=&quot;277&quot;/&gt;&lt;/object&gt;&lt;object type=&quot;3&quot; unique_id=&quot;50163&quot;&gt;&lt;property id=&quot;20148&quot; value=&quot;5&quot;/&gt;&lt;property id=&quot;20300&quot; value=&quot;Slide 22 - &amp;quot;Penjelasan gambar :&amp;quot;&quot;/&gt;&lt;property id=&quot;20307&quot; value=&quot;278&quot;/&gt;&lt;/object&gt;&lt;object type=&quot;3&quot; unique_id=&quot;50164&quot;&gt;&lt;property id=&quot;20148&quot; value=&quot;5&quot;/&gt;&lt;property id=&quot;20300&quot; value=&quot;Slide 23&quot;/&gt;&lt;property id=&quot;20307&quot; value=&quot;279&quot;/&gt;&lt;/object&gt;&lt;object type=&quot;3&quot; unique_id=&quot;50165&quot;&gt;&lt;property id=&quot;20148&quot; value=&quot;5&quot;/&gt;&lt;property id=&quot;20300&quot; value=&quot;Slide 24 - &amp;quot;Gelombang P&amp;#x0D;&amp;#x0A;&amp;quot;&quot;/&gt;&lt;property id=&quot;20307&quot; value=&quot;280&quot;/&gt;&lt;/object&gt;&lt;object type=&quot;3&quot; unique_id=&quot;50166&quot;&gt;&lt;property id=&quot;20148&quot; value=&quot;5&quot;/&gt;&lt;property id=&quot;20300&quot; value=&quot;Slide 25 - &amp;quot;Interval PR&amp;#x0D;&amp;#x0A;&amp;quot;&quot;/&gt;&lt;property id=&quot;20307&quot; value=&quot;281&quot;/&gt;&lt;/object&gt;&lt;object type=&quot;3&quot; unique_id=&quot;50167&quot;&gt;&lt;property id=&quot;20148&quot; value=&quot;5&quot;/&gt;&lt;property id=&quot;20300&quot; value=&quot;Slide 26 - &amp;quot;Kompleks QRS&amp;#x0D;&amp;#x0A;&amp;quot;&quot;/&gt;&lt;property id=&quot;20307&quot; value=&quot;282&quot;/&gt;&lt;/object&gt;&lt;object type=&quot;3&quot; unique_id=&quot;50168&quot;&gt;&lt;property id=&quot;20148&quot; value=&quot;5&quot;/&gt;&lt;property id=&quot;20300&quot; value=&quot;Slide 27 - &amp;quot;Segmen ST&amp;#x0D;&amp;#x0A;&amp;quot;&quot;/&gt;&lt;property id=&quot;20307&quot; value=&quot;283&quot;/&gt;&lt;/object&gt;&lt;object type=&quot;3&quot; unique_id=&quot;50169&quot;&gt;&lt;property id=&quot;20148&quot; value=&quot;5&quot;/&gt;&lt;property id=&quot;20300&quot; value=&quot;Slide 28 - &amp;quot;Gelombang T&amp;#x0D;&amp;#x0A;&amp;quot;&quot;/&gt;&lt;property id=&quot;20307&quot; value=&quot;284&quot;/&gt;&lt;/object&gt;&lt;object type=&quot;3&quot; unique_id=&quot;50170&quot;&gt;&lt;property id=&quot;20148&quot; value=&quot;5&quot;/&gt;&lt;property id=&quot;20300&quot; value=&quot;Slide 29&quot;/&gt;&lt;property id=&quot;20307&quot; value=&quot;285&quot;/&gt;&lt;/object&gt;&lt;object type=&quot;3&quot; unique_id=&quot;50171&quot;&gt;&lt;property id=&quot;20148&quot; value=&quot;5&quot;/&gt;&lt;property id=&quot;20300&quot; value=&quot;Slide 30 - &amp;quot;SPIROMETRI&amp;quot;&quot;/&gt;&lt;property id=&quot;20307&quot; value=&quot;286&quot;/&gt;&lt;/object&gt;&lt;object type=&quot;3&quot; unique_id=&quot;50172&quot;&gt;&lt;property id=&quot;20148&quot; value=&quot;5&quot;/&gt;&lt;property id=&quot;20300&quot; value=&quot;Slide 31 - &amp;quot;TUJUAN PEMERIKSAAN SPIROMETRI&amp;quot;&quot;/&gt;&lt;property id=&quot;20307&quot; value=&quot;287&quot;/&gt;&lt;/object&gt;&lt;object type=&quot;3&quot; unique_id=&quot;50173&quot;&gt;&lt;property id=&quot;20148&quot; value=&quot;5&quot;/&gt;&lt;property id=&quot;20300&quot; value=&quot;Slide 32 - &amp;quot;VOLUME STATIK&amp;quot;&quot;/&gt;&lt;property id=&quot;20307&quot; value=&quot;288&quot;/&gt;&lt;/object&gt;&lt;object type=&quot;3&quot; unique_id=&quot;50174&quot;&gt;&lt;property id=&quot;20148&quot; value=&quot;5&quot;/&gt;&lt;property id=&quot;20300&quot; value=&quot;Slide 33&quot;/&gt;&lt;property id=&quot;20307&quot; value=&quot;289&quot;/&gt;&lt;/object&gt;&lt;object type=&quot;3&quot; unique_id=&quot;50175&quot;&gt;&lt;property id=&quot;20148&quot; value=&quot;5&quot;/&gt;&lt;property id=&quot;20300&quot; value=&quot;Slide 34&quot;/&gt;&lt;property id=&quot;20307&quot; value=&quot;290&quot;/&gt;&lt;/object&gt;&lt;object type=&quot;3&quot; unique_id=&quot;50176&quot;&gt;&lt;property id=&quot;20148&quot; value=&quot;5&quot;/&gt;&lt;property id=&quot;20300&quot; value=&quot;Slide 35&quot;/&gt;&lt;property id=&quot;20307&quot; value=&quot;291&quot;/&gt;&lt;/object&gt;&lt;object type=&quot;3&quot; unique_id=&quot;50177&quot;&gt;&lt;property id=&quot;20148&quot; value=&quot;5&quot;/&gt;&lt;property id=&quot;20300&quot; value=&quot;Slide 36 - &amp;quot;INDIKASI PEMERIKSAAN&amp;quot;&quot;/&gt;&lt;property id=&quot;20307&quot; value=&quot;292&quot;/&gt;&lt;/object&gt;&lt;object type=&quot;3&quot; unique_id=&quot;50178&quot;&gt;&lt;property id=&quot;20148&quot; value=&quot;5&quot;/&gt;&lt;property id=&quot;20300&quot; value=&quot;Slide 37 - &amp;quot;PEMERIKSAAN FAAL PARU&amp;quot;&quot;/&gt;&lt;property id=&quot;20307&quot; value=&quot;293&quot;/&gt;&lt;/object&gt;&lt;object type=&quot;3&quot; unique_id=&quot;50179&quot;&gt;&lt;property id=&quot;20148&quot; value=&quot;5&quot;/&gt;&lt;property id=&quot;20300&quot; value=&quot;Slide 38&quot;/&gt;&lt;property id=&quot;20307&quot; value=&quot;294&quot;/&gt;&lt;/object&gt;&lt;object type=&quot;3&quot; unique_id=&quot;50180&quot;&gt;&lt;property id=&quot;20148&quot; value=&quot;5&quot;/&gt;&lt;property id=&quot;20300&quot; value=&quot;Slide 39&quot;/&gt;&lt;property id=&quot;20307&quot; value=&quot;295&quot;/&gt;&lt;/object&gt;&lt;object type=&quot;3&quot; unique_id=&quot;50181&quot;&gt;&lt;property id=&quot;20148&quot; value=&quot;5&quot;/&gt;&lt;property id=&quot;20300&quot; value=&quot;Slide 40 - &amp;quot;  Pengendalian mutu&amp;quot;&quot;/&gt;&lt;property id=&quot;20307&quot; value=&quot;296&quot;/&gt;&lt;/object&gt;&lt;object type=&quot;3&quot; unique_id=&quot;50182&quot;&gt;&lt;property id=&quot;20148&quot; value=&quot;5&quot;/&gt;&lt;property id=&quot;20300&quot; value=&quot;Slide 41 - &amp;quot;PERSIAPAN TEKNISI&amp;quot;&quot;/&gt;&lt;property id=&quot;20307&quot; value=&quot;297&quot;/&gt;&lt;/object&gt;&lt;object type=&quot;3&quot; unique_id=&quot;50183&quot;&gt;&lt;property id=&quot;20148&quot; value=&quot;5&quot;/&gt;&lt;property id=&quot;20300&quot; value=&quot;Slide 42&quot;/&gt;&lt;property id=&quot;20307&quot; value=&quot;298&quot;/&gt;&lt;/object&gt;&lt;object type=&quot;3&quot; unique_id=&quot;50184&quot;&gt;&lt;property id=&quot;20148&quot; value=&quot;5&quot;/&gt;&lt;property id=&quot;20300&quot; value=&quot;Slide 43 - &amp;quot;PERSIAPAN SUBJEK&amp;quot;&quot;/&gt;&lt;property id=&quot;20307&quot; value=&quot;299&quot;/&gt;&lt;/object&gt;&lt;object type=&quot;3&quot; unique_id=&quot;50185&quot;&gt;&lt;property id=&quot;20148&quot; value=&quot;5&quot;/&gt;&lt;property id=&quot;20300&quot; value=&quot;Slide 44&quot;/&gt;&lt;property id=&quot;20307&quot; value=&quot;300&quot;/&gt;&lt;/object&gt;&lt;object type=&quot;3&quot; unique_id=&quot;50186&quot;&gt;&lt;property id=&quot;20148&quot; value=&quot;5&quot;/&gt;&lt;property id=&quot;20300&quot; value=&quot;Slide 45 - &amp;quot;CARA PEMERIKSAAN &amp;quot;&quot;/&gt;&lt;property id=&quot;20307&quot; value=&quot;301&quot;/&gt;&lt;/object&gt;&lt;object type=&quot;3&quot; unique_id=&quot;50187&quot;&gt;&lt;property id=&quot;20148&quot; value=&quot;5&quot;/&gt;&lt;property id=&quot;20300&quot; value=&quot;Slide 46&quot;/&gt;&lt;property id=&quot;20307&quot; value=&quot;302&quot;/&gt;&lt;/object&gt;&lt;object type=&quot;3&quot; unique_id=&quot;50188&quot;&gt;&lt;property id=&quot;20148&quot; value=&quot;5&quot;/&gt;&lt;property id=&quot;20300&quot; value=&quot;Slide 47&quot;/&gt;&lt;property id=&quot;20307&quot; value=&quot;303&quot;/&gt;&lt;/object&gt;&lt;object type=&quot;3&quot; unique_id=&quot;50189&quot;&gt;&lt;property id=&quot;20148&quot; value=&quot;5&quot;/&gt;&lt;property id=&quot;20300&quot; value=&quot;Slide 48&quot;/&gt;&lt;property id=&quot;20307&quot; value=&quot;304&quot;/&gt;&lt;/object&gt;&lt;object type=&quot;3&quot; unique_id=&quot;50190&quot;&gt;&lt;property id=&quot;20148&quot; value=&quot;5&quot;/&gt;&lt;property id=&quot;20300&quot; value=&quot;Slide 49 - &amp;quot;Teknik pemeriksaan KV &amp;quot;&quot;/&gt;&lt;property id=&quot;20307&quot; value=&quot;305&quot;/&gt;&lt;/object&gt;&lt;object type=&quot;3&quot; unique_id=&quot;50191&quot;&gt;&lt;property id=&quot;20148&quot; value=&quot;5&quot;/&gt;&lt;property id=&quot;20300&quot; value=&quot;Slide 50 - &amp;quot;Perasat KVP dan VEP1&amp;quot;&quot;/&gt;&lt;property id=&quot;20307&quot; value=&quot;306&quot;/&gt;&lt;/object&gt;&lt;object type=&quot;3&quot; unique_id=&quot;50192&quot;&gt;&lt;property id=&quot;20148&quot; value=&quot;5&quot;/&gt;&lt;property id=&quot;20300&quot; value=&quot;Slide 51 - &amp;quot;Teknik pemeriksaan KVP dan VEP1&amp;quot;&quot;/&gt;&lt;property id=&quot;20307&quot; value=&quot;307&quot;/&gt;&lt;/object&gt;&lt;object type=&quot;3&quot; unique_id=&quot;50193&quot;&gt;&lt;property id=&quot;20148&quot; value=&quot;5&quot;/&gt;&lt;property id=&quot;20300&quot; value=&quot;Slide 52&quot;/&gt;&lt;property id=&quot;20307&quot; value=&quot;308&quot;/&gt;&lt;/object&gt;&lt;object type=&quot;3&quot; unique_id=&quot;50194&quot;&gt;&lt;property id=&quot;20148&quot; value=&quot;5&quot;/&gt;&lt;property id=&quot;20300&quot; value=&quot;Slide 53 - &amp;quot;HASIL YANG DAPAT DITERIMA&amp;quot;&quot;/&gt;&lt;property id=&quot;20307&quot; value=&quot;309&quot;/&gt;&lt;/object&gt;&lt;object type=&quot;3&quot; unique_id=&quot;50195&quot;&gt;&lt;property id=&quot;20148&quot; value=&quot;5&quot;/&gt;&lt;property id=&quot;20300&quot; value=&quot;Slide 54&quot;/&gt;&lt;property id=&quot;20307&quot; value=&quot;310&quot;/&gt;&lt;/object&gt;&lt;object type=&quot;3&quot; unique_id=&quot;50196&quot;&gt;&lt;property id=&quot;20148&quot; value=&quot;5&quot;/&gt;&lt;property id=&quot;20300&quot; value=&quot;Slide 55 - &amp;quot;PEMERIKSAAN YANG TIDAK BAIK&amp;quot;&quot;/&gt;&lt;property id=&quot;20307&quot; value=&quot;311&quot;/&gt;&lt;/object&gt;&lt;object type=&quot;3&quot; unique_id=&quot;50197&quot;&gt;&lt;property id=&quot;20148&quot; value=&quot;5&quot;/&gt;&lt;property id=&quot;20300&quot; value=&quot;Slide 56 - &amp;quot;HASIL&amp;quot;&quot;/&gt;&lt;property id=&quot;20307&quot; value=&quot;312&quot;/&gt;&lt;/object&gt;&lt;object type=&quot;3&quot; unique_id=&quot;50198&quot;&gt;&lt;property id=&quot;20148&quot; value=&quot;5&quot;/&gt;&lt;property id=&quot;20300&quot; value=&quot;Slide 57 - &amp;quot;RESTIKSI&amp;quot;&quot;/&gt;&lt;property id=&quot;20307&quot; value=&quot;313&quot;/&gt;&lt;/object&gt;&lt;object type=&quot;3&quot; unique_id=&quot;50199&quot;&gt;&lt;property id=&quot;20148&quot; value=&quot;5&quot;/&gt;&lt;property id=&quot;20300&quot; value=&quot;Slide 58 - &amp;quot;OBSTRUKSI&amp;quot;&quot;/&gt;&lt;property id=&quot;20307&quot; value=&quot;314&quot;/&gt;&lt;/object&gt;&lt;object type=&quot;3&quot; unique_id=&quot;50200&quot;&gt;&lt;property id=&quot;20148&quot; value=&quot;5&quot;/&gt;&lt;property id=&quot;20300&quot; value=&quot;Slide 59 - &amp;quot;Memahami konsep pemeriksaan penunjang diagnostik .&amp;#x0D;&amp;#x0A;&amp;quot;&quot;/&gt;&lt;property id=&quot;20307&quot; value=&quot;315&quot;/&gt;&lt;/object&gt;&lt;object type=&quot;3&quot; unique_id=&quot;50201&quot;&gt;&lt;property id=&quot;20148&quot; value=&quot;5&quot;/&gt;&lt;property id=&quot;20300&quot; value=&quot;Slide 60&quot;/&gt;&lt;property id=&quot;20307&quot; value=&quot;316&quot;/&gt;&lt;/object&gt;&lt;object type=&quot;3&quot; unique_id=&quot;50202&quot;&gt;&lt;property id=&quot;20148&quot; value=&quot;5&quot;/&gt;&lt;property id=&quot;20300&quot; value=&quot;Slide 61 - &amp;quot;&amp;#x0D;&amp;#x0A;&amp;#x0D;&amp;#x0A;&amp;quot;&quot;/&gt;&lt;property id=&quot;20307&quot; value=&quot;317&quot;/&gt;&lt;/object&gt;&lt;object type=&quot;3&quot; unique_id=&quot;50203&quot;&gt;&lt;property id=&quot;20148&quot; value=&quot;5&quot;/&gt;&lt;property id=&quot;20300&quot; value=&quot;Slide 62 - &amp;quot;a. Resting Membrane Potential.&amp;quot;&quot;/&gt;&lt;property id=&quot;20307&quot; value=&quot;318&quot;/&gt;&lt;/object&gt;&lt;object type=&quot;3&quot; unique_id=&quot;50204&quot;&gt;&lt;property id=&quot;20148&quot; value=&quot;5&quot;/&gt;&lt;property id=&quot;20300&quot; value=&quot;Slide 63 - &amp;quot;b. Muscle Fiber Action Potential (MFAP)&amp;quot;&quot;/&gt;&lt;property id=&quot;20307&quot; value=&quot;319&quot;/&gt;&lt;/object&gt;&lt;object type=&quot;3&quot; unique_id=&quot;50205&quot;&gt;&lt;property id=&quot;20148&quot; value=&quot;5&quot;/&gt;&lt;property id=&quot;20300&quot; value=&quot;Slide 64 - &amp;quot;&amp;#x0D;&amp;#x0A;Motor Unit Action Potential (MUAP)&amp;#x0D;&amp;#x0A;&amp;amp;#x09;Apabila serabut alpha motor neuron mulai aktif, maka akan menyebabkan kontrak&quot;/&gt;&lt;property id=&quot;20307&quot; value=&quot;320&quot;/&gt;&lt;/object&gt;&lt;object type=&quot;3&quot; unique_id=&quot;50206&quot;&gt;&lt;property id=&quot;20148&quot; value=&quot;5&quot;/&gt;&lt;property id=&quot;20300&quot; value=&quot;Slide 65 - &amp;quot;&amp;#x0D;&amp;#x0A;&amp;#x0D;&amp;#x0A;Bahwa Amplitudo, frekuensi dan waktu pada permukaan sinyal EMG tergantung oleh beberapa faktor, antara lain :&amp;#x0D;&amp;#x0A;&amp;#x0D;&amp;#x0A;1&quot;/&gt;&lt;property id=&quot;20307&quot; value=&quot;321&quot;/&gt;&lt;/object&gt;&lt;object type=&quot;3&quot; unique_id=&quot;50207&quot;&gt;&lt;property id=&quot;20148&quot; value=&quot;5&quot;/&gt;&lt;property id=&quot;20300&quot; value=&quot;Slide 66 - &amp;quot;EMG Electrode Placement&amp;quot;&quot;/&gt;&lt;property id=&quot;20307&quot; value=&quot;322&quot;/&gt;&lt;/object&gt;&lt;object type=&quot;3&quot; unique_id=&quot;50208&quot;&gt;&lt;property id=&quot;20148&quot; value=&quot;5&quot;/&gt;&lt;property id=&quot;20300&quot; value=&quot;Slide 67&quot;/&gt;&lt;property id=&quot;20307&quot; value=&quot;323&quot;/&gt;&lt;/object&gt;&lt;object type=&quot;3&quot; unique_id=&quot;50209&quot;&gt;&lt;property id=&quot;20148&quot; value=&quot;5&quot;/&gt;&lt;property id=&quot;20300&quot; value=&quot;Slide 68 - &amp;quot;Surface Electrode Placement&amp;quot;&quot;/&gt;&lt;property id=&quot;20307&quot; value=&quot;324&quot;/&gt;&lt;/object&gt;&lt;object type=&quot;3&quot; unique_id=&quot;50210&quot;&gt;&lt;property id=&quot;20148&quot; value=&quot;5&quot;/&gt;&lt;property id=&quot;20300&quot; value=&quot;Slide 69&quot;/&gt;&lt;property id=&quot;20307&quot; value=&quot;325&quot;/&gt;&lt;/object&gt;&lt;/object&gt;&lt;object type=&quot;8&quot; unique_id=&quot;5028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TotalTime>
  <Words>1978</Words>
  <Application>Microsoft Office PowerPoint</Application>
  <PresentationFormat>On-screen Show (4:3)</PresentationFormat>
  <Paragraphs>327</Paragraphs>
  <Slides>69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Metro</vt:lpstr>
      <vt:lpstr>Photo Editor Photo</vt:lpstr>
      <vt:lpstr>Slide 1</vt:lpstr>
      <vt:lpstr>Memahami konsep pemeriksaan penunjang diagnostik . </vt:lpstr>
      <vt:lpstr> PENDAHULUAN</vt:lpstr>
      <vt:lpstr>Slide 4</vt:lpstr>
      <vt:lpstr>Jantung terdiri dari 4 bagian yaitu: Atrium    (dextra &amp; sinistra) &amp;  Ventrikel (dextra &amp; sinistra). </vt:lpstr>
      <vt:lpstr>Hal-hal yang dapat diketahui dari pemeriksaan EKG adalah : </vt:lpstr>
      <vt:lpstr>Sebuah elektrokardiogram diperoleh dengan menggunakan potensial listrik antara sejumlah titik tubuh menggunakan penguat instrumentasi biomedis:</vt:lpstr>
      <vt:lpstr>Kertas perekam EKG </vt:lpstr>
      <vt:lpstr>Slide 9</vt:lpstr>
      <vt:lpstr>Seleksi saring </vt:lpstr>
      <vt:lpstr>Rangkaian elektronika elektrokardiogram</vt:lpstr>
      <vt:lpstr>Slide 12</vt:lpstr>
      <vt:lpstr>Sandapan (lokasi penempatan) EKG </vt:lpstr>
      <vt:lpstr>Slide 14</vt:lpstr>
      <vt:lpstr>12 Sandapan normal</vt:lpstr>
      <vt:lpstr>Terdapat 3 jenis sandapan  pada EKG, yaitu :</vt:lpstr>
      <vt:lpstr>b.       Sandapan Bipolar</vt:lpstr>
      <vt:lpstr>c.       Sandapan Unipolar</vt:lpstr>
      <vt:lpstr>Sandapan ekstremitas </vt:lpstr>
      <vt:lpstr>Slide 20</vt:lpstr>
      <vt:lpstr>            EKG  NORMAL  </vt:lpstr>
      <vt:lpstr>Penjelasan gambar :</vt:lpstr>
      <vt:lpstr>Slide 23</vt:lpstr>
      <vt:lpstr>Gelombang P </vt:lpstr>
      <vt:lpstr>Interval PR </vt:lpstr>
      <vt:lpstr>Kompleks QRS </vt:lpstr>
      <vt:lpstr>Segmen ST </vt:lpstr>
      <vt:lpstr>Gelombang T </vt:lpstr>
      <vt:lpstr>Slide 29</vt:lpstr>
      <vt:lpstr>SPIROMETRI</vt:lpstr>
      <vt:lpstr>TUJUAN PEMERIKSAAN SPIROMETRI</vt:lpstr>
      <vt:lpstr>VOLUME STATIK</vt:lpstr>
      <vt:lpstr>Slide 33</vt:lpstr>
      <vt:lpstr>Slide 34</vt:lpstr>
      <vt:lpstr>Slide 35</vt:lpstr>
      <vt:lpstr>INDIKASI PEMERIKSAAN</vt:lpstr>
      <vt:lpstr>PEMERIKSAAN FAAL PARU</vt:lpstr>
      <vt:lpstr>Slide 38</vt:lpstr>
      <vt:lpstr>Slide 39</vt:lpstr>
      <vt:lpstr>  Pengendalian mutu</vt:lpstr>
      <vt:lpstr>PERSIAPAN TEKNISI</vt:lpstr>
      <vt:lpstr>Slide 42</vt:lpstr>
      <vt:lpstr>PERSIAPAN SUBJEK</vt:lpstr>
      <vt:lpstr>Slide 44</vt:lpstr>
      <vt:lpstr>CARA PEMERIKSAAN </vt:lpstr>
      <vt:lpstr>Slide 46</vt:lpstr>
      <vt:lpstr>Slide 47</vt:lpstr>
      <vt:lpstr>Slide 48</vt:lpstr>
      <vt:lpstr>Teknik pemeriksaan KV/ KAPASITY VITAL </vt:lpstr>
      <vt:lpstr>Perasat KVP / Kapasiti Vital Paksa dan VEP1  / Volume ekspirasi paksa detik 1 </vt:lpstr>
      <vt:lpstr>Teknik pemeriksaan KVP dan VEP1</vt:lpstr>
      <vt:lpstr>Slide 52</vt:lpstr>
      <vt:lpstr>HASIL YANG DAPAT DITERIMA</vt:lpstr>
      <vt:lpstr>Slide 54</vt:lpstr>
      <vt:lpstr>PEMERIKSAAN YANG TIDAK BAIK</vt:lpstr>
      <vt:lpstr>HASIL</vt:lpstr>
      <vt:lpstr>RESTIKSI</vt:lpstr>
      <vt:lpstr>OBSTRUKSI</vt:lpstr>
      <vt:lpstr>Memahami konsep pemeriksaan penunjang diagnostik . </vt:lpstr>
      <vt:lpstr>Slide 60</vt:lpstr>
      <vt:lpstr>  </vt:lpstr>
      <vt:lpstr>a. Resting Membrane Potential.</vt:lpstr>
      <vt:lpstr>b. Muscle Fiber Action Potential (MFAP)</vt:lpstr>
      <vt:lpstr> Motor Unit Action Potential (MUAP)  Apabila serabut alpha motor neuron mulai aktif, maka akan menyebabkan kontraksi serabut otot.   Aktivitas listrik ini disebut potensial aksi motor unit (MUAP).   Jadi MUAP adalah gelombang yang diukur ketika sebuat motor unit diaktivasi pada suatu waktu. </vt:lpstr>
      <vt:lpstr>  Bahwa Amplitudo, frekuensi dan waktu pada permukaan sinyal EMG tergantung oleh beberapa faktor, antara lain :  1. Waktu dan intensitas kontraksi otot 2. Jarak electrode dengan area otot yang aktif 3. Adanya perubahan pada jaringan seperti thickness 4. Kondisi electrode dan amplifer 5. Kualitas kantak antara electrode dengan kulit.  </vt:lpstr>
      <vt:lpstr>EMG Electrode Placement</vt:lpstr>
      <vt:lpstr>Slide 67</vt:lpstr>
      <vt:lpstr>Surface Electrode Placement</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wismanto</dc:creator>
  <cp:lastModifiedBy>wismanto</cp:lastModifiedBy>
  <cp:revision>6</cp:revision>
  <dcterms:created xsi:type="dcterms:W3CDTF">2012-10-24T04:42:17Z</dcterms:created>
  <dcterms:modified xsi:type="dcterms:W3CDTF">2012-10-31T11:50:08Z</dcterms:modified>
</cp:coreProperties>
</file>