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3"/>
  </p:notesMasterIdLst>
  <p:handoutMasterIdLst>
    <p:handoutMasterId r:id="rId134"/>
  </p:handoutMasterIdLst>
  <p:sldIdLst>
    <p:sldId id="353" r:id="rId2"/>
    <p:sldId id="654" r:id="rId3"/>
    <p:sldId id="687" r:id="rId4"/>
    <p:sldId id="872" r:id="rId5"/>
    <p:sldId id="873" r:id="rId6"/>
    <p:sldId id="874" r:id="rId7"/>
    <p:sldId id="878" r:id="rId8"/>
    <p:sldId id="881" r:id="rId9"/>
    <p:sldId id="690" r:id="rId10"/>
    <p:sldId id="895" r:id="rId11"/>
    <p:sldId id="1039" r:id="rId12"/>
    <p:sldId id="1041" r:id="rId13"/>
    <p:sldId id="996" r:id="rId14"/>
    <p:sldId id="997" r:id="rId15"/>
    <p:sldId id="1040" r:id="rId16"/>
    <p:sldId id="998" r:id="rId17"/>
    <p:sldId id="999" r:id="rId18"/>
    <p:sldId id="1000" r:id="rId19"/>
    <p:sldId id="1046" r:id="rId20"/>
    <p:sldId id="1044" r:id="rId21"/>
    <p:sldId id="1045" r:id="rId22"/>
    <p:sldId id="1047" r:id="rId23"/>
    <p:sldId id="692" r:id="rId24"/>
    <p:sldId id="888" r:id="rId25"/>
    <p:sldId id="884" r:id="rId26"/>
    <p:sldId id="1042" r:id="rId27"/>
    <p:sldId id="889" r:id="rId28"/>
    <p:sldId id="1004" r:id="rId29"/>
    <p:sldId id="891" r:id="rId30"/>
    <p:sldId id="885" r:id="rId31"/>
    <p:sldId id="1002" r:id="rId32"/>
    <p:sldId id="892" r:id="rId33"/>
    <p:sldId id="694" r:id="rId34"/>
    <p:sldId id="722" r:id="rId35"/>
    <p:sldId id="723" r:id="rId36"/>
    <p:sldId id="724" r:id="rId37"/>
    <p:sldId id="725" r:id="rId38"/>
    <p:sldId id="726" r:id="rId39"/>
    <p:sldId id="727" r:id="rId40"/>
    <p:sldId id="728" r:id="rId41"/>
    <p:sldId id="729" r:id="rId42"/>
    <p:sldId id="730" r:id="rId43"/>
    <p:sldId id="740" r:id="rId44"/>
    <p:sldId id="741" r:id="rId45"/>
    <p:sldId id="742" r:id="rId46"/>
    <p:sldId id="743" r:id="rId47"/>
    <p:sldId id="744" r:id="rId48"/>
    <p:sldId id="745" r:id="rId49"/>
    <p:sldId id="746" r:id="rId50"/>
    <p:sldId id="760" r:id="rId51"/>
    <p:sldId id="761" r:id="rId52"/>
    <p:sldId id="763" r:id="rId53"/>
    <p:sldId id="764" r:id="rId54"/>
    <p:sldId id="765" r:id="rId55"/>
    <p:sldId id="747" r:id="rId56"/>
    <p:sldId id="748" r:id="rId57"/>
    <p:sldId id="749" r:id="rId58"/>
    <p:sldId id="750" r:id="rId59"/>
    <p:sldId id="751" r:id="rId60"/>
    <p:sldId id="752" r:id="rId61"/>
    <p:sldId id="753" r:id="rId62"/>
    <p:sldId id="754" r:id="rId63"/>
    <p:sldId id="755" r:id="rId64"/>
    <p:sldId id="756" r:id="rId65"/>
    <p:sldId id="757" r:id="rId66"/>
    <p:sldId id="758" r:id="rId67"/>
    <p:sldId id="759" r:id="rId68"/>
    <p:sldId id="806" r:id="rId69"/>
    <p:sldId id="807" r:id="rId70"/>
    <p:sldId id="808" r:id="rId71"/>
    <p:sldId id="809" r:id="rId72"/>
    <p:sldId id="810" r:id="rId73"/>
    <p:sldId id="811" r:id="rId74"/>
    <p:sldId id="812" r:id="rId75"/>
    <p:sldId id="813" r:id="rId76"/>
    <p:sldId id="814" r:id="rId77"/>
    <p:sldId id="815" r:id="rId78"/>
    <p:sldId id="816" r:id="rId79"/>
    <p:sldId id="817" r:id="rId80"/>
    <p:sldId id="818" r:id="rId81"/>
    <p:sldId id="819" r:id="rId82"/>
    <p:sldId id="821" r:id="rId83"/>
    <p:sldId id="822" r:id="rId84"/>
    <p:sldId id="823" r:id="rId85"/>
    <p:sldId id="824" r:id="rId86"/>
    <p:sldId id="825" r:id="rId87"/>
    <p:sldId id="826" r:id="rId88"/>
    <p:sldId id="827" r:id="rId89"/>
    <p:sldId id="828" r:id="rId90"/>
    <p:sldId id="829" r:id="rId91"/>
    <p:sldId id="831" r:id="rId92"/>
    <p:sldId id="832" r:id="rId93"/>
    <p:sldId id="833" r:id="rId94"/>
    <p:sldId id="834" r:id="rId95"/>
    <p:sldId id="835" r:id="rId96"/>
    <p:sldId id="836" r:id="rId97"/>
    <p:sldId id="1005" r:id="rId98"/>
    <p:sldId id="1006" r:id="rId99"/>
    <p:sldId id="1007" r:id="rId100"/>
    <p:sldId id="1008" r:id="rId101"/>
    <p:sldId id="1009" r:id="rId102"/>
    <p:sldId id="1010" r:id="rId103"/>
    <p:sldId id="1011" r:id="rId104"/>
    <p:sldId id="1012" r:id="rId105"/>
    <p:sldId id="1013" r:id="rId106"/>
    <p:sldId id="1014" r:id="rId107"/>
    <p:sldId id="1015" r:id="rId108"/>
    <p:sldId id="1016" r:id="rId109"/>
    <p:sldId id="1017" r:id="rId110"/>
    <p:sldId id="1018" r:id="rId111"/>
    <p:sldId id="1019" r:id="rId112"/>
    <p:sldId id="1020" r:id="rId113"/>
    <p:sldId id="1021" r:id="rId114"/>
    <p:sldId id="1022" r:id="rId115"/>
    <p:sldId id="1023" r:id="rId116"/>
    <p:sldId id="1033" r:id="rId117"/>
    <p:sldId id="1037" r:id="rId118"/>
    <p:sldId id="1038" r:id="rId119"/>
    <p:sldId id="1027" r:id="rId120"/>
    <p:sldId id="1036" r:id="rId121"/>
    <p:sldId id="1030" r:id="rId122"/>
    <p:sldId id="1035" r:id="rId123"/>
    <p:sldId id="1031" r:id="rId124"/>
    <p:sldId id="695" r:id="rId125"/>
    <p:sldId id="696" r:id="rId126"/>
    <p:sldId id="909" r:id="rId127"/>
    <p:sldId id="910" r:id="rId128"/>
    <p:sldId id="911" r:id="rId129"/>
    <p:sldId id="912" r:id="rId130"/>
    <p:sldId id="913" r:id="rId131"/>
    <p:sldId id="1032" r:id="rId132"/>
  </p:sldIdLst>
  <p:sldSz cx="9144000" cy="6858000" type="screen4x3"/>
  <p:notesSz cx="6858000" cy="9144000"/>
  <p:custDataLst>
    <p:tags r:id="rId1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535F5"/>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48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F6CDD5-0323-42D7-BD28-3C4D7E8D9BEC}" type="datetimeFigureOut">
              <a:rPr lang="en-US" smtClean="0"/>
              <a:pPr/>
              <a:t>12/6/2012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B5CE88-183D-4463-8159-8F6F51C29AF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BF17A6-C229-457B-8799-9CC1BEE3C69B}"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94FCF-6C4A-470B-BABA-BB7B17689A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id-ID" smtClean="0"/>
          </a:p>
        </p:txBody>
      </p:sp>
      <p:sp>
        <p:nvSpPr>
          <p:cNvPr id="24580" name="Slide Number Placeholder 3"/>
          <p:cNvSpPr>
            <a:spLocks noGrp="1"/>
          </p:cNvSpPr>
          <p:nvPr>
            <p:ph type="sldNum" sz="quarter" idx="5"/>
          </p:nvPr>
        </p:nvSpPr>
        <p:spPr>
          <a:noFill/>
        </p:spPr>
        <p:txBody>
          <a:bodyPr/>
          <a:lstStyle/>
          <a:p>
            <a:fld id="{4036925E-7B4D-4FA7-B2FF-92BBA41FDDB4}" type="slidenum">
              <a:rPr lang="id-ID" smtClean="0"/>
              <a:pPr/>
              <a:t>1</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4494FCF-6C4A-470B-BABA-BB7B17689A43}"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4494FCF-6C4A-470B-BABA-BB7B17689A43}"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4494FCF-6C4A-470B-BABA-BB7B17689A43}"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BEE1589-5276-4ACB-93FD-C539B831547F}" type="slidenum">
              <a:rPr lang="en-US" smtClean="0"/>
              <a:pPr/>
              <a:t>71</a:t>
            </a:fld>
            <a:endParaRPr lang="en-US"/>
          </a:p>
        </p:txBody>
      </p:sp>
    </p:spTree>
    <p:extLst>
      <p:ext uri="{BB962C8B-B14F-4D97-AF65-F5344CB8AC3E}">
        <p14:creationId xmlns:p14="http://schemas.microsoft.com/office/powerpoint/2010/main" xmlns="" val="263460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6B08A211-13F9-489F-93CC-9F4A6A686D16}" type="slidenum">
              <a:rPr lang="en-US" smtClean="0"/>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0C30940-6123-4C7E-88B1-BB6A6E21849F}"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C30940-6123-4C7E-88B1-BB6A6E2184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C30940-6123-4C7E-88B1-BB6A6E2184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C30940-6123-4C7E-88B1-BB6A6E2184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C30940-6123-4C7E-88B1-BB6A6E21849F}"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C30940-6123-4C7E-88B1-BB6A6E2184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0C30940-6123-4C7E-88B1-BB6A6E21849F}"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0C30940-6123-4C7E-88B1-BB6A6E2184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0C30940-6123-4C7E-88B1-BB6A6E2184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1CDA5C1-5523-425F-ABE2-75470D7EED42}" type="datetimeFigureOut">
              <a:rPr lang="en-US" smtClean="0"/>
              <a:pPr/>
              <a:t>12/6/2012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C30940-6123-4C7E-88B1-BB6A6E2184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1CDA5C1-5523-425F-ABE2-75470D7EED42}" type="datetimeFigureOut">
              <a:rPr lang="en-US" smtClean="0"/>
              <a:pPr/>
              <a:t>12/6/2012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0C30940-6123-4C7E-88B1-BB6A6E2184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1CDA5C1-5523-425F-ABE2-75470D7EED42}" type="datetimeFigureOut">
              <a:rPr lang="en-US" smtClean="0"/>
              <a:pPr/>
              <a:t>12/6/2012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0C30940-6123-4C7E-88B1-BB6A6E21849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hyperlink" Target="http://radiographics.rsna.org/content/28/6/1755/F1.expansion.html" TargetMode="External"/><Relationship Id="rId1" Type="http://schemas.openxmlformats.org/officeDocument/2006/relationships/slideLayout" Target="../slideLayouts/slideLayout5.xml"/><Relationship Id="rId5" Type="http://schemas.openxmlformats.org/officeDocument/2006/relationships/image" Target="../media/image75.gif"/><Relationship Id="rId4" Type="http://schemas.openxmlformats.org/officeDocument/2006/relationships/hyperlink" Target="http://radiographics.rsna.org/content/28/6/1755/F2.expansion.html"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hyperlink" Target="http://radiographics.rsna.org/content/28/6/1755/F3.expansion.html" TargetMode="External"/><Relationship Id="rId1" Type="http://schemas.openxmlformats.org/officeDocument/2006/relationships/slideLayout" Target="../slideLayouts/slideLayout5.xml"/><Relationship Id="rId5" Type="http://schemas.openxmlformats.org/officeDocument/2006/relationships/image" Target="../media/image77.gif"/><Relationship Id="rId4" Type="http://schemas.openxmlformats.org/officeDocument/2006/relationships/hyperlink" Target="http://radiographics.rsna.org/content/28/6/1755/F4.expansion.html"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hyperlink" Target="http://radiographics.rsna.org/content/28/6/1755/F5.expansion.html" TargetMode="External"/><Relationship Id="rId1" Type="http://schemas.openxmlformats.org/officeDocument/2006/relationships/slideLayout" Target="../slideLayouts/slideLayout5.xml"/><Relationship Id="rId5" Type="http://schemas.openxmlformats.org/officeDocument/2006/relationships/image" Target="../media/image79.gif"/><Relationship Id="rId4" Type="http://schemas.openxmlformats.org/officeDocument/2006/relationships/hyperlink" Target="http://radiographics.rsna.org/content/28/6/1755/F6.expansion.html"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hyperlink" Target="http://radiographics.rsna.org/content/28/6/1755/F7.expansion.html" TargetMode="External"/><Relationship Id="rId1" Type="http://schemas.openxmlformats.org/officeDocument/2006/relationships/slideLayout" Target="../slideLayouts/slideLayout5.xml"/><Relationship Id="rId5" Type="http://schemas.openxmlformats.org/officeDocument/2006/relationships/image" Target="../media/image81.gif"/><Relationship Id="rId4" Type="http://schemas.openxmlformats.org/officeDocument/2006/relationships/hyperlink" Target="http://radiographics.rsna.org/content/28/6/1755/F8.expansion.html"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hyperlink" Target="http://radiographics.rsna.org/content/28/6/1755/F9.expansion.html" TargetMode="External"/><Relationship Id="rId1" Type="http://schemas.openxmlformats.org/officeDocument/2006/relationships/slideLayout" Target="../slideLayouts/slideLayout5.xml"/><Relationship Id="rId5" Type="http://schemas.openxmlformats.org/officeDocument/2006/relationships/image" Target="../media/image83.gif"/><Relationship Id="rId4" Type="http://schemas.openxmlformats.org/officeDocument/2006/relationships/hyperlink" Target="http://radiographics.rsna.org/content/28/6/1755/F10.expansion.html"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hyperlink" Target="http://radiographics.rsna.org/content/28/6/1755/F11.expansion.html" TargetMode="External"/><Relationship Id="rId1" Type="http://schemas.openxmlformats.org/officeDocument/2006/relationships/slideLayout" Target="../slideLayouts/slideLayout5.xml"/><Relationship Id="rId5" Type="http://schemas.openxmlformats.org/officeDocument/2006/relationships/image" Target="../media/image85.gif"/><Relationship Id="rId4" Type="http://schemas.openxmlformats.org/officeDocument/2006/relationships/hyperlink" Target="http://radiographics.rsna.org/content/28/6/1755/F12.expansion.html"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radiographics.rsna.org/content/28/6/1755/F19.expansion.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6.gif"/></Relationships>
</file>

<file path=ppt/slides/_rels/slide108.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hyperlink" Target="http://radiographics.rsna.org/content/28/6/1755/F20.expansion.html" TargetMode="External"/><Relationship Id="rId1" Type="http://schemas.openxmlformats.org/officeDocument/2006/relationships/slideLayout" Target="../slideLayouts/slideLayout5.xml"/><Relationship Id="rId5" Type="http://schemas.openxmlformats.org/officeDocument/2006/relationships/image" Target="../media/image88.gif"/><Relationship Id="rId4" Type="http://schemas.openxmlformats.org/officeDocument/2006/relationships/hyperlink" Target="http://radiographics.rsna.org/content/28/6/1755/F21.expansion.html"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hyperlink" Target="http://radiographics.rsna.org/content/28/6/1755/F23.expansion.html" TargetMode="External"/><Relationship Id="rId1" Type="http://schemas.openxmlformats.org/officeDocument/2006/relationships/slideLayout" Target="../slideLayouts/slideLayout5.xml"/><Relationship Id="rId5" Type="http://schemas.openxmlformats.org/officeDocument/2006/relationships/image" Target="../media/image90.gif"/><Relationship Id="rId4" Type="http://schemas.openxmlformats.org/officeDocument/2006/relationships/hyperlink" Target="http://radiographics.rsna.org/content/28/6/1755/F24.expansi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hyperlink" Target="http://radiographics.rsna.org/content/28/6/1755/F26.expansion.html" TargetMode="External"/><Relationship Id="rId1" Type="http://schemas.openxmlformats.org/officeDocument/2006/relationships/slideLayout" Target="../slideLayouts/slideLayout5.xml"/><Relationship Id="rId5" Type="http://schemas.openxmlformats.org/officeDocument/2006/relationships/image" Target="../media/image92.gif"/><Relationship Id="rId4" Type="http://schemas.openxmlformats.org/officeDocument/2006/relationships/hyperlink" Target="http://radiographics.rsna.org/content/28/6/1755/F27.expansion.html"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hyperlink" Target="http://radiographics.rsna.org/content/28/6/1755/F28.expansion.html" TargetMode="External"/><Relationship Id="rId1" Type="http://schemas.openxmlformats.org/officeDocument/2006/relationships/slideLayout" Target="../slideLayouts/slideLayout5.xml"/><Relationship Id="rId5" Type="http://schemas.openxmlformats.org/officeDocument/2006/relationships/image" Target="../media/image94.gif"/><Relationship Id="rId4" Type="http://schemas.openxmlformats.org/officeDocument/2006/relationships/hyperlink" Target="http://radiographics.rsna.org/content/28/6/1755/F29.expansion.html"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hyperlink" Target="http://radiographics.rsna.org/content/28/6/1755/F30.expansion.html" TargetMode="Externa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hyperlink" Target="http://radiographics.rsna.org/content/28/6/1755/F32.expansion.html" TargetMode="External"/><Relationship Id="rId1" Type="http://schemas.openxmlformats.org/officeDocument/2006/relationships/slideLayout" Target="../slideLayouts/slideLayout5.xml"/><Relationship Id="rId5" Type="http://schemas.openxmlformats.org/officeDocument/2006/relationships/image" Target="../media/image97.gif"/><Relationship Id="rId4" Type="http://schemas.openxmlformats.org/officeDocument/2006/relationships/hyperlink" Target="http://radiographics.rsna.org/content/28/6/1755/F33.expansion.html"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hyperlink" Target="http://radiographics.rsna.org/content/28/6/1755/F34.expansion.html" TargetMode="Externa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11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www.bodyinmotion.co.uk/home/wp-content/uploads/2012/05/Patella.disc.png"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hyperlink" Target="http://en.wikipedia.org/wiki/File:Hip_replacement_Image_3684-PH.jpg"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hyperlink" Target="http://en.wikipedia.org/wiki/File:Dislocated_hip_replacement.jpg" TargetMode="Externa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hyperlink" Target="http://en.wikipedia.org/wiki/File:Hip_joint_aseptic_loosening_ar1938-1.png" TargetMode="External"/></Relationships>
</file>

<file path=ppt/slides/_rels/slide12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synviscone.com/about-knee-osteoarthriti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synviscone.com/about-knee-osteoarthritis.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synviscone.com/about-knee-osteoarthritis.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ynviscone.com/about-knee-osteoarthriti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medicine.medscape.com/article/397896-overview"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ppliedradiology.com/uploadedimages/Issues/2007/07/Articles/Bancroft_figure01.jpg"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appliedradiology.com/uploadedimages/Issues/2007/07/Articles/Bancroft_figure02.jpg"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appliedradiology.com/uploadedimages/Issues/2007/07/Articles/Bancroft_figure04a.jpg" TargetMode="Externa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hyperlink" Target="http://www.appliedradiology.com/uploadedimages/Issues/2007/07/Articles/Bancroft_figure04b.jp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ppliedradiology.com/uploadedimages/Issues/2007/07/Articles/Bancroft_figure05.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appliedradiology.com/uploadedimages/Issues/2007/07/Articles/Bancroft_figure06.jpg"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4.bp.blogspot.com/_dFl4Jw0XEQs/S-Mcy5HDSBI/AAAAAAAAAWE/ONVcXNWd7XM/s1600/dinner%20fork%20wrist.jp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hyperlink" Target="http://www.wheelessonline.com/ortho/radiographic_studies_for_the_shoulder"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8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hyperlink" Target="http://www.wheelessonline.com/ortho/radiographic_studies_for_the_shoulder"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50350" cy="6858000"/>
          </a:xfrm>
          <a:prstGeom prst="rect">
            <a:avLst/>
          </a:prstGeom>
          <a:noFill/>
          <a:ln w="9525">
            <a:noFill/>
            <a:miter lim="800000"/>
            <a:headEnd/>
            <a:tailEnd/>
          </a:ln>
        </p:spPr>
      </p:pic>
      <p:sp>
        <p:nvSpPr>
          <p:cNvPr id="2051" name="Rectangle 2"/>
          <p:cNvSpPr>
            <a:spLocks noChangeArrowheads="1"/>
          </p:cNvSpPr>
          <p:nvPr/>
        </p:nvSpPr>
        <p:spPr bwMode="auto">
          <a:xfrm>
            <a:off x="3286125" y="0"/>
            <a:ext cx="5857875" cy="1938338"/>
          </a:xfrm>
          <a:prstGeom prst="rect">
            <a:avLst/>
          </a:prstGeom>
          <a:noFill/>
          <a:ln w="9525">
            <a:noFill/>
            <a:miter lim="800000"/>
            <a:headEnd/>
            <a:tailEnd/>
          </a:ln>
        </p:spPr>
        <p:txBody>
          <a:bodyPr>
            <a:spAutoFit/>
          </a:bodyPr>
          <a:lstStyle/>
          <a:p>
            <a:r>
              <a:rPr lang="en-US" sz="4000" b="1" dirty="0">
                <a:latin typeface="Calibri" pitchFamily="34" charset="0"/>
                <a:cs typeface="Calibri" pitchFamily="34" charset="0"/>
              </a:rPr>
              <a:t>PENUNJANG</a:t>
            </a:r>
            <a:br>
              <a:rPr lang="en-US" sz="4000" b="1" dirty="0">
                <a:latin typeface="Calibri" pitchFamily="34" charset="0"/>
                <a:cs typeface="Calibri" pitchFamily="34" charset="0"/>
              </a:rPr>
            </a:br>
            <a:r>
              <a:rPr lang="en-US" sz="4000" b="1" dirty="0">
                <a:latin typeface="Calibri" pitchFamily="34" charset="0"/>
                <a:cs typeface="Calibri" pitchFamily="34" charset="0"/>
              </a:rPr>
              <a:t>DIAGNOSIS FISIOTERAPI</a:t>
            </a:r>
            <a:r>
              <a:rPr lang="en-US" sz="4000" b="1" dirty="0">
                <a:solidFill>
                  <a:schemeClr val="bg1"/>
                </a:solidFill>
                <a:latin typeface="Calibri" pitchFamily="34" charset="0"/>
                <a:cs typeface="Calibri" pitchFamily="34" charset="0"/>
              </a:rPr>
              <a:t/>
            </a:r>
            <a:br>
              <a:rPr lang="en-US" sz="4000" b="1" dirty="0">
                <a:solidFill>
                  <a:schemeClr val="bg1"/>
                </a:solidFill>
                <a:latin typeface="Calibri" pitchFamily="34" charset="0"/>
                <a:cs typeface="Calibri" pitchFamily="34" charset="0"/>
              </a:rPr>
            </a:br>
            <a:endParaRPr lang="en-US" sz="4000" dirty="0">
              <a:solidFill>
                <a:schemeClr val="bg1"/>
              </a:solidFill>
              <a:latin typeface="Calibri" pitchFamily="34" charset="0"/>
              <a:cs typeface="Calibri" pitchFamily="34" charset="0"/>
            </a:endParaRPr>
          </a:p>
        </p:txBody>
      </p:sp>
      <p:sp>
        <p:nvSpPr>
          <p:cNvPr id="2052" name="Rectangle 4"/>
          <p:cNvSpPr>
            <a:spLocks noChangeArrowheads="1"/>
          </p:cNvSpPr>
          <p:nvPr/>
        </p:nvSpPr>
        <p:spPr bwMode="auto">
          <a:xfrm>
            <a:off x="4114800" y="5572125"/>
            <a:ext cx="4029075" cy="461665"/>
          </a:xfrm>
          <a:prstGeom prst="rect">
            <a:avLst/>
          </a:prstGeom>
          <a:noFill/>
          <a:ln w="9525">
            <a:noFill/>
            <a:miter lim="800000"/>
            <a:headEnd/>
            <a:tailEnd/>
          </a:ln>
        </p:spPr>
        <p:txBody>
          <a:bodyPr wrap="square">
            <a:spAutoFit/>
          </a:bodyPr>
          <a:lstStyle/>
          <a:p>
            <a:r>
              <a:rPr lang="en-US" sz="2400" b="1" dirty="0" err="1">
                <a:solidFill>
                  <a:schemeClr val="bg1"/>
                </a:solidFill>
              </a:rPr>
              <a:t>Wismanto</a:t>
            </a:r>
            <a:r>
              <a:rPr lang="en-US" sz="2400" b="1" dirty="0">
                <a:solidFill>
                  <a:schemeClr val="bg1"/>
                </a:solidFill>
              </a:rPr>
              <a:t>  </a:t>
            </a:r>
            <a:r>
              <a:rPr lang="id-ID" sz="2400" b="1" dirty="0" smtClean="0">
                <a:solidFill>
                  <a:schemeClr val="bg1"/>
                </a:solidFill>
              </a:rPr>
              <a:t>SPd, SFt, </a:t>
            </a:r>
            <a:r>
              <a:rPr lang="en-US" sz="2400" b="1" dirty="0" smtClean="0">
                <a:solidFill>
                  <a:schemeClr val="bg1"/>
                </a:solidFill>
              </a:rPr>
              <a:t>M </a:t>
            </a:r>
            <a:r>
              <a:rPr lang="en-US" sz="2400" b="1" dirty="0" err="1">
                <a:solidFill>
                  <a:schemeClr val="bg1"/>
                </a:solidFill>
              </a:rPr>
              <a:t>Fis</a:t>
            </a:r>
            <a:r>
              <a:rPr lang="en-US" sz="2400" b="1" dirty="0">
                <a:solidFill>
                  <a:schemeClr val="bg1"/>
                </a:solidFill>
              </a:rPr>
              <a:t>.</a:t>
            </a:r>
          </a:p>
        </p:txBody>
      </p:sp>
      <p:sp>
        <p:nvSpPr>
          <p:cNvPr id="2053" name="TextBox 6"/>
          <p:cNvSpPr txBox="1">
            <a:spLocks noChangeArrowheads="1"/>
          </p:cNvSpPr>
          <p:nvPr/>
        </p:nvSpPr>
        <p:spPr bwMode="auto">
          <a:xfrm>
            <a:off x="0" y="2667000"/>
            <a:ext cx="3571875" cy="1323975"/>
          </a:xfrm>
          <a:prstGeom prst="rect">
            <a:avLst/>
          </a:prstGeom>
          <a:noFill/>
          <a:ln w="9525">
            <a:noFill/>
            <a:miter lim="800000"/>
            <a:headEnd/>
            <a:tailEnd/>
          </a:ln>
        </p:spPr>
        <p:txBody>
          <a:bodyPr>
            <a:spAutoFit/>
          </a:bodyPr>
          <a:lstStyle/>
          <a:p>
            <a:r>
              <a:rPr lang="id-ID" sz="3200" b="1" dirty="0">
                <a:solidFill>
                  <a:srgbClr val="0000FF"/>
                </a:solidFill>
              </a:rPr>
              <a:t>     </a:t>
            </a:r>
            <a:r>
              <a:rPr lang="id-ID" sz="4000" b="1" dirty="0">
                <a:solidFill>
                  <a:srgbClr val="0000FF"/>
                </a:solidFill>
              </a:rPr>
              <a:t> </a:t>
            </a:r>
            <a:r>
              <a:rPr lang="id-ID" sz="4000" b="1" dirty="0">
                <a:solidFill>
                  <a:srgbClr val="0033CC"/>
                </a:solidFill>
                <a:latin typeface="Calibri" pitchFamily="34" charset="0"/>
                <a:cs typeface="Calibri" pitchFamily="34" charset="0"/>
              </a:rPr>
              <a:t>PERTEMUAN</a:t>
            </a:r>
            <a:r>
              <a:rPr lang="id-ID" sz="4000" b="1" dirty="0">
                <a:solidFill>
                  <a:srgbClr val="0033CC"/>
                </a:solidFill>
              </a:rPr>
              <a:t>  </a:t>
            </a:r>
          </a:p>
        </p:txBody>
      </p:sp>
      <p:sp>
        <p:nvSpPr>
          <p:cNvPr id="8" name="Oval 7"/>
          <p:cNvSpPr/>
          <p:nvPr/>
        </p:nvSpPr>
        <p:spPr>
          <a:xfrm>
            <a:off x="3987800" y="2589212"/>
            <a:ext cx="965200" cy="915987"/>
          </a:xfrm>
          <a:prstGeom prst="ellipse">
            <a:avLst/>
          </a:prstGeom>
          <a:solidFill>
            <a:srgbClr val="1753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600" b="1" dirty="0" smtClean="0"/>
              <a:t>8</a:t>
            </a:r>
            <a:endParaRPr lang="id-ID"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248400"/>
          </a:xfrm>
          <a:ln>
            <a:solidFill>
              <a:srgbClr val="FF0000"/>
            </a:solidFill>
          </a:ln>
        </p:spPr>
        <p:txBody>
          <a:bodyPr>
            <a:normAutofit/>
          </a:bodyPr>
          <a:lstStyle/>
          <a:p>
            <a:pPr>
              <a:buNone/>
            </a:pPr>
            <a:r>
              <a:rPr lang="id-ID" b="1" dirty="0" smtClean="0">
                <a:solidFill>
                  <a:srgbClr val="FFFF00"/>
                </a:solidFill>
              </a:rPr>
              <a:t>PEMERIKSAAN PENUNJANG</a:t>
            </a:r>
            <a:r>
              <a:rPr lang="id-ID" dirty="0" smtClean="0"/>
              <a:t/>
            </a:r>
            <a:br>
              <a:rPr lang="id-ID" dirty="0" smtClean="0"/>
            </a:br>
            <a:r>
              <a:rPr lang="id-ID" dirty="0" smtClean="0"/>
              <a:t>Tujuan dari test ini  adalah untuk mendiagnosis OA, untuk membedakannya dari bentuk-bentuk lain dari arthritis dan nyeri sendi.</a:t>
            </a:r>
          </a:p>
          <a:p>
            <a:r>
              <a:rPr lang="id-ID" b="1" dirty="0" smtClean="0">
                <a:solidFill>
                  <a:srgbClr val="FFC000"/>
                </a:solidFill>
              </a:rPr>
              <a:t>Pemeriksaan awal </a:t>
            </a:r>
          </a:p>
          <a:p>
            <a:pPr>
              <a:buNone/>
            </a:pPr>
            <a:r>
              <a:rPr lang="id-ID" dirty="0" smtClean="0"/>
              <a:t>	Riwayat penyakit, Pemeriksaan fisik</a:t>
            </a:r>
          </a:p>
          <a:p>
            <a:pPr>
              <a:buNone/>
            </a:pPr>
            <a:r>
              <a:rPr lang="id-ID" dirty="0" smtClean="0">
                <a:solidFill>
                  <a:srgbClr val="FFFF00"/>
                </a:solidFill>
              </a:rPr>
              <a:t/>
            </a:r>
            <a:br>
              <a:rPr lang="id-ID" dirty="0" smtClean="0">
                <a:solidFill>
                  <a:srgbClr val="FFFF00"/>
                </a:solidFill>
              </a:rPr>
            </a:b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9" name="Content Placeholder 8"/>
          <p:cNvSpPr>
            <a:spLocks noGrp="1"/>
          </p:cNvSpPr>
          <p:nvPr>
            <p:ph idx="1"/>
          </p:nvPr>
        </p:nvSpPr>
        <p:spPr>
          <a:xfrm>
            <a:off x="914400" y="914400"/>
            <a:ext cx="7772400" cy="4572000"/>
          </a:xfrm>
        </p:spPr>
        <p:txBody>
          <a:bodyPr>
            <a:normAutofit fontScale="85000" lnSpcReduction="10000"/>
          </a:bodyPr>
          <a:lstStyle/>
          <a:p>
            <a:r>
              <a:rPr lang="id-ID" sz="3200" dirty="0" smtClean="0"/>
              <a:t>Sangat penting bagi ahli radiologi untuk mengidentifikasi  pola cedera pada pasien sehingga mereka dapat bekerja dengan tepat, termasuk konsultasi dengan ahli bedah ortopedi .</a:t>
            </a:r>
          </a:p>
          <a:p>
            <a:pPr>
              <a:buNone/>
            </a:pPr>
            <a:endParaRPr lang="id-ID" sz="3200" dirty="0" smtClean="0"/>
          </a:p>
          <a:p>
            <a:r>
              <a:rPr lang="id-ID" sz="3200" dirty="0" smtClean="0"/>
              <a:t>Diagnosis yang tepat  dan terdeteksi dini dari cedera ini adalah langkah pertama dalam mencegah konsekuensi jangka panjang dari pengobatan  yang tertunda, yang berhubungan dengan osteoarthritis post traumatic</a:t>
            </a:r>
          </a:p>
          <a:p>
            <a:endParaRPr lang="id-ID" dirty="0"/>
          </a:p>
        </p:txBody>
      </p:sp>
      <p:sp>
        <p:nvSpPr>
          <p:cNvPr id="10" name="Rectangle 9"/>
          <p:cNvSpPr/>
          <p:nvPr/>
        </p:nvSpPr>
        <p:spPr>
          <a:xfrm>
            <a:off x="0" y="0"/>
            <a:ext cx="457200" cy="6858000"/>
          </a:xfrm>
          <a:prstGeom prst="rect">
            <a:avLst/>
          </a:prstGeom>
          <a:solidFill>
            <a:srgbClr val="D7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smtClean="0"/>
              <a:t>Segond fracture</a:t>
            </a:r>
            <a:endParaRPr lang="id-ID" sz="3200" b="1" dirty="0"/>
          </a:p>
        </p:txBody>
      </p:sp>
      <p:sp>
        <p:nvSpPr>
          <p:cNvPr id="3" name="Text Placeholder 2"/>
          <p:cNvSpPr>
            <a:spLocks noGrp="1"/>
          </p:cNvSpPr>
          <p:nvPr>
            <p:ph type="body" idx="1"/>
          </p:nvPr>
        </p:nvSpPr>
        <p:spPr>
          <a:xfrm>
            <a:off x="457200" y="1371600"/>
            <a:ext cx="4040188" cy="1295400"/>
          </a:xfrm>
          <a:ln>
            <a:solidFill>
              <a:schemeClr val="tx2">
                <a:lumMod val="50000"/>
              </a:schemeClr>
            </a:solidFill>
          </a:ln>
        </p:spPr>
        <p:txBody>
          <a:bodyPr>
            <a:noAutofit/>
          </a:bodyPr>
          <a:lstStyle/>
          <a:p>
            <a:r>
              <a:rPr lang="id-ID" sz="1800" dirty="0" smtClean="0">
                <a:solidFill>
                  <a:srgbClr val="FFFF00"/>
                </a:solidFill>
              </a:rPr>
              <a:t>Radiograf anteroposterior lutut kiri menunjukkan sebuah fragmen tulang  (panah) yang timbul dari  tibia plateau lateral (lateral capsular sign)</a:t>
            </a:r>
            <a:endParaRPr lang="id-ID" sz="1800" dirty="0">
              <a:solidFill>
                <a:srgbClr val="FFFF00"/>
              </a:solidFill>
            </a:endParaRPr>
          </a:p>
        </p:txBody>
      </p:sp>
      <p:sp>
        <p:nvSpPr>
          <p:cNvPr id="4" name="Text Placeholder 3"/>
          <p:cNvSpPr>
            <a:spLocks noGrp="1"/>
          </p:cNvSpPr>
          <p:nvPr>
            <p:ph type="body" sz="half" idx="3"/>
          </p:nvPr>
        </p:nvSpPr>
        <p:spPr>
          <a:xfrm>
            <a:off x="4648200" y="1371600"/>
            <a:ext cx="4041775" cy="1295400"/>
          </a:xfrm>
          <a:ln>
            <a:solidFill>
              <a:schemeClr val="tx2">
                <a:lumMod val="50000"/>
              </a:schemeClr>
            </a:solidFill>
          </a:ln>
        </p:spPr>
        <p:txBody>
          <a:bodyPr>
            <a:noAutofit/>
          </a:bodyPr>
          <a:lstStyle/>
          <a:p>
            <a:r>
              <a:rPr lang="id-ID" sz="1800" dirty="0" smtClean="0">
                <a:solidFill>
                  <a:srgbClr val="FFFF00"/>
                </a:solidFill>
              </a:rPr>
              <a:t>MRI menunjukkan fraktur avulsi nondisplaced dari tibia plateau lateral (panah) dengan edema sumsum sepanjang tepi  lateral tibia</a:t>
            </a:r>
            <a:endParaRPr lang="id-ID" sz="1800"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914400" y="2895600"/>
            <a:ext cx="2971800" cy="3352800"/>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257800" y="2895600"/>
            <a:ext cx="2895600" cy="3352800"/>
          </a:xfrm>
          <a:prstGeom prst="rect">
            <a:avLst/>
          </a:prstGeom>
          <a:noFill/>
          <a:ln w="9525">
            <a:solidFill>
              <a:schemeClr val="tx2">
                <a:lumMod val="50000"/>
              </a:schemeClr>
            </a:solidFill>
            <a:miter lim="800000"/>
            <a:headEnd/>
            <a:tailEnd/>
          </a:ln>
        </p:spPr>
      </p:pic>
      <p:sp>
        <p:nvSpPr>
          <p:cNvPr id="9" name="Down Arrow 8"/>
          <p:cNvSpPr/>
          <p:nvPr/>
        </p:nvSpPr>
        <p:spPr>
          <a:xfrm rot="2717834">
            <a:off x="7795575" y="3997009"/>
            <a:ext cx="403966" cy="9129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rot="2716767">
            <a:off x="3422015" y="4225611"/>
            <a:ext cx="403966" cy="9129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4040188" cy="1992312"/>
          </a:xfrm>
          <a:ln>
            <a:solidFill>
              <a:schemeClr val="tx2">
                <a:lumMod val="50000"/>
              </a:schemeClr>
            </a:solidFill>
          </a:ln>
        </p:spPr>
        <p:txBody>
          <a:bodyPr>
            <a:normAutofit/>
          </a:bodyPr>
          <a:lstStyle/>
          <a:p>
            <a:endParaRPr lang="id-ID" dirty="0" smtClean="0"/>
          </a:p>
          <a:p>
            <a:r>
              <a:rPr lang="id-ID" sz="1900" dirty="0" smtClean="0">
                <a:solidFill>
                  <a:srgbClr val="FFFF00"/>
                </a:solidFill>
              </a:rPr>
              <a:t>Radiograf anteroposterior lutut kanan menunjukkan fragmen tulang  (panah putih) yang timbul dari tibia plateau medial. </a:t>
            </a:r>
          </a:p>
          <a:p>
            <a:endParaRPr lang="id-ID" dirty="0"/>
          </a:p>
        </p:txBody>
      </p:sp>
      <p:sp>
        <p:nvSpPr>
          <p:cNvPr id="4" name="Text Placeholder 3"/>
          <p:cNvSpPr>
            <a:spLocks noGrp="1"/>
          </p:cNvSpPr>
          <p:nvPr>
            <p:ph type="body" sz="half" idx="3"/>
          </p:nvPr>
        </p:nvSpPr>
        <p:spPr>
          <a:xfrm>
            <a:off x="4645025" y="457200"/>
            <a:ext cx="4041775" cy="1992312"/>
          </a:xfrm>
          <a:ln>
            <a:solidFill>
              <a:schemeClr val="tx2">
                <a:lumMod val="50000"/>
              </a:schemeClr>
            </a:solidFill>
          </a:ln>
        </p:spPr>
        <p:txBody>
          <a:bodyPr>
            <a:noAutofit/>
          </a:bodyPr>
          <a:lstStyle/>
          <a:p>
            <a:r>
              <a:rPr lang="id-ID" sz="1800" dirty="0" smtClean="0">
                <a:solidFill>
                  <a:srgbClr val="FFFF00"/>
                </a:solidFill>
              </a:rPr>
              <a:t>MRI menunjukkan fragmen tulang kecil (panah putih), yang merupakan avulsion komponen kapsuler  dari ligamen kolateral medial (MCL) Ketidakteraturan dari situs dari korteks tibialis juga terlihat (panah hitam ).</a:t>
            </a:r>
            <a:endParaRPr lang="id-ID" sz="1800"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838200" y="2667000"/>
            <a:ext cx="3276600" cy="3581400"/>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181600" y="2667000"/>
            <a:ext cx="2819400" cy="3657600"/>
          </a:xfrm>
          <a:prstGeom prst="rect">
            <a:avLst/>
          </a:prstGeom>
          <a:noFill/>
          <a:ln w="9525">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smtClean="0"/>
              <a:t>ACL Avulsion Fracture</a:t>
            </a:r>
            <a:r>
              <a:rPr lang="id-ID" dirty="0" smtClean="0"/>
              <a:t/>
            </a:r>
            <a:br>
              <a:rPr lang="id-ID" dirty="0" smtClean="0"/>
            </a:br>
            <a:endParaRPr lang="id-ID" dirty="0"/>
          </a:p>
        </p:txBody>
      </p:sp>
      <p:sp>
        <p:nvSpPr>
          <p:cNvPr id="3" name="Text Placeholder 2"/>
          <p:cNvSpPr>
            <a:spLocks noGrp="1"/>
          </p:cNvSpPr>
          <p:nvPr>
            <p:ph type="body" idx="1"/>
          </p:nvPr>
        </p:nvSpPr>
        <p:spPr>
          <a:xfrm>
            <a:off x="457200" y="1371600"/>
            <a:ext cx="8153400" cy="1676400"/>
          </a:xfrm>
          <a:ln>
            <a:solidFill>
              <a:schemeClr val="tx2">
                <a:lumMod val="50000"/>
              </a:schemeClr>
            </a:solidFill>
          </a:ln>
        </p:spPr>
        <p:txBody>
          <a:bodyPr>
            <a:noAutofit/>
          </a:bodyPr>
          <a:lstStyle/>
          <a:p>
            <a:r>
              <a:rPr lang="id-ID" dirty="0" smtClean="0">
                <a:solidFill>
                  <a:srgbClr val="FFFF00"/>
                </a:solidFill>
              </a:rPr>
              <a:t>Avulsion fraktur ACL. Anteroposterior (a) dan lateral (b) dari radiograf lutut kiri menunjukkan fragmen tulang dalam kedudukan interkondilaris (panah). Fragmen tulang muncul dari insertion tibialis dari ACL</a:t>
            </a:r>
            <a:endParaRPr lang="id-ID"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1219200" y="3200400"/>
            <a:ext cx="2590800" cy="3124200"/>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4876800" y="3276600"/>
            <a:ext cx="3429000" cy="2971800"/>
          </a:xfrm>
          <a:prstGeom prst="rect">
            <a:avLst/>
          </a:prstGeom>
          <a:noFill/>
          <a:ln w="9525">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57200"/>
            <a:ext cx="7848600" cy="1752600"/>
          </a:xfrm>
          <a:ln>
            <a:solidFill>
              <a:schemeClr val="tx2">
                <a:lumMod val="50000"/>
              </a:schemeClr>
            </a:solidFill>
          </a:ln>
        </p:spPr>
        <p:txBody>
          <a:bodyPr>
            <a:normAutofit/>
          </a:bodyPr>
          <a:lstStyle/>
          <a:p>
            <a:endParaRPr lang="id-ID" dirty="0" smtClean="0"/>
          </a:p>
          <a:p>
            <a:r>
              <a:rPr lang="id-ID" sz="2600" dirty="0" smtClean="0">
                <a:solidFill>
                  <a:srgbClr val="FFFF00"/>
                </a:solidFill>
              </a:rPr>
              <a:t>ACL avulsion fraktur. MR</a:t>
            </a:r>
            <a:r>
              <a:rPr lang="en-US" sz="2600" dirty="0" smtClean="0">
                <a:solidFill>
                  <a:srgbClr val="FFFF00"/>
                </a:solidFill>
              </a:rPr>
              <a:t>I</a:t>
            </a:r>
            <a:r>
              <a:rPr lang="id-ID" sz="2600" dirty="0" smtClean="0">
                <a:solidFill>
                  <a:srgbClr val="FFFF00"/>
                </a:solidFill>
              </a:rPr>
              <a:t> menunjukkan fragmen tulang mengalami avulsi dari tibia (panah) dengan ACL utuh dan edema sumsum yang berdekatan.</a:t>
            </a:r>
            <a:endParaRPr lang="id-ID" sz="2600"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990600" y="2971800"/>
            <a:ext cx="3048000" cy="3352799"/>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334000" y="3048000"/>
            <a:ext cx="2667000" cy="3276600"/>
          </a:xfrm>
          <a:prstGeom prst="rect">
            <a:avLst/>
          </a:prstGeom>
          <a:noFill/>
          <a:ln w="9525">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smtClean="0"/>
              <a:t>PCL Avulsion Fracture</a:t>
            </a:r>
            <a:r>
              <a:rPr lang="id-ID" dirty="0" smtClean="0"/>
              <a:t/>
            </a:r>
            <a:br>
              <a:rPr lang="id-ID" dirty="0" smtClean="0"/>
            </a:br>
            <a:endParaRPr lang="id-ID" dirty="0"/>
          </a:p>
        </p:txBody>
      </p:sp>
      <p:sp>
        <p:nvSpPr>
          <p:cNvPr id="3" name="Text Placeholder 2"/>
          <p:cNvSpPr>
            <a:spLocks noGrp="1"/>
          </p:cNvSpPr>
          <p:nvPr>
            <p:ph type="body" idx="1"/>
          </p:nvPr>
        </p:nvSpPr>
        <p:spPr>
          <a:xfrm>
            <a:off x="457200" y="1371600"/>
            <a:ext cx="8382000" cy="1524000"/>
          </a:xfrm>
          <a:ln>
            <a:solidFill>
              <a:schemeClr val="tx2">
                <a:lumMod val="50000"/>
              </a:schemeClr>
            </a:solidFill>
          </a:ln>
        </p:spPr>
        <p:txBody>
          <a:bodyPr>
            <a:normAutofit lnSpcReduction="10000"/>
          </a:bodyPr>
          <a:lstStyle/>
          <a:p>
            <a:pPr marL="530352" indent="-457200">
              <a:buAutoNum type="alphaLcParenBoth"/>
            </a:pPr>
            <a:r>
              <a:rPr lang="en-US" dirty="0" smtClean="0">
                <a:solidFill>
                  <a:srgbClr val="FFFF00"/>
                </a:solidFill>
              </a:rPr>
              <a:t>R</a:t>
            </a:r>
            <a:r>
              <a:rPr lang="id-ID" dirty="0" smtClean="0">
                <a:solidFill>
                  <a:srgbClr val="FFFF00"/>
                </a:solidFill>
              </a:rPr>
              <a:t>adiograf </a:t>
            </a:r>
            <a:r>
              <a:rPr lang="en-US" dirty="0" smtClean="0">
                <a:solidFill>
                  <a:srgbClr val="FFFF00"/>
                </a:solidFill>
              </a:rPr>
              <a:t>AP</a:t>
            </a:r>
            <a:r>
              <a:rPr lang="id-ID" dirty="0" smtClean="0">
                <a:solidFill>
                  <a:srgbClr val="FFFF00"/>
                </a:solidFill>
              </a:rPr>
              <a:t> lutut kiri menunjukkan sebuah fragmen tulang (panah) dalam sendi lutut. </a:t>
            </a:r>
            <a:endParaRPr lang="en-US" dirty="0" smtClean="0">
              <a:solidFill>
                <a:srgbClr val="FFFF00"/>
              </a:solidFill>
            </a:endParaRPr>
          </a:p>
          <a:p>
            <a:pPr marL="530352" indent="-457200">
              <a:buAutoNum type="alphaLcParenBoth"/>
            </a:pPr>
            <a:r>
              <a:rPr lang="en-US" dirty="0" smtClean="0">
                <a:solidFill>
                  <a:srgbClr val="FFFF00"/>
                </a:solidFill>
              </a:rPr>
              <a:t>R</a:t>
            </a:r>
            <a:r>
              <a:rPr lang="id-ID" dirty="0" smtClean="0">
                <a:solidFill>
                  <a:srgbClr val="FFFF00"/>
                </a:solidFill>
              </a:rPr>
              <a:t>adiograf </a:t>
            </a:r>
            <a:r>
              <a:rPr lang="en-US" dirty="0" smtClean="0">
                <a:solidFill>
                  <a:srgbClr val="FFFF00"/>
                </a:solidFill>
              </a:rPr>
              <a:t> LATERAL</a:t>
            </a:r>
            <a:r>
              <a:rPr lang="id-ID" dirty="0" smtClean="0">
                <a:solidFill>
                  <a:srgbClr val="FFFF00"/>
                </a:solidFill>
              </a:rPr>
              <a:t> menunjukkan bahwa fragmen avulsi (panah) muncul dari </a:t>
            </a:r>
            <a:r>
              <a:rPr lang="en-US" dirty="0" smtClean="0">
                <a:solidFill>
                  <a:srgbClr val="FFFF00"/>
                </a:solidFill>
              </a:rPr>
              <a:t> </a:t>
            </a:r>
            <a:r>
              <a:rPr lang="id-ID" dirty="0" smtClean="0">
                <a:solidFill>
                  <a:srgbClr val="FFFF00"/>
                </a:solidFill>
              </a:rPr>
              <a:t>tibial</a:t>
            </a:r>
            <a:r>
              <a:rPr lang="en-US" dirty="0" smtClean="0">
                <a:solidFill>
                  <a:srgbClr val="FFFF00"/>
                </a:solidFill>
              </a:rPr>
              <a:t> </a:t>
            </a:r>
            <a:r>
              <a:rPr lang="id-ID" dirty="0" smtClean="0">
                <a:solidFill>
                  <a:srgbClr val="FFFF00"/>
                </a:solidFill>
              </a:rPr>
              <a:t>plateau posterior</a:t>
            </a:r>
            <a:endParaRPr lang="id-ID"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762000" y="3124200"/>
            <a:ext cx="2971799" cy="3048000"/>
          </a:xfrm>
          <a:prstGeom prst="rect">
            <a:avLst/>
          </a:prstGeom>
          <a:noFill/>
          <a:ln w="9525">
            <a:no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105400" y="3276600"/>
            <a:ext cx="3124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876800" cy="1371600"/>
          </a:xfrm>
          <a:ln>
            <a:solidFill>
              <a:schemeClr val="tx2">
                <a:lumMod val="50000"/>
              </a:schemeClr>
            </a:solidFill>
          </a:ln>
        </p:spPr>
        <p:txBody>
          <a:bodyPr>
            <a:normAutofit fontScale="92500"/>
          </a:bodyPr>
          <a:lstStyle/>
          <a:p>
            <a:r>
              <a:rPr lang="id-ID" dirty="0" smtClean="0">
                <a:solidFill>
                  <a:srgbClr val="FFFF00"/>
                </a:solidFill>
              </a:rPr>
              <a:t>MR</a:t>
            </a:r>
            <a:r>
              <a:rPr lang="en-US" dirty="0" smtClean="0">
                <a:solidFill>
                  <a:srgbClr val="FFFF00"/>
                </a:solidFill>
              </a:rPr>
              <a:t>I</a:t>
            </a:r>
            <a:r>
              <a:rPr lang="id-ID" dirty="0" smtClean="0">
                <a:solidFill>
                  <a:srgbClr val="FFFF00"/>
                </a:solidFill>
              </a:rPr>
              <a:t> menunjukkan fragmen tulang avulsi (panah) yang timbul dari tibia</a:t>
            </a:r>
            <a:r>
              <a:rPr lang="en-US" dirty="0" smtClean="0">
                <a:solidFill>
                  <a:srgbClr val="FFFF00"/>
                </a:solidFill>
              </a:rPr>
              <a:t>l </a:t>
            </a:r>
            <a:r>
              <a:rPr lang="id-ID" dirty="0" smtClean="0">
                <a:solidFill>
                  <a:srgbClr val="FFFF00"/>
                </a:solidFill>
              </a:rPr>
              <a:t>plateau posterior dengan PCL utuh.</a:t>
            </a:r>
            <a:endParaRPr lang="id-ID" dirty="0">
              <a:solidFill>
                <a:srgbClr val="FFFF00"/>
              </a:solidFill>
            </a:endParaRPr>
          </a:p>
        </p:txBody>
      </p:sp>
      <p:sp>
        <p:nvSpPr>
          <p:cNvPr id="4" name="Text Placeholder 3"/>
          <p:cNvSpPr>
            <a:spLocks noGrp="1"/>
          </p:cNvSpPr>
          <p:nvPr>
            <p:ph type="body" sz="half" idx="3"/>
          </p:nvPr>
        </p:nvSpPr>
        <p:spPr>
          <a:xfrm>
            <a:off x="5715000" y="304800"/>
            <a:ext cx="3200400" cy="5791200"/>
          </a:xfrm>
          <a:ln>
            <a:solidFill>
              <a:schemeClr val="tx2">
                <a:lumMod val="50000"/>
              </a:schemeClr>
            </a:solidFill>
          </a:ln>
        </p:spPr>
        <p:txBody>
          <a:bodyPr>
            <a:normAutofit fontScale="92500"/>
          </a:bodyPr>
          <a:lstStyle/>
          <a:p>
            <a:r>
              <a:rPr lang="id-ID" dirty="0" smtClean="0">
                <a:solidFill>
                  <a:schemeClr val="tx1"/>
                </a:solidFill>
              </a:rPr>
              <a:t>Karena dengan bukti bahwa </a:t>
            </a:r>
            <a:r>
              <a:rPr lang="en-US" dirty="0" smtClean="0">
                <a:solidFill>
                  <a:schemeClr val="tx1"/>
                </a:solidFill>
              </a:rPr>
              <a:t>: </a:t>
            </a:r>
          </a:p>
          <a:p>
            <a:r>
              <a:rPr lang="en-US" dirty="0" smtClean="0">
                <a:solidFill>
                  <a:srgbClr val="FFFF00"/>
                </a:solidFill>
              </a:rPr>
              <a:t>M</a:t>
            </a:r>
            <a:r>
              <a:rPr lang="id-ID" dirty="0" smtClean="0">
                <a:solidFill>
                  <a:srgbClr val="FFFF00"/>
                </a:solidFill>
              </a:rPr>
              <a:t>anajemen konservatif  PCL </a:t>
            </a:r>
            <a:r>
              <a:rPr lang="en-US" dirty="0" smtClean="0">
                <a:solidFill>
                  <a:srgbClr val="FFFF00"/>
                </a:solidFill>
              </a:rPr>
              <a:t>tear </a:t>
            </a:r>
            <a:r>
              <a:rPr lang="id-ID" dirty="0" smtClean="0">
                <a:solidFill>
                  <a:srgbClr val="FFFF00"/>
                </a:solidFill>
              </a:rPr>
              <a:t>menyebabkan ketidakstabilan kronis dari artritis degeneratif lutut </a:t>
            </a:r>
            <a:r>
              <a:rPr lang="en-US" dirty="0" smtClean="0">
                <a:solidFill>
                  <a:srgbClr val="FFFF00"/>
                </a:solidFill>
              </a:rPr>
              <a:t>, </a:t>
            </a:r>
            <a:r>
              <a:rPr lang="id-ID" dirty="0" smtClean="0">
                <a:solidFill>
                  <a:srgbClr val="FFFF00"/>
                </a:solidFill>
              </a:rPr>
              <a:t>terutama dari kompartemen femorotibial dan patellofemoral medial</a:t>
            </a:r>
            <a:r>
              <a:rPr lang="en-US" dirty="0" smtClean="0">
                <a:solidFill>
                  <a:srgbClr val="FFFF00"/>
                </a:solidFill>
              </a:rPr>
              <a:t>.</a:t>
            </a:r>
            <a:r>
              <a:rPr lang="id-ID" dirty="0" smtClean="0">
                <a:solidFill>
                  <a:srgbClr val="FFFF00"/>
                </a:solidFill>
              </a:rPr>
              <a:t> </a:t>
            </a:r>
            <a:r>
              <a:rPr lang="en-US" dirty="0" smtClean="0">
                <a:solidFill>
                  <a:schemeClr val="tx2">
                    <a:lumMod val="50000"/>
                  </a:schemeClr>
                </a:solidFill>
              </a:rPr>
              <a:t>M</a:t>
            </a:r>
            <a:r>
              <a:rPr lang="id-ID" dirty="0" smtClean="0">
                <a:solidFill>
                  <a:schemeClr val="tx2">
                    <a:lumMod val="50000"/>
                  </a:schemeClr>
                </a:solidFill>
              </a:rPr>
              <a:t>anajemen agresif fraktur avulsi PCL dengan reintegrasi bedah dan fiksasi sekarang menjadi standar </a:t>
            </a:r>
            <a:r>
              <a:rPr lang="en-US" dirty="0" smtClean="0">
                <a:solidFill>
                  <a:schemeClr val="tx2">
                    <a:lumMod val="50000"/>
                  </a:schemeClr>
                </a:solidFill>
              </a:rPr>
              <a:t> </a:t>
            </a:r>
            <a:r>
              <a:rPr lang="en-US" dirty="0" err="1" smtClean="0">
                <a:solidFill>
                  <a:schemeClr val="tx2">
                    <a:lumMod val="50000"/>
                  </a:schemeClr>
                </a:solidFill>
              </a:rPr>
              <a:t>medis</a:t>
            </a:r>
            <a:endParaRPr lang="id-ID" dirty="0">
              <a:solidFill>
                <a:schemeClr val="tx2">
                  <a:lumMod val="50000"/>
                </a:schemeClr>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457200" y="3429000"/>
            <a:ext cx="2420144" cy="2686050"/>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3124200" y="3429000"/>
            <a:ext cx="2286000" cy="2667000"/>
          </a:xfrm>
          <a:prstGeom prst="rect">
            <a:avLst/>
          </a:prstGeom>
          <a:noFill/>
          <a:ln w="9525">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914400"/>
          </a:xfrm>
        </p:spPr>
        <p:txBody>
          <a:bodyPr/>
          <a:lstStyle/>
          <a:p>
            <a:r>
              <a:rPr lang="id-ID" sz="3200" b="1" dirty="0" smtClean="0"/>
              <a:t>Iliotibial Band Avulsion Fracture</a:t>
            </a:r>
            <a:endParaRPr lang="id-ID" sz="3200" dirty="0"/>
          </a:p>
        </p:txBody>
      </p:sp>
      <p:sp>
        <p:nvSpPr>
          <p:cNvPr id="3" name="Text Placeholder 2"/>
          <p:cNvSpPr>
            <a:spLocks noGrp="1"/>
          </p:cNvSpPr>
          <p:nvPr>
            <p:ph type="body" idx="1"/>
          </p:nvPr>
        </p:nvSpPr>
        <p:spPr>
          <a:xfrm>
            <a:off x="457200" y="914400"/>
            <a:ext cx="4040188" cy="1535112"/>
          </a:xfrm>
          <a:ln>
            <a:solidFill>
              <a:schemeClr val="tx2">
                <a:lumMod val="50000"/>
              </a:schemeClr>
            </a:solidFill>
          </a:ln>
        </p:spPr>
        <p:txBody>
          <a:bodyPr>
            <a:normAutofit fontScale="85000" lnSpcReduction="20000"/>
          </a:bodyPr>
          <a:lstStyle/>
          <a:p>
            <a:r>
              <a:rPr lang="id-ID" dirty="0" smtClean="0">
                <a:solidFill>
                  <a:schemeClr val="tx1"/>
                </a:solidFill>
              </a:rPr>
              <a:t> </a:t>
            </a:r>
            <a:r>
              <a:rPr lang="en-US" dirty="0" smtClean="0">
                <a:solidFill>
                  <a:schemeClr val="tx1"/>
                </a:solidFill>
              </a:rPr>
              <a:t>Ili</a:t>
            </a:r>
            <a:r>
              <a:rPr lang="id-ID" dirty="0" smtClean="0">
                <a:solidFill>
                  <a:schemeClr val="tx1"/>
                </a:solidFill>
              </a:rPr>
              <a:t>otibial Band avulsion fraktur. </a:t>
            </a:r>
            <a:endParaRPr lang="en-US" dirty="0" smtClean="0">
              <a:solidFill>
                <a:schemeClr val="tx1"/>
              </a:solidFill>
            </a:endParaRPr>
          </a:p>
          <a:p>
            <a:r>
              <a:rPr lang="id-ID" dirty="0" smtClean="0">
                <a:solidFill>
                  <a:srgbClr val="FFFF00"/>
                </a:solidFill>
              </a:rPr>
              <a:t>MR</a:t>
            </a:r>
            <a:r>
              <a:rPr lang="en-US" dirty="0" smtClean="0">
                <a:solidFill>
                  <a:srgbClr val="FFFF00"/>
                </a:solidFill>
              </a:rPr>
              <a:t>I</a:t>
            </a:r>
            <a:r>
              <a:rPr lang="id-ID" dirty="0" smtClean="0">
                <a:solidFill>
                  <a:srgbClr val="FFFF00"/>
                </a:solidFill>
              </a:rPr>
              <a:t> dari lutut kiri menunjukkan avulsion dari iliotibial band (panah hitam) dari  tuberkulum gerdy dari tibia anterior (panahputih).</a:t>
            </a:r>
            <a:endParaRPr lang="id-ID" dirty="0">
              <a:solidFill>
                <a:srgbClr val="FFFF00"/>
              </a:solidFill>
            </a:endParaRPr>
          </a:p>
        </p:txBody>
      </p:sp>
      <p:sp>
        <p:nvSpPr>
          <p:cNvPr id="6" name="Content Placeholder 5"/>
          <p:cNvSpPr>
            <a:spLocks noGrp="1"/>
          </p:cNvSpPr>
          <p:nvPr>
            <p:ph sz="quarter" idx="4"/>
          </p:nvPr>
        </p:nvSpPr>
        <p:spPr>
          <a:xfrm>
            <a:off x="4645025" y="914400"/>
            <a:ext cx="4041775" cy="5503989"/>
          </a:xfrm>
          <a:ln>
            <a:solidFill>
              <a:schemeClr val="accent1"/>
            </a:solidFill>
          </a:ln>
        </p:spPr>
        <p:txBody>
          <a:bodyPr>
            <a:noAutofit/>
          </a:bodyPr>
          <a:lstStyle/>
          <a:p>
            <a:r>
              <a:rPr lang="en-US" sz="2000" dirty="0" smtClean="0"/>
              <a:t>I</a:t>
            </a:r>
            <a:r>
              <a:rPr lang="id-ID" sz="2000" dirty="0" smtClean="0"/>
              <a:t>liotibial Band</a:t>
            </a:r>
            <a:r>
              <a:rPr lang="en-US" sz="2000" dirty="0" smtClean="0"/>
              <a:t> </a:t>
            </a:r>
            <a:r>
              <a:rPr lang="id-ID" sz="2000" dirty="0" smtClean="0"/>
              <a:t>bersama dengan ligamentum capsular lateral menstabilkan struktur utama lutut anterolateral.</a:t>
            </a:r>
            <a:endParaRPr lang="en-US" sz="2000" dirty="0" smtClean="0"/>
          </a:p>
          <a:p>
            <a:r>
              <a:rPr lang="en-US" sz="2000" dirty="0" smtClean="0"/>
              <a:t>I</a:t>
            </a:r>
            <a:r>
              <a:rPr lang="id-ID" sz="2000" dirty="0" smtClean="0"/>
              <a:t>liotibial Bandmerupakan perpanjangan distal dari lapisan </a:t>
            </a:r>
            <a:r>
              <a:rPr lang="en-US" sz="2000" dirty="0" smtClean="0"/>
              <a:t>deep </a:t>
            </a:r>
            <a:r>
              <a:rPr lang="en-US" sz="2000" dirty="0" err="1" smtClean="0"/>
              <a:t>dan</a:t>
            </a:r>
            <a:r>
              <a:rPr lang="en-US" sz="2000" dirty="0" smtClean="0"/>
              <a:t> </a:t>
            </a:r>
            <a:r>
              <a:rPr lang="en-US" sz="2000" dirty="0" err="1" smtClean="0"/>
              <a:t>superfisial</a:t>
            </a:r>
            <a:r>
              <a:rPr lang="en-US" sz="2000" dirty="0" smtClean="0"/>
              <a:t> </a:t>
            </a:r>
            <a:r>
              <a:rPr lang="id-ID" sz="2000" dirty="0" smtClean="0"/>
              <a:t>dari fasia lata serta tendon pada tensor fasia lata. </a:t>
            </a:r>
            <a:endParaRPr lang="en-US" sz="2000" dirty="0" smtClean="0"/>
          </a:p>
          <a:p>
            <a:r>
              <a:rPr lang="id-ID" sz="2000" dirty="0" smtClean="0"/>
              <a:t>Lapisan superfisial  terdiri dari komponen utama tendon dan masuk</a:t>
            </a:r>
            <a:r>
              <a:rPr lang="en-US" sz="2000" dirty="0" smtClean="0"/>
              <a:t>  </a:t>
            </a:r>
            <a:r>
              <a:rPr lang="id-ID" sz="2000" dirty="0" smtClean="0"/>
              <a:t>ke tuberkulum gerdy sepanjang tibia anterolateral, sementara yang lapisan </a:t>
            </a:r>
            <a:r>
              <a:rPr lang="en-US" sz="2000" dirty="0" err="1" smtClean="0"/>
              <a:t>ber</a:t>
            </a:r>
            <a:r>
              <a:rPr lang="en-US" sz="2000" dirty="0" smtClean="0"/>
              <a:t> </a:t>
            </a:r>
            <a:r>
              <a:rPr lang="en-US" sz="2000" dirty="0" err="1" smtClean="0"/>
              <a:t>insertio</a:t>
            </a:r>
            <a:r>
              <a:rPr lang="en-US" sz="2000" dirty="0" smtClean="0"/>
              <a:t> </a:t>
            </a:r>
            <a:r>
              <a:rPr lang="en-US" sz="2000" dirty="0" err="1" smtClean="0"/>
              <a:t>pada</a:t>
            </a:r>
            <a:r>
              <a:rPr lang="en-US" sz="2000" dirty="0" smtClean="0"/>
              <a:t> </a:t>
            </a:r>
            <a:r>
              <a:rPr lang="id-ID" sz="2000" dirty="0" smtClean="0"/>
              <a:t>septum intermuskularis femur distal</a:t>
            </a:r>
            <a:endParaRPr lang="id-ID" sz="2000" dirty="0"/>
          </a:p>
        </p:txBody>
      </p:sp>
      <p:pic>
        <p:nvPicPr>
          <p:cNvPr id="7" name="Content Placeholder 6" descr="Figure">
            <a:hlinkClick r:id="rId3"/>
          </p:cNvPr>
          <p:cNvPicPr>
            <a:picLocks noGrp="1"/>
          </p:cNvPicPr>
          <p:nvPr>
            <p:ph sz="quarter" idx="2"/>
          </p:nvPr>
        </p:nvPicPr>
        <p:blipFill>
          <a:blip r:embed="rId4"/>
          <a:srcRect/>
          <a:stretch>
            <a:fillRect/>
          </a:stretch>
        </p:blipFill>
        <p:spPr bwMode="auto">
          <a:xfrm>
            <a:off x="914400" y="3490913"/>
            <a:ext cx="2515394" cy="275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8181976" cy="914400"/>
          </a:xfrm>
        </p:spPr>
        <p:txBody>
          <a:bodyPr/>
          <a:lstStyle/>
          <a:p>
            <a:r>
              <a:rPr lang="id-ID" sz="3000" b="1" dirty="0" smtClean="0"/>
              <a:t>Biceps Femoris Tendon Avulsion Fracture</a:t>
            </a:r>
            <a:r>
              <a:rPr lang="id-ID" dirty="0" smtClean="0"/>
              <a:t/>
            </a:r>
            <a:br>
              <a:rPr lang="id-ID" dirty="0" smtClean="0"/>
            </a:br>
            <a:endParaRPr lang="id-ID" dirty="0"/>
          </a:p>
        </p:txBody>
      </p:sp>
      <p:sp>
        <p:nvSpPr>
          <p:cNvPr id="3" name="Text Placeholder 2"/>
          <p:cNvSpPr>
            <a:spLocks noGrp="1"/>
          </p:cNvSpPr>
          <p:nvPr>
            <p:ph type="body" idx="1"/>
          </p:nvPr>
        </p:nvSpPr>
        <p:spPr>
          <a:xfrm>
            <a:off x="457200" y="1219200"/>
            <a:ext cx="8382000" cy="1600200"/>
          </a:xfrm>
          <a:ln>
            <a:solidFill>
              <a:schemeClr val="tx2">
                <a:lumMod val="50000"/>
              </a:schemeClr>
            </a:solidFill>
          </a:ln>
        </p:spPr>
        <p:txBody>
          <a:bodyPr>
            <a:normAutofit/>
          </a:bodyPr>
          <a:lstStyle/>
          <a:p>
            <a:r>
              <a:rPr lang="id-ID" dirty="0" smtClean="0">
                <a:solidFill>
                  <a:srgbClr val="FFFF00"/>
                </a:solidFill>
              </a:rPr>
              <a:t>Anteroposterior (a) dan lateral (b) radiografi dari lutut kanan menunjukkan fragmen tulang (panah) yang timbul dari aspek posterolateral dari sendi lutut.</a:t>
            </a:r>
            <a:r>
              <a:rPr lang="id-ID" dirty="0" smtClean="0"/>
              <a:t> </a:t>
            </a:r>
            <a:endParaRPr lang="id-ID" dirty="0"/>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1752600" y="3352800"/>
            <a:ext cx="2667000" cy="3200400"/>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4876800" y="3352800"/>
            <a:ext cx="2486025" cy="3200400"/>
          </a:xfrm>
          <a:prstGeom prst="rect">
            <a:avLst/>
          </a:prstGeom>
          <a:noFill/>
          <a:ln w="9525">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381001" y="228600"/>
            <a:ext cx="8305800" cy="2667000"/>
          </a:xfrm>
          <a:ln>
            <a:solidFill>
              <a:schemeClr val="accent1"/>
            </a:solidFill>
          </a:ln>
        </p:spPr>
        <p:txBody>
          <a:bodyPr>
            <a:normAutofit/>
          </a:bodyPr>
          <a:lstStyle/>
          <a:p>
            <a:r>
              <a:rPr lang="id-ID" dirty="0" smtClean="0">
                <a:solidFill>
                  <a:srgbClr val="FFFF00"/>
                </a:solidFill>
              </a:rPr>
              <a:t>MR</a:t>
            </a:r>
            <a:r>
              <a:rPr lang="en-US" dirty="0" smtClean="0">
                <a:solidFill>
                  <a:srgbClr val="FFFF00"/>
                </a:solidFill>
              </a:rPr>
              <a:t>I </a:t>
            </a:r>
            <a:r>
              <a:rPr lang="id-ID" dirty="0" smtClean="0">
                <a:solidFill>
                  <a:srgbClr val="FFFF00"/>
                </a:solidFill>
              </a:rPr>
              <a:t>berguna untuk mengkonfirmasi penyebab yang tepat dari fragmen avulsi divisualisasikan pada radiografi konvensional dan dalam kebanyakan kasus jelas akan menunjukkan avulsi insersi dari tendon biseps femoris.</a:t>
            </a:r>
            <a:br>
              <a:rPr lang="id-ID" dirty="0" smtClean="0">
                <a:solidFill>
                  <a:srgbClr val="FFFF00"/>
                </a:solidFill>
              </a:rPr>
            </a:br>
            <a:r>
              <a:rPr lang="id-ID" dirty="0" smtClean="0">
                <a:solidFill>
                  <a:srgbClr val="FFFF00"/>
                </a:solidFill>
              </a:rPr>
              <a:t>Jenis cedera avulsi dikaitkan dengan gangguan ligamentum </a:t>
            </a:r>
            <a:r>
              <a:rPr lang="en-US" dirty="0" smtClean="0">
                <a:solidFill>
                  <a:srgbClr val="FFFF00"/>
                </a:solidFill>
              </a:rPr>
              <a:t> Collateral </a:t>
            </a:r>
            <a:r>
              <a:rPr lang="id-ID" dirty="0" smtClean="0">
                <a:solidFill>
                  <a:srgbClr val="FFFF00"/>
                </a:solidFill>
              </a:rPr>
              <a:t>lateral </a:t>
            </a:r>
            <a:r>
              <a:rPr lang="en-US" dirty="0" smtClean="0">
                <a:solidFill>
                  <a:srgbClr val="FFFF00"/>
                </a:solidFill>
              </a:rPr>
              <a:t>, </a:t>
            </a:r>
            <a:r>
              <a:rPr lang="id-ID" dirty="0" smtClean="0">
                <a:solidFill>
                  <a:srgbClr val="FFFF00"/>
                </a:solidFill>
              </a:rPr>
              <a:t>fraktur Segond, dan kerusakan pada unit musculotendinous popliteal</a:t>
            </a:r>
            <a:endParaRPr lang="id-ID"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1447800" y="3200400"/>
            <a:ext cx="2543175" cy="3352800"/>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334000" y="3200400"/>
            <a:ext cx="2743200" cy="3276600"/>
          </a:xfrm>
          <a:prstGeom prst="rect">
            <a:avLst/>
          </a:prstGeom>
          <a:noFill/>
          <a:ln w="9525">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772400" cy="5334000"/>
          </a:xfrm>
          <a:ln>
            <a:solidFill>
              <a:srgbClr val="FF0000"/>
            </a:solidFill>
          </a:ln>
        </p:spPr>
        <p:txBody>
          <a:bodyPr>
            <a:normAutofit/>
          </a:bodyPr>
          <a:lstStyle/>
          <a:p>
            <a:pPr lvl="0" fontAlgn="base"/>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4" name="TextBox 3"/>
          <p:cNvSpPr txBox="1"/>
          <p:nvPr/>
        </p:nvSpPr>
        <p:spPr>
          <a:xfrm>
            <a:off x="838200" y="381000"/>
            <a:ext cx="7772400" cy="707886"/>
          </a:xfrm>
          <a:prstGeom prst="rect">
            <a:avLst/>
          </a:prstGeom>
          <a:noFill/>
        </p:spPr>
        <p:txBody>
          <a:bodyPr wrap="square" rtlCol="0">
            <a:spAutoFit/>
          </a:bodyPr>
          <a:lstStyle/>
          <a:p>
            <a:r>
              <a:rPr lang="id-I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PEMERIKSAAN LABORATORIUM</a:t>
            </a:r>
            <a:endParaRPr lang="id-I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1066800" y="1447800"/>
            <a:ext cx="7315200" cy="4832092"/>
          </a:xfrm>
          <a:prstGeom prst="rect">
            <a:avLst/>
          </a:prstGeom>
        </p:spPr>
        <p:txBody>
          <a:bodyPr wrap="square">
            <a:spAutoFit/>
          </a:bodyPr>
          <a:lstStyle/>
          <a:p>
            <a:r>
              <a:rPr lang="id-ID" sz="2800" dirty="0" smtClean="0"/>
              <a:t/>
            </a:r>
            <a:br>
              <a:rPr lang="id-ID" sz="2800" dirty="0" smtClean="0"/>
            </a:br>
            <a:r>
              <a:rPr lang="id-ID" sz="2800" dirty="0" smtClean="0"/>
              <a:t>Tidak ada tes laboratorium khusus untuk mendiagnosa OA.</a:t>
            </a:r>
          </a:p>
          <a:p>
            <a:pPr>
              <a:buNone/>
            </a:pPr>
            <a:r>
              <a:rPr lang="id-ID" sz="2800" dirty="0" smtClean="0"/>
              <a:t> </a:t>
            </a:r>
          </a:p>
          <a:p>
            <a:r>
              <a:rPr lang="id-ID" sz="2800" dirty="0" smtClean="0"/>
              <a:t>Lab test  untuk menyingkirkan kondisi lain dan untuk mengevaluasi kesehatan seseorang termasuk:</a:t>
            </a:r>
            <a:br>
              <a:rPr lang="id-ID" sz="2800" dirty="0" smtClean="0"/>
            </a:br>
            <a:r>
              <a:rPr lang="id-ID" sz="2800" dirty="0" smtClean="0">
                <a:solidFill>
                  <a:srgbClr val="FFFF00"/>
                </a:solidFill>
              </a:rPr>
              <a:t>• Faktor rheumatoid (RF) </a:t>
            </a:r>
            <a:r>
              <a:rPr lang="id-ID" sz="2800" dirty="0" smtClean="0"/>
              <a:t>dan </a:t>
            </a:r>
            <a:r>
              <a:rPr lang="id-ID" sz="2800" dirty="0" smtClean="0">
                <a:solidFill>
                  <a:srgbClr val="FFFF00"/>
                </a:solidFill>
              </a:rPr>
              <a:t>Antibodi Peptida Cyclic Citrullinated (PKC) </a:t>
            </a:r>
            <a:r>
              <a:rPr lang="id-ID" sz="2800" dirty="0" smtClean="0"/>
              <a:t>- untuk membantu mendiagnosis rheumatoid arthritis (RA) dan membedakannya dari </a:t>
            </a:r>
            <a:r>
              <a:rPr lang="id-ID" sz="2800" dirty="0" smtClean="0">
                <a:solidFill>
                  <a:srgbClr val="FFFF00"/>
                </a:solidFill>
              </a:rPr>
              <a:t>osteoarthritis.</a:t>
            </a:r>
            <a:endParaRPr lang="id-ID" sz="28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8334376" cy="914400"/>
          </a:xfrm>
        </p:spPr>
        <p:txBody>
          <a:bodyPr/>
          <a:lstStyle/>
          <a:p>
            <a:r>
              <a:rPr lang="id-ID" sz="3000" b="1" dirty="0" smtClean="0"/>
              <a:t>Semimembranosus Tendon Avulsion Fracture</a:t>
            </a:r>
            <a:endParaRPr lang="id-ID" sz="3000" dirty="0"/>
          </a:p>
        </p:txBody>
      </p:sp>
      <p:sp>
        <p:nvSpPr>
          <p:cNvPr id="3" name="Text Placeholder 2"/>
          <p:cNvSpPr>
            <a:spLocks noGrp="1"/>
          </p:cNvSpPr>
          <p:nvPr>
            <p:ph type="body" idx="1"/>
          </p:nvPr>
        </p:nvSpPr>
        <p:spPr>
          <a:xfrm>
            <a:off x="457200" y="1295400"/>
            <a:ext cx="4040188" cy="2133600"/>
          </a:xfrm>
          <a:ln>
            <a:solidFill>
              <a:schemeClr val="accent1"/>
            </a:solidFill>
          </a:ln>
        </p:spPr>
        <p:txBody>
          <a:bodyPr>
            <a:noAutofit/>
          </a:bodyPr>
          <a:lstStyle/>
          <a:p>
            <a:r>
              <a:rPr lang="en-US" sz="2000" dirty="0" err="1" smtClean="0">
                <a:solidFill>
                  <a:srgbClr val="FFFF00"/>
                </a:solidFill>
              </a:rPr>
              <a:t>Cedera</a:t>
            </a:r>
            <a:r>
              <a:rPr lang="en-US" sz="2000" dirty="0" smtClean="0">
                <a:solidFill>
                  <a:srgbClr val="FFFF00"/>
                </a:solidFill>
              </a:rPr>
              <a:t> </a:t>
            </a:r>
            <a:r>
              <a:rPr lang="en-US" sz="2000" dirty="0" err="1" smtClean="0">
                <a:solidFill>
                  <a:srgbClr val="FFFF00"/>
                </a:solidFill>
              </a:rPr>
              <a:t>ke</a:t>
            </a:r>
            <a:r>
              <a:rPr lang="en-US" sz="2000" dirty="0" smtClean="0">
                <a:solidFill>
                  <a:srgbClr val="FFFF00"/>
                </a:solidFill>
              </a:rPr>
              <a:t> </a:t>
            </a:r>
            <a:r>
              <a:rPr lang="en-US" sz="2000" dirty="0" err="1" smtClean="0">
                <a:solidFill>
                  <a:srgbClr val="FFFF00"/>
                </a:solidFill>
              </a:rPr>
              <a:t>sudut</a:t>
            </a:r>
            <a:r>
              <a:rPr lang="en-US" sz="2000" dirty="0" smtClean="0">
                <a:solidFill>
                  <a:srgbClr val="FFFF00"/>
                </a:solidFill>
              </a:rPr>
              <a:t> </a:t>
            </a:r>
            <a:r>
              <a:rPr lang="en-US" sz="2000" dirty="0" err="1" smtClean="0">
                <a:solidFill>
                  <a:srgbClr val="FFFF00"/>
                </a:solidFill>
              </a:rPr>
              <a:t>posteromedial</a:t>
            </a:r>
            <a:r>
              <a:rPr lang="en-US" sz="2000" dirty="0" smtClean="0">
                <a:solidFill>
                  <a:srgbClr val="FFFF00"/>
                </a:solidFill>
              </a:rPr>
              <a:t> </a:t>
            </a:r>
            <a:r>
              <a:rPr lang="en-US" sz="2000" dirty="0" err="1" smtClean="0">
                <a:solidFill>
                  <a:srgbClr val="FFFF00"/>
                </a:solidFill>
              </a:rPr>
              <a:t>lutut</a:t>
            </a:r>
            <a:r>
              <a:rPr lang="en-US" sz="2000" dirty="0" smtClean="0">
                <a:solidFill>
                  <a:srgbClr val="FFFF00"/>
                </a:solidFill>
              </a:rPr>
              <a:t> </a:t>
            </a:r>
            <a:r>
              <a:rPr lang="en-US" sz="2000" dirty="0" err="1" smtClean="0">
                <a:solidFill>
                  <a:srgbClr val="FFFF00"/>
                </a:solidFill>
              </a:rPr>
              <a:t>jarang</a:t>
            </a:r>
            <a:r>
              <a:rPr lang="en-US" sz="2000" dirty="0" smtClean="0">
                <a:solidFill>
                  <a:srgbClr val="FFFF00"/>
                </a:solidFill>
              </a:rPr>
              <a:t> </a:t>
            </a:r>
            <a:r>
              <a:rPr lang="en-US" sz="2000" dirty="0" err="1" smtClean="0">
                <a:solidFill>
                  <a:srgbClr val="FFFF00"/>
                </a:solidFill>
              </a:rPr>
              <a:t>terjadi</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terlihat</a:t>
            </a:r>
            <a:r>
              <a:rPr lang="en-US" sz="2000" dirty="0" smtClean="0">
                <a:solidFill>
                  <a:srgbClr val="FFFF00"/>
                </a:solidFill>
              </a:rPr>
              <a:t> paling </a:t>
            </a:r>
            <a:r>
              <a:rPr lang="en-US" sz="2000" dirty="0" err="1" smtClean="0">
                <a:solidFill>
                  <a:srgbClr val="FFFF00"/>
                </a:solidFill>
              </a:rPr>
              <a:t>sering</a:t>
            </a:r>
            <a:r>
              <a:rPr lang="en-US" sz="2000" dirty="0" smtClean="0">
                <a:solidFill>
                  <a:srgbClr val="FFFF00"/>
                </a:solidFill>
              </a:rPr>
              <a:t> </a:t>
            </a:r>
            <a:r>
              <a:rPr lang="en-US" sz="2000" dirty="0" err="1" smtClean="0">
                <a:solidFill>
                  <a:srgbClr val="FFFF00"/>
                </a:solidFill>
              </a:rPr>
              <a:t>pada</a:t>
            </a:r>
            <a:r>
              <a:rPr lang="en-US" sz="2000" dirty="0" smtClean="0">
                <a:solidFill>
                  <a:srgbClr val="FFFF00"/>
                </a:solidFill>
              </a:rPr>
              <a:t> </a:t>
            </a:r>
            <a:r>
              <a:rPr lang="en-US" sz="2000" dirty="0" err="1" smtClean="0">
                <a:solidFill>
                  <a:srgbClr val="FFFF00"/>
                </a:solidFill>
              </a:rPr>
              <a:t>atlet</a:t>
            </a:r>
            <a:r>
              <a:rPr lang="en-US" sz="2000" dirty="0" smtClean="0">
                <a:solidFill>
                  <a:srgbClr val="FFFF00"/>
                </a:solidFill>
              </a:rPr>
              <a:t>. Avulsion </a:t>
            </a:r>
            <a:r>
              <a:rPr lang="en-US" sz="2000" dirty="0" err="1" smtClean="0">
                <a:solidFill>
                  <a:srgbClr val="FFFF00"/>
                </a:solidFill>
              </a:rPr>
              <a:t>fraktur</a:t>
            </a:r>
            <a:r>
              <a:rPr lang="en-US" sz="2000" dirty="0" smtClean="0">
                <a:solidFill>
                  <a:srgbClr val="FFFF00"/>
                </a:solidFill>
              </a:rPr>
              <a:t> tendon </a:t>
            </a:r>
            <a:r>
              <a:rPr lang="en-US" sz="2000" dirty="0" err="1" smtClean="0">
                <a:solidFill>
                  <a:srgbClr val="FFFF00"/>
                </a:solidFill>
              </a:rPr>
              <a:t>semimembranosus</a:t>
            </a:r>
            <a:r>
              <a:rPr lang="en-US" sz="2000" dirty="0" smtClean="0">
                <a:solidFill>
                  <a:srgbClr val="FFFF00"/>
                </a:solidFill>
              </a:rPr>
              <a:t> </a:t>
            </a:r>
            <a:r>
              <a:rPr lang="en-US" sz="2000" dirty="0" err="1" smtClean="0">
                <a:solidFill>
                  <a:srgbClr val="FFFF00"/>
                </a:solidFill>
              </a:rPr>
              <a:t>sangat</a:t>
            </a:r>
            <a:r>
              <a:rPr lang="en-US" sz="2000" dirty="0" smtClean="0">
                <a:solidFill>
                  <a:srgbClr val="FFFF00"/>
                </a:solidFill>
              </a:rPr>
              <a:t> </a:t>
            </a:r>
            <a:r>
              <a:rPr lang="en-US" sz="2000" dirty="0" err="1" smtClean="0">
                <a:solidFill>
                  <a:srgbClr val="FFFF00"/>
                </a:solidFill>
              </a:rPr>
              <a:t>sulit</a:t>
            </a:r>
            <a:r>
              <a:rPr lang="en-US" sz="2000" dirty="0" smtClean="0">
                <a:solidFill>
                  <a:srgbClr val="FFFF00"/>
                </a:solidFill>
              </a:rPr>
              <a:t> </a:t>
            </a:r>
            <a:r>
              <a:rPr lang="en-US" sz="2000" dirty="0" err="1" smtClean="0">
                <a:solidFill>
                  <a:srgbClr val="FFFF00"/>
                </a:solidFill>
              </a:rPr>
              <a:t>dideteksi</a:t>
            </a:r>
            <a:r>
              <a:rPr lang="en-US" sz="2000" dirty="0" smtClean="0">
                <a:solidFill>
                  <a:srgbClr val="FFFF00"/>
                </a:solidFill>
              </a:rPr>
              <a:t> </a:t>
            </a:r>
            <a:r>
              <a:rPr lang="en-US" sz="2000" dirty="0" err="1" smtClean="0">
                <a:solidFill>
                  <a:srgbClr val="FFFF00"/>
                </a:solidFill>
              </a:rPr>
              <a:t>pada</a:t>
            </a:r>
            <a:r>
              <a:rPr lang="en-US" sz="2000" dirty="0" smtClean="0">
                <a:solidFill>
                  <a:srgbClr val="FFFF00"/>
                </a:solidFill>
              </a:rPr>
              <a:t> </a:t>
            </a:r>
            <a:r>
              <a:rPr lang="en-US" sz="2000" dirty="0" err="1" smtClean="0">
                <a:solidFill>
                  <a:srgbClr val="FFFF00"/>
                </a:solidFill>
              </a:rPr>
              <a:t>radiografi</a:t>
            </a:r>
            <a:r>
              <a:rPr lang="en-US" sz="2000" dirty="0" smtClean="0">
                <a:solidFill>
                  <a:srgbClr val="FFFF00"/>
                </a:solidFill>
              </a:rPr>
              <a:t> </a:t>
            </a:r>
            <a:r>
              <a:rPr lang="en-US" sz="2000" dirty="0" err="1" smtClean="0">
                <a:solidFill>
                  <a:srgbClr val="FFFF00"/>
                </a:solidFill>
              </a:rPr>
              <a:t>konvensional</a:t>
            </a:r>
            <a:r>
              <a:rPr lang="en-US" sz="2000" dirty="0" smtClean="0">
                <a:solidFill>
                  <a:srgbClr val="FFFF00"/>
                </a:solidFill>
              </a:rPr>
              <a:t>. </a:t>
            </a:r>
            <a:endParaRPr lang="id-ID" sz="2000" dirty="0">
              <a:solidFill>
                <a:srgbClr val="FFFF00"/>
              </a:solidFill>
            </a:endParaRPr>
          </a:p>
        </p:txBody>
      </p:sp>
      <p:sp>
        <p:nvSpPr>
          <p:cNvPr id="4" name="Text Placeholder 3"/>
          <p:cNvSpPr>
            <a:spLocks noGrp="1"/>
          </p:cNvSpPr>
          <p:nvPr>
            <p:ph type="body" sz="half" idx="3"/>
          </p:nvPr>
        </p:nvSpPr>
        <p:spPr>
          <a:xfrm>
            <a:off x="4645025" y="1295400"/>
            <a:ext cx="4041775" cy="2133600"/>
          </a:xfrm>
          <a:ln>
            <a:solidFill>
              <a:schemeClr val="accent1"/>
            </a:solidFill>
          </a:ln>
        </p:spPr>
        <p:txBody>
          <a:bodyPr/>
          <a:lstStyle/>
          <a:p>
            <a:r>
              <a:rPr lang="en-US" dirty="0" smtClean="0">
                <a:solidFill>
                  <a:srgbClr val="FFFF00"/>
                </a:solidFill>
              </a:rPr>
              <a:t>MRI </a:t>
            </a:r>
            <a:r>
              <a:rPr lang="en-US" dirty="0" err="1" smtClean="0">
                <a:solidFill>
                  <a:srgbClr val="FFFF00"/>
                </a:solidFill>
              </a:rPr>
              <a:t>menunjukkan</a:t>
            </a:r>
            <a:r>
              <a:rPr lang="en-US" dirty="0" smtClean="0">
                <a:solidFill>
                  <a:srgbClr val="FFFF00"/>
                </a:solidFill>
              </a:rPr>
              <a:t> </a:t>
            </a:r>
            <a:r>
              <a:rPr lang="en-US" dirty="0" err="1" smtClean="0">
                <a:solidFill>
                  <a:srgbClr val="FFFF00"/>
                </a:solidFill>
              </a:rPr>
              <a:t>avulsi</a:t>
            </a:r>
            <a:r>
              <a:rPr lang="en-US" dirty="0" smtClean="0">
                <a:solidFill>
                  <a:srgbClr val="FFFF00"/>
                </a:solidFill>
              </a:rPr>
              <a:t> tendon </a:t>
            </a:r>
            <a:r>
              <a:rPr lang="en-US" dirty="0" err="1" smtClean="0">
                <a:solidFill>
                  <a:srgbClr val="FFFF00"/>
                </a:solidFill>
              </a:rPr>
              <a:t>semimembranosus</a:t>
            </a:r>
            <a:r>
              <a:rPr lang="en-US" dirty="0" smtClean="0">
                <a:solidFill>
                  <a:srgbClr val="FFFF00"/>
                </a:solidFill>
              </a:rPr>
              <a:t> (</a:t>
            </a:r>
            <a:r>
              <a:rPr lang="en-US" dirty="0" err="1" smtClean="0">
                <a:solidFill>
                  <a:srgbClr val="FFFF00"/>
                </a:solidFill>
              </a:rPr>
              <a:t>panah</a:t>
            </a:r>
            <a:r>
              <a:rPr lang="en-US" dirty="0" smtClean="0">
                <a:solidFill>
                  <a:srgbClr val="FFFF00"/>
                </a:solidFill>
              </a:rPr>
              <a:t>) </a:t>
            </a:r>
            <a:r>
              <a:rPr lang="en-US" dirty="0" err="1" smtClean="0">
                <a:solidFill>
                  <a:srgbClr val="FFFF00"/>
                </a:solidFill>
              </a:rPr>
              <a:t>di</a:t>
            </a:r>
            <a:r>
              <a:rPr lang="en-US" dirty="0" smtClean="0">
                <a:solidFill>
                  <a:srgbClr val="FFFF00"/>
                </a:solidFill>
              </a:rPr>
              <a:t> </a:t>
            </a:r>
            <a:r>
              <a:rPr lang="en-US" dirty="0" err="1" smtClean="0">
                <a:solidFill>
                  <a:srgbClr val="FFFF00"/>
                </a:solidFill>
              </a:rPr>
              <a:t>situs</a:t>
            </a:r>
            <a:r>
              <a:rPr lang="en-US" dirty="0" smtClean="0">
                <a:solidFill>
                  <a:srgbClr val="FFFF00"/>
                </a:solidFill>
              </a:rPr>
              <a:t>  </a:t>
            </a:r>
            <a:r>
              <a:rPr lang="en-US" dirty="0" err="1" smtClean="0">
                <a:solidFill>
                  <a:srgbClr val="FFFF00"/>
                </a:solidFill>
              </a:rPr>
              <a:t>insertio</a:t>
            </a:r>
            <a:r>
              <a:rPr lang="en-US" dirty="0" smtClean="0">
                <a:solidFill>
                  <a:srgbClr val="FFFF00"/>
                </a:solidFill>
              </a:rPr>
              <a:t> </a:t>
            </a:r>
            <a:r>
              <a:rPr lang="en-US" dirty="0" err="1" smtClean="0">
                <a:solidFill>
                  <a:srgbClr val="FFFF00"/>
                </a:solidFill>
              </a:rPr>
              <a:t>pada</a:t>
            </a:r>
            <a:r>
              <a:rPr lang="en-US" dirty="0" smtClean="0">
                <a:solidFill>
                  <a:srgbClr val="FFFF00"/>
                </a:solidFill>
              </a:rPr>
              <a:t> </a:t>
            </a:r>
            <a:r>
              <a:rPr lang="en-US" dirty="0" err="1" smtClean="0">
                <a:solidFill>
                  <a:srgbClr val="FFFF00"/>
                </a:solidFill>
              </a:rPr>
              <a:t>aspek</a:t>
            </a:r>
            <a:r>
              <a:rPr lang="en-US" dirty="0" smtClean="0">
                <a:solidFill>
                  <a:srgbClr val="FFFF00"/>
                </a:solidFill>
              </a:rPr>
              <a:t> </a:t>
            </a:r>
            <a:r>
              <a:rPr lang="en-US" dirty="0" err="1" smtClean="0">
                <a:solidFill>
                  <a:srgbClr val="FFFF00"/>
                </a:solidFill>
              </a:rPr>
              <a:t>posteromedial</a:t>
            </a:r>
            <a:r>
              <a:rPr lang="en-US" dirty="0" smtClean="0">
                <a:solidFill>
                  <a:srgbClr val="FFFF00"/>
                </a:solidFill>
              </a:rPr>
              <a:t> </a:t>
            </a:r>
            <a:r>
              <a:rPr lang="en-US" dirty="0" err="1" smtClean="0">
                <a:solidFill>
                  <a:srgbClr val="FFFF00"/>
                </a:solidFill>
              </a:rPr>
              <a:t>dari</a:t>
            </a:r>
            <a:r>
              <a:rPr lang="en-US" dirty="0" smtClean="0">
                <a:solidFill>
                  <a:srgbClr val="FFFF00"/>
                </a:solidFill>
              </a:rPr>
              <a:t> tibia. </a:t>
            </a:r>
            <a:endParaRPr lang="id-ID"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1066800" y="3657600"/>
            <a:ext cx="2200275" cy="2971800"/>
          </a:xfrm>
          <a:prstGeom prst="rect">
            <a:avLst/>
          </a:prstGeom>
          <a:noFill/>
          <a:ln w="9525">
            <a:solidFill>
              <a:schemeClr val="accent1"/>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334000" y="3657600"/>
            <a:ext cx="2133600" cy="28956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8181976" cy="914400"/>
          </a:xfrm>
        </p:spPr>
        <p:txBody>
          <a:bodyPr/>
          <a:lstStyle/>
          <a:p>
            <a:pPr algn="ctr"/>
            <a:r>
              <a:rPr lang="id-ID" sz="3200" b="1" dirty="0" smtClean="0"/>
              <a:t>Quadriceps Tendon Avulsion Fracture</a:t>
            </a:r>
            <a:r>
              <a:rPr lang="id-ID" dirty="0" smtClean="0"/>
              <a:t/>
            </a:r>
            <a:br>
              <a:rPr lang="id-ID" dirty="0" smtClean="0"/>
            </a:br>
            <a:endParaRPr lang="id-ID" dirty="0"/>
          </a:p>
        </p:txBody>
      </p:sp>
      <p:sp>
        <p:nvSpPr>
          <p:cNvPr id="3" name="Text Placeholder 2"/>
          <p:cNvSpPr>
            <a:spLocks noGrp="1"/>
          </p:cNvSpPr>
          <p:nvPr>
            <p:ph type="body" idx="1"/>
          </p:nvPr>
        </p:nvSpPr>
        <p:spPr>
          <a:xfrm>
            <a:off x="228600" y="1143000"/>
            <a:ext cx="4268788" cy="3048000"/>
          </a:xfrm>
          <a:ln>
            <a:solidFill>
              <a:schemeClr val="accent1"/>
            </a:solidFill>
          </a:ln>
        </p:spPr>
        <p:txBody>
          <a:bodyPr>
            <a:noAutofit/>
          </a:bodyPr>
          <a:lstStyle/>
          <a:p>
            <a:pPr>
              <a:buFont typeface="Arial" pitchFamily="34" charset="0"/>
              <a:buChar char="•"/>
            </a:pPr>
            <a:r>
              <a:rPr lang="en-US" sz="1800" b="0" dirty="0" err="1" smtClean="0">
                <a:solidFill>
                  <a:srgbClr val="FFFF00"/>
                </a:solidFill>
              </a:rPr>
              <a:t>Mekanisme</a:t>
            </a:r>
            <a:r>
              <a:rPr lang="en-US" sz="1800" b="0" dirty="0" smtClean="0">
                <a:solidFill>
                  <a:srgbClr val="FFFF00"/>
                </a:solidFill>
              </a:rPr>
              <a:t> yang </a:t>
            </a:r>
            <a:r>
              <a:rPr lang="en-US" sz="1800" b="0" dirty="0" err="1" smtClean="0">
                <a:solidFill>
                  <a:srgbClr val="FFFF00"/>
                </a:solidFill>
              </a:rPr>
              <a:t>menimbulkan</a:t>
            </a:r>
            <a:r>
              <a:rPr lang="en-US" sz="1800" b="0" dirty="0" smtClean="0">
                <a:solidFill>
                  <a:srgbClr val="FFFF00"/>
                </a:solidFill>
              </a:rPr>
              <a:t>  </a:t>
            </a:r>
            <a:r>
              <a:rPr lang="en-US" sz="1800" b="0" dirty="0" err="1" smtClean="0">
                <a:solidFill>
                  <a:srgbClr val="FFFF00"/>
                </a:solidFill>
              </a:rPr>
              <a:t>cedera</a:t>
            </a:r>
            <a:r>
              <a:rPr lang="en-US" sz="1800" b="0" dirty="0" smtClean="0">
                <a:solidFill>
                  <a:srgbClr val="FFFF00"/>
                </a:solidFill>
              </a:rPr>
              <a:t> </a:t>
            </a:r>
            <a:r>
              <a:rPr lang="en-US" sz="1800" b="0" dirty="0" err="1" smtClean="0">
                <a:solidFill>
                  <a:srgbClr val="FFFF00"/>
                </a:solidFill>
              </a:rPr>
              <a:t>berhubungan</a:t>
            </a:r>
            <a:r>
              <a:rPr lang="en-US" sz="1800" b="0" dirty="0" smtClean="0">
                <a:solidFill>
                  <a:srgbClr val="FFFF00"/>
                </a:solidFill>
              </a:rPr>
              <a:t> </a:t>
            </a:r>
            <a:r>
              <a:rPr lang="en-US" sz="1800" b="0" dirty="0" err="1" smtClean="0">
                <a:solidFill>
                  <a:srgbClr val="FFFF00"/>
                </a:solidFill>
              </a:rPr>
              <a:t>dengan</a:t>
            </a:r>
            <a:r>
              <a:rPr lang="en-US" sz="1800" b="0" dirty="0" smtClean="0">
                <a:solidFill>
                  <a:srgbClr val="FFFF00"/>
                </a:solidFill>
              </a:rPr>
              <a:t> </a:t>
            </a:r>
            <a:r>
              <a:rPr lang="en-US" sz="1800" b="0" dirty="0" err="1" smtClean="0">
                <a:solidFill>
                  <a:srgbClr val="FFFF00"/>
                </a:solidFill>
              </a:rPr>
              <a:t>kontraksi</a:t>
            </a:r>
            <a:r>
              <a:rPr lang="en-US" sz="1800" b="0" dirty="0" smtClean="0">
                <a:solidFill>
                  <a:srgbClr val="FFFF00"/>
                </a:solidFill>
              </a:rPr>
              <a:t> </a:t>
            </a:r>
            <a:r>
              <a:rPr lang="en-US" sz="1800" b="0" dirty="0" err="1" smtClean="0">
                <a:solidFill>
                  <a:srgbClr val="FFFF00"/>
                </a:solidFill>
              </a:rPr>
              <a:t>mendadak</a:t>
            </a:r>
            <a:r>
              <a:rPr lang="en-US" sz="1800" b="0" dirty="0" smtClean="0">
                <a:solidFill>
                  <a:srgbClr val="FFFF00"/>
                </a:solidFill>
              </a:rPr>
              <a:t> </a:t>
            </a:r>
            <a:r>
              <a:rPr lang="en-US" sz="1800" b="0" dirty="0" err="1" smtClean="0">
                <a:solidFill>
                  <a:srgbClr val="FFFF00"/>
                </a:solidFill>
              </a:rPr>
              <a:t>dari</a:t>
            </a:r>
            <a:r>
              <a:rPr lang="en-US" sz="1800" b="0" dirty="0" smtClean="0">
                <a:solidFill>
                  <a:srgbClr val="FFFF00"/>
                </a:solidFill>
              </a:rPr>
              <a:t> </a:t>
            </a:r>
            <a:r>
              <a:rPr lang="en-US" sz="1800" b="0" dirty="0" err="1" smtClean="0">
                <a:solidFill>
                  <a:srgbClr val="FFFF00"/>
                </a:solidFill>
              </a:rPr>
              <a:t>otot</a:t>
            </a:r>
            <a:r>
              <a:rPr lang="en-US" sz="1800" b="0" dirty="0" smtClean="0">
                <a:solidFill>
                  <a:srgbClr val="FFFF00"/>
                </a:solidFill>
              </a:rPr>
              <a:t> </a:t>
            </a:r>
            <a:r>
              <a:rPr lang="en-US" sz="1800" b="0" dirty="0" err="1" smtClean="0">
                <a:solidFill>
                  <a:srgbClr val="FFFF00"/>
                </a:solidFill>
              </a:rPr>
              <a:t>paha</a:t>
            </a:r>
            <a:r>
              <a:rPr lang="en-US" sz="1800" b="0" dirty="0" smtClean="0">
                <a:solidFill>
                  <a:srgbClr val="FFFF00"/>
                </a:solidFill>
              </a:rPr>
              <a:t> </a:t>
            </a:r>
            <a:r>
              <a:rPr lang="en-US" sz="1800" b="0" dirty="0" err="1" smtClean="0">
                <a:solidFill>
                  <a:srgbClr val="FFFF00"/>
                </a:solidFill>
              </a:rPr>
              <a:t>depan</a:t>
            </a:r>
            <a:r>
              <a:rPr lang="en-US" sz="1800" b="0" dirty="0" smtClean="0">
                <a:solidFill>
                  <a:srgbClr val="FFFF00"/>
                </a:solidFill>
              </a:rPr>
              <a:t> </a:t>
            </a:r>
            <a:r>
              <a:rPr lang="en-US" sz="1800" b="0" dirty="0" err="1" smtClean="0">
                <a:solidFill>
                  <a:srgbClr val="FFFF00"/>
                </a:solidFill>
              </a:rPr>
              <a:t>dengan</a:t>
            </a:r>
            <a:r>
              <a:rPr lang="en-US" sz="1800" b="0" dirty="0" smtClean="0">
                <a:solidFill>
                  <a:srgbClr val="FFFF00"/>
                </a:solidFill>
              </a:rPr>
              <a:t> </a:t>
            </a:r>
            <a:r>
              <a:rPr lang="en-US" sz="1800" b="0" dirty="0" err="1" smtClean="0">
                <a:solidFill>
                  <a:srgbClr val="FFFF00"/>
                </a:solidFill>
              </a:rPr>
              <a:t>lutut</a:t>
            </a:r>
            <a:r>
              <a:rPr lang="en-US" sz="1800" b="0" dirty="0" smtClean="0">
                <a:solidFill>
                  <a:srgbClr val="FFFF00"/>
                </a:solidFill>
              </a:rPr>
              <a:t> </a:t>
            </a:r>
            <a:r>
              <a:rPr lang="en-US" sz="1800" b="0" dirty="0" err="1" smtClean="0">
                <a:solidFill>
                  <a:srgbClr val="FFFF00"/>
                </a:solidFill>
              </a:rPr>
              <a:t>tertekuk</a:t>
            </a:r>
            <a:r>
              <a:rPr lang="en-US" sz="1800" b="0" dirty="0" smtClean="0">
                <a:solidFill>
                  <a:srgbClr val="FFFF00"/>
                </a:solidFill>
              </a:rPr>
              <a:t> </a:t>
            </a:r>
            <a:r>
              <a:rPr lang="en-US" sz="1800" b="0" dirty="0" err="1" smtClean="0">
                <a:solidFill>
                  <a:srgbClr val="FFFF00"/>
                </a:solidFill>
              </a:rPr>
              <a:t>selama</a:t>
            </a:r>
            <a:r>
              <a:rPr lang="en-US" sz="1800" b="0" dirty="0" smtClean="0">
                <a:solidFill>
                  <a:srgbClr val="FFFF00"/>
                </a:solidFill>
              </a:rPr>
              <a:t> </a:t>
            </a:r>
            <a:r>
              <a:rPr lang="en-US" sz="1800" b="0" dirty="0" err="1" smtClean="0">
                <a:solidFill>
                  <a:srgbClr val="FFFF00"/>
                </a:solidFill>
              </a:rPr>
              <a:t>kegiatan</a:t>
            </a:r>
            <a:r>
              <a:rPr lang="en-US" sz="1800" b="0" dirty="0" smtClean="0">
                <a:solidFill>
                  <a:srgbClr val="FFFF00"/>
                </a:solidFill>
              </a:rPr>
              <a:t> </a:t>
            </a:r>
            <a:r>
              <a:rPr lang="en-US" sz="1800" b="0" dirty="0" err="1" smtClean="0">
                <a:solidFill>
                  <a:srgbClr val="FFFF00"/>
                </a:solidFill>
              </a:rPr>
              <a:t>atletik</a:t>
            </a:r>
            <a:r>
              <a:rPr lang="en-US" sz="1800" b="0" dirty="0" smtClean="0">
                <a:solidFill>
                  <a:srgbClr val="FFFF00"/>
                </a:solidFill>
              </a:rPr>
              <a:t> </a:t>
            </a:r>
            <a:r>
              <a:rPr lang="en-US" sz="1800" b="0" dirty="0" err="1" smtClean="0">
                <a:solidFill>
                  <a:srgbClr val="FFFF00"/>
                </a:solidFill>
              </a:rPr>
              <a:t>seperti</a:t>
            </a:r>
            <a:r>
              <a:rPr lang="en-US" sz="1800" b="0" dirty="0" smtClean="0">
                <a:solidFill>
                  <a:srgbClr val="FFFF00"/>
                </a:solidFill>
              </a:rPr>
              <a:t> </a:t>
            </a:r>
            <a:r>
              <a:rPr lang="en-US" sz="1800" b="0" dirty="0" err="1" smtClean="0">
                <a:solidFill>
                  <a:srgbClr val="FFFF00"/>
                </a:solidFill>
              </a:rPr>
              <a:t>melompat</a:t>
            </a:r>
            <a:r>
              <a:rPr lang="en-US" sz="1800" b="0" dirty="0" smtClean="0">
                <a:solidFill>
                  <a:srgbClr val="FFFF00"/>
                </a:solidFill>
              </a:rPr>
              <a:t> </a:t>
            </a:r>
            <a:r>
              <a:rPr lang="en-US" sz="1800" b="0" dirty="0" err="1" smtClean="0">
                <a:solidFill>
                  <a:srgbClr val="FFFF00"/>
                </a:solidFill>
              </a:rPr>
              <a:t>dan</a:t>
            </a:r>
            <a:r>
              <a:rPr lang="en-US" sz="1800" b="0" dirty="0" smtClean="0">
                <a:solidFill>
                  <a:srgbClr val="FFFF00"/>
                </a:solidFill>
              </a:rPr>
              <a:t> </a:t>
            </a:r>
            <a:r>
              <a:rPr lang="en-US" sz="1800" b="0" dirty="0" err="1" smtClean="0">
                <a:solidFill>
                  <a:srgbClr val="FFFF00"/>
                </a:solidFill>
              </a:rPr>
              <a:t>menendang</a:t>
            </a:r>
            <a:r>
              <a:rPr lang="en-US" sz="1800" b="0" dirty="0" smtClean="0">
                <a:solidFill>
                  <a:srgbClr val="FFFF00"/>
                </a:solidFill>
              </a:rPr>
              <a:t> .</a:t>
            </a:r>
          </a:p>
          <a:p>
            <a:pPr>
              <a:buFont typeface="Arial" pitchFamily="34" charset="0"/>
              <a:buChar char="•"/>
            </a:pPr>
            <a:r>
              <a:rPr lang="en-US" sz="1800" b="0" dirty="0" smtClean="0">
                <a:solidFill>
                  <a:srgbClr val="FFFF00"/>
                </a:solidFill>
              </a:rPr>
              <a:t>Avulsion </a:t>
            </a:r>
            <a:r>
              <a:rPr lang="en-US" sz="1800" b="0" dirty="0" err="1" smtClean="0">
                <a:solidFill>
                  <a:srgbClr val="FFFF00"/>
                </a:solidFill>
              </a:rPr>
              <a:t>fraktur</a:t>
            </a:r>
            <a:r>
              <a:rPr lang="en-US" sz="1800" b="0" dirty="0" smtClean="0">
                <a:solidFill>
                  <a:srgbClr val="FFFF00"/>
                </a:solidFill>
              </a:rPr>
              <a:t> tendon quadriceps </a:t>
            </a:r>
            <a:r>
              <a:rPr lang="en-US" sz="1800" b="0" dirty="0" err="1" smtClean="0">
                <a:solidFill>
                  <a:srgbClr val="FFFF00"/>
                </a:solidFill>
              </a:rPr>
              <a:t>biasanya</a:t>
            </a:r>
            <a:r>
              <a:rPr lang="en-US" sz="1800" b="0" dirty="0" smtClean="0">
                <a:solidFill>
                  <a:srgbClr val="FFFF00"/>
                </a:solidFill>
              </a:rPr>
              <a:t> </a:t>
            </a:r>
            <a:r>
              <a:rPr lang="en-US" sz="1800" b="0" dirty="0" err="1" smtClean="0">
                <a:solidFill>
                  <a:srgbClr val="FFFF00"/>
                </a:solidFill>
              </a:rPr>
              <a:t>terlihat</a:t>
            </a:r>
            <a:r>
              <a:rPr lang="en-US" sz="1800" b="0" dirty="0" smtClean="0">
                <a:solidFill>
                  <a:srgbClr val="FFFF00"/>
                </a:solidFill>
              </a:rPr>
              <a:t> </a:t>
            </a:r>
            <a:r>
              <a:rPr lang="en-US" sz="1800" b="0" dirty="0" err="1" smtClean="0">
                <a:solidFill>
                  <a:srgbClr val="FFFF00"/>
                </a:solidFill>
              </a:rPr>
              <a:t>secara</a:t>
            </a:r>
            <a:r>
              <a:rPr lang="en-US" sz="1800" b="0" dirty="0" smtClean="0">
                <a:solidFill>
                  <a:srgbClr val="FFFF00"/>
                </a:solidFill>
              </a:rPr>
              <a:t> </a:t>
            </a:r>
            <a:r>
              <a:rPr lang="en-US" sz="1800" b="0" dirty="0" err="1" smtClean="0">
                <a:solidFill>
                  <a:srgbClr val="FFFF00"/>
                </a:solidFill>
              </a:rPr>
              <a:t>klinis</a:t>
            </a:r>
            <a:r>
              <a:rPr lang="en-US" sz="1800" b="0" dirty="0" smtClean="0">
                <a:solidFill>
                  <a:srgbClr val="FFFF00"/>
                </a:solidFill>
              </a:rPr>
              <a:t>. </a:t>
            </a:r>
          </a:p>
          <a:p>
            <a:pPr>
              <a:buFont typeface="Arial" pitchFamily="34" charset="0"/>
              <a:buChar char="•"/>
            </a:pPr>
            <a:r>
              <a:rPr lang="en-US" sz="1800" b="0" dirty="0" err="1" smtClean="0">
                <a:solidFill>
                  <a:srgbClr val="FFFF00"/>
                </a:solidFill>
              </a:rPr>
              <a:t>Pada</a:t>
            </a:r>
            <a:r>
              <a:rPr lang="en-US" sz="1800" b="0" dirty="0" smtClean="0">
                <a:solidFill>
                  <a:srgbClr val="FFFF00"/>
                </a:solidFill>
              </a:rPr>
              <a:t> </a:t>
            </a:r>
            <a:r>
              <a:rPr lang="en-US" sz="1800" b="0" dirty="0" err="1" smtClean="0">
                <a:solidFill>
                  <a:srgbClr val="FFFF00"/>
                </a:solidFill>
              </a:rPr>
              <a:t>radiografi</a:t>
            </a:r>
            <a:r>
              <a:rPr lang="en-US" sz="1800" b="0" dirty="0" smtClean="0">
                <a:solidFill>
                  <a:srgbClr val="FFFF00"/>
                </a:solidFill>
              </a:rPr>
              <a:t> </a:t>
            </a:r>
            <a:r>
              <a:rPr lang="en-US" sz="1800" b="0" dirty="0" err="1" smtClean="0">
                <a:solidFill>
                  <a:srgbClr val="FFFF00"/>
                </a:solidFill>
              </a:rPr>
              <a:t>konvensional</a:t>
            </a:r>
            <a:r>
              <a:rPr lang="en-US" sz="1800" b="0" dirty="0" smtClean="0">
                <a:solidFill>
                  <a:srgbClr val="FFFF00"/>
                </a:solidFill>
              </a:rPr>
              <a:t>, </a:t>
            </a:r>
            <a:r>
              <a:rPr lang="en-US" sz="1800" b="0" dirty="0" err="1" smtClean="0">
                <a:solidFill>
                  <a:srgbClr val="FFFF00"/>
                </a:solidFill>
              </a:rPr>
              <a:t>fraktur</a:t>
            </a:r>
            <a:r>
              <a:rPr lang="en-US" sz="1800" b="0" dirty="0" smtClean="0">
                <a:solidFill>
                  <a:srgbClr val="FFFF00"/>
                </a:solidFill>
              </a:rPr>
              <a:t> </a:t>
            </a:r>
            <a:r>
              <a:rPr lang="en-US" sz="1800" b="0" dirty="0" err="1" smtClean="0">
                <a:solidFill>
                  <a:srgbClr val="FFFF00"/>
                </a:solidFill>
              </a:rPr>
              <a:t>ini</a:t>
            </a:r>
            <a:r>
              <a:rPr lang="en-US" sz="1800" b="0" dirty="0" smtClean="0">
                <a:solidFill>
                  <a:srgbClr val="FFFF00"/>
                </a:solidFill>
              </a:rPr>
              <a:t> </a:t>
            </a:r>
            <a:r>
              <a:rPr lang="en-US" sz="1800" b="0" dirty="0" err="1" smtClean="0">
                <a:solidFill>
                  <a:srgbClr val="FFFF00"/>
                </a:solidFill>
              </a:rPr>
              <a:t>jelas</a:t>
            </a:r>
            <a:r>
              <a:rPr lang="en-US" sz="1800" b="0" dirty="0" smtClean="0">
                <a:solidFill>
                  <a:srgbClr val="FFFF00"/>
                </a:solidFill>
              </a:rPr>
              <a:t> </a:t>
            </a:r>
            <a:r>
              <a:rPr lang="en-US" sz="1800" b="0" dirty="0" err="1" smtClean="0">
                <a:solidFill>
                  <a:srgbClr val="FFFF00"/>
                </a:solidFill>
              </a:rPr>
              <a:t>terlihat</a:t>
            </a:r>
            <a:r>
              <a:rPr lang="en-US" sz="1800" b="0" dirty="0" smtClean="0">
                <a:solidFill>
                  <a:srgbClr val="FFFF00"/>
                </a:solidFill>
              </a:rPr>
              <a:t> </a:t>
            </a:r>
            <a:r>
              <a:rPr lang="en-US" sz="1800" b="0" dirty="0" err="1" smtClean="0">
                <a:solidFill>
                  <a:srgbClr val="FFFF00"/>
                </a:solidFill>
              </a:rPr>
              <a:t>pada</a:t>
            </a:r>
            <a:r>
              <a:rPr lang="en-US" sz="1800" b="0" dirty="0" smtClean="0">
                <a:solidFill>
                  <a:srgbClr val="FFFF00"/>
                </a:solidFill>
              </a:rPr>
              <a:t> side lateral, </a:t>
            </a:r>
            <a:r>
              <a:rPr lang="en-US" sz="1800" b="0" dirty="0" err="1" smtClean="0">
                <a:solidFill>
                  <a:srgbClr val="FFFF00"/>
                </a:solidFill>
              </a:rPr>
              <a:t>di</a:t>
            </a:r>
            <a:r>
              <a:rPr lang="en-US" sz="1800" b="0" dirty="0" smtClean="0">
                <a:solidFill>
                  <a:srgbClr val="FFFF00"/>
                </a:solidFill>
              </a:rPr>
              <a:t> </a:t>
            </a:r>
            <a:r>
              <a:rPr lang="en-US" sz="1800" b="0" dirty="0" err="1" smtClean="0">
                <a:solidFill>
                  <a:srgbClr val="FFFF00"/>
                </a:solidFill>
              </a:rPr>
              <a:t>mana</a:t>
            </a:r>
            <a:r>
              <a:rPr lang="en-US" sz="1800" b="0" dirty="0" smtClean="0">
                <a:solidFill>
                  <a:srgbClr val="FFFF00"/>
                </a:solidFill>
              </a:rPr>
              <a:t> </a:t>
            </a:r>
            <a:r>
              <a:rPr lang="en-US" sz="1800" b="0" dirty="0" err="1" smtClean="0">
                <a:solidFill>
                  <a:srgbClr val="FFFF00"/>
                </a:solidFill>
              </a:rPr>
              <a:t>jelas</a:t>
            </a:r>
            <a:r>
              <a:rPr lang="en-US" sz="1800" b="0" dirty="0" smtClean="0">
                <a:solidFill>
                  <a:srgbClr val="FFFF00"/>
                </a:solidFill>
              </a:rPr>
              <a:t> </a:t>
            </a:r>
            <a:r>
              <a:rPr lang="en-US" sz="1800" b="0" dirty="0" err="1" smtClean="0">
                <a:solidFill>
                  <a:srgbClr val="FFFF00"/>
                </a:solidFill>
              </a:rPr>
              <a:t>tampk</a:t>
            </a:r>
            <a:r>
              <a:rPr lang="en-US" sz="1800" b="0" dirty="0" smtClean="0">
                <a:solidFill>
                  <a:srgbClr val="FFFF00"/>
                </a:solidFill>
              </a:rPr>
              <a:t> </a:t>
            </a:r>
            <a:r>
              <a:rPr lang="en-US" sz="1800" b="0" dirty="0" err="1" smtClean="0">
                <a:solidFill>
                  <a:srgbClr val="FFFF00"/>
                </a:solidFill>
              </a:rPr>
              <a:t>fragmen</a:t>
            </a:r>
            <a:r>
              <a:rPr lang="en-US" sz="1800" b="0" dirty="0" smtClean="0">
                <a:solidFill>
                  <a:srgbClr val="FFFF00"/>
                </a:solidFill>
              </a:rPr>
              <a:t> </a:t>
            </a:r>
            <a:r>
              <a:rPr lang="en-US" sz="1800" b="0" dirty="0" err="1" smtClean="0">
                <a:solidFill>
                  <a:srgbClr val="FFFF00"/>
                </a:solidFill>
              </a:rPr>
              <a:t>tulang</a:t>
            </a:r>
            <a:r>
              <a:rPr lang="en-US" sz="1800" b="0" dirty="0" smtClean="0">
                <a:solidFill>
                  <a:srgbClr val="FFFF00"/>
                </a:solidFill>
              </a:rPr>
              <a:t> comminuted .</a:t>
            </a:r>
            <a:endParaRPr lang="id-ID" sz="1800" b="0" dirty="0">
              <a:solidFill>
                <a:srgbClr val="FFFF00"/>
              </a:solidFill>
            </a:endParaRPr>
          </a:p>
        </p:txBody>
      </p:sp>
      <p:sp>
        <p:nvSpPr>
          <p:cNvPr id="4" name="Text Placeholder 3"/>
          <p:cNvSpPr>
            <a:spLocks noGrp="1"/>
          </p:cNvSpPr>
          <p:nvPr>
            <p:ph type="body" sz="half" idx="3"/>
          </p:nvPr>
        </p:nvSpPr>
        <p:spPr>
          <a:xfrm>
            <a:off x="4645025" y="1143000"/>
            <a:ext cx="4041775" cy="2057400"/>
          </a:xfrm>
          <a:ln>
            <a:solidFill>
              <a:schemeClr val="accent1"/>
            </a:solidFill>
          </a:ln>
        </p:spPr>
        <p:txBody>
          <a:bodyPr>
            <a:normAutofit fontScale="92500" lnSpcReduction="10000"/>
          </a:bodyPr>
          <a:lstStyle/>
          <a:p>
            <a:r>
              <a:rPr lang="en-US" dirty="0" smtClean="0">
                <a:solidFill>
                  <a:srgbClr val="FFFF00"/>
                </a:solidFill>
              </a:rPr>
              <a:t>MRI </a:t>
            </a:r>
            <a:r>
              <a:rPr lang="en-US" dirty="0" err="1" smtClean="0">
                <a:solidFill>
                  <a:srgbClr val="FFFF00"/>
                </a:solidFill>
              </a:rPr>
              <a:t>menunjukkan</a:t>
            </a:r>
            <a:r>
              <a:rPr lang="en-US" dirty="0" smtClean="0">
                <a:solidFill>
                  <a:srgbClr val="FFFF00"/>
                </a:solidFill>
              </a:rPr>
              <a:t> </a:t>
            </a:r>
            <a:r>
              <a:rPr lang="en-US" dirty="0" err="1" smtClean="0">
                <a:solidFill>
                  <a:srgbClr val="FFFF00"/>
                </a:solidFill>
              </a:rPr>
              <a:t>avulsi</a:t>
            </a:r>
            <a:r>
              <a:rPr lang="en-US" dirty="0" smtClean="0">
                <a:solidFill>
                  <a:srgbClr val="FFFF00"/>
                </a:solidFill>
              </a:rPr>
              <a:t> tendon quadriceps (</a:t>
            </a:r>
            <a:r>
              <a:rPr lang="en-US" dirty="0" err="1" smtClean="0">
                <a:solidFill>
                  <a:srgbClr val="FFFF00"/>
                </a:solidFill>
              </a:rPr>
              <a:t>panah</a:t>
            </a:r>
            <a:r>
              <a:rPr lang="en-US" dirty="0" smtClean="0">
                <a:solidFill>
                  <a:srgbClr val="FFFF00"/>
                </a:solidFill>
              </a:rPr>
              <a:t>) </a:t>
            </a:r>
            <a:r>
              <a:rPr lang="en-US" dirty="0" err="1" smtClean="0">
                <a:solidFill>
                  <a:srgbClr val="FFFF00"/>
                </a:solidFill>
              </a:rPr>
              <a:t>dari</a:t>
            </a:r>
            <a:r>
              <a:rPr lang="en-US" dirty="0" smtClean="0">
                <a:solidFill>
                  <a:srgbClr val="FFFF00"/>
                </a:solidFill>
              </a:rPr>
              <a:t> </a:t>
            </a:r>
            <a:r>
              <a:rPr lang="en-US" dirty="0" err="1" smtClean="0">
                <a:solidFill>
                  <a:srgbClr val="FFFF00"/>
                </a:solidFill>
              </a:rPr>
              <a:t>situs</a:t>
            </a:r>
            <a:r>
              <a:rPr lang="en-US" dirty="0" smtClean="0">
                <a:solidFill>
                  <a:srgbClr val="FFFF00"/>
                </a:solidFill>
              </a:rPr>
              <a:t> </a:t>
            </a:r>
            <a:r>
              <a:rPr lang="en-US" dirty="0" err="1" smtClean="0">
                <a:solidFill>
                  <a:srgbClr val="FFFF00"/>
                </a:solidFill>
              </a:rPr>
              <a:t>insertio</a:t>
            </a:r>
            <a:r>
              <a:rPr lang="en-US" dirty="0" smtClean="0">
                <a:solidFill>
                  <a:srgbClr val="FFFF00"/>
                </a:solidFill>
              </a:rPr>
              <a:t> </a:t>
            </a:r>
            <a:r>
              <a:rPr lang="en-US" dirty="0" err="1" smtClean="0">
                <a:solidFill>
                  <a:srgbClr val="FFFF00"/>
                </a:solidFill>
              </a:rPr>
              <a:t>sepanjang</a:t>
            </a:r>
            <a:r>
              <a:rPr lang="en-US" dirty="0" smtClean="0">
                <a:solidFill>
                  <a:srgbClr val="FFFF00"/>
                </a:solidFill>
              </a:rPr>
              <a:t> </a:t>
            </a:r>
            <a:r>
              <a:rPr lang="en-US" dirty="0" err="1" smtClean="0">
                <a:solidFill>
                  <a:srgbClr val="FFFF00"/>
                </a:solidFill>
              </a:rPr>
              <a:t>aspek</a:t>
            </a:r>
            <a:r>
              <a:rPr lang="en-US" dirty="0" smtClean="0">
                <a:solidFill>
                  <a:srgbClr val="FFFF00"/>
                </a:solidFill>
              </a:rPr>
              <a:t> superior </a:t>
            </a:r>
            <a:r>
              <a:rPr lang="en-US" dirty="0" err="1" smtClean="0">
                <a:solidFill>
                  <a:srgbClr val="FFFF00"/>
                </a:solidFill>
              </a:rPr>
              <a:t>dari</a:t>
            </a:r>
            <a:r>
              <a:rPr lang="en-US" dirty="0" smtClean="0">
                <a:solidFill>
                  <a:srgbClr val="FFFF00"/>
                </a:solidFill>
              </a:rPr>
              <a:t> </a:t>
            </a:r>
            <a:r>
              <a:rPr lang="en-US" dirty="0" err="1" smtClean="0">
                <a:solidFill>
                  <a:srgbClr val="FFFF00"/>
                </a:solidFill>
              </a:rPr>
              <a:t>patela</a:t>
            </a:r>
            <a:r>
              <a:rPr lang="en-US" dirty="0" smtClean="0">
                <a:solidFill>
                  <a:srgbClr val="FFFF00"/>
                </a:solidFill>
              </a:rPr>
              <a:t>. </a:t>
            </a:r>
          </a:p>
          <a:p>
            <a:r>
              <a:rPr lang="en-US" dirty="0" err="1" smtClean="0">
                <a:solidFill>
                  <a:srgbClr val="FFFF00"/>
                </a:solidFill>
              </a:rPr>
              <a:t>Sering</a:t>
            </a:r>
            <a:r>
              <a:rPr lang="en-US" dirty="0" smtClean="0">
                <a:solidFill>
                  <a:srgbClr val="FFFF00"/>
                </a:solidFill>
              </a:rPr>
              <a:t> </a:t>
            </a:r>
            <a:r>
              <a:rPr lang="en-US" dirty="0" err="1" smtClean="0">
                <a:solidFill>
                  <a:srgbClr val="FFFF00"/>
                </a:solidFill>
              </a:rPr>
              <a:t>terjadi</a:t>
            </a:r>
            <a:r>
              <a:rPr lang="en-US" dirty="0" smtClean="0">
                <a:solidFill>
                  <a:srgbClr val="FFFF00"/>
                </a:solidFill>
              </a:rPr>
              <a:t>  </a:t>
            </a:r>
            <a:r>
              <a:rPr lang="en-US" dirty="0" err="1" smtClean="0">
                <a:solidFill>
                  <a:srgbClr val="FFFF00"/>
                </a:solidFill>
              </a:rPr>
              <a:t>efusi</a:t>
            </a:r>
            <a:r>
              <a:rPr lang="en-US" dirty="0" smtClean="0">
                <a:solidFill>
                  <a:srgbClr val="FFFF00"/>
                </a:solidFill>
              </a:rPr>
              <a:t> </a:t>
            </a:r>
            <a:r>
              <a:rPr lang="en-US" dirty="0" err="1" smtClean="0">
                <a:solidFill>
                  <a:srgbClr val="FFFF00"/>
                </a:solidFill>
              </a:rPr>
              <a:t>sendi</a:t>
            </a:r>
            <a:r>
              <a:rPr lang="en-US" dirty="0" smtClean="0">
                <a:solidFill>
                  <a:srgbClr val="FFFF00"/>
                </a:solidFill>
              </a:rPr>
              <a:t> yang </a:t>
            </a:r>
            <a:r>
              <a:rPr lang="en-US" dirty="0" err="1" smtClean="0">
                <a:solidFill>
                  <a:srgbClr val="FFFF00"/>
                </a:solidFill>
              </a:rPr>
              <a:t>signifikan</a:t>
            </a:r>
            <a:r>
              <a:rPr lang="en-US" dirty="0" smtClean="0">
                <a:solidFill>
                  <a:srgbClr val="FFFF00"/>
                </a:solidFill>
              </a:rPr>
              <a:t>.</a:t>
            </a:r>
            <a:endParaRPr lang="id-ID"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1600200" y="4876800"/>
            <a:ext cx="1752600" cy="1828800"/>
          </a:xfrm>
          <a:prstGeom prst="rect">
            <a:avLst/>
          </a:prstGeom>
          <a:noFill/>
          <a:ln w="9525">
            <a:solidFill>
              <a:schemeClr val="accent1"/>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943600" y="4724400"/>
            <a:ext cx="1590675" cy="1905000"/>
          </a:xfrm>
          <a:prstGeom prst="rect">
            <a:avLst/>
          </a:prstGeom>
          <a:noFill/>
          <a:ln w="9525">
            <a:solidFill>
              <a:schemeClr val="accent1"/>
            </a:solidFill>
            <a:miter lim="800000"/>
            <a:headEnd/>
            <a:tailEnd/>
          </a:ln>
        </p:spPr>
      </p:pic>
      <p:sp>
        <p:nvSpPr>
          <p:cNvPr id="9" name="Down Arrow 8"/>
          <p:cNvSpPr/>
          <p:nvPr/>
        </p:nvSpPr>
        <p:spPr>
          <a:xfrm>
            <a:off x="1524000" y="4267200"/>
            <a:ext cx="838200" cy="5212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24600" y="3733800"/>
            <a:ext cx="838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1466850"/>
          </a:xfrm>
          <a:ln>
            <a:solidFill>
              <a:schemeClr val="accent1"/>
            </a:solidFill>
          </a:ln>
        </p:spPr>
        <p:txBody>
          <a:bodyPr>
            <a:normAutofit fontScale="85000" lnSpcReduction="10000"/>
          </a:bodyPr>
          <a:lstStyle/>
          <a:p>
            <a:r>
              <a:rPr lang="en-US" dirty="0" err="1" smtClean="0">
                <a:solidFill>
                  <a:srgbClr val="FFFF00"/>
                </a:solidFill>
              </a:rPr>
              <a:t>Fraktur</a:t>
            </a:r>
            <a:r>
              <a:rPr lang="en-US" dirty="0" smtClean="0">
                <a:solidFill>
                  <a:srgbClr val="FFFF00"/>
                </a:solidFill>
              </a:rPr>
              <a:t> </a:t>
            </a:r>
            <a:r>
              <a:rPr lang="en-US" dirty="0" err="1" smtClean="0">
                <a:solidFill>
                  <a:srgbClr val="FFFF00"/>
                </a:solidFill>
              </a:rPr>
              <a:t>avulsi</a:t>
            </a:r>
            <a:r>
              <a:rPr lang="en-US" dirty="0" smtClean="0">
                <a:solidFill>
                  <a:srgbClr val="FFFF00"/>
                </a:solidFill>
              </a:rPr>
              <a:t> tendon Quadriceps. </a:t>
            </a:r>
            <a:r>
              <a:rPr lang="en-US" dirty="0" err="1" smtClean="0">
                <a:solidFill>
                  <a:srgbClr val="FFFF00"/>
                </a:solidFill>
              </a:rPr>
              <a:t>Radiograf</a:t>
            </a:r>
            <a:r>
              <a:rPr lang="en-US" dirty="0" smtClean="0">
                <a:solidFill>
                  <a:srgbClr val="FFFF00"/>
                </a:solidFill>
              </a:rPr>
              <a:t> lateral </a:t>
            </a:r>
            <a:r>
              <a:rPr lang="en-US" dirty="0" err="1" smtClean="0">
                <a:solidFill>
                  <a:srgbClr val="FFFF00"/>
                </a:solidFill>
              </a:rPr>
              <a:t>lutut</a:t>
            </a:r>
            <a:r>
              <a:rPr lang="en-US" dirty="0" smtClean="0">
                <a:solidFill>
                  <a:srgbClr val="FFFF00"/>
                </a:solidFill>
              </a:rPr>
              <a:t> </a:t>
            </a:r>
            <a:r>
              <a:rPr lang="en-US" dirty="0" err="1" smtClean="0">
                <a:solidFill>
                  <a:srgbClr val="FFFF00"/>
                </a:solidFill>
              </a:rPr>
              <a:t>kanan</a:t>
            </a:r>
            <a:r>
              <a:rPr lang="en-US" dirty="0" smtClean="0">
                <a:solidFill>
                  <a:srgbClr val="FFFF00"/>
                </a:solidFill>
              </a:rPr>
              <a:t> </a:t>
            </a:r>
            <a:r>
              <a:rPr lang="en-US" dirty="0" err="1" smtClean="0">
                <a:solidFill>
                  <a:srgbClr val="FFFF00"/>
                </a:solidFill>
              </a:rPr>
              <a:t>menunjukkan</a:t>
            </a:r>
            <a:r>
              <a:rPr lang="en-US" dirty="0" smtClean="0">
                <a:solidFill>
                  <a:srgbClr val="FFFF00"/>
                </a:solidFill>
              </a:rPr>
              <a:t> avulsion </a:t>
            </a:r>
            <a:r>
              <a:rPr lang="en-US" dirty="0" err="1" smtClean="0">
                <a:solidFill>
                  <a:srgbClr val="FFFF00"/>
                </a:solidFill>
              </a:rPr>
              <a:t>kronis</a:t>
            </a:r>
            <a:r>
              <a:rPr lang="en-US" dirty="0" smtClean="0">
                <a:solidFill>
                  <a:srgbClr val="FFFF00"/>
                </a:solidFill>
              </a:rPr>
              <a:t> tendon quadriceps, yang </a:t>
            </a:r>
            <a:r>
              <a:rPr lang="en-US" dirty="0" err="1" smtClean="0">
                <a:solidFill>
                  <a:srgbClr val="FFFF00"/>
                </a:solidFill>
              </a:rPr>
              <a:t>berisi</a:t>
            </a:r>
            <a:r>
              <a:rPr lang="en-US" dirty="0" smtClean="0">
                <a:solidFill>
                  <a:srgbClr val="FFFF00"/>
                </a:solidFill>
              </a:rPr>
              <a:t> </a:t>
            </a:r>
            <a:r>
              <a:rPr lang="en-US" dirty="0" err="1" smtClean="0">
                <a:solidFill>
                  <a:srgbClr val="FFFF00"/>
                </a:solidFill>
              </a:rPr>
              <a:t>kalsifikasi</a:t>
            </a:r>
            <a:r>
              <a:rPr lang="en-US" dirty="0" smtClean="0">
                <a:solidFill>
                  <a:srgbClr val="FFFF00"/>
                </a:solidFill>
              </a:rPr>
              <a:t> (</a:t>
            </a:r>
            <a:r>
              <a:rPr lang="en-US" dirty="0" err="1" smtClean="0">
                <a:solidFill>
                  <a:srgbClr val="FFFF00"/>
                </a:solidFill>
              </a:rPr>
              <a:t>panah</a:t>
            </a:r>
            <a:r>
              <a:rPr lang="en-US" dirty="0" smtClean="0">
                <a:solidFill>
                  <a:srgbClr val="FFFF00"/>
                </a:solidFill>
              </a:rPr>
              <a:t>). </a:t>
            </a:r>
            <a:endParaRPr lang="id-ID"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6172200" y="3581400"/>
            <a:ext cx="2590800" cy="2914650"/>
          </a:xfrm>
          <a:prstGeom prst="rect">
            <a:avLst/>
          </a:prstGeom>
          <a:noFill/>
          <a:ln w="9525">
            <a:solidFill>
              <a:schemeClr val="accent1"/>
            </a:solidFill>
            <a:miter lim="800000"/>
            <a:headEnd/>
            <a:tailEnd/>
          </a:ln>
        </p:spPr>
      </p:pic>
      <p:sp>
        <p:nvSpPr>
          <p:cNvPr id="8" name="Down Arrow 7"/>
          <p:cNvSpPr/>
          <p:nvPr/>
        </p:nvSpPr>
        <p:spPr>
          <a:xfrm rot="17708101">
            <a:off x="4724400" y="3048000"/>
            <a:ext cx="9144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smtClean="0"/>
              <a:t>Osgood-Schlatter Disease</a:t>
            </a:r>
            <a:endParaRPr lang="id-ID" sz="3200" dirty="0"/>
          </a:p>
        </p:txBody>
      </p:sp>
      <p:sp>
        <p:nvSpPr>
          <p:cNvPr id="3" name="Text Placeholder 2"/>
          <p:cNvSpPr>
            <a:spLocks noGrp="1"/>
          </p:cNvSpPr>
          <p:nvPr>
            <p:ph type="body" idx="1"/>
          </p:nvPr>
        </p:nvSpPr>
        <p:spPr>
          <a:xfrm>
            <a:off x="304800" y="1295400"/>
            <a:ext cx="4040188" cy="1981200"/>
          </a:xfrm>
          <a:ln>
            <a:solidFill>
              <a:schemeClr val="accent1"/>
            </a:solidFill>
          </a:ln>
        </p:spPr>
        <p:txBody>
          <a:bodyPr>
            <a:normAutofit fontScale="92500" lnSpcReduction="10000"/>
          </a:bodyPr>
          <a:lstStyle/>
          <a:p>
            <a:r>
              <a:rPr lang="en-US" dirty="0" smtClean="0">
                <a:solidFill>
                  <a:srgbClr val="FFFF00"/>
                </a:solidFill>
              </a:rPr>
              <a:t>Osgood-</a:t>
            </a:r>
            <a:r>
              <a:rPr lang="en-US" dirty="0" err="1" smtClean="0">
                <a:solidFill>
                  <a:srgbClr val="FFFF00"/>
                </a:solidFill>
              </a:rPr>
              <a:t>Schlatter</a:t>
            </a:r>
            <a:r>
              <a:rPr lang="en-US" dirty="0" smtClean="0">
                <a:solidFill>
                  <a:srgbClr val="FFFF00"/>
                </a:solidFill>
              </a:rPr>
              <a:t> </a:t>
            </a:r>
            <a:r>
              <a:rPr lang="en-US" dirty="0" err="1" smtClean="0">
                <a:solidFill>
                  <a:srgbClr val="FFFF00"/>
                </a:solidFill>
              </a:rPr>
              <a:t>diduga</a:t>
            </a:r>
            <a:r>
              <a:rPr lang="en-US" dirty="0" smtClean="0">
                <a:solidFill>
                  <a:srgbClr val="FFFF00"/>
                </a:solidFill>
              </a:rPr>
              <a:t> </a:t>
            </a:r>
            <a:r>
              <a:rPr lang="en-US" dirty="0" err="1" smtClean="0">
                <a:solidFill>
                  <a:srgbClr val="FFFF00"/>
                </a:solidFill>
              </a:rPr>
              <a:t>menjadi</a:t>
            </a:r>
            <a:r>
              <a:rPr lang="en-US" dirty="0" smtClean="0">
                <a:solidFill>
                  <a:srgbClr val="FFFF00"/>
                </a:solidFill>
              </a:rPr>
              <a:t> </a:t>
            </a:r>
            <a:r>
              <a:rPr lang="en-US" dirty="0" err="1" smtClean="0">
                <a:solidFill>
                  <a:srgbClr val="FFFF00"/>
                </a:solidFill>
              </a:rPr>
              <a:t>cedera</a:t>
            </a:r>
            <a:r>
              <a:rPr lang="en-US" dirty="0" smtClean="0">
                <a:solidFill>
                  <a:srgbClr val="FFFF00"/>
                </a:solidFill>
              </a:rPr>
              <a:t> </a:t>
            </a:r>
            <a:r>
              <a:rPr lang="en-US" dirty="0" err="1" smtClean="0">
                <a:solidFill>
                  <a:srgbClr val="FFFF00"/>
                </a:solidFill>
              </a:rPr>
              <a:t>avulsi</a:t>
            </a:r>
            <a:r>
              <a:rPr lang="en-US" dirty="0" smtClean="0">
                <a:solidFill>
                  <a:srgbClr val="FFFF00"/>
                </a:solidFill>
              </a:rPr>
              <a:t> </a:t>
            </a:r>
            <a:r>
              <a:rPr lang="en-US" dirty="0" err="1" smtClean="0">
                <a:solidFill>
                  <a:srgbClr val="FFFF00"/>
                </a:solidFill>
              </a:rPr>
              <a:t>kronis</a:t>
            </a:r>
            <a:r>
              <a:rPr lang="en-US" dirty="0" smtClean="0">
                <a:solidFill>
                  <a:srgbClr val="FFFF00"/>
                </a:solidFill>
              </a:rPr>
              <a:t> yang </a:t>
            </a:r>
            <a:r>
              <a:rPr lang="en-US" dirty="0" err="1" smtClean="0">
                <a:solidFill>
                  <a:srgbClr val="FFFF00"/>
                </a:solidFill>
              </a:rPr>
              <a:t>berhubungan</a:t>
            </a:r>
            <a:r>
              <a:rPr lang="en-US" dirty="0" smtClean="0">
                <a:solidFill>
                  <a:srgbClr val="FFFF00"/>
                </a:solidFill>
              </a:rPr>
              <a:t> </a:t>
            </a:r>
            <a:r>
              <a:rPr lang="en-US" dirty="0" err="1" smtClean="0">
                <a:solidFill>
                  <a:srgbClr val="FFFF00"/>
                </a:solidFill>
              </a:rPr>
              <a:t>dengan</a:t>
            </a:r>
            <a:r>
              <a:rPr lang="en-US" dirty="0" smtClean="0">
                <a:solidFill>
                  <a:srgbClr val="FFFF00"/>
                </a:solidFill>
              </a:rPr>
              <a:t> </a:t>
            </a:r>
            <a:r>
              <a:rPr lang="en-US" dirty="0" err="1" smtClean="0">
                <a:solidFill>
                  <a:srgbClr val="FFFF00"/>
                </a:solidFill>
              </a:rPr>
              <a:t>microtrauma</a:t>
            </a:r>
            <a:r>
              <a:rPr lang="en-US" dirty="0" smtClean="0">
                <a:solidFill>
                  <a:srgbClr val="FFFF00"/>
                </a:solidFill>
              </a:rPr>
              <a:t> </a:t>
            </a:r>
            <a:r>
              <a:rPr lang="en-US" dirty="0" err="1" smtClean="0">
                <a:solidFill>
                  <a:srgbClr val="FFFF00"/>
                </a:solidFill>
              </a:rPr>
              <a:t>berulang</a:t>
            </a:r>
            <a:r>
              <a:rPr lang="en-US" dirty="0" smtClean="0">
                <a:solidFill>
                  <a:srgbClr val="FFFF00"/>
                </a:solidFill>
              </a:rPr>
              <a:t> </a:t>
            </a:r>
            <a:r>
              <a:rPr lang="en-US" dirty="0" err="1" smtClean="0">
                <a:solidFill>
                  <a:srgbClr val="FFFF00"/>
                </a:solidFill>
              </a:rPr>
              <a:t>dan</a:t>
            </a:r>
            <a:r>
              <a:rPr lang="en-US" dirty="0" smtClean="0">
                <a:solidFill>
                  <a:srgbClr val="FFFF00"/>
                </a:solidFill>
              </a:rPr>
              <a:t> </a:t>
            </a:r>
            <a:r>
              <a:rPr lang="en-US" dirty="0" err="1" smtClean="0">
                <a:solidFill>
                  <a:srgbClr val="FFFF00"/>
                </a:solidFill>
              </a:rPr>
              <a:t>traksi</a:t>
            </a:r>
            <a:r>
              <a:rPr lang="en-US" dirty="0" smtClean="0">
                <a:solidFill>
                  <a:srgbClr val="FFFF00"/>
                </a:solidFill>
              </a:rPr>
              <a:t> </a:t>
            </a:r>
            <a:r>
              <a:rPr lang="en-US" dirty="0" err="1" smtClean="0">
                <a:solidFill>
                  <a:srgbClr val="FFFF00"/>
                </a:solidFill>
              </a:rPr>
              <a:t>pada</a:t>
            </a:r>
            <a:r>
              <a:rPr lang="en-US" dirty="0" smtClean="0">
                <a:solidFill>
                  <a:srgbClr val="FFFF00"/>
                </a:solidFill>
              </a:rPr>
              <a:t> </a:t>
            </a:r>
            <a:r>
              <a:rPr lang="en-US" dirty="0" err="1" smtClean="0">
                <a:solidFill>
                  <a:srgbClr val="FFFF00"/>
                </a:solidFill>
              </a:rPr>
              <a:t>tuberkulum</a:t>
            </a:r>
            <a:r>
              <a:rPr lang="en-US" dirty="0" smtClean="0">
                <a:solidFill>
                  <a:srgbClr val="FFFF00"/>
                </a:solidFill>
              </a:rPr>
              <a:t> </a:t>
            </a:r>
            <a:r>
              <a:rPr lang="en-US" dirty="0" err="1" smtClean="0">
                <a:solidFill>
                  <a:srgbClr val="FFFF00"/>
                </a:solidFill>
              </a:rPr>
              <a:t>tibialis</a:t>
            </a:r>
            <a:r>
              <a:rPr lang="en-US" dirty="0" smtClean="0">
                <a:solidFill>
                  <a:srgbClr val="FFFF00"/>
                </a:solidFill>
              </a:rPr>
              <a:t> </a:t>
            </a:r>
            <a:r>
              <a:rPr lang="en-US" dirty="0" err="1" smtClean="0">
                <a:solidFill>
                  <a:srgbClr val="FFFF00"/>
                </a:solidFill>
              </a:rPr>
              <a:t>oleh</a:t>
            </a:r>
            <a:r>
              <a:rPr lang="en-US" dirty="0" smtClean="0">
                <a:solidFill>
                  <a:srgbClr val="FFFF00"/>
                </a:solidFill>
              </a:rPr>
              <a:t> tendon </a:t>
            </a:r>
            <a:r>
              <a:rPr lang="en-US" dirty="0" err="1" smtClean="0">
                <a:solidFill>
                  <a:srgbClr val="FFFF00"/>
                </a:solidFill>
              </a:rPr>
              <a:t>patela</a:t>
            </a:r>
            <a:r>
              <a:rPr lang="en-US" dirty="0" smtClean="0">
                <a:solidFill>
                  <a:srgbClr val="FFFF00"/>
                </a:solidFill>
              </a:rPr>
              <a:t> </a:t>
            </a:r>
            <a:endParaRPr lang="id-ID" dirty="0">
              <a:solidFill>
                <a:srgbClr val="FFFF00"/>
              </a:solidFill>
            </a:endParaRPr>
          </a:p>
        </p:txBody>
      </p:sp>
      <p:sp>
        <p:nvSpPr>
          <p:cNvPr id="4" name="Text Placeholder 3"/>
          <p:cNvSpPr>
            <a:spLocks noGrp="1"/>
          </p:cNvSpPr>
          <p:nvPr>
            <p:ph type="body" sz="half" idx="3"/>
          </p:nvPr>
        </p:nvSpPr>
        <p:spPr>
          <a:xfrm>
            <a:off x="4645025" y="1295400"/>
            <a:ext cx="4041775" cy="2362200"/>
          </a:xfrm>
          <a:ln>
            <a:solidFill>
              <a:schemeClr val="accent1"/>
            </a:solidFill>
          </a:ln>
        </p:spPr>
        <p:txBody>
          <a:bodyPr>
            <a:normAutofit fontScale="85000" lnSpcReduction="20000"/>
          </a:bodyPr>
          <a:lstStyle/>
          <a:p>
            <a:endParaRPr lang="en-US" dirty="0" smtClean="0"/>
          </a:p>
          <a:p>
            <a:r>
              <a:rPr lang="en-US" sz="2600" dirty="0" smtClean="0">
                <a:solidFill>
                  <a:srgbClr val="FFFF00"/>
                </a:solidFill>
              </a:rPr>
              <a:t>MRI  </a:t>
            </a:r>
            <a:r>
              <a:rPr lang="en-US" sz="2600" dirty="0" err="1" smtClean="0">
                <a:solidFill>
                  <a:srgbClr val="FFFF00"/>
                </a:solidFill>
              </a:rPr>
              <a:t>menunjukkan</a:t>
            </a:r>
            <a:r>
              <a:rPr lang="en-US" sz="2600" dirty="0" smtClean="0">
                <a:solidFill>
                  <a:srgbClr val="FFFF00"/>
                </a:solidFill>
              </a:rPr>
              <a:t> </a:t>
            </a:r>
            <a:r>
              <a:rPr lang="en-US" sz="2600" dirty="0" err="1" smtClean="0">
                <a:solidFill>
                  <a:srgbClr val="FFFF00"/>
                </a:solidFill>
              </a:rPr>
              <a:t>fraktur</a:t>
            </a:r>
            <a:r>
              <a:rPr lang="en-US" sz="2600" dirty="0" smtClean="0">
                <a:solidFill>
                  <a:srgbClr val="FFFF00"/>
                </a:solidFill>
              </a:rPr>
              <a:t> </a:t>
            </a:r>
            <a:r>
              <a:rPr lang="en-US" sz="2600" dirty="0" err="1" smtClean="0">
                <a:solidFill>
                  <a:srgbClr val="FFFF00"/>
                </a:solidFill>
              </a:rPr>
              <a:t>avulsi</a:t>
            </a:r>
            <a:r>
              <a:rPr lang="en-US" sz="2600" dirty="0" smtClean="0">
                <a:solidFill>
                  <a:srgbClr val="FFFF00"/>
                </a:solidFill>
              </a:rPr>
              <a:t> </a:t>
            </a:r>
            <a:r>
              <a:rPr lang="en-US" sz="2600" dirty="0" err="1" smtClean="0">
                <a:solidFill>
                  <a:srgbClr val="FFFF00"/>
                </a:solidFill>
              </a:rPr>
              <a:t>tuberositas</a:t>
            </a:r>
            <a:r>
              <a:rPr lang="en-US" sz="2600" dirty="0" smtClean="0">
                <a:solidFill>
                  <a:srgbClr val="FFFF00"/>
                </a:solidFill>
              </a:rPr>
              <a:t> </a:t>
            </a:r>
            <a:r>
              <a:rPr lang="en-US" sz="2600" dirty="0" err="1" smtClean="0">
                <a:solidFill>
                  <a:srgbClr val="FFFF00"/>
                </a:solidFill>
              </a:rPr>
              <a:t>tibialis</a:t>
            </a:r>
            <a:r>
              <a:rPr lang="en-US" sz="2600" dirty="0" smtClean="0">
                <a:solidFill>
                  <a:srgbClr val="FFFF00"/>
                </a:solidFill>
              </a:rPr>
              <a:t> (</a:t>
            </a:r>
            <a:r>
              <a:rPr lang="en-US" sz="2600" dirty="0" err="1" smtClean="0">
                <a:solidFill>
                  <a:srgbClr val="FFFF00"/>
                </a:solidFill>
              </a:rPr>
              <a:t>panah</a:t>
            </a:r>
            <a:r>
              <a:rPr lang="en-US" sz="2600" dirty="0" smtClean="0">
                <a:solidFill>
                  <a:srgbClr val="FFFF00"/>
                </a:solidFill>
              </a:rPr>
              <a:t>) </a:t>
            </a:r>
            <a:r>
              <a:rPr lang="en-US" sz="2600" dirty="0" err="1" smtClean="0">
                <a:solidFill>
                  <a:srgbClr val="FFFF00"/>
                </a:solidFill>
              </a:rPr>
              <a:t>dengan</a:t>
            </a:r>
            <a:r>
              <a:rPr lang="en-US" sz="2600" dirty="0" smtClean="0">
                <a:solidFill>
                  <a:srgbClr val="FFFF00"/>
                </a:solidFill>
              </a:rPr>
              <a:t> </a:t>
            </a:r>
            <a:r>
              <a:rPr lang="en-US" sz="2600" dirty="0" err="1" smtClean="0">
                <a:solidFill>
                  <a:srgbClr val="FFFF00"/>
                </a:solidFill>
              </a:rPr>
              <a:t>pembengkakan</a:t>
            </a:r>
            <a:r>
              <a:rPr lang="en-US" sz="2600" dirty="0" smtClean="0">
                <a:solidFill>
                  <a:srgbClr val="FFFF00"/>
                </a:solidFill>
              </a:rPr>
              <a:t> </a:t>
            </a:r>
            <a:r>
              <a:rPr lang="en-US" sz="2600" dirty="0" err="1" smtClean="0">
                <a:solidFill>
                  <a:srgbClr val="FFFF00"/>
                </a:solidFill>
              </a:rPr>
              <a:t>ringan</a:t>
            </a:r>
            <a:r>
              <a:rPr lang="en-US" sz="2600" dirty="0" smtClean="0">
                <a:solidFill>
                  <a:srgbClr val="FFFF00"/>
                </a:solidFill>
              </a:rPr>
              <a:t> yang </a:t>
            </a:r>
            <a:r>
              <a:rPr lang="en-US" sz="2600" dirty="0" err="1" smtClean="0">
                <a:solidFill>
                  <a:srgbClr val="FFFF00"/>
                </a:solidFill>
              </a:rPr>
              <a:t>berdekatan</a:t>
            </a:r>
            <a:r>
              <a:rPr lang="en-US" sz="2600" dirty="0" smtClean="0">
                <a:solidFill>
                  <a:srgbClr val="FFFF00"/>
                </a:solidFill>
              </a:rPr>
              <a:t> </a:t>
            </a:r>
            <a:r>
              <a:rPr lang="en-US" sz="2600" dirty="0" err="1" smtClean="0">
                <a:solidFill>
                  <a:srgbClr val="FFFF00"/>
                </a:solidFill>
              </a:rPr>
              <a:t>jaringan</a:t>
            </a:r>
            <a:r>
              <a:rPr lang="en-US" sz="2600" dirty="0" smtClean="0">
                <a:solidFill>
                  <a:srgbClr val="FFFF00"/>
                </a:solidFill>
              </a:rPr>
              <a:t> </a:t>
            </a:r>
            <a:r>
              <a:rPr lang="en-US" sz="2600" dirty="0" err="1" smtClean="0">
                <a:solidFill>
                  <a:srgbClr val="FFFF00"/>
                </a:solidFill>
              </a:rPr>
              <a:t>lunak</a:t>
            </a:r>
            <a:r>
              <a:rPr lang="en-US" sz="2600" dirty="0" smtClean="0">
                <a:solidFill>
                  <a:srgbClr val="FFFF00"/>
                </a:solidFill>
              </a:rPr>
              <a:t>, </a:t>
            </a:r>
            <a:r>
              <a:rPr lang="en-US" sz="2600" dirty="0" err="1" smtClean="0">
                <a:solidFill>
                  <a:srgbClr val="FFFF00"/>
                </a:solidFill>
              </a:rPr>
              <a:t>efusi</a:t>
            </a:r>
            <a:r>
              <a:rPr lang="en-US" sz="2600" dirty="0" smtClean="0">
                <a:solidFill>
                  <a:srgbClr val="FFFF00"/>
                </a:solidFill>
              </a:rPr>
              <a:t> </a:t>
            </a:r>
            <a:r>
              <a:rPr lang="en-US" sz="2600" dirty="0" err="1" smtClean="0">
                <a:solidFill>
                  <a:srgbClr val="FFFF00"/>
                </a:solidFill>
              </a:rPr>
              <a:t>sendi</a:t>
            </a:r>
            <a:r>
              <a:rPr lang="en-US" sz="2600" dirty="0" smtClean="0">
                <a:solidFill>
                  <a:srgbClr val="FFFF00"/>
                </a:solidFill>
              </a:rPr>
              <a:t> </a:t>
            </a:r>
            <a:r>
              <a:rPr lang="en-US" sz="2600" dirty="0" err="1" smtClean="0">
                <a:solidFill>
                  <a:srgbClr val="FFFF00"/>
                </a:solidFill>
              </a:rPr>
              <a:t>kecil</a:t>
            </a:r>
            <a:r>
              <a:rPr lang="en-US" sz="2600" dirty="0" smtClean="0">
                <a:solidFill>
                  <a:srgbClr val="FFFF00"/>
                </a:solidFill>
              </a:rPr>
              <a:t>, </a:t>
            </a:r>
            <a:r>
              <a:rPr lang="en-US" sz="2600" dirty="0" err="1" smtClean="0">
                <a:solidFill>
                  <a:srgbClr val="FFFF00"/>
                </a:solidFill>
              </a:rPr>
              <a:t>dan</a:t>
            </a:r>
            <a:r>
              <a:rPr lang="en-US" sz="2600" dirty="0" smtClean="0">
                <a:solidFill>
                  <a:srgbClr val="FFFF00"/>
                </a:solidFill>
              </a:rPr>
              <a:t> </a:t>
            </a:r>
            <a:r>
              <a:rPr lang="en-US" sz="2600" dirty="0" err="1" smtClean="0">
                <a:solidFill>
                  <a:srgbClr val="FFFF00"/>
                </a:solidFill>
              </a:rPr>
              <a:t>infrapatellar</a:t>
            </a:r>
            <a:r>
              <a:rPr lang="en-US" sz="2600" dirty="0" smtClean="0">
                <a:solidFill>
                  <a:srgbClr val="FFFF00"/>
                </a:solidFill>
              </a:rPr>
              <a:t> bursitis.</a:t>
            </a:r>
          </a:p>
          <a:p>
            <a:endParaRPr lang="id-ID" dirty="0"/>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609600" y="3505200"/>
            <a:ext cx="2829719" cy="2971800"/>
          </a:xfrm>
          <a:prstGeom prst="rect">
            <a:avLst/>
          </a:prstGeom>
          <a:noFill/>
          <a:ln w="9525">
            <a:solidFill>
              <a:schemeClr val="tx2">
                <a:lumMod val="50000"/>
              </a:schemeClr>
            </a:solidFill>
            <a:miter lim="800000"/>
            <a:headEnd/>
            <a:tailEnd/>
          </a:ln>
        </p:spPr>
      </p:pic>
      <p:pic>
        <p:nvPicPr>
          <p:cNvPr id="8" name="Content Placeholder 7" descr="Figure">
            <a:hlinkClick r:id="rId4"/>
          </p:cNvPr>
          <p:cNvPicPr>
            <a:picLocks noGrp="1"/>
          </p:cNvPicPr>
          <p:nvPr>
            <p:ph sz="quarter" idx="4"/>
          </p:nvPr>
        </p:nvPicPr>
        <p:blipFill>
          <a:blip r:embed="rId5"/>
          <a:srcRect/>
          <a:stretch>
            <a:fillRect/>
          </a:stretch>
        </p:blipFill>
        <p:spPr bwMode="auto">
          <a:xfrm>
            <a:off x="5562600" y="3962400"/>
            <a:ext cx="1981200" cy="2438400"/>
          </a:xfrm>
          <a:prstGeom prst="rect">
            <a:avLst/>
          </a:prstGeom>
          <a:noFill/>
          <a:ln w="9525">
            <a:solidFill>
              <a:schemeClr val="tx2">
                <a:lumMod val="50000"/>
              </a:schemeClr>
            </a:solid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04800"/>
            <a:ext cx="4040188" cy="2286000"/>
          </a:xfrm>
          <a:ln w="28575">
            <a:solidFill>
              <a:schemeClr val="accent1"/>
            </a:solidFill>
          </a:ln>
        </p:spPr>
        <p:txBody>
          <a:bodyPr>
            <a:noAutofit/>
          </a:bodyPr>
          <a:lstStyle/>
          <a:p>
            <a:r>
              <a:rPr lang="en-US" sz="2000" dirty="0" smtClean="0">
                <a:solidFill>
                  <a:srgbClr val="FFFF00"/>
                </a:solidFill>
              </a:rPr>
              <a:t>Osgood-</a:t>
            </a:r>
            <a:r>
              <a:rPr lang="en-US" sz="2000" dirty="0" err="1" smtClean="0">
                <a:solidFill>
                  <a:srgbClr val="FFFF00"/>
                </a:solidFill>
              </a:rPr>
              <a:t>Schlatter</a:t>
            </a:r>
            <a:r>
              <a:rPr lang="en-US" sz="2000" dirty="0" smtClean="0">
                <a:solidFill>
                  <a:srgbClr val="FFFF00"/>
                </a:solidFill>
              </a:rPr>
              <a:t>. </a:t>
            </a:r>
          </a:p>
          <a:p>
            <a:r>
              <a:rPr lang="en-US" sz="2000" dirty="0" err="1" smtClean="0">
                <a:solidFill>
                  <a:srgbClr val="FFFF00"/>
                </a:solidFill>
              </a:rPr>
              <a:t>Radiograf</a:t>
            </a:r>
            <a:r>
              <a:rPr lang="en-US" sz="2000" dirty="0" smtClean="0">
                <a:solidFill>
                  <a:srgbClr val="FFFF00"/>
                </a:solidFill>
              </a:rPr>
              <a:t> lateral </a:t>
            </a:r>
            <a:r>
              <a:rPr lang="en-US" sz="2000" dirty="0" err="1" smtClean="0">
                <a:solidFill>
                  <a:srgbClr val="FFFF00"/>
                </a:solidFill>
              </a:rPr>
              <a:t>lutut</a:t>
            </a:r>
            <a:r>
              <a:rPr lang="en-US" sz="2000" dirty="0" smtClean="0">
                <a:solidFill>
                  <a:srgbClr val="FFFF00"/>
                </a:solidFill>
              </a:rPr>
              <a:t> </a:t>
            </a:r>
            <a:r>
              <a:rPr lang="en-US" sz="2000" dirty="0" err="1" smtClean="0">
                <a:solidFill>
                  <a:srgbClr val="FFFF00"/>
                </a:solidFill>
              </a:rPr>
              <a:t>kanan</a:t>
            </a:r>
            <a:r>
              <a:rPr lang="en-US" sz="2000" dirty="0" smtClean="0">
                <a:solidFill>
                  <a:srgbClr val="FFFF00"/>
                </a:solidFill>
              </a:rPr>
              <a:t> </a:t>
            </a:r>
            <a:r>
              <a:rPr lang="en-US" sz="2000" dirty="0" err="1" smtClean="0">
                <a:solidFill>
                  <a:srgbClr val="FFFF00"/>
                </a:solidFill>
              </a:rPr>
              <a:t>menunjukkan</a:t>
            </a:r>
            <a:r>
              <a:rPr lang="en-US" sz="2000" dirty="0" smtClean="0">
                <a:solidFill>
                  <a:srgbClr val="FFFF00"/>
                </a:solidFill>
              </a:rPr>
              <a:t> </a:t>
            </a:r>
            <a:r>
              <a:rPr lang="en-US" sz="2000" dirty="0" err="1" smtClean="0">
                <a:solidFill>
                  <a:srgbClr val="FFFF00"/>
                </a:solidFill>
              </a:rPr>
              <a:t>fraktur</a:t>
            </a:r>
            <a:r>
              <a:rPr lang="en-US" sz="2000" dirty="0" smtClean="0">
                <a:solidFill>
                  <a:srgbClr val="FFFF00"/>
                </a:solidFill>
              </a:rPr>
              <a:t> </a:t>
            </a:r>
            <a:r>
              <a:rPr lang="en-US" sz="2000" dirty="0" err="1" smtClean="0">
                <a:solidFill>
                  <a:srgbClr val="FFFF00"/>
                </a:solidFill>
              </a:rPr>
              <a:t>avulsi</a:t>
            </a:r>
            <a:r>
              <a:rPr lang="en-US" sz="2000" dirty="0" smtClean="0">
                <a:solidFill>
                  <a:srgbClr val="FFFF00"/>
                </a:solidFill>
              </a:rPr>
              <a:t> </a:t>
            </a:r>
            <a:r>
              <a:rPr lang="en-US" sz="2000" dirty="0" err="1" smtClean="0">
                <a:solidFill>
                  <a:srgbClr val="FFFF00"/>
                </a:solidFill>
              </a:rPr>
              <a:t>tuberositas</a:t>
            </a:r>
            <a:r>
              <a:rPr lang="en-US" sz="2000" dirty="0" smtClean="0">
                <a:solidFill>
                  <a:srgbClr val="FFFF00"/>
                </a:solidFill>
              </a:rPr>
              <a:t> </a:t>
            </a:r>
            <a:r>
              <a:rPr lang="en-US" sz="2000" dirty="0" err="1" smtClean="0">
                <a:solidFill>
                  <a:srgbClr val="FFFF00"/>
                </a:solidFill>
              </a:rPr>
              <a:t>tibialis</a:t>
            </a:r>
            <a:r>
              <a:rPr lang="en-US" sz="2000" dirty="0" smtClean="0">
                <a:solidFill>
                  <a:srgbClr val="FFFF00"/>
                </a:solidFill>
              </a:rPr>
              <a:t> (</a:t>
            </a:r>
            <a:r>
              <a:rPr lang="en-US" sz="2000" dirty="0" err="1" smtClean="0">
                <a:solidFill>
                  <a:srgbClr val="FFFF00"/>
                </a:solidFill>
              </a:rPr>
              <a:t>panah</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pembengkakan</a:t>
            </a:r>
            <a:r>
              <a:rPr lang="en-US" sz="2000" dirty="0" smtClean="0">
                <a:solidFill>
                  <a:srgbClr val="FFFF00"/>
                </a:solidFill>
              </a:rPr>
              <a:t> </a:t>
            </a:r>
            <a:r>
              <a:rPr lang="en-US" sz="2000" dirty="0" err="1" smtClean="0">
                <a:solidFill>
                  <a:srgbClr val="FFFF00"/>
                </a:solidFill>
              </a:rPr>
              <a:t>jaringan</a:t>
            </a:r>
            <a:r>
              <a:rPr lang="en-US" sz="2000" dirty="0" smtClean="0">
                <a:solidFill>
                  <a:srgbClr val="FFFF00"/>
                </a:solidFill>
              </a:rPr>
              <a:t> </a:t>
            </a:r>
            <a:r>
              <a:rPr lang="en-US" sz="2000" dirty="0" err="1" smtClean="0">
                <a:solidFill>
                  <a:srgbClr val="FFFF00"/>
                </a:solidFill>
              </a:rPr>
              <a:t>lunak</a:t>
            </a:r>
            <a:r>
              <a:rPr lang="en-US" sz="2000" dirty="0" smtClean="0">
                <a:solidFill>
                  <a:srgbClr val="FFFF00"/>
                </a:solidFill>
              </a:rPr>
              <a:t>, </a:t>
            </a:r>
            <a:r>
              <a:rPr lang="en-US" sz="2000" dirty="0" err="1" smtClean="0">
                <a:solidFill>
                  <a:srgbClr val="FFFF00"/>
                </a:solidFill>
              </a:rPr>
              <a:t>konsisten</a:t>
            </a:r>
            <a:r>
              <a:rPr lang="en-US" sz="2000" dirty="0" smtClean="0">
                <a:solidFill>
                  <a:srgbClr val="FFFF00"/>
                </a:solidFill>
              </a:rPr>
              <a:t> </a:t>
            </a:r>
            <a:r>
              <a:rPr lang="en-US" sz="2000" dirty="0" err="1" smtClean="0">
                <a:solidFill>
                  <a:srgbClr val="FFFF00"/>
                </a:solidFill>
              </a:rPr>
              <a:t>dengan</a:t>
            </a:r>
            <a:r>
              <a:rPr lang="en-US" sz="2000" dirty="0" smtClean="0">
                <a:solidFill>
                  <a:srgbClr val="FFFF00"/>
                </a:solidFill>
              </a:rPr>
              <a:t> </a:t>
            </a:r>
            <a:r>
              <a:rPr lang="en-US" sz="2000" dirty="0" err="1" smtClean="0">
                <a:solidFill>
                  <a:srgbClr val="FFFF00"/>
                </a:solidFill>
              </a:rPr>
              <a:t>temuan</a:t>
            </a:r>
            <a:r>
              <a:rPr lang="en-US" sz="2000" dirty="0" smtClean="0">
                <a:solidFill>
                  <a:srgbClr val="FFFF00"/>
                </a:solidFill>
              </a:rPr>
              <a:t> Osgood-</a:t>
            </a:r>
            <a:r>
              <a:rPr lang="en-US" sz="2000" dirty="0" err="1" smtClean="0">
                <a:solidFill>
                  <a:srgbClr val="FFFF00"/>
                </a:solidFill>
              </a:rPr>
              <a:t>Schlatter</a:t>
            </a:r>
            <a:r>
              <a:rPr lang="en-US" sz="2000" dirty="0" smtClean="0">
                <a:solidFill>
                  <a:srgbClr val="FFFF00"/>
                </a:solidFill>
              </a:rPr>
              <a:t>. </a:t>
            </a:r>
            <a:endParaRPr lang="id-ID" sz="2000" dirty="0">
              <a:solidFill>
                <a:srgbClr val="FFFF00"/>
              </a:solidFill>
            </a:endParaRPr>
          </a:p>
        </p:txBody>
      </p:sp>
      <p:pic>
        <p:nvPicPr>
          <p:cNvPr id="7" name="Content Placeholder 6" descr="Figure">
            <a:hlinkClick r:id="rId2"/>
          </p:cNvPr>
          <p:cNvPicPr>
            <a:picLocks noGrp="1"/>
          </p:cNvPicPr>
          <p:nvPr>
            <p:ph sz="quarter" idx="2"/>
          </p:nvPr>
        </p:nvPicPr>
        <p:blipFill>
          <a:blip r:embed="rId3"/>
          <a:srcRect/>
          <a:stretch>
            <a:fillRect/>
          </a:stretch>
        </p:blipFill>
        <p:spPr bwMode="auto">
          <a:xfrm>
            <a:off x="5638800" y="3200400"/>
            <a:ext cx="3124200" cy="3352800"/>
          </a:xfrm>
          <a:prstGeom prst="rect">
            <a:avLst/>
          </a:prstGeom>
          <a:noFill/>
          <a:ln w="28575">
            <a:solidFill>
              <a:schemeClr val="accent1"/>
            </a:solidFill>
            <a:miter lim="800000"/>
            <a:headEnd/>
            <a:tailEnd/>
          </a:ln>
        </p:spPr>
      </p:pic>
      <p:sp>
        <p:nvSpPr>
          <p:cNvPr id="8" name="Down Arrow 7"/>
          <p:cNvSpPr/>
          <p:nvPr/>
        </p:nvSpPr>
        <p:spPr>
          <a:xfrm rot="17817933">
            <a:off x="4556343" y="2620912"/>
            <a:ext cx="914400" cy="850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smtClean="0"/>
              <a:t>Conclusions</a:t>
            </a:r>
            <a:endParaRPr lang="en-US" sz="32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9" name="Content Placeholder 8"/>
          <p:cNvSpPr>
            <a:spLocks noGrp="1"/>
          </p:cNvSpPr>
          <p:nvPr>
            <p:ph idx="1"/>
          </p:nvPr>
        </p:nvSpPr>
        <p:spPr>
          <a:xfrm>
            <a:off x="914400" y="1447800"/>
            <a:ext cx="7772400" cy="5181600"/>
          </a:xfrm>
        </p:spPr>
        <p:txBody>
          <a:bodyPr>
            <a:normAutofit fontScale="77500" lnSpcReduction="20000"/>
          </a:bodyPr>
          <a:lstStyle/>
          <a:p>
            <a:r>
              <a:rPr lang="id-ID" dirty="0" smtClean="0"/>
              <a:t>Lutut adalah sendi yang sangat rumit dengan  banyak keterikatan tendon, ligamen, dan meniscal, yang  sangat rentan terhadap cedera yang kompleks setelah </a:t>
            </a:r>
            <a:r>
              <a:rPr lang="en-US" dirty="0" err="1" smtClean="0"/>
              <a:t>terjadinya</a:t>
            </a:r>
            <a:r>
              <a:rPr lang="en-US" dirty="0" smtClean="0"/>
              <a:t> </a:t>
            </a:r>
            <a:r>
              <a:rPr lang="id-ID" dirty="0" smtClean="0"/>
              <a:t>trauma. Berbagai fraktur avulsi lutut dapat dilihat dan sering memiliki penampilan yang halus pada radiografi konvensional, biasanya modalitas </a:t>
            </a:r>
            <a:r>
              <a:rPr lang="en-US" dirty="0" smtClean="0"/>
              <a:t>imaging </a:t>
            </a:r>
            <a:r>
              <a:rPr lang="id-ID" dirty="0" smtClean="0"/>
              <a:t>pertama yang dilakukan dalam kasus ini. </a:t>
            </a:r>
            <a:endParaRPr lang="en-US" dirty="0" smtClean="0"/>
          </a:p>
          <a:p>
            <a:pPr>
              <a:buNone/>
            </a:pPr>
            <a:endParaRPr lang="en-US" dirty="0" smtClean="0"/>
          </a:p>
          <a:p>
            <a:r>
              <a:rPr lang="id-ID" dirty="0" smtClean="0">
                <a:solidFill>
                  <a:srgbClr val="FFFF00"/>
                </a:solidFill>
              </a:rPr>
              <a:t>Menyampaikan informasi ini  sangat penting dan merupakan langkah pertama menuju evaluasi tambahan dan rujukan </a:t>
            </a:r>
            <a:r>
              <a:rPr lang="en-US" dirty="0" err="1" smtClean="0">
                <a:solidFill>
                  <a:srgbClr val="FFFF00"/>
                </a:solidFill>
              </a:rPr>
              <a:t>ke</a:t>
            </a:r>
            <a:r>
              <a:rPr lang="en-US" dirty="0" smtClean="0">
                <a:solidFill>
                  <a:srgbClr val="FFFF00"/>
                </a:solidFill>
              </a:rPr>
              <a:t> </a:t>
            </a:r>
            <a:r>
              <a:rPr lang="en-US" dirty="0" err="1" smtClean="0">
                <a:solidFill>
                  <a:srgbClr val="FFFF00"/>
                </a:solidFill>
              </a:rPr>
              <a:t>dokter</a:t>
            </a:r>
            <a:r>
              <a:rPr lang="en-US" dirty="0" smtClean="0">
                <a:solidFill>
                  <a:srgbClr val="FFFF00"/>
                </a:solidFill>
              </a:rPr>
              <a:t> </a:t>
            </a:r>
            <a:r>
              <a:rPr lang="en-US" dirty="0" err="1" smtClean="0">
                <a:solidFill>
                  <a:srgbClr val="FFFF00"/>
                </a:solidFill>
              </a:rPr>
              <a:t>ahli</a:t>
            </a:r>
            <a:r>
              <a:rPr lang="en-US" dirty="0" smtClean="0">
                <a:solidFill>
                  <a:srgbClr val="FFFF00"/>
                </a:solidFill>
              </a:rPr>
              <a:t> </a:t>
            </a:r>
            <a:r>
              <a:rPr lang="en-US" dirty="0" err="1" smtClean="0">
                <a:solidFill>
                  <a:srgbClr val="FFFF00"/>
                </a:solidFill>
              </a:rPr>
              <a:t>bedah</a:t>
            </a:r>
            <a:r>
              <a:rPr lang="en-US" dirty="0" smtClean="0">
                <a:solidFill>
                  <a:srgbClr val="FFFF00"/>
                </a:solidFill>
              </a:rPr>
              <a:t> </a:t>
            </a:r>
            <a:r>
              <a:rPr lang="id-ID" dirty="0" smtClean="0">
                <a:solidFill>
                  <a:srgbClr val="FFFF00"/>
                </a:solidFill>
              </a:rPr>
              <a:t>ort</a:t>
            </a:r>
            <a:r>
              <a:rPr lang="en-US" dirty="0" smtClean="0">
                <a:solidFill>
                  <a:srgbClr val="FFFF00"/>
                </a:solidFill>
              </a:rPr>
              <a:t>h</a:t>
            </a:r>
            <a:r>
              <a:rPr lang="id-ID" dirty="0" smtClean="0">
                <a:solidFill>
                  <a:srgbClr val="FFFF00"/>
                </a:solidFill>
              </a:rPr>
              <a:t>opedi </a:t>
            </a:r>
            <a:r>
              <a:rPr lang="en-US" dirty="0" smtClean="0">
                <a:solidFill>
                  <a:srgbClr val="FFFF00"/>
                </a:solidFill>
              </a:rPr>
              <a:t>.</a:t>
            </a:r>
          </a:p>
          <a:p>
            <a:pPr>
              <a:buNone/>
            </a:pPr>
            <a:endParaRPr lang="en-US" dirty="0" smtClean="0"/>
          </a:p>
          <a:p>
            <a:r>
              <a:rPr lang="en-US" dirty="0" smtClean="0"/>
              <a:t>P</a:t>
            </a:r>
            <a:r>
              <a:rPr lang="id-ID" dirty="0" smtClean="0"/>
              <a:t>entingnya </a:t>
            </a:r>
            <a:r>
              <a:rPr lang="en-US" dirty="0" err="1" smtClean="0"/>
              <a:t>terdeteksi</a:t>
            </a:r>
            <a:r>
              <a:rPr lang="en-US" dirty="0" smtClean="0"/>
              <a:t> </a:t>
            </a:r>
            <a:r>
              <a:rPr lang="id-ID" dirty="0" smtClean="0"/>
              <a:t>pada saat  awal, ahli radiologi dapat memfasilitasi pasien yang tepat dengan harapan mencegah morbiditas kronis yang berhubungan dengan pengobatan tertunda.</a:t>
            </a:r>
          </a:p>
          <a:p>
            <a:endParaRPr lang="id-ID" dirty="0"/>
          </a:p>
        </p:txBody>
      </p:sp>
      <p:sp>
        <p:nvSpPr>
          <p:cNvPr id="10" name="Rectangle 9"/>
          <p:cNvSpPr/>
          <p:nvPr/>
        </p:nvSpPr>
        <p:spPr>
          <a:xfrm>
            <a:off x="0" y="0"/>
            <a:ext cx="457200" cy="6858000"/>
          </a:xfrm>
          <a:prstGeom prst="rect">
            <a:avLst/>
          </a:prstGeom>
          <a:solidFill>
            <a:srgbClr val="D7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6324600" cy="4800600"/>
          </a:xfrm>
          <a:solidFill>
            <a:srgbClr val="7030A0"/>
          </a:solidFill>
        </p:spPr>
        <p:txBody>
          <a:bodyPr>
            <a:normAutofit/>
          </a:bodyPr>
          <a:lstStyle/>
          <a:p>
            <a:pPr lvl="0">
              <a:buNone/>
            </a:pPr>
            <a:endParaRPr lang="id-ID" sz="3600" b="1" dirty="0" smtClean="0">
              <a:solidFill>
                <a:srgbClr val="FFC000"/>
              </a:solidFill>
            </a:endParaRPr>
          </a:p>
          <a:p>
            <a:pPr lvl="0"/>
            <a:r>
              <a:rPr lang="id-ID" sz="3600" b="1" dirty="0" smtClean="0"/>
              <a:t>Patellar fracture</a:t>
            </a:r>
          </a:p>
          <a:p>
            <a:pPr lvl="0"/>
            <a:r>
              <a:rPr lang="id-ID" sz="3600" b="1" dirty="0" smtClean="0"/>
              <a:t>Dislocation of the patella</a:t>
            </a:r>
          </a:p>
          <a:p>
            <a:pPr lvl="0"/>
            <a:r>
              <a:rPr lang="id-ID" sz="3600" b="1" dirty="0" smtClean="0"/>
              <a:t>Dislocation of the knee</a:t>
            </a:r>
          </a:p>
          <a:p>
            <a:pPr lvl="0"/>
            <a:r>
              <a:rPr lang="id-ID" sz="3600" b="1" dirty="0" smtClean="0"/>
              <a:t>Femoral condylar fractures</a:t>
            </a:r>
          </a:p>
          <a:p>
            <a:pPr lvl="0"/>
            <a:r>
              <a:rPr lang="id-ID" sz="3600" b="1" dirty="0" smtClean="0"/>
              <a:t>Tibial tubercle fractures</a:t>
            </a:r>
          </a:p>
          <a:p>
            <a:pPr lvl="0">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0000"/>
                  </a:schemeClr>
                </a:solidFill>
              </a:rPr>
              <a:t>Fracture  Patella</a:t>
            </a:r>
            <a:endParaRPr lang="id-ID" dirty="0">
              <a:solidFill>
                <a:schemeClr val="tx2">
                  <a:lumMod val="90000"/>
                </a:schemeClr>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P2.jpg"/>
          <p:cNvPicPr>
            <a:picLocks noGrp="1" noChangeAspect="1"/>
          </p:cNvPicPr>
          <p:nvPr>
            <p:ph idx="1"/>
          </p:nvPr>
        </p:nvPicPr>
        <p:blipFill>
          <a:blip r:embed="rId2"/>
          <a:stretch>
            <a:fillRect/>
          </a:stretch>
        </p:blipFill>
        <p:spPr>
          <a:xfrm>
            <a:off x="990599" y="1371600"/>
            <a:ext cx="3504605" cy="2209800"/>
          </a:xfrm>
          <a:prstGeom prst="rect">
            <a:avLst/>
          </a:prstGeom>
          <a:ln>
            <a:solidFill>
              <a:srgbClr val="0000FF"/>
            </a:solidFill>
          </a:ln>
        </p:spPr>
      </p:pic>
      <p:pic>
        <p:nvPicPr>
          <p:cNvPr id="7" name="Picture 6" descr="P1.jpg"/>
          <p:cNvPicPr>
            <a:picLocks noChangeAspect="1"/>
          </p:cNvPicPr>
          <p:nvPr/>
        </p:nvPicPr>
        <p:blipFill>
          <a:blip r:embed="rId3"/>
          <a:stretch>
            <a:fillRect/>
          </a:stretch>
        </p:blipFill>
        <p:spPr>
          <a:xfrm>
            <a:off x="4953000" y="1371600"/>
            <a:ext cx="3568700" cy="2286000"/>
          </a:xfrm>
          <a:prstGeom prst="rect">
            <a:avLst/>
          </a:prstGeom>
          <a:ln>
            <a:solidFill>
              <a:srgbClr val="0000FF"/>
            </a:solidFill>
          </a:ln>
        </p:spPr>
      </p:pic>
      <p:pic>
        <p:nvPicPr>
          <p:cNvPr id="8" name="Picture 7" descr="P6.jpg"/>
          <p:cNvPicPr>
            <a:picLocks noChangeAspect="1"/>
          </p:cNvPicPr>
          <p:nvPr/>
        </p:nvPicPr>
        <p:blipFill>
          <a:blip r:embed="rId4"/>
          <a:stretch>
            <a:fillRect/>
          </a:stretch>
        </p:blipFill>
        <p:spPr>
          <a:xfrm>
            <a:off x="1905000" y="3962400"/>
            <a:ext cx="1647825" cy="2690944"/>
          </a:xfrm>
          <a:prstGeom prst="rect">
            <a:avLst/>
          </a:prstGeom>
          <a:ln>
            <a:solidFill>
              <a:srgbClr val="0000FF"/>
            </a:solidFill>
          </a:ln>
        </p:spPr>
      </p:pic>
      <p:pic>
        <p:nvPicPr>
          <p:cNvPr id="9" name="Picture 8" descr="P8.jpg"/>
          <p:cNvPicPr>
            <a:picLocks noChangeAspect="1"/>
          </p:cNvPicPr>
          <p:nvPr/>
        </p:nvPicPr>
        <p:blipFill>
          <a:blip r:embed="rId5"/>
          <a:stretch>
            <a:fillRect/>
          </a:stretch>
        </p:blipFill>
        <p:spPr>
          <a:xfrm>
            <a:off x="4419600" y="3962400"/>
            <a:ext cx="2004391" cy="266700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patella-wire.png"/>
          <p:cNvPicPr>
            <a:picLocks noGrp="1" noChangeAspect="1"/>
          </p:cNvPicPr>
          <p:nvPr>
            <p:ph idx="1"/>
          </p:nvPr>
        </p:nvPicPr>
        <p:blipFill>
          <a:blip r:embed="rId2"/>
          <a:stretch>
            <a:fillRect/>
          </a:stretch>
        </p:blipFill>
        <p:spPr>
          <a:xfrm>
            <a:off x="2057400" y="1771454"/>
            <a:ext cx="5562599" cy="4535659"/>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pPr algn="ctr"/>
            <a:r>
              <a:rPr lang="id-ID" sz="3200" b="1" dirty="0" smtClean="0">
                <a:solidFill>
                  <a:srgbClr val="FFFF00"/>
                </a:solidFill>
              </a:rPr>
              <a:t>Pemeriksaan Penunjang</a:t>
            </a:r>
            <a:endParaRPr lang="en-US" sz="3200" b="1" dirty="0">
              <a:solidFill>
                <a:srgbClr val="FFFF00"/>
              </a:solidFill>
            </a:endParaRPr>
          </a:p>
        </p:txBody>
      </p:sp>
      <p:sp>
        <p:nvSpPr>
          <p:cNvPr id="3" name="Content Placeholder 2"/>
          <p:cNvSpPr>
            <a:spLocks noGrp="1"/>
          </p:cNvSpPr>
          <p:nvPr>
            <p:ph idx="1"/>
          </p:nvPr>
        </p:nvSpPr>
        <p:spPr>
          <a:xfrm>
            <a:off x="914400" y="914400"/>
            <a:ext cx="7772400" cy="5715000"/>
          </a:xfrm>
        </p:spPr>
        <p:txBody>
          <a:bodyPr>
            <a:normAutofit fontScale="92500" lnSpcReduction="10000"/>
          </a:bodyPr>
          <a:lstStyle/>
          <a:p>
            <a:r>
              <a:rPr lang="id-ID" dirty="0" smtClean="0"/>
              <a:t/>
            </a:r>
            <a:br>
              <a:rPr lang="id-ID" dirty="0" smtClean="0"/>
            </a:br>
            <a:r>
              <a:rPr lang="id-ID" dirty="0" smtClean="0">
                <a:solidFill>
                  <a:schemeClr val="tx2"/>
                </a:solidFill>
              </a:rPr>
              <a:t>X-ray hanya diperlukan jika salah satu dari berikut ini benar: </a:t>
            </a:r>
            <a:r>
              <a:rPr lang="id-ID" dirty="0" smtClean="0"/>
              <a:t/>
            </a:r>
            <a:br>
              <a:rPr lang="id-ID" dirty="0" smtClean="0"/>
            </a:br>
            <a:r>
              <a:rPr lang="id-ID" dirty="0" smtClean="0"/>
              <a:t> </a:t>
            </a:r>
            <a:br>
              <a:rPr lang="id-ID" dirty="0" smtClean="0"/>
            </a:br>
            <a:endParaRPr lang="id-ID" sz="2800" dirty="0" smtClean="0"/>
          </a:p>
          <a:p>
            <a:pPr lvl="2"/>
            <a:r>
              <a:rPr lang="id-ID" sz="2800" dirty="0" smtClean="0"/>
              <a:t>Age 55 years or older</a:t>
            </a:r>
          </a:p>
          <a:p>
            <a:pPr lvl="2"/>
            <a:r>
              <a:rPr lang="id-ID" sz="2800" dirty="0" smtClean="0"/>
              <a:t>Tenderness at the head of the fibula</a:t>
            </a:r>
          </a:p>
          <a:p>
            <a:pPr lvl="2"/>
            <a:r>
              <a:rPr lang="id-ID" sz="2800" dirty="0" smtClean="0"/>
              <a:t>Isolated tenderness of the patella</a:t>
            </a:r>
          </a:p>
          <a:p>
            <a:pPr lvl="2"/>
            <a:r>
              <a:rPr lang="id-ID" sz="2800" dirty="0" smtClean="0"/>
              <a:t>Ketidakmampuan untuk</a:t>
            </a:r>
            <a:r>
              <a:rPr lang="id-ID" sz="2800" dirty="0" smtClean="0">
                <a:sym typeface="Symbol"/>
              </a:rPr>
              <a:t> </a:t>
            </a:r>
            <a:r>
              <a:rPr lang="id-ID" sz="2800" dirty="0" smtClean="0"/>
              <a:t>melenturkan lutut hingga 90</a:t>
            </a:r>
            <a:r>
              <a:rPr lang="id-ID" sz="2800" dirty="0" smtClean="0">
                <a:latin typeface="Calibri"/>
                <a:cs typeface="Calibri"/>
              </a:rPr>
              <a:t>ᵒ</a:t>
            </a:r>
            <a:r>
              <a:rPr lang="id-ID" sz="2800" dirty="0" smtClean="0"/>
              <a:t> </a:t>
            </a:r>
          </a:p>
          <a:p>
            <a:pPr lvl="2"/>
            <a:r>
              <a:rPr lang="id-ID" sz="2800" dirty="0" smtClean="0"/>
              <a:t>Ketidak mampuan menyangga berat badan</a:t>
            </a:r>
            <a:r>
              <a:rPr lang="id-ID" sz="2800" smtClean="0"/>
              <a:t>. </a:t>
            </a:r>
            <a:endParaRPr lang="id-ID" sz="2800" dirty="0" smtClean="0"/>
          </a:p>
          <a:p>
            <a:r>
              <a:rPr lang="id-ID" dirty="0" smtClean="0"/>
              <a:t/>
            </a:r>
            <a:br>
              <a:rPr lang="id-ID" dirty="0" smtClean="0"/>
            </a:b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562600"/>
          </a:xfrm>
          <a:ln>
            <a:solidFill>
              <a:srgbClr val="FF0000"/>
            </a:solidFill>
          </a:ln>
        </p:spPr>
        <p:txBody>
          <a:bodyPr>
            <a:normAutofit/>
          </a:bodyPr>
          <a:lstStyle/>
          <a:p>
            <a:pPr>
              <a:buNone/>
            </a:pPr>
            <a:r>
              <a:rPr lang="id-ID" dirty="0" smtClean="0">
                <a:solidFill>
                  <a:srgbClr val="FFFF00"/>
                </a:solidFill>
              </a:rPr>
              <a:t>• Analisis cairan sinovial </a:t>
            </a:r>
            <a:r>
              <a:rPr lang="id-ID" dirty="0" smtClean="0"/>
              <a:t>- untuk mencari tanda-tanda infeksi sendi dan untuk mendeteksi monosodium urat (asam urat) kristal (yang bisa menunjukkan gout) atau kristal kalsium pirofosfat sebagai  kontribusi kerusakan sendi pada osteoarthritis.</a:t>
            </a:r>
          </a:p>
          <a:p>
            <a:pPr>
              <a:buNone/>
            </a:pPr>
            <a:r>
              <a:rPr lang="id-ID" dirty="0" smtClean="0">
                <a:solidFill>
                  <a:srgbClr val="FFFF00"/>
                </a:solidFill>
              </a:rPr>
              <a:t>• ESR (Laju endap darah atau Erythrocite Sedimen Rate) </a:t>
            </a:r>
            <a:r>
              <a:rPr lang="id-ID" dirty="0" smtClean="0"/>
              <a:t>- yang mendeteksi peradangan dalam tubuh, ESR akan meningkat pada RA tetapi tidak pada osteoartritis.</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smtClean="0"/>
              <a:t>Dislocation of the patella</a:t>
            </a: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http://www.bodyinmotion.co.uk/home/wp-content/uploads/2012/05/Patella.disc.png">
            <a:hlinkClick r:id="rId2"/>
          </p:cNvPr>
          <p:cNvPicPr>
            <a:picLocks noGrp="1"/>
          </p:cNvPicPr>
          <p:nvPr>
            <p:ph idx="1"/>
          </p:nvPr>
        </p:nvPicPr>
        <p:blipFill>
          <a:blip r:embed="rId3"/>
          <a:srcRect/>
          <a:stretch>
            <a:fillRect/>
          </a:stretch>
        </p:blipFill>
        <p:spPr bwMode="auto">
          <a:xfrm>
            <a:off x="2743201" y="2133600"/>
            <a:ext cx="3167062" cy="2670175"/>
          </a:xfrm>
          <a:prstGeom prst="rect">
            <a:avLst/>
          </a:prstGeom>
          <a:noFill/>
          <a:ln w="28575">
            <a:solidFill>
              <a:schemeClr val="accent6"/>
            </a:solid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92936"/>
          </a:xfrm>
          <a:ln>
            <a:solidFill>
              <a:schemeClr val="accent1"/>
            </a:solidFill>
          </a:ln>
        </p:spPr>
        <p:txBody>
          <a:bodyPr/>
          <a:lstStyle/>
          <a:p>
            <a:r>
              <a:rPr lang="id-ID" sz="2400" dirty="0" smtClean="0"/>
              <a:t>CT scan mungkin diperlukan untuk menggambarkan sepenuhnya tingkat fraktur tibial</a:t>
            </a:r>
            <a:r>
              <a:rPr lang="en-US" sz="2400" dirty="0" smtClean="0"/>
              <a:t> plateau</a:t>
            </a:r>
            <a:r>
              <a:rPr lang="id-ID" sz="2400" dirty="0" smtClean="0"/>
              <a:t> dan patah tulang lutut yang kompleks.</a:t>
            </a:r>
            <a:r>
              <a:rPr lang="id-ID" dirty="0" smtClean="0"/>
              <a:t/>
            </a:r>
            <a:br>
              <a:rPr lang="id-ID" dirty="0" smtClean="0"/>
            </a:br>
            <a:endParaRPr lang="id-ID" dirty="0"/>
          </a:p>
        </p:txBody>
      </p:sp>
      <p:sp>
        <p:nvSpPr>
          <p:cNvPr id="3" name="Content Placeholder 2"/>
          <p:cNvSpPr>
            <a:spLocks noGrp="1"/>
          </p:cNvSpPr>
          <p:nvPr>
            <p:ph idx="1"/>
          </p:nvPr>
        </p:nvSpPr>
        <p:spPr>
          <a:xfrm>
            <a:off x="914400" y="2209800"/>
            <a:ext cx="7772400" cy="4145760"/>
          </a:xfrm>
        </p:spPr>
        <p:txBody>
          <a:bodyPr>
            <a:normAutofit/>
          </a:bodyPr>
          <a:lstStyle/>
          <a:p>
            <a:r>
              <a:rPr lang="en-US" sz="2400" dirty="0" smtClean="0"/>
              <a:t>CT </a:t>
            </a:r>
            <a:r>
              <a:rPr lang="en-US" sz="2400" dirty="0" err="1" smtClean="0"/>
              <a:t>melalui</a:t>
            </a:r>
            <a:r>
              <a:rPr lang="en-US" sz="2400" dirty="0" smtClean="0"/>
              <a:t> </a:t>
            </a:r>
            <a:r>
              <a:rPr lang="en-US" sz="2400" dirty="0" err="1" smtClean="0"/>
              <a:t>tibial</a:t>
            </a:r>
            <a:r>
              <a:rPr lang="en-US" sz="2400" dirty="0" smtClean="0"/>
              <a:t> plateau </a:t>
            </a:r>
            <a:r>
              <a:rPr lang="en-US" sz="2400" dirty="0" err="1" smtClean="0"/>
              <a:t>menunjukkan</a:t>
            </a:r>
            <a:r>
              <a:rPr lang="en-US" sz="2400" dirty="0" smtClean="0"/>
              <a:t> </a:t>
            </a:r>
            <a:r>
              <a:rPr lang="en-US" sz="2400" dirty="0" err="1" smtClean="0"/>
              <a:t>fraktur</a:t>
            </a:r>
            <a:r>
              <a:rPr lang="en-US" sz="2400" dirty="0" smtClean="0"/>
              <a:t> </a:t>
            </a:r>
            <a:r>
              <a:rPr lang="en-US" sz="2400" dirty="0" err="1" smtClean="0"/>
              <a:t>aspek</a:t>
            </a:r>
            <a:r>
              <a:rPr lang="en-US" sz="2400" dirty="0" smtClean="0"/>
              <a:t> posterior </a:t>
            </a:r>
            <a:r>
              <a:rPr lang="en-US" sz="2400" dirty="0" err="1" smtClean="0"/>
              <a:t>tibial</a:t>
            </a:r>
            <a:r>
              <a:rPr lang="en-US" sz="2400" dirty="0" smtClean="0"/>
              <a:t> plateau lateral.</a:t>
            </a:r>
            <a:endParaRPr lang="id-ID" sz="24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tp1.jpg"/>
          <p:cNvPicPr>
            <a:picLocks noChangeAspect="1"/>
          </p:cNvPicPr>
          <p:nvPr/>
        </p:nvPicPr>
        <p:blipFill>
          <a:blip r:embed="rId2"/>
          <a:stretch>
            <a:fillRect/>
          </a:stretch>
        </p:blipFill>
        <p:spPr>
          <a:xfrm>
            <a:off x="2362200" y="3276600"/>
            <a:ext cx="2743200" cy="3320415"/>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a:ln>
            <a:solidFill>
              <a:schemeClr val="accent1"/>
            </a:solidFill>
          </a:ln>
        </p:spPr>
        <p:txBody>
          <a:bodyPr/>
          <a:lstStyle/>
          <a:p>
            <a:r>
              <a:rPr lang="en-US" sz="1800" dirty="0" err="1" smtClean="0"/>
              <a:t>Tibial</a:t>
            </a:r>
            <a:r>
              <a:rPr lang="en-US" sz="1800" dirty="0" smtClean="0"/>
              <a:t> plateau fractures. </a:t>
            </a:r>
            <a:br>
              <a:rPr lang="en-US" sz="1800" dirty="0" smtClean="0"/>
            </a:br>
            <a:r>
              <a:rPr lang="id-ID" sz="1800" dirty="0" smtClean="0"/>
              <a:t>MRI lutut pada pasien dengan fraktur tibial</a:t>
            </a:r>
            <a:r>
              <a:rPr lang="en-US" sz="1800" dirty="0" smtClean="0"/>
              <a:t> plateau.</a:t>
            </a:r>
            <a:r>
              <a:rPr lang="id-ID" sz="1800" dirty="0" smtClean="0"/>
              <a:t>Tiga lapisan efusi yang ditunjukkan pada urutan kepadatan proton: lemak, sel darah merah, dan serum. </a:t>
            </a:r>
            <a:endParaRPr lang="id-ID" sz="1800" dirty="0"/>
          </a:p>
        </p:txBody>
      </p:sp>
      <p:pic>
        <p:nvPicPr>
          <p:cNvPr id="6" name="Content Placeholder 5" descr="tp2.jpg"/>
          <p:cNvPicPr>
            <a:picLocks noGrp="1" noChangeAspect="1"/>
          </p:cNvPicPr>
          <p:nvPr>
            <p:ph idx="1"/>
          </p:nvPr>
        </p:nvPicPr>
        <p:blipFill>
          <a:blip r:embed="rId2"/>
          <a:stretch>
            <a:fillRect/>
          </a:stretch>
        </p:blipFill>
        <p:spPr>
          <a:xfrm>
            <a:off x="2689225" y="2133600"/>
            <a:ext cx="4222750" cy="4222750"/>
          </a:xfrm>
          <a:ln>
            <a:solidFill>
              <a:schemeClr val="accent1"/>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a:ln>
            <a:solidFill>
              <a:schemeClr val="accent1"/>
            </a:solidFill>
          </a:ln>
        </p:spPr>
        <p:txBody>
          <a:bodyPr/>
          <a:lstStyle/>
          <a:p>
            <a:r>
              <a:rPr lang="en-US" sz="2000" dirty="0" err="1" smtClean="0"/>
              <a:t>Tibial</a:t>
            </a:r>
            <a:r>
              <a:rPr lang="en-US" sz="2000" dirty="0" smtClean="0"/>
              <a:t> plateau fractures.</a:t>
            </a:r>
            <a:br>
              <a:rPr lang="en-US" sz="2000" dirty="0" smtClean="0"/>
            </a:br>
            <a:r>
              <a:rPr lang="en-US" sz="2000" dirty="0" err="1" smtClean="0"/>
              <a:t>Radiograf</a:t>
            </a:r>
            <a:r>
              <a:rPr lang="en-US" sz="2000" dirty="0" smtClean="0"/>
              <a:t> </a:t>
            </a:r>
            <a:r>
              <a:rPr lang="en-US" sz="2000" dirty="0" err="1" smtClean="0"/>
              <a:t>lutut</a:t>
            </a:r>
            <a:r>
              <a:rPr lang="en-US" sz="2000" dirty="0" smtClean="0"/>
              <a:t> </a:t>
            </a:r>
            <a:r>
              <a:rPr lang="en-US" sz="2000" dirty="0" err="1" smtClean="0"/>
              <a:t>menunjukkan</a:t>
            </a:r>
            <a:r>
              <a:rPr lang="en-US" sz="2000" dirty="0" smtClean="0"/>
              <a:t> </a:t>
            </a:r>
            <a:r>
              <a:rPr lang="en-US" sz="2000" dirty="0" err="1" smtClean="0"/>
              <a:t>Tidak</a:t>
            </a:r>
            <a:r>
              <a:rPr lang="en-US" sz="2000" dirty="0" smtClean="0"/>
              <a:t> </a:t>
            </a:r>
            <a:r>
              <a:rPr lang="en-US" sz="2000" dirty="0" err="1" smtClean="0"/>
              <a:t>ada</a:t>
            </a:r>
            <a:r>
              <a:rPr lang="en-US" sz="2000" dirty="0" smtClean="0"/>
              <a:t> </a:t>
            </a:r>
            <a:r>
              <a:rPr lang="en-US" sz="2000" dirty="0" err="1" smtClean="0"/>
              <a:t>depresi</a:t>
            </a:r>
            <a:r>
              <a:rPr lang="en-US" sz="2000" dirty="0" smtClean="0"/>
              <a:t> </a:t>
            </a:r>
            <a:r>
              <a:rPr lang="en-US" sz="2000" dirty="0" err="1" smtClean="0"/>
              <a:t>artikular</a:t>
            </a:r>
            <a:endParaRPr lang="en-US" sz="2000" dirty="0"/>
          </a:p>
        </p:txBody>
      </p:sp>
      <p:pic>
        <p:nvPicPr>
          <p:cNvPr id="6" name="Content Placeholder 5" descr="tp3.jpg"/>
          <p:cNvPicPr>
            <a:picLocks noGrp="1" noChangeAspect="1"/>
          </p:cNvPicPr>
          <p:nvPr>
            <p:ph idx="1"/>
          </p:nvPr>
        </p:nvPicPr>
        <p:blipFill>
          <a:blip r:embed="rId2"/>
          <a:stretch>
            <a:fillRect/>
          </a:stretch>
        </p:blipFill>
        <p:spPr>
          <a:xfrm>
            <a:off x="3505200" y="1555376"/>
            <a:ext cx="2438400" cy="4781178"/>
          </a:xfrm>
          <a:ln>
            <a:solidFill>
              <a:schemeClr val="accent1"/>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r>
              <a:rPr lang="id-ID" sz="1600" dirty="0" smtClean="0">
                <a:latin typeface="Calibri" pitchFamily="34" charset="0"/>
                <a:cs typeface="Calibri" pitchFamily="34" charset="0"/>
              </a:rPr>
              <a:t>Gangguan mobilitas sendi, fungsi motor, kinerja otot dan ROM yang berkaitan dengan </a:t>
            </a:r>
            <a:br>
              <a:rPr lang="id-ID" sz="1600" dirty="0" smtClean="0">
                <a:latin typeface="Calibri" pitchFamily="34" charset="0"/>
                <a:cs typeface="Calibri" pitchFamily="34" charset="0"/>
              </a:rPr>
            </a:br>
            <a:r>
              <a:rPr lang="id-ID" sz="2800" b="1" dirty="0" smtClean="0">
                <a:solidFill>
                  <a:srgbClr val="FFFF00"/>
                </a:solidFill>
                <a:latin typeface="Calibri" pitchFamily="34" charset="0"/>
                <a:cs typeface="Calibri" pitchFamily="34" charset="0"/>
              </a:rPr>
              <a:t>Artropalsti sendi</a:t>
            </a:r>
            <a:r>
              <a:rPr lang="en-US" sz="1600" dirty="0" smtClean="0">
                <a:latin typeface="Calibri" pitchFamily="34" charset="0"/>
                <a:cs typeface="Calibri" pitchFamily="34" charset="0"/>
              </a:rPr>
              <a:t>.</a:t>
            </a: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endParaRPr lang="id-ID" sz="3200" b="1" dirty="0"/>
          </a:p>
        </p:txBody>
      </p:sp>
      <p:sp>
        <p:nvSpPr>
          <p:cNvPr id="3" name="Content Placeholder 2"/>
          <p:cNvSpPr>
            <a:spLocks noGrp="1"/>
          </p:cNvSpPr>
          <p:nvPr>
            <p:ph idx="1"/>
          </p:nvPr>
        </p:nvSpPr>
        <p:spPr>
          <a:xfrm>
            <a:off x="914400" y="1783560"/>
            <a:ext cx="7772400" cy="4541040"/>
          </a:xfrm>
          <a:solidFill>
            <a:srgbClr val="FF0000"/>
          </a:solidFill>
          <a:ln>
            <a:solidFill>
              <a:srgbClr val="FF0000"/>
            </a:solidFill>
          </a:ln>
        </p:spPr>
        <p:txBody>
          <a:bodyPr>
            <a:normAutofit/>
          </a:bodyPr>
          <a:lstStyle/>
          <a:p>
            <a:r>
              <a:rPr lang="id-ID" sz="3200" b="1" dirty="0" smtClean="0">
                <a:solidFill>
                  <a:srgbClr val="FFFF00"/>
                </a:solidFill>
                <a:latin typeface="Calibri" pitchFamily="34" charset="0"/>
                <a:cs typeface="Calibri" pitchFamily="34" charset="0"/>
              </a:rPr>
              <a:t>INVESTIGATIONS</a:t>
            </a:r>
          </a:p>
          <a:p>
            <a:endParaRPr lang="id-ID" sz="3200" b="1" dirty="0" smtClean="0">
              <a:solidFill>
                <a:srgbClr val="FFFF00"/>
              </a:solidFill>
              <a:latin typeface="Calibri" pitchFamily="34" charset="0"/>
              <a:cs typeface="Calibri" pitchFamily="34" charset="0"/>
            </a:endParaRPr>
          </a:p>
          <a:p>
            <a:r>
              <a:rPr lang="en-US" sz="3200" b="1" dirty="0" smtClean="0">
                <a:solidFill>
                  <a:srgbClr val="FFFF00"/>
                </a:solidFill>
              </a:rPr>
              <a:t>Hip Replacement</a:t>
            </a:r>
          </a:p>
          <a:p>
            <a:r>
              <a:rPr lang="id-ID" sz="3200" b="1" dirty="0" smtClean="0">
                <a:solidFill>
                  <a:srgbClr val="FFFF00"/>
                </a:solidFill>
              </a:rPr>
              <a:t>Knee Replacement</a:t>
            </a:r>
            <a:endParaRPr lang="en-US" sz="3200" b="1" dirty="0" smtClean="0">
              <a:solidFill>
                <a:srgbClr val="FFFF00"/>
              </a:solidFill>
            </a:endParaRPr>
          </a:p>
          <a:p>
            <a:r>
              <a:rPr lang="en-US" sz="3200" b="1" dirty="0" smtClean="0"/>
              <a:t>Total Shoulder Replacement</a:t>
            </a:r>
          </a:p>
          <a:p>
            <a:r>
              <a:rPr lang="en-US" sz="3200" b="1" dirty="0" smtClean="0"/>
              <a:t>Elbow Replacement</a:t>
            </a:r>
            <a:endParaRPr lang="en-US" sz="3200" dirty="0" smtClean="0"/>
          </a:p>
          <a:p>
            <a:endParaRPr lang="id-ID" sz="3200" b="1" dirty="0">
              <a:solidFill>
                <a:srgbClr val="FFFF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772400" cy="4541040"/>
          </a:xfrm>
          <a:ln>
            <a:solidFill>
              <a:srgbClr val="FF0000"/>
            </a:solidFill>
          </a:ln>
        </p:spPr>
        <p:txBody>
          <a:bodyPr/>
          <a:lstStyle/>
          <a:p>
            <a:r>
              <a:rPr lang="id-ID" b="1" dirty="0" smtClean="0">
                <a:solidFill>
                  <a:srgbClr val="FFFF00"/>
                </a:solidFill>
              </a:rPr>
              <a:t>A. </a:t>
            </a:r>
            <a:r>
              <a:rPr lang="en-US" b="1" dirty="0" smtClean="0">
                <a:solidFill>
                  <a:srgbClr val="FFFF00"/>
                </a:solidFill>
              </a:rPr>
              <a:t>Hip Replacement</a:t>
            </a:r>
            <a:r>
              <a:rPr lang="id-ID" b="1" dirty="0" smtClean="0">
                <a:solidFill>
                  <a:srgbClr val="FFFF00"/>
                </a:solidFill>
              </a:rPr>
              <a:t> </a:t>
            </a:r>
          </a:p>
          <a:p>
            <a:pPr>
              <a:buNone/>
            </a:pPr>
            <a:r>
              <a:rPr lang="id-ID" dirty="0" smtClean="0"/>
              <a:t>		Total Hip Replacement</a:t>
            </a:r>
          </a:p>
          <a:p>
            <a:pPr>
              <a:buNone/>
            </a:pPr>
            <a:r>
              <a:rPr lang="id-ID" dirty="0" smtClean="0"/>
              <a:t>		Austine Moore Phrothesis (AMP)</a:t>
            </a:r>
            <a:endParaRPr lang="en-US" dirty="0" smtClean="0"/>
          </a:p>
          <a:p>
            <a:r>
              <a:rPr lang="id-ID" b="1" dirty="0" smtClean="0">
                <a:solidFill>
                  <a:srgbClr val="FFFF00"/>
                </a:solidFill>
              </a:rPr>
              <a:t>B. Knee Replacement</a:t>
            </a:r>
          </a:p>
          <a:p>
            <a:pPr>
              <a:buNone/>
            </a:pPr>
            <a:r>
              <a:rPr lang="id-ID" dirty="0" smtClean="0"/>
              <a:t>		Total Knee Replacement </a:t>
            </a:r>
            <a:endParaRPr lang="en-US"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solidFill>
                  <a:srgbClr val="FFFF00"/>
                </a:solidFill>
              </a:rPr>
              <a:t>A. </a:t>
            </a:r>
            <a:r>
              <a:rPr lang="en-US" b="1" dirty="0" smtClean="0">
                <a:solidFill>
                  <a:srgbClr val="FFFF00"/>
                </a:solidFill>
              </a:rPr>
              <a:t>Hip Replacement</a:t>
            </a:r>
            <a:r>
              <a:rPr lang="id-ID" b="1" dirty="0" smtClean="0">
                <a:solidFill>
                  <a:srgbClr val="FFFF00"/>
                </a:solidFill>
              </a:rPr>
              <a:t> </a:t>
            </a:r>
            <a:br>
              <a:rPr lang="id-ID" b="1" dirty="0" smtClean="0">
                <a:solidFill>
                  <a:srgbClr val="FFFF00"/>
                </a:solidFill>
              </a:rPr>
            </a:br>
            <a:endParaRPr lang="en-US" b="1" dirty="0">
              <a:solidFill>
                <a:srgbClr val="FF0000"/>
              </a:solidFill>
            </a:endParaRPr>
          </a:p>
        </p:txBody>
      </p:sp>
      <p:sp>
        <p:nvSpPr>
          <p:cNvPr id="4" name="Rectangle 3"/>
          <p:cNvSpPr/>
          <p:nvPr/>
        </p:nvSpPr>
        <p:spPr>
          <a:xfrm>
            <a:off x="0" y="0"/>
            <a:ext cx="35715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http://upload.wikimedia.org/wikipedia/commons/thumb/2/2f/Hip_replacement_Image_3684-PH.jpg/230px-Hip_replacement_Image_3684-PH.jpg">
            <a:hlinkClick r:id="rId2"/>
          </p:cNvPr>
          <p:cNvPicPr>
            <a:picLocks noGrp="1"/>
          </p:cNvPicPr>
          <p:nvPr>
            <p:ph idx="1"/>
          </p:nvPr>
        </p:nvPicPr>
        <p:blipFill>
          <a:blip r:embed="rId3"/>
          <a:srcRect/>
          <a:stretch>
            <a:fillRect/>
          </a:stretch>
        </p:blipFill>
        <p:spPr bwMode="auto">
          <a:xfrm>
            <a:off x="2743200" y="1447800"/>
            <a:ext cx="4419600" cy="3657600"/>
          </a:xfrm>
          <a:prstGeom prst="rect">
            <a:avLst/>
          </a:prstGeom>
          <a:noFill/>
          <a:ln w="38100">
            <a:solidFill>
              <a:schemeClr val="accent3"/>
            </a:solidFill>
            <a:miter lim="800000"/>
            <a:headEnd/>
            <a:tailEnd/>
          </a:ln>
        </p:spPr>
      </p:pic>
      <p:sp>
        <p:nvSpPr>
          <p:cNvPr id="7" name="TextBox 6"/>
          <p:cNvSpPr txBox="1"/>
          <p:nvPr/>
        </p:nvSpPr>
        <p:spPr>
          <a:xfrm>
            <a:off x="838200" y="5334000"/>
            <a:ext cx="7715304" cy="1200329"/>
          </a:xfrm>
          <a:prstGeom prst="rect">
            <a:avLst/>
          </a:prstGeom>
          <a:solidFill>
            <a:schemeClr val="accent1">
              <a:lumMod val="75000"/>
            </a:schemeClr>
          </a:solidFill>
        </p:spPr>
        <p:txBody>
          <a:bodyPr wrap="square" rtlCol="0">
            <a:spAutoFit/>
          </a:bodyPr>
          <a:lstStyle/>
          <a:p>
            <a:r>
              <a:rPr lang="id-ID" sz="2400" dirty="0" smtClean="0"/>
              <a:t>X-ray, Right hip  telah  digantikan oleh  logam yang diatur dalam tulang paha atau femur dan soket diganti dengan plastik  putih  (jelas dalam X-ray).</a:t>
            </a:r>
            <a:endParaRPr lang="id-ID" sz="2400" b="1"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7772400" cy="914400"/>
          </a:xfrm>
        </p:spPr>
        <p:txBody>
          <a:bodyPr/>
          <a:lstStyle/>
          <a:p>
            <a:pPr algn="ctr"/>
            <a:r>
              <a:rPr lang="id-ID" b="1" dirty="0" smtClean="0">
                <a:solidFill>
                  <a:srgbClr val="FF0000"/>
                </a:solidFill>
              </a:rPr>
              <a:t>Pengertian</a:t>
            </a:r>
            <a:endParaRPr lang="en-US" b="1" dirty="0">
              <a:solidFill>
                <a:srgbClr val="FF0000"/>
              </a:solidFill>
            </a:endParaRPr>
          </a:p>
        </p:txBody>
      </p:sp>
      <p:sp>
        <p:nvSpPr>
          <p:cNvPr id="3" name="Content Placeholder 2"/>
          <p:cNvSpPr>
            <a:spLocks noGrp="1"/>
          </p:cNvSpPr>
          <p:nvPr>
            <p:ph idx="1"/>
          </p:nvPr>
        </p:nvSpPr>
        <p:spPr>
          <a:xfrm>
            <a:off x="914400" y="1142984"/>
            <a:ext cx="7772400" cy="5212576"/>
          </a:xfrm>
        </p:spPr>
        <p:txBody>
          <a:bodyPr>
            <a:normAutofit fontScale="77500" lnSpcReduction="20000"/>
          </a:bodyPr>
          <a:lstStyle/>
          <a:p>
            <a:r>
              <a:rPr lang="id-ID" dirty="0" smtClean="0"/>
              <a:t>Hip replacement adalah prosedur pembedahan di mana sendi panggul diganti dengan implan prostetik. </a:t>
            </a:r>
          </a:p>
          <a:p>
            <a:r>
              <a:rPr lang="id-ID" dirty="0" smtClean="0"/>
              <a:t>Operasi penggantian pinggul dapat dilakukan sebagai pengganti total atau hemi (setengah) pengganti. </a:t>
            </a:r>
          </a:p>
          <a:p>
            <a:r>
              <a:rPr lang="id-ID" dirty="0" smtClean="0"/>
              <a:t>Seperti penggantian bedah ortopedi sendi umumnya dilakukan untuk meringankan rasa sakit radang sendi atau memperbaiki kerusakan sendi yang parah fisik sebagai bagian dari pengobatan patah tulang pinggul.</a:t>
            </a:r>
          </a:p>
          <a:p>
            <a:r>
              <a:rPr lang="id-ID" dirty="0" smtClean="0"/>
              <a:t> Sebuah penggantian panggul total (artroplasti total pinggul) terdiri dari baik menggantikan acetabulum dan kepala femoral sementara hemiarthroplasty umumnya hanya menggantikan kepala femoral.</a:t>
            </a:r>
          </a:p>
          <a:p>
            <a:r>
              <a:rPr lang="id-ID" dirty="0" smtClean="0"/>
              <a:t> Penggantian pinggul saat operasi ortopedi yang paling umum, meskipun kepuasan pasien jangka pendek dan panjang bervariasi. </a:t>
            </a:r>
            <a:endParaRPr lang="en-US" dirty="0"/>
          </a:p>
        </p:txBody>
      </p:sp>
      <p:sp>
        <p:nvSpPr>
          <p:cNvPr id="4" name="Rectangle 3"/>
          <p:cNvSpPr/>
          <p:nvPr/>
        </p:nvSpPr>
        <p:spPr>
          <a:xfrm>
            <a:off x="0" y="0"/>
            <a:ext cx="35715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Risks and complications</a:t>
            </a:r>
            <a:endParaRPr lang="en-US" b="1" dirty="0">
              <a:solidFill>
                <a:srgbClr val="FF0000"/>
              </a:solidFill>
            </a:endParaRPr>
          </a:p>
        </p:txBody>
      </p:sp>
      <p:sp>
        <p:nvSpPr>
          <p:cNvPr id="4" name="Rectangle 3"/>
          <p:cNvSpPr/>
          <p:nvPr/>
        </p:nvSpPr>
        <p:spPr>
          <a:xfrm>
            <a:off x="0" y="0"/>
            <a:ext cx="35715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ttp://upload.wikimedia.org/wikipedia/commons/thumb/7/76/Dislocated_hip_replacement.jpg/220px-Dislocated_hip_replacement.jpg">
            <a:hlinkClick r:id="rId2"/>
          </p:cNvPr>
          <p:cNvPicPr>
            <a:picLocks noGrp="1"/>
          </p:cNvPicPr>
          <p:nvPr>
            <p:ph idx="1"/>
          </p:nvPr>
        </p:nvPicPr>
        <p:blipFill>
          <a:blip r:embed="rId3"/>
          <a:srcRect/>
          <a:stretch>
            <a:fillRect/>
          </a:stretch>
        </p:blipFill>
        <p:spPr bwMode="auto">
          <a:xfrm>
            <a:off x="928662" y="1500174"/>
            <a:ext cx="2794000" cy="3708400"/>
          </a:xfrm>
          <a:prstGeom prst="rect">
            <a:avLst/>
          </a:prstGeom>
          <a:noFill/>
          <a:ln w="38100">
            <a:solidFill>
              <a:schemeClr val="accent3"/>
            </a:solidFill>
            <a:miter lim="800000"/>
            <a:headEnd/>
            <a:tailEnd/>
          </a:ln>
        </p:spPr>
      </p:pic>
      <p:sp>
        <p:nvSpPr>
          <p:cNvPr id="6" name="TextBox 5"/>
          <p:cNvSpPr txBox="1"/>
          <p:nvPr/>
        </p:nvSpPr>
        <p:spPr>
          <a:xfrm>
            <a:off x="1000100" y="5643578"/>
            <a:ext cx="2786082" cy="677108"/>
          </a:xfrm>
          <a:prstGeom prst="rect">
            <a:avLst/>
          </a:prstGeom>
          <a:noFill/>
        </p:spPr>
        <p:txBody>
          <a:bodyPr wrap="square" rtlCol="0">
            <a:spAutoFit/>
          </a:bodyPr>
          <a:lstStyle/>
          <a:p>
            <a:r>
              <a:rPr lang="id-ID" sz="2000" b="1" dirty="0" smtClean="0"/>
              <a:t>Dislocated artificial hip</a:t>
            </a:r>
          </a:p>
          <a:p>
            <a:endParaRPr lang="id-ID" dirty="0"/>
          </a:p>
        </p:txBody>
      </p:sp>
      <p:pic>
        <p:nvPicPr>
          <p:cNvPr id="7" name="Picture 6" descr="http://upload.wikimedia.org/wikipedia/commons/thumb/b/b7/Hip_joint_aseptic_loosening_ar1938-1.png/220px-Hip_joint_aseptic_loosening_ar1938-1.png">
            <a:hlinkClick r:id="rId4"/>
          </p:cNvPr>
          <p:cNvPicPr/>
          <p:nvPr/>
        </p:nvPicPr>
        <p:blipFill>
          <a:blip r:embed="rId5"/>
          <a:srcRect/>
          <a:stretch>
            <a:fillRect/>
          </a:stretch>
        </p:blipFill>
        <p:spPr bwMode="auto">
          <a:xfrm>
            <a:off x="5357818" y="1500174"/>
            <a:ext cx="2571768" cy="3714776"/>
          </a:xfrm>
          <a:prstGeom prst="rect">
            <a:avLst/>
          </a:prstGeom>
          <a:noFill/>
          <a:ln w="38100">
            <a:solidFill>
              <a:schemeClr val="accent3"/>
            </a:solidFill>
            <a:miter lim="800000"/>
            <a:headEnd/>
            <a:tailEnd/>
          </a:ln>
        </p:spPr>
      </p:pic>
      <p:sp>
        <p:nvSpPr>
          <p:cNvPr id="8" name="TextBox 7"/>
          <p:cNvSpPr txBox="1"/>
          <p:nvPr/>
        </p:nvSpPr>
        <p:spPr>
          <a:xfrm>
            <a:off x="5214942" y="5429264"/>
            <a:ext cx="3071834" cy="984885"/>
          </a:xfrm>
          <a:prstGeom prst="rect">
            <a:avLst/>
          </a:prstGeom>
          <a:noFill/>
        </p:spPr>
        <p:txBody>
          <a:bodyPr wrap="square" rtlCol="0">
            <a:spAutoFit/>
          </a:bodyPr>
          <a:lstStyle/>
          <a:p>
            <a:r>
              <a:rPr lang="id-ID" sz="2000" b="1" dirty="0" smtClean="0"/>
              <a:t>Hip prosthesis displaying aseptic loosening (arrows)</a:t>
            </a:r>
          </a:p>
          <a:p>
            <a:endParaRPr lang="id-ID"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28"/>
            <a:ext cx="7772400" cy="914400"/>
          </a:xfrm>
        </p:spPr>
        <p:txBody>
          <a:bodyPr/>
          <a:lstStyle/>
          <a:p>
            <a:pPr algn="ctr"/>
            <a:r>
              <a:rPr lang="id-ID" sz="3200" b="1" dirty="0" smtClean="0">
                <a:solidFill>
                  <a:srgbClr val="FF0000"/>
                </a:solidFill>
              </a:rPr>
              <a:t>B. TOTAL KNEE REPLACEMENT</a:t>
            </a:r>
            <a:endParaRPr lang="en-US" sz="3200" b="1" dirty="0">
              <a:solidFill>
                <a:srgbClr val="FF0000"/>
              </a:solidFill>
            </a:endParaRPr>
          </a:p>
        </p:txBody>
      </p:sp>
      <p:sp>
        <p:nvSpPr>
          <p:cNvPr id="4" name="Rectangle 3"/>
          <p:cNvSpPr/>
          <p:nvPr/>
        </p:nvSpPr>
        <p:spPr>
          <a:xfrm>
            <a:off x="0" y="0"/>
            <a:ext cx="35715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hysical Therapy for Total Knee Replacement"/>
          <p:cNvPicPr>
            <a:picLocks noGrp="1"/>
          </p:cNvPicPr>
          <p:nvPr>
            <p:ph idx="1"/>
          </p:nvPr>
        </p:nvPicPr>
        <p:blipFill>
          <a:blip r:embed="rId2"/>
          <a:srcRect/>
          <a:stretch>
            <a:fillRect/>
          </a:stretch>
        </p:blipFill>
        <p:spPr bwMode="auto">
          <a:xfrm>
            <a:off x="609601" y="1143000"/>
            <a:ext cx="4495800" cy="4876800"/>
          </a:xfrm>
          <a:prstGeom prst="rect">
            <a:avLst/>
          </a:prstGeom>
          <a:solidFill>
            <a:schemeClr val="accent3"/>
          </a:solidFill>
          <a:ln w="9525">
            <a:solidFill>
              <a:schemeClr val="tx2">
                <a:lumMod val="50000"/>
              </a:schemeClr>
            </a:solidFill>
            <a:miter lim="800000"/>
            <a:headEnd/>
            <a:tailEnd/>
          </a:ln>
        </p:spPr>
      </p:pic>
      <p:sp>
        <p:nvSpPr>
          <p:cNvPr id="7" name="Rectangle 6"/>
          <p:cNvSpPr/>
          <p:nvPr/>
        </p:nvSpPr>
        <p:spPr>
          <a:xfrm>
            <a:off x="5257800" y="1143000"/>
            <a:ext cx="3309966" cy="4893647"/>
          </a:xfrm>
          <a:prstGeom prst="rect">
            <a:avLst/>
          </a:prstGeom>
          <a:solidFill>
            <a:schemeClr val="tx2"/>
          </a:solidFill>
          <a:ln w="28575">
            <a:solidFill>
              <a:schemeClr val="accent1"/>
            </a:solidFill>
          </a:ln>
        </p:spPr>
        <p:txBody>
          <a:bodyPr wrap="square">
            <a:spAutoFit/>
          </a:bodyPr>
          <a:lstStyle/>
          <a:p>
            <a:r>
              <a:rPr lang="id-ID" sz="2400" dirty="0" smtClean="0">
                <a:solidFill>
                  <a:schemeClr val="bg1"/>
                </a:solidFill>
              </a:rPr>
              <a:t>Pasien dengan kerusakan parah sendi lutut berhubungan dengan nyeri progresif dan gangguan fungsi, potensial  untuk Total knee Replacement</a:t>
            </a:r>
            <a:br>
              <a:rPr lang="id-ID" sz="2400" dirty="0" smtClean="0">
                <a:solidFill>
                  <a:schemeClr val="bg1"/>
                </a:solidFill>
              </a:rPr>
            </a:br>
            <a:r>
              <a:rPr lang="id-ID" sz="2400" dirty="0" smtClean="0">
                <a:solidFill>
                  <a:schemeClr val="bg1"/>
                </a:solidFill>
              </a:rPr>
              <a:t>• Osteoarthritis adalah yang paling umum untuk TKR.</a:t>
            </a:r>
            <a:br>
              <a:rPr lang="id-ID" sz="2400" dirty="0" smtClean="0">
                <a:solidFill>
                  <a:schemeClr val="bg1"/>
                </a:solidFill>
              </a:rPr>
            </a:br>
            <a:r>
              <a:rPr lang="id-ID" sz="2400" b="1" dirty="0" smtClean="0">
                <a:solidFill>
                  <a:schemeClr val="accent4">
                    <a:lumMod val="75000"/>
                  </a:schemeClr>
                </a:solidFill>
              </a:rPr>
              <a:t>• Fisioterapi adalah bagian penting dari rehabilitasi TKR.</a:t>
            </a:r>
            <a:endParaRPr lang="id-ID" sz="24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248400"/>
          </a:xfrm>
          <a:ln>
            <a:solidFill>
              <a:srgbClr val="FF0000"/>
            </a:solidFill>
          </a:ln>
        </p:spPr>
        <p:txBody>
          <a:bodyPr>
            <a:normAutofit/>
          </a:bodyPr>
          <a:lstStyle/>
          <a:p>
            <a:pPr>
              <a:buNone/>
            </a:pPr>
            <a:r>
              <a:rPr lang="id-ID" dirty="0" smtClean="0">
                <a:solidFill>
                  <a:srgbClr val="FFFF00"/>
                </a:solidFill>
              </a:rPr>
              <a:t>	</a:t>
            </a:r>
          </a:p>
          <a:p>
            <a:pPr>
              <a:buNone/>
            </a:pPr>
            <a:r>
              <a:rPr lang="id-ID" dirty="0" smtClean="0">
                <a:solidFill>
                  <a:srgbClr val="FFFF00"/>
                </a:solidFill>
              </a:rPr>
              <a:t>• C-reactive protein uji (CRP) </a:t>
            </a:r>
            <a:r>
              <a:rPr lang="id-ID" dirty="0" smtClean="0"/>
              <a:t>- yang mendeteksi peradangan dan tes untuk aktivitas penyakit itu, dapat digunakan untuk membantu membedakan osteoarthritis dan RA. </a:t>
            </a:r>
          </a:p>
          <a:p>
            <a:pPr>
              <a:buNone/>
            </a:pPr>
            <a:r>
              <a:rPr lang="id-ID" dirty="0" smtClean="0"/>
              <a:t>	Tingkat Peningkatan CRP terjadi di RA tetapi tidak pada osteoartritis.</a:t>
            </a:r>
          </a:p>
          <a:p>
            <a:pPr>
              <a:buNone/>
            </a:pPr>
            <a:r>
              <a:rPr lang="id-ID" dirty="0" smtClean="0">
                <a:solidFill>
                  <a:srgbClr val="FFFF00"/>
                </a:solidFill>
              </a:rPr>
              <a:t>• CBC </a:t>
            </a:r>
            <a:r>
              <a:rPr lang="id-ID" dirty="0" smtClean="0"/>
              <a:t>- untuk membantu mengevaluasi sel darah merah dan putih seseorang dan hemoglobin, untuk memonitor efek samping dari beberapa  perawatan OA.</a:t>
            </a:r>
            <a:br>
              <a:rPr lang="id-ID" dirty="0" smtClean="0"/>
            </a:b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715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nee Illustration - Total Knee Replacement"/>
          <p:cNvPicPr>
            <a:picLocks noGrp="1"/>
          </p:cNvPicPr>
          <p:nvPr>
            <p:ph idx="1"/>
          </p:nvPr>
        </p:nvPicPr>
        <p:blipFill>
          <a:blip r:embed="rId2"/>
          <a:srcRect/>
          <a:stretch>
            <a:fillRect/>
          </a:stretch>
        </p:blipFill>
        <p:spPr bwMode="auto">
          <a:xfrm>
            <a:off x="1676400" y="762000"/>
            <a:ext cx="6324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r"/>
            <a:r>
              <a:rPr lang="en-US" sz="1800" b="1" dirty="0" smtClean="0">
                <a:solidFill>
                  <a:srgbClr val="FFFF00"/>
                </a:solidFill>
              </a:rPr>
              <a:t/>
            </a:r>
            <a:br>
              <a:rPr lang="en-US" sz="1800" b="1" dirty="0" smtClean="0">
                <a:solidFill>
                  <a:srgbClr val="FFFF00"/>
                </a:solidFill>
              </a:rPr>
            </a:br>
            <a:r>
              <a:rPr lang="id-ID" b="1" dirty="0" smtClean="0">
                <a:solidFill>
                  <a:srgbClr val="FFFF00"/>
                </a:solidFill>
              </a:rPr>
              <a:t/>
            </a:r>
            <a:br>
              <a:rPr lang="id-ID" b="1" dirty="0" smtClean="0">
                <a:solidFill>
                  <a:srgbClr val="FFFF00"/>
                </a:solidFill>
              </a:rPr>
            </a:br>
            <a:r>
              <a:rPr lang="en-US" b="1" dirty="0" smtClean="0">
                <a:solidFill>
                  <a:srgbClr val="FFFF00"/>
                </a:solidFill>
              </a:rPr>
              <a:t/>
            </a:r>
            <a:br>
              <a:rPr lang="en-US" b="1" dirty="0" smtClean="0">
                <a:solidFill>
                  <a:srgbClr val="FFFF00"/>
                </a:solidFill>
              </a:rPr>
            </a:br>
            <a:r>
              <a:rPr lang="id-ID" b="1" dirty="0" smtClean="0">
                <a:solidFill>
                  <a:srgbClr val="FFFF00"/>
                </a:solidFill>
              </a:rPr>
              <a:t/>
            </a:r>
            <a:br>
              <a:rPr lang="id-ID" b="1" dirty="0" smtClean="0">
                <a:solidFill>
                  <a:srgbClr val="FFFF00"/>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endParaRPr lang="en-US" b="1" dirty="0">
              <a:solidFill>
                <a:schemeClr val="bg1"/>
              </a:solidFill>
            </a:endParaRPr>
          </a:p>
        </p:txBody>
      </p:sp>
      <p:pic>
        <p:nvPicPr>
          <p:cNvPr id="3" name="Picture 2" descr="SIAP PENTAS.JPG"/>
          <p:cNvPicPr>
            <a:picLocks noChangeAspect="1"/>
          </p:cNvPicPr>
          <p:nvPr/>
        </p:nvPicPr>
        <p:blipFill>
          <a:blip r:embed="rId2" cstate="print"/>
          <a:stretch>
            <a:fillRect/>
          </a:stretch>
        </p:blipFill>
        <p:spPr>
          <a:xfrm>
            <a:off x="1007236" y="685800"/>
            <a:ext cx="4451237" cy="3200400"/>
          </a:xfrm>
          <a:prstGeom prst="rect">
            <a:avLst/>
          </a:prstGeom>
          <a:ln w="28575">
            <a:solidFill>
              <a:srgbClr val="FFC000"/>
            </a:solidFill>
          </a:ln>
        </p:spPr>
      </p:pic>
      <p:sp>
        <p:nvSpPr>
          <p:cNvPr id="4" name="Rectangle 3"/>
          <p:cNvSpPr/>
          <p:nvPr/>
        </p:nvSpPr>
        <p:spPr>
          <a:xfrm>
            <a:off x="4419600" y="4495800"/>
            <a:ext cx="3200400" cy="533400"/>
          </a:xfrm>
          <a:prstGeom prst="rect">
            <a:avLst/>
          </a:prstGeom>
          <a:solidFill>
            <a:srgbClr val="996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Brush Script MT" pitchFamily="66" charset="0"/>
              </a:rPr>
              <a:t>Terima</a:t>
            </a:r>
            <a:r>
              <a:rPr lang="en-US" sz="3600" dirty="0" smtClean="0">
                <a:latin typeface="Brush Script MT" pitchFamily="66" charset="0"/>
              </a:rPr>
              <a:t> </a:t>
            </a:r>
            <a:r>
              <a:rPr lang="en-US" sz="3600" dirty="0" err="1" smtClean="0">
                <a:latin typeface="Brush Script MT" pitchFamily="66" charset="0"/>
              </a:rPr>
              <a:t>kasih</a:t>
            </a:r>
            <a:endParaRPr lang="en-US" sz="3600" dirty="0">
              <a:latin typeface="Brush Script MT" pitchFamily="66" charset="0"/>
            </a:endParaRPr>
          </a:p>
        </p:txBody>
      </p:sp>
      <p:sp>
        <p:nvSpPr>
          <p:cNvPr id="5" name="TextBox 4"/>
          <p:cNvSpPr txBox="1"/>
          <p:nvPr/>
        </p:nvSpPr>
        <p:spPr>
          <a:xfrm>
            <a:off x="1295400" y="5791200"/>
            <a:ext cx="990600" cy="461665"/>
          </a:xfrm>
          <a:prstGeom prst="rect">
            <a:avLst/>
          </a:prstGeom>
          <a:noFill/>
        </p:spPr>
        <p:txBody>
          <a:bodyPr wrap="square" rtlCol="0">
            <a:spAutoFit/>
          </a:bodyPr>
          <a:lstStyle/>
          <a:p>
            <a:r>
              <a:rPr lang="en-US" sz="2400" b="1" dirty="0" smtClean="0"/>
              <a:t>OK</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248400"/>
          </a:xfrm>
          <a:ln>
            <a:noFill/>
          </a:ln>
        </p:spPr>
        <p:txBody>
          <a:bodyPr>
            <a:normAutofit/>
          </a:bodyPr>
          <a:lstStyle/>
          <a:p>
            <a:pPr algn="ctr">
              <a:buNone/>
            </a:pPr>
            <a:r>
              <a:rPr lang="id-I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 RAY</a:t>
            </a:r>
          </a:p>
          <a:p>
            <a:pPr>
              <a:buNone/>
            </a:pPr>
            <a:endParaRPr lang="id-ID" b="1" dirty="0" smtClean="0">
              <a:solidFill>
                <a:srgbClr val="FFFF00"/>
              </a:solidFill>
            </a:endParaRPr>
          </a:p>
          <a:p>
            <a:pPr>
              <a:buNone/>
            </a:pPr>
            <a:r>
              <a:rPr lang="id-ID" b="1" dirty="0" smtClean="0">
                <a:solidFill>
                  <a:srgbClr val="FFFF00"/>
                </a:solidFill>
              </a:rPr>
              <a:t>X-Ray </a:t>
            </a:r>
            <a:r>
              <a:rPr lang="en-US" b="1" dirty="0" err="1" smtClean="0">
                <a:solidFill>
                  <a:srgbClr val="FFFF00"/>
                </a:solidFill>
              </a:rPr>
              <a:t>menunjukkan</a:t>
            </a:r>
            <a:r>
              <a:rPr lang="en-US" b="1" dirty="0" smtClean="0">
                <a:solidFill>
                  <a:srgbClr val="FFFF00"/>
                </a:solidFill>
              </a:rPr>
              <a:t> </a:t>
            </a:r>
            <a:r>
              <a:rPr lang="en-US" b="1" dirty="0" err="1" smtClean="0">
                <a:solidFill>
                  <a:srgbClr val="FFFF00"/>
                </a:solidFill>
              </a:rPr>
              <a:t>perubahan</a:t>
            </a:r>
            <a:r>
              <a:rPr lang="en-US" b="1" dirty="0" smtClean="0">
                <a:solidFill>
                  <a:srgbClr val="FFFF00"/>
                </a:solidFill>
              </a:rPr>
              <a:t> </a:t>
            </a:r>
            <a:r>
              <a:rPr lang="en-US" b="1" dirty="0" err="1" smtClean="0">
                <a:solidFill>
                  <a:srgbClr val="FFFF00"/>
                </a:solidFill>
              </a:rPr>
              <a:t>berikut</a:t>
            </a:r>
            <a:r>
              <a:rPr lang="id-ID" b="1" dirty="0" smtClean="0">
                <a:solidFill>
                  <a:srgbClr val="FFFF00"/>
                </a:solidFill>
              </a:rPr>
              <a:t>:</a:t>
            </a:r>
          </a:p>
          <a:p>
            <a:pPr lvl="0"/>
            <a:r>
              <a:rPr lang="en-US" dirty="0" err="1" smtClean="0"/>
              <a:t>Penurunan</a:t>
            </a:r>
            <a:r>
              <a:rPr lang="en-US" dirty="0" smtClean="0"/>
              <a:t> </a:t>
            </a:r>
            <a:r>
              <a:rPr lang="en-US" dirty="0" err="1" smtClean="0"/>
              <a:t>dalam</a:t>
            </a:r>
            <a:r>
              <a:rPr lang="en-US" dirty="0" smtClean="0"/>
              <a:t> </a:t>
            </a:r>
            <a:r>
              <a:rPr lang="en-US" dirty="0" err="1" smtClean="0"/>
              <a:t>ruang</a:t>
            </a:r>
            <a:r>
              <a:rPr lang="en-US" dirty="0" smtClean="0"/>
              <a:t> </a:t>
            </a:r>
            <a:r>
              <a:rPr lang="en-US" dirty="0" err="1" smtClean="0"/>
              <a:t>antara</a:t>
            </a:r>
            <a:r>
              <a:rPr lang="en-US" dirty="0" smtClean="0"/>
              <a:t> </a:t>
            </a:r>
            <a:r>
              <a:rPr lang="en-US" dirty="0" err="1" smtClean="0"/>
              <a:t>tulang</a:t>
            </a:r>
            <a:r>
              <a:rPr lang="en-US" dirty="0" smtClean="0"/>
              <a:t> . </a:t>
            </a:r>
            <a:endParaRPr lang="id-ID" dirty="0" smtClean="0"/>
          </a:p>
          <a:p>
            <a:pPr lvl="0"/>
            <a:r>
              <a:rPr lang="en-US" dirty="0" err="1" smtClean="0"/>
              <a:t>Ini</a:t>
            </a:r>
            <a:r>
              <a:rPr lang="en-US" dirty="0" smtClean="0"/>
              <a:t> </a:t>
            </a:r>
            <a:r>
              <a:rPr lang="en-US" dirty="0" err="1" smtClean="0"/>
              <a:t>menunjukkan</a:t>
            </a:r>
            <a:r>
              <a:rPr lang="en-US" dirty="0" smtClean="0"/>
              <a:t> </a:t>
            </a:r>
            <a:r>
              <a:rPr lang="en-US" dirty="0" err="1" smtClean="0"/>
              <a:t>hilangnya</a:t>
            </a:r>
            <a:r>
              <a:rPr lang="en-US" dirty="0" smtClean="0"/>
              <a:t> </a:t>
            </a:r>
            <a:r>
              <a:rPr lang="en-US" dirty="0" err="1" smtClean="0"/>
              <a:t>tulang</a:t>
            </a:r>
            <a:r>
              <a:rPr lang="en-US" dirty="0" smtClean="0"/>
              <a:t> </a:t>
            </a:r>
            <a:r>
              <a:rPr lang="en-US" dirty="0" err="1" smtClean="0"/>
              <a:t>rawan</a:t>
            </a:r>
            <a:r>
              <a:rPr lang="en-US" dirty="0" smtClean="0"/>
              <a:t>. </a:t>
            </a:r>
            <a:endParaRPr lang="id-ID" dirty="0" smtClean="0"/>
          </a:p>
          <a:p>
            <a:pPr lvl="0"/>
            <a:r>
              <a:rPr lang="en-US" dirty="0" err="1" smtClean="0"/>
              <a:t>Tulang</a:t>
            </a:r>
            <a:r>
              <a:rPr lang="en-US" dirty="0" smtClean="0"/>
              <a:t> </a:t>
            </a:r>
            <a:r>
              <a:rPr lang="en-US" dirty="0" err="1" smtClean="0"/>
              <a:t>rawan</a:t>
            </a:r>
            <a:r>
              <a:rPr lang="en-US" dirty="0" smtClean="0"/>
              <a:t> </a:t>
            </a:r>
            <a:r>
              <a:rPr lang="en-US" dirty="0" err="1" smtClean="0"/>
              <a:t>tidak</a:t>
            </a:r>
            <a:r>
              <a:rPr lang="en-US" dirty="0" smtClean="0"/>
              <a:t> </a:t>
            </a:r>
            <a:r>
              <a:rPr lang="en-US" dirty="0" err="1" smtClean="0"/>
              <a:t>terlihat</a:t>
            </a:r>
            <a:r>
              <a:rPr lang="en-US" dirty="0" smtClean="0"/>
              <a:t> </a:t>
            </a:r>
            <a:r>
              <a:rPr lang="en-US" dirty="0" err="1" smtClean="0"/>
              <a:t>pada</a:t>
            </a:r>
            <a:r>
              <a:rPr lang="en-US" dirty="0" smtClean="0"/>
              <a:t> </a:t>
            </a:r>
            <a:r>
              <a:rPr lang="en-US" dirty="0" err="1" smtClean="0"/>
              <a:t>sinar</a:t>
            </a:r>
            <a:r>
              <a:rPr lang="en-US" dirty="0" smtClean="0"/>
              <a:t> x.</a:t>
            </a:r>
            <a:endParaRPr lang="id-ID" dirty="0" smtClean="0"/>
          </a:p>
          <a:p>
            <a:pPr lvl="0"/>
            <a:r>
              <a:rPr lang="en-US" dirty="0" err="1" smtClean="0"/>
              <a:t>Peningkatan</a:t>
            </a:r>
            <a:r>
              <a:rPr lang="en-US" dirty="0" smtClean="0"/>
              <a:t> </a:t>
            </a:r>
            <a:r>
              <a:rPr lang="en-US" dirty="0" err="1" smtClean="0"/>
              <a:t>kalsifikasi</a:t>
            </a:r>
            <a:r>
              <a:rPr lang="en-US" dirty="0" smtClean="0"/>
              <a:t> </a:t>
            </a:r>
            <a:r>
              <a:rPr lang="en-US" dirty="0" err="1" smtClean="0"/>
              <a:t>pada</a:t>
            </a:r>
            <a:r>
              <a:rPr lang="en-US" dirty="0" smtClean="0"/>
              <a:t> </a:t>
            </a:r>
            <a:r>
              <a:rPr lang="en-US" dirty="0" err="1" smtClean="0"/>
              <a:t>tulang</a:t>
            </a:r>
            <a:r>
              <a:rPr lang="en-US" dirty="0" smtClean="0"/>
              <a:t> </a:t>
            </a:r>
            <a:r>
              <a:rPr lang="en-US" dirty="0" err="1" smtClean="0"/>
              <a:t>tepat</a:t>
            </a:r>
            <a:r>
              <a:rPr lang="en-US" dirty="0" smtClean="0"/>
              <a:t> </a:t>
            </a:r>
            <a:r>
              <a:rPr lang="en-US" dirty="0" err="1" smtClean="0"/>
              <a:t>di</a:t>
            </a:r>
            <a:r>
              <a:rPr lang="en-US" dirty="0" smtClean="0"/>
              <a:t> </a:t>
            </a:r>
            <a:r>
              <a:rPr lang="en-US" dirty="0" err="1" smtClean="0"/>
              <a:t>bawah</a:t>
            </a:r>
            <a:r>
              <a:rPr lang="en-US" dirty="0" smtClean="0"/>
              <a:t> </a:t>
            </a:r>
            <a:r>
              <a:rPr lang="en-US" u="sng" dirty="0" err="1" smtClean="0"/>
              <a:t>ruang</a:t>
            </a:r>
            <a:r>
              <a:rPr lang="id-ID" u="sng" dirty="0" smtClean="0"/>
              <a:t> </a:t>
            </a:r>
            <a:r>
              <a:rPr lang="en-US" u="sng" dirty="0" err="1" smtClean="0"/>
              <a:t>sendi</a:t>
            </a:r>
            <a:r>
              <a:rPr lang="en-US" u="sng" dirty="0" smtClean="0"/>
              <a:t> </a:t>
            </a:r>
            <a:r>
              <a:rPr lang="en-US" dirty="0" smtClean="0"/>
              <a:t>. </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562600"/>
          </a:xfrm>
          <a:ln>
            <a:noFill/>
          </a:ln>
        </p:spPr>
        <p:txBody>
          <a:bodyPr>
            <a:normAutofit/>
          </a:bodyPr>
          <a:lstStyle/>
          <a:p>
            <a:pPr lvl="0"/>
            <a:r>
              <a:rPr lang="id-ID" dirty="0" smtClean="0"/>
              <a:t>T</a:t>
            </a:r>
            <a:r>
              <a:rPr lang="en-US" dirty="0" err="1" smtClean="0"/>
              <a:t>ulang</a:t>
            </a:r>
            <a:r>
              <a:rPr lang="id-ID" dirty="0" smtClean="0"/>
              <a:t> terlihat</a:t>
            </a:r>
            <a:r>
              <a:rPr lang="en-US" dirty="0" smtClean="0"/>
              <a:t> </a:t>
            </a:r>
            <a:r>
              <a:rPr lang="en-US" dirty="0" err="1" smtClean="0"/>
              <a:t>lebih</a:t>
            </a:r>
            <a:r>
              <a:rPr lang="en-US" dirty="0" smtClean="0"/>
              <a:t> </a:t>
            </a:r>
            <a:r>
              <a:rPr lang="en-US" dirty="0" err="1" smtClean="0"/>
              <a:t>putih</a:t>
            </a:r>
            <a:r>
              <a:rPr lang="en-US" dirty="0" smtClean="0"/>
              <a:t>. </a:t>
            </a:r>
            <a:endParaRPr lang="id-ID" dirty="0" smtClean="0"/>
          </a:p>
          <a:p>
            <a:pPr lvl="0"/>
            <a:r>
              <a:rPr lang="id-ID" dirty="0" smtClean="0"/>
              <a:t>Timbul </a:t>
            </a:r>
            <a:r>
              <a:rPr lang="en-US" dirty="0" smtClean="0"/>
              <a:t> </a:t>
            </a:r>
            <a:r>
              <a:rPr lang="en-US" dirty="0" err="1" smtClean="0"/>
              <a:t>osteophytes</a:t>
            </a:r>
            <a:r>
              <a:rPr lang="en-US" dirty="0" smtClean="0"/>
              <a:t> . </a:t>
            </a:r>
            <a:r>
              <a:rPr lang="en-US" dirty="0" err="1" smtClean="0"/>
              <a:t>Ini</a:t>
            </a:r>
            <a:r>
              <a:rPr lang="en-US" dirty="0" smtClean="0"/>
              <a:t> </a:t>
            </a:r>
            <a:r>
              <a:rPr lang="en-US" dirty="0" err="1" smtClean="0"/>
              <a:t>dilihat</a:t>
            </a:r>
            <a:r>
              <a:rPr lang="en-US" dirty="0" smtClean="0"/>
              <a:t> </a:t>
            </a:r>
            <a:r>
              <a:rPr lang="en-US" dirty="0" err="1" smtClean="0"/>
              <a:t>sebagai</a:t>
            </a:r>
            <a:r>
              <a:rPr lang="en-US" dirty="0" smtClean="0"/>
              <a:t> </a:t>
            </a:r>
            <a:r>
              <a:rPr lang="en-US" dirty="0" err="1" smtClean="0"/>
              <a:t>tulang</a:t>
            </a:r>
            <a:r>
              <a:rPr lang="en-US" dirty="0" smtClean="0"/>
              <a:t> </a:t>
            </a:r>
            <a:r>
              <a:rPr lang="en-US" dirty="0" err="1" smtClean="0"/>
              <a:t>taji</a:t>
            </a:r>
            <a:r>
              <a:rPr lang="en-US" dirty="0" smtClean="0"/>
              <a:t>.</a:t>
            </a:r>
            <a:endParaRPr lang="id-ID" dirty="0" smtClean="0"/>
          </a:p>
          <a:p>
            <a:pPr lvl="0"/>
            <a:r>
              <a:rPr lang="id-ID" dirty="0" smtClean="0"/>
              <a:t>Melihat d</a:t>
            </a:r>
            <a:r>
              <a:rPr lang="en-US" dirty="0" err="1" smtClean="0"/>
              <a:t>eformitas</a:t>
            </a:r>
            <a:r>
              <a:rPr lang="en-US" dirty="0" smtClean="0"/>
              <a:t> </a:t>
            </a:r>
            <a:r>
              <a:rPr lang="en-US" dirty="0" err="1" smtClean="0"/>
              <a:t>tulan</a:t>
            </a:r>
            <a:r>
              <a:rPr lang="id-ID" dirty="0" smtClean="0"/>
              <a:t>g.</a:t>
            </a:r>
          </a:p>
          <a:p>
            <a:r>
              <a:rPr lang="en-US" b="1" dirty="0" smtClean="0">
                <a:solidFill>
                  <a:srgbClr val="FFFF00"/>
                </a:solidFill>
              </a:rPr>
              <a:t>X</a:t>
            </a:r>
            <a:r>
              <a:rPr lang="id-ID" b="1" dirty="0" smtClean="0">
                <a:solidFill>
                  <a:srgbClr val="FFFF00"/>
                </a:solidFill>
              </a:rPr>
              <a:t>-Ray</a:t>
            </a:r>
            <a:r>
              <a:rPr lang="en-US" b="1" dirty="0" smtClean="0">
                <a:solidFill>
                  <a:srgbClr val="FFFF00"/>
                </a:solidFill>
              </a:rPr>
              <a:t> </a:t>
            </a:r>
            <a:r>
              <a:rPr lang="en-US" b="1" dirty="0" err="1" smtClean="0">
                <a:solidFill>
                  <a:srgbClr val="FFFF00"/>
                </a:solidFill>
              </a:rPr>
              <a:t>lutut</a:t>
            </a:r>
            <a:r>
              <a:rPr lang="en-US" b="1" dirty="0" smtClean="0">
                <a:solidFill>
                  <a:srgbClr val="FFFF00"/>
                </a:solidFill>
              </a:rPr>
              <a:t> yang </a:t>
            </a:r>
            <a:r>
              <a:rPr lang="en-US" b="1" dirty="0" err="1" smtClean="0">
                <a:solidFill>
                  <a:srgbClr val="FFFF00"/>
                </a:solidFill>
              </a:rPr>
              <a:t>lebih</a:t>
            </a:r>
            <a:r>
              <a:rPr lang="en-US" b="1" dirty="0" smtClean="0">
                <a:solidFill>
                  <a:srgbClr val="FFFF00"/>
                </a:solidFill>
              </a:rPr>
              <a:t> </a:t>
            </a:r>
            <a:r>
              <a:rPr lang="en-US" b="1" dirty="0" err="1" smtClean="0">
                <a:solidFill>
                  <a:srgbClr val="FFFF00"/>
                </a:solidFill>
              </a:rPr>
              <a:t>bermanfaat</a:t>
            </a:r>
            <a:r>
              <a:rPr lang="en-US" b="1" dirty="0" smtClean="0">
                <a:solidFill>
                  <a:srgbClr val="FFFF00"/>
                </a:solidFill>
              </a:rPr>
              <a:t> </a:t>
            </a:r>
            <a:r>
              <a:rPr lang="en-US" b="1" dirty="0" err="1" smtClean="0">
                <a:solidFill>
                  <a:srgbClr val="FFFF00"/>
                </a:solidFill>
              </a:rPr>
              <a:t>jika</a:t>
            </a:r>
            <a:r>
              <a:rPr lang="en-US" b="1" dirty="0" smtClean="0">
                <a:solidFill>
                  <a:srgbClr val="FFFF00"/>
                </a:solidFill>
              </a:rPr>
              <a:t> d</a:t>
            </a:r>
            <a:r>
              <a:rPr lang="id-ID" b="1" dirty="0" smtClean="0">
                <a:solidFill>
                  <a:srgbClr val="FFFF00"/>
                </a:solidFill>
              </a:rPr>
              <a:t>ilakukan</a:t>
            </a:r>
            <a:r>
              <a:rPr lang="en-US" b="1" dirty="0" smtClean="0">
                <a:solidFill>
                  <a:srgbClr val="FFFF00"/>
                </a:solidFill>
              </a:rPr>
              <a:t> </a:t>
            </a:r>
            <a:r>
              <a:rPr lang="en-US" b="1" dirty="0" err="1" smtClean="0">
                <a:solidFill>
                  <a:srgbClr val="FFFF00"/>
                </a:solidFill>
              </a:rPr>
              <a:t>dalam</a:t>
            </a:r>
            <a:r>
              <a:rPr lang="en-US" b="1" dirty="0" smtClean="0">
                <a:solidFill>
                  <a:srgbClr val="FFFF00"/>
                </a:solidFill>
              </a:rPr>
              <a:t> </a:t>
            </a:r>
            <a:r>
              <a:rPr lang="en-US" b="1" dirty="0" err="1" smtClean="0">
                <a:solidFill>
                  <a:srgbClr val="FFFF00"/>
                </a:solidFill>
              </a:rPr>
              <a:t>posisi</a:t>
            </a:r>
            <a:r>
              <a:rPr lang="en-US" b="1" dirty="0" smtClean="0">
                <a:solidFill>
                  <a:srgbClr val="FFFF00"/>
                </a:solidFill>
              </a:rPr>
              <a:t> </a:t>
            </a:r>
            <a:r>
              <a:rPr lang="en-US" b="1" dirty="0" err="1" smtClean="0">
                <a:solidFill>
                  <a:srgbClr val="FFFF00"/>
                </a:solidFill>
              </a:rPr>
              <a:t>berdiri</a:t>
            </a:r>
            <a:r>
              <a:rPr lang="en-US" b="1" dirty="0" smtClean="0">
                <a:solidFill>
                  <a:srgbClr val="FFFF00"/>
                </a:solidFill>
              </a:rPr>
              <a:t>. </a:t>
            </a:r>
            <a:endParaRPr lang="id-ID" b="1" dirty="0" smtClean="0">
              <a:solidFill>
                <a:srgbClr val="FFFF00"/>
              </a:solidFill>
            </a:endParaRPr>
          </a:p>
          <a:p>
            <a:r>
              <a:rPr lang="id-ID" b="1" dirty="0" smtClean="0">
                <a:solidFill>
                  <a:srgbClr val="FFC000"/>
                </a:solidFill>
              </a:rPr>
              <a:t>X-</a:t>
            </a:r>
            <a:r>
              <a:rPr lang="en-US" b="1" dirty="0" smtClean="0">
                <a:solidFill>
                  <a:srgbClr val="FFC000"/>
                </a:solidFill>
              </a:rPr>
              <a:t>ray </a:t>
            </a:r>
            <a:r>
              <a:rPr lang="en-US" b="1" dirty="0" err="1" smtClean="0">
                <a:solidFill>
                  <a:srgbClr val="FFC000"/>
                </a:solidFill>
              </a:rPr>
              <a:t>adalah</a:t>
            </a:r>
            <a:r>
              <a:rPr lang="en-US" b="1" dirty="0" smtClean="0">
                <a:solidFill>
                  <a:srgbClr val="FFC000"/>
                </a:solidFill>
              </a:rPr>
              <a:t> </a:t>
            </a:r>
            <a:r>
              <a:rPr lang="en-US" b="1" dirty="0" err="1" smtClean="0">
                <a:solidFill>
                  <a:srgbClr val="FFC000"/>
                </a:solidFill>
              </a:rPr>
              <a:t>investigasi</a:t>
            </a:r>
            <a:r>
              <a:rPr lang="en-US" b="1" dirty="0" smtClean="0">
                <a:solidFill>
                  <a:srgbClr val="FFC000"/>
                </a:solidFill>
              </a:rPr>
              <a:t> </a:t>
            </a:r>
            <a:r>
              <a:rPr lang="en-US" b="1" dirty="0" err="1" smtClean="0">
                <a:solidFill>
                  <a:srgbClr val="FFC000"/>
                </a:solidFill>
              </a:rPr>
              <a:t>utama</a:t>
            </a:r>
            <a:r>
              <a:rPr lang="en-US" b="1" dirty="0" smtClean="0">
                <a:solidFill>
                  <a:srgbClr val="FFC000"/>
                </a:solidFill>
              </a:rPr>
              <a:t> </a:t>
            </a:r>
            <a:r>
              <a:rPr lang="en-US" b="1" dirty="0" err="1" smtClean="0">
                <a:solidFill>
                  <a:srgbClr val="FFC000"/>
                </a:solidFill>
              </a:rPr>
              <a:t>untuk</a:t>
            </a:r>
            <a:r>
              <a:rPr lang="en-US" b="1" dirty="0" smtClean="0">
                <a:solidFill>
                  <a:srgbClr val="FFC000"/>
                </a:solidFill>
              </a:rPr>
              <a:t> diagnosis </a:t>
            </a:r>
            <a:r>
              <a:rPr lang="en-US" b="1" dirty="0" err="1" smtClean="0">
                <a:solidFill>
                  <a:srgbClr val="FFC000"/>
                </a:solidFill>
              </a:rPr>
              <a:t>osteoartritis</a:t>
            </a:r>
            <a:r>
              <a:rPr lang="en-US" b="1" dirty="0" smtClean="0">
                <a:solidFill>
                  <a:srgbClr val="FFC000"/>
                </a:solidFill>
              </a:rPr>
              <a:t> </a:t>
            </a:r>
            <a:r>
              <a:rPr lang="en-US" b="1" dirty="0" err="1" smtClean="0">
                <a:solidFill>
                  <a:srgbClr val="FFC000"/>
                </a:solidFill>
              </a:rPr>
              <a:t>bersama</a:t>
            </a:r>
            <a:r>
              <a:rPr lang="en-US" b="1" dirty="0" smtClean="0">
                <a:solidFill>
                  <a:srgbClr val="FFC000"/>
                </a:solidFill>
              </a:rPr>
              <a:t> </a:t>
            </a:r>
            <a:r>
              <a:rPr lang="en-US" b="1" dirty="0" err="1" smtClean="0">
                <a:solidFill>
                  <a:srgbClr val="FFC000"/>
                </a:solidFill>
              </a:rPr>
              <a:t>dengan</a:t>
            </a:r>
            <a:r>
              <a:rPr lang="en-US" b="1" dirty="0" smtClean="0">
                <a:solidFill>
                  <a:srgbClr val="FFC000"/>
                </a:solidFill>
              </a:rPr>
              <a:t> </a:t>
            </a:r>
            <a:r>
              <a:rPr lang="en-US" b="1" dirty="0" err="1" smtClean="0">
                <a:solidFill>
                  <a:srgbClr val="FFC000"/>
                </a:solidFill>
              </a:rPr>
              <a:t>fitur</a:t>
            </a:r>
            <a:r>
              <a:rPr lang="en-US" b="1" dirty="0" smtClean="0">
                <a:solidFill>
                  <a:srgbClr val="FFC000"/>
                </a:solidFill>
              </a:rPr>
              <a:t> </a:t>
            </a:r>
            <a:r>
              <a:rPr lang="en-US" b="1" dirty="0" err="1" smtClean="0">
                <a:solidFill>
                  <a:srgbClr val="FFC000"/>
                </a:solidFill>
              </a:rPr>
              <a:t>klinis</a:t>
            </a:r>
            <a:r>
              <a:rPr lang="en-US" b="1" dirty="0" smtClean="0">
                <a:solidFill>
                  <a:srgbClr val="FFC000"/>
                </a:solidFill>
              </a:rPr>
              <a:t>.</a:t>
            </a:r>
            <a:endParaRPr lang="id-ID" b="1" dirty="0" smtClean="0">
              <a:solidFill>
                <a:srgbClr val="FFC0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nee_Osteoarthritis-1.jpg"/>
          <p:cNvPicPr>
            <a:picLocks noGrp="1" noChangeAspect="1"/>
          </p:cNvPicPr>
          <p:nvPr>
            <p:ph idx="1"/>
          </p:nvPr>
        </p:nvPicPr>
        <p:blipFill>
          <a:blip r:embed="rId2"/>
          <a:stretch>
            <a:fillRect/>
          </a:stretch>
        </p:blipFill>
        <p:spPr>
          <a:xfrm>
            <a:off x="1600200" y="457200"/>
            <a:ext cx="5867400" cy="5867400"/>
          </a:xfrm>
          <a:ln>
            <a:solidFill>
              <a:srgbClr val="FF0000"/>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7" name="Picture 6" descr="Knee_Osteoarthritis-2.jpg"/>
          <p:cNvPicPr>
            <a:picLocks noChangeAspect="1"/>
          </p:cNvPicPr>
          <p:nvPr/>
        </p:nvPicPr>
        <p:blipFill>
          <a:blip r:embed="rId2"/>
          <a:stretch>
            <a:fillRect/>
          </a:stretch>
        </p:blipFill>
        <p:spPr>
          <a:xfrm>
            <a:off x="4343400" y="304800"/>
            <a:ext cx="2209800" cy="3086475"/>
          </a:xfrm>
          <a:prstGeom prst="rect">
            <a:avLst/>
          </a:prstGeom>
          <a:ln w="38100">
            <a:solidFill>
              <a:schemeClr val="tx1"/>
            </a:solidFill>
          </a:ln>
        </p:spPr>
      </p:pic>
      <p:sp>
        <p:nvSpPr>
          <p:cNvPr id="8" name="Content Placeholder 7"/>
          <p:cNvSpPr>
            <a:spLocks noGrp="1"/>
          </p:cNvSpPr>
          <p:nvPr>
            <p:ph idx="1"/>
          </p:nvPr>
        </p:nvSpPr>
        <p:spPr>
          <a:xfrm>
            <a:off x="1066800" y="609600"/>
            <a:ext cx="7772400" cy="5669760"/>
          </a:xfrm>
        </p:spPr>
        <p:txBody>
          <a:bodyPr/>
          <a:lstStyle/>
          <a:p>
            <a:endParaRPr lang="id-ID" dirty="0" smtClean="0"/>
          </a:p>
          <a:p>
            <a:endParaRPr lang="id-ID" dirty="0"/>
          </a:p>
        </p:txBody>
      </p:sp>
      <p:pic>
        <p:nvPicPr>
          <p:cNvPr id="10" name="Picture 9" descr="oa 4.bmp"/>
          <p:cNvPicPr>
            <a:picLocks noChangeAspect="1"/>
          </p:cNvPicPr>
          <p:nvPr/>
        </p:nvPicPr>
        <p:blipFill>
          <a:blip r:embed="rId3"/>
          <a:stretch>
            <a:fillRect/>
          </a:stretch>
        </p:blipFill>
        <p:spPr>
          <a:xfrm>
            <a:off x="838200" y="304800"/>
            <a:ext cx="3048000" cy="3048000"/>
          </a:xfrm>
          <a:prstGeom prst="rect">
            <a:avLst/>
          </a:prstGeom>
          <a:ln w="38100">
            <a:solidFill>
              <a:schemeClr val="tx1"/>
            </a:solidFill>
          </a:ln>
        </p:spPr>
      </p:pic>
      <p:pic>
        <p:nvPicPr>
          <p:cNvPr id="11" name="Picture 10" descr="oa 5.bmp"/>
          <p:cNvPicPr>
            <a:picLocks noChangeAspect="1"/>
          </p:cNvPicPr>
          <p:nvPr/>
        </p:nvPicPr>
        <p:blipFill>
          <a:blip r:embed="rId4"/>
          <a:stretch>
            <a:fillRect/>
          </a:stretch>
        </p:blipFill>
        <p:spPr>
          <a:xfrm>
            <a:off x="838200" y="3810000"/>
            <a:ext cx="3539613" cy="2743200"/>
          </a:xfrm>
          <a:prstGeom prst="rect">
            <a:avLst/>
          </a:prstGeom>
          <a:ln w="38100">
            <a:solidFill>
              <a:schemeClr val="tx1"/>
            </a:solidFill>
          </a:ln>
        </p:spPr>
      </p:pic>
      <p:sp>
        <p:nvSpPr>
          <p:cNvPr id="12" name="Rectangle 11"/>
          <p:cNvSpPr/>
          <p:nvPr/>
        </p:nvSpPr>
        <p:spPr>
          <a:xfrm>
            <a:off x="4572000" y="3810000"/>
            <a:ext cx="4572000" cy="1477328"/>
          </a:xfrm>
          <a:prstGeom prst="rect">
            <a:avLst/>
          </a:prstGeom>
        </p:spPr>
        <p:txBody>
          <a:bodyPr>
            <a:spAutoFit/>
          </a:bodyPr>
          <a:lstStyle/>
          <a:p>
            <a:r>
              <a:rPr lang="id-ID" dirty="0" smtClean="0"/>
              <a:t>• X-ray dari sendi yang terkena, menunjukkan kehilangan tulang rawan, kerusakan tulang, tulang taji, dan penyempitan ruang sendi tetapi  tidak menunjukkan perubahan yang signifikan pada awal penyakit.</a:t>
            </a:r>
            <a:endParaRPr lang="id-ID" dirty="0"/>
          </a:p>
        </p:txBody>
      </p:sp>
      <p:sp>
        <p:nvSpPr>
          <p:cNvPr id="13" name="Left Arrow 12"/>
          <p:cNvSpPr/>
          <p:nvPr/>
        </p:nvSpPr>
        <p:spPr>
          <a:xfrm>
            <a:off x="4648200" y="5562600"/>
            <a:ext cx="1600200" cy="838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Curved Left Arrow 14"/>
          <p:cNvSpPr/>
          <p:nvPr/>
        </p:nvSpPr>
        <p:spPr>
          <a:xfrm rot="19924182" flipV="1">
            <a:off x="6928442" y="1661870"/>
            <a:ext cx="1958681" cy="158392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524000"/>
          </a:xfrm>
          <a:ln>
            <a:solidFill>
              <a:schemeClr val="tx2">
                <a:lumMod val="75000"/>
              </a:schemeClr>
            </a:solidFill>
          </a:ln>
        </p:spPr>
        <p:txBody>
          <a:bodyPr/>
          <a:lstStyle/>
          <a:p>
            <a:r>
              <a:rPr lang="id-ID" sz="2000" b="1" dirty="0" smtClean="0"/>
              <a:t>- </a:t>
            </a:r>
            <a:r>
              <a:rPr lang="en-US" sz="2000" b="1" dirty="0" smtClean="0"/>
              <a:t>MRI </a:t>
            </a:r>
            <a:r>
              <a:rPr lang="en-US" sz="2000" dirty="0" err="1" smtClean="0"/>
              <a:t>biasanya</a:t>
            </a:r>
            <a:r>
              <a:rPr lang="en-US" sz="2000" dirty="0" smtClean="0"/>
              <a:t> </a:t>
            </a:r>
            <a:r>
              <a:rPr lang="en-US" sz="2000" dirty="0" err="1" smtClean="0"/>
              <a:t>tidak</a:t>
            </a:r>
            <a:r>
              <a:rPr lang="en-US" sz="2000" dirty="0" smtClean="0"/>
              <a:t> </a:t>
            </a:r>
            <a:r>
              <a:rPr lang="en-US" sz="2000" dirty="0" err="1" smtClean="0"/>
              <a:t>diperlukan</a:t>
            </a:r>
            <a:r>
              <a:rPr lang="en-US" sz="2000" dirty="0" smtClean="0"/>
              <a:t> </a:t>
            </a:r>
            <a:r>
              <a:rPr lang="en-US" sz="2000" dirty="0" err="1" smtClean="0"/>
              <a:t>secara</a:t>
            </a:r>
            <a:r>
              <a:rPr lang="en-US" sz="2000" dirty="0" smtClean="0"/>
              <a:t> </a:t>
            </a:r>
            <a:r>
              <a:rPr lang="en-US" sz="2000" dirty="0" err="1" smtClean="0"/>
              <a:t>rutin</a:t>
            </a:r>
            <a:r>
              <a:rPr lang="id-ID" sz="2000" dirty="0" smtClean="0"/>
              <a:t>.</a:t>
            </a:r>
            <a:br>
              <a:rPr lang="id-ID" sz="2000" dirty="0" smtClean="0"/>
            </a:br>
            <a:r>
              <a:rPr lang="id-ID" sz="2000" dirty="0" smtClean="0"/>
              <a:t>- </a:t>
            </a:r>
            <a:r>
              <a:rPr lang="id-ID" sz="2000" b="1" dirty="0" smtClean="0"/>
              <a:t>MRI </a:t>
            </a:r>
            <a:r>
              <a:rPr lang="en-US" sz="2000" dirty="0" err="1" smtClean="0"/>
              <a:t>dapat</a:t>
            </a:r>
            <a:r>
              <a:rPr lang="en-US" sz="2000" dirty="0" smtClean="0"/>
              <a:t> </a:t>
            </a:r>
            <a:r>
              <a:rPr lang="en-US" sz="2000" dirty="0" err="1" smtClean="0"/>
              <a:t>menunjukkan</a:t>
            </a:r>
            <a:r>
              <a:rPr lang="en-US" sz="2000" dirty="0" smtClean="0"/>
              <a:t> status </a:t>
            </a:r>
            <a:r>
              <a:rPr lang="en-US" sz="2000" dirty="0" err="1" smtClean="0"/>
              <a:t>ligamen</a:t>
            </a:r>
            <a:r>
              <a:rPr lang="en-US" sz="2000" dirty="0" smtClean="0"/>
              <a:t> </a:t>
            </a:r>
            <a:r>
              <a:rPr lang="en-US" sz="2000" dirty="0" err="1" smtClean="0"/>
              <a:t>dan</a:t>
            </a:r>
            <a:r>
              <a:rPr lang="en-US" sz="2000" dirty="0" smtClean="0"/>
              <a:t> </a:t>
            </a:r>
            <a:r>
              <a:rPr lang="en-US" sz="2000" dirty="0" err="1" smtClean="0"/>
              <a:t>tulang</a:t>
            </a:r>
            <a:r>
              <a:rPr lang="en-US" sz="2000" dirty="0" smtClean="0"/>
              <a:t> </a:t>
            </a:r>
            <a:r>
              <a:rPr lang="en-US" sz="2000" dirty="0" err="1" smtClean="0"/>
              <a:t>rawan</a:t>
            </a:r>
            <a:r>
              <a:rPr lang="en-US" sz="2000" dirty="0" smtClean="0"/>
              <a:t> </a:t>
            </a:r>
            <a:r>
              <a:rPr lang="id-ID" sz="2000" dirty="0" smtClean="0"/>
              <a:t/>
            </a:r>
            <a:br>
              <a:rPr lang="id-ID" sz="2000" dirty="0" smtClean="0"/>
            </a:br>
            <a:r>
              <a:rPr lang="id-ID" sz="2000" dirty="0" smtClean="0"/>
              <a:t>      </a:t>
            </a:r>
            <a:r>
              <a:rPr lang="en-US" sz="2000" dirty="0" smtClean="0"/>
              <a:t>yang </a:t>
            </a:r>
            <a:r>
              <a:rPr lang="en-US" sz="2000" dirty="0" err="1" smtClean="0"/>
              <a:t>tidak</a:t>
            </a:r>
            <a:r>
              <a:rPr lang="en-US" sz="2000" dirty="0" smtClean="0"/>
              <a:t> </a:t>
            </a:r>
            <a:r>
              <a:rPr lang="en-US" sz="2000" dirty="0" err="1" smtClean="0"/>
              <a:t>terlihat</a:t>
            </a:r>
            <a:r>
              <a:rPr lang="en-US" sz="2000" dirty="0" smtClean="0"/>
              <a:t> </a:t>
            </a:r>
            <a:r>
              <a:rPr lang="en-US" sz="2000" dirty="0" err="1" smtClean="0"/>
              <a:t>pada</a:t>
            </a:r>
            <a:r>
              <a:rPr lang="en-US" sz="2000" dirty="0" smtClean="0"/>
              <a:t> </a:t>
            </a:r>
            <a:r>
              <a:rPr lang="en-US" sz="2000" dirty="0" err="1" smtClean="0"/>
              <a:t>sinar</a:t>
            </a:r>
            <a:r>
              <a:rPr lang="en-US" sz="2000" dirty="0" smtClean="0"/>
              <a:t> x. </a:t>
            </a:r>
            <a:r>
              <a:rPr lang="id-ID" sz="2000" dirty="0" smtClean="0"/>
              <a:t/>
            </a:r>
            <a:br>
              <a:rPr lang="id-ID" sz="2000" dirty="0" smtClean="0"/>
            </a:br>
            <a:r>
              <a:rPr lang="id-ID" sz="2000" dirty="0" smtClean="0"/>
              <a:t>- </a:t>
            </a:r>
            <a:r>
              <a:rPr lang="id-ID" sz="2000" b="1" dirty="0" smtClean="0"/>
              <a:t>MRI</a:t>
            </a:r>
            <a:r>
              <a:rPr lang="en-US" sz="2000" dirty="0" smtClean="0"/>
              <a:t> </a:t>
            </a:r>
            <a:r>
              <a:rPr lang="en-US" sz="2000" dirty="0" err="1" smtClean="0"/>
              <a:t>dapat</a:t>
            </a:r>
            <a:r>
              <a:rPr lang="en-US" sz="2000" dirty="0" smtClean="0"/>
              <a:t> </a:t>
            </a:r>
            <a:r>
              <a:rPr lang="en-US" sz="2000" dirty="0" err="1" smtClean="0"/>
              <a:t>membantu</a:t>
            </a:r>
            <a:r>
              <a:rPr lang="en-US" sz="2000" dirty="0" smtClean="0"/>
              <a:t> </a:t>
            </a:r>
            <a:r>
              <a:rPr lang="en-US" sz="2000" dirty="0" err="1" smtClean="0"/>
              <a:t>untuk</a:t>
            </a:r>
            <a:r>
              <a:rPr lang="en-US" sz="2000" dirty="0" smtClean="0"/>
              <a:t> </a:t>
            </a:r>
            <a:r>
              <a:rPr lang="en-US" sz="2000" dirty="0" err="1" smtClean="0"/>
              <a:t>mendiagnosa</a:t>
            </a:r>
            <a:r>
              <a:rPr lang="en-US" sz="2000" dirty="0" smtClean="0"/>
              <a:t> osteoarthritis </a:t>
            </a:r>
            <a:r>
              <a:rPr lang="en-US" sz="2000" dirty="0" err="1" smtClean="0"/>
              <a:t>awal</a:t>
            </a:r>
            <a:r>
              <a:rPr lang="en-US" sz="2000" dirty="0" smtClean="0"/>
              <a:t>.</a:t>
            </a:r>
            <a:endParaRPr lang="id-ID" sz="2000" dirty="0"/>
          </a:p>
        </p:txBody>
      </p:sp>
      <p:pic>
        <p:nvPicPr>
          <p:cNvPr id="6" name="Content Placeholder 5" descr="oa 6.jpg"/>
          <p:cNvPicPr>
            <a:picLocks noGrp="1" noChangeAspect="1"/>
          </p:cNvPicPr>
          <p:nvPr>
            <p:ph idx="1"/>
          </p:nvPr>
        </p:nvPicPr>
        <p:blipFill>
          <a:blip r:embed="rId2"/>
          <a:stretch>
            <a:fillRect/>
          </a:stretch>
        </p:blipFill>
        <p:spPr>
          <a:xfrm>
            <a:off x="990600" y="1981200"/>
            <a:ext cx="4948237" cy="4368527"/>
          </a:xfrm>
          <a:ln>
            <a:solidFill>
              <a:srgbClr val="FF0000"/>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a:ln>
            <a:solidFill>
              <a:schemeClr val="tx2">
                <a:lumMod val="75000"/>
              </a:schemeClr>
            </a:solidFill>
          </a:ln>
        </p:spPr>
        <p:txBody>
          <a:bodyPr/>
          <a:lstStyle/>
          <a:p>
            <a:pPr algn="ctr"/>
            <a:r>
              <a:rPr lang="id-ID" sz="3200" b="1" dirty="0" smtClean="0">
                <a:solidFill>
                  <a:srgbClr val="FFFF00"/>
                </a:solidFill>
              </a:rPr>
              <a:t>OA KNEE GRADE 1</a:t>
            </a:r>
            <a:endParaRPr lang="id-ID" sz="3200" b="1" dirty="0">
              <a:solidFill>
                <a:srgbClr val="FFFF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X-ray dari lutut dengan grade 1 osteoarthritis">
            <a:hlinkClick r:id="rId2"/>
          </p:cNvPr>
          <p:cNvPicPr>
            <a:picLocks noGrp="1"/>
          </p:cNvPicPr>
          <p:nvPr>
            <p:ph idx="1"/>
          </p:nvPr>
        </p:nvPicPr>
        <p:blipFill>
          <a:blip r:embed="rId3"/>
          <a:srcRect/>
          <a:stretch>
            <a:fillRect/>
          </a:stretch>
        </p:blipFill>
        <p:spPr bwMode="auto">
          <a:xfrm>
            <a:off x="1447800" y="1219200"/>
            <a:ext cx="3505200" cy="3657600"/>
          </a:xfrm>
          <a:prstGeom prst="rect">
            <a:avLst/>
          </a:prstGeom>
          <a:noFill/>
          <a:ln w="9525">
            <a:solidFill>
              <a:schemeClr val="accent6"/>
            </a:solidFill>
            <a:miter lim="800000"/>
            <a:headEnd/>
            <a:tailEnd/>
          </a:ln>
        </p:spPr>
      </p:pic>
      <p:sp>
        <p:nvSpPr>
          <p:cNvPr id="7" name="Rectangle 6"/>
          <p:cNvSpPr/>
          <p:nvPr/>
        </p:nvSpPr>
        <p:spPr>
          <a:xfrm>
            <a:off x="5562600" y="1143000"/>
            <a:ext cx="3124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t>Kellgren and Lawrence </a:t>
            </a:r>
            <a:endParaRPr lang="id-ID" sz="2000" b="1" dirty="0"/>
          </a:p>
        </p:txBody>
      </p:sp>
      <p:sp>
        <p:nvSpPr>
          <p:cNvPr id="8" name="TextBox 7"/>
          <p:cNvSpPr txBox="1"/>
          <p:nvPr/>
        </p:nvSpPr>
        <p:spPr>
          <a:xfrm>
            <a:off x="990600" y="5334000"/>
            <a:ext cx="7620000" cy="830997"/>
          </a:xfrm>
          <a:prstGeom prst="rect">
            <a:avLst/>
          </a:prstGeom>
          <a:noFill/>
          <a:ln>
            <a:solidFill>
              <a:srgbClr val="FF0000"/>
            </a:solidFill>
          </a:ln>
        </p:spPr>
        <p:txBody>
          <a:bodyPr wrap="square" rtlCol="0">
            <a:spAutoFit/>
          </a:bodyPr>
          <a:lstStyle/>
          <a:p>
            <a:pPr>
              <a:buNone/>
            </a:pPr>
            <a:r>
              <a:rPr lang="id-ID" sz="2400" b="1" dirty="0" smtClean="0">
                <a:solidFill>
                  <a:srgbClr val="FF0000"/>
                </a:solidFill>
              </a:rPr>
              <a:t>• Grade 1: </a:t>
            </a:r>
            <a:r>
              <a:rPr lang="id-ID" sz="2400" b="1" dirty="0" smtClean="0">
                <a:solidFill>
                  <a:srgbClr val="FFFF00"/>
                </a:solidFill>
              </a:rPr>
              <a:t>penyempitan ruang sendi masih diragukan,  </a:t>
            </a:r>
          </a:p>
          <a:p>
            <a:pPr>
              <a:buNone/>
            </a:pPr>
            <a:r>
              <a:rPr lang="id-ID" sz="2400" b="1" dirty="0" smtClean="0">
                <a:solidFill>
                  <a:srgbClr val="FFFF00"/>
                </a:solidFill>
              </a:rPr>
              <a:t>                     kemungkinan adanya osteophytic</a:t>
            </a:r>
            <a:endParaRPr lang="id-ID"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72400" cy="785818"/>
          </a:xfrm>
          <a:solidFill>
            <a:schemeClr val="accent6">
              <a:lumMod val="75000"/>
            </a:schemeClr>
          </a:solidFill>
        </p:spPr>
        <p:txBody>
          <a:bodyPr/>
          <a:lstStyle/>
          <a:p>
            <a:pPr algn="ctr"/>
            <a:r>
              <a:rPr lang="en-US" dirty="0" smtClean="0"/>
              <a:t>DIAGNOSE MUSKULOSKELETAL</a:t>
            </a:r>
            <a:endParaRPr lang="en-US" dirty="0"/>
          </a:p>
        </p:txBody>
      </p:sp>
      <p:sp>
        <p:nvSpPr>
          <p:cNvPr id="3" name="Content Placeholder 2"/>
          <p:cNvSpPr>
            <a:spLocks noGrp="1"/>
          </p:cNvSpPr>
          <p:nvPr>
            <p:ph idx="1"/>
          </p:nvPr>
        </p:nvSpPr>
        <p:spPr>
          <a:xfrm>
            <a:off x="642910" y="1000108"/>
            <a:ext cx="8058152" cy="5572164"/>
          </a:xfrm>
        </p:spPr>
        <p:txBody>
          <a:bodyPr>
            <a:normAutofit fontScale="70000" lnSpcReduction="20000"/>
          </a:bodyPr>
          <a:lstStyle/>
          <a:p>
            <a:endParaRPr lang="en-US" sz="3200" dirty="0" smtClean="0">
              <a:latin typeface="Calibri" pitchFamily="34" charset="0"/>
              <a:cs typeface="Calibri" pitchFamily="34" charset="0"/>
            </a:endParaRPr>
          </a:p>
          <a:p>
            <a:r>
              <a:rPr lang="id-ID" sz="3200" dirty="0" smtClean="0">
                <a:latin typeface="Calibri" pitchFamily="34" charset="0"/>
                <a:cs typeface="Calibri" pitchFamily="34" charset="0"/>
              </a:rPr>
              <a:t>Gangguan sikap, kinerja otot,</a:t>
            </a:r>
            <a:r>
              <a:rPr lang="en-US" sz="3200" dirty="0" smtClean="0">
                <a:latin typeface="Calibri" pitchFamily="34" charset="0"/>
                <a:cs typeface="Calibri" pitchFamily="34" charset="0"/>
              </a:rPr>
              <a:t> </a:t>
            </a:r>
            <a:r>
              <a:rPr lang="id-ID" sz="3200" dirty="0" smtClean="0">
                <a:latin typeface="Calibri" pitchFamily="34" charset="0"/>
                <a:cs typeface="Calibri" pitchFamily="34" charset="0"/>
              </a:rPr>
              <a:t>mobilitas sendi, fungsi motor, kinerja otot dan ROM yang berkaitan dengan Connective tissue</a:t>
            </a:r>
            <a:r>
              <a:rPr lang="en-US" sz="3200" dirty="0" smtClean="0">
                <a:latin typeface="Calibri" pitchFamily="34" charset="0"/>
                <a:cs typeface="Calibri" pitchFamily="34" charset="0"/>
              </a:rPr>
              <a:t>.</a:t>
            </a:r>
          </a:p>
          <a:p>
            <a:r>
              <a:rPr lang="id-ID" sz="3200" dirty="0" smtClean="0">
                <a:latin typeface="Calibri" pitchFamily="34" charset="0"/>
                <a:cs typeface="Calibri" pitchFamily="34" charset="0"/>
              </a:rPr>
              <a:t>Gangguan mobilitas sendi, fungsi motor, kinerja otot dan ROM yang berkaitan dengan Inflamasi lokal</a:t>
            </a:r>
            <a:r>
              <a:rPr lang="en-US" sz="3200" dirty="0" smtClean="0">
                <a:latin typeface="Calibri" pitchFamily="34" charset="0"/>
                <a:cs typeface="Calibri" pitchFamily="34" charset="0"/>
              </a:rPr>
              <a:t>.</a:t>
            </a:r>
            <a:r>
              <a:rPr lang="id-ID" sz="3200" dirty="0" smtClean="0">
                <a:latin typeface="Calibri" pitchFamily="34" charset="0"/>
                <a:cs typeface="Calibri" pitchFamily="34" charset="0"/>
              </a:rPr>
              <a:t> </a:t>
            </a:r>
            <a:endParaRPr lang="en-US" sz="3200" dirty="0" smtClean="0">
              <a:latin typeface="Calibri" pitchFamily="34" charset="0"/>
              <a:cs typeface="Calibri" pitchFamily="34" charset="0"/>
            </a:endParaRPr>
          </a:p>
          <a:p>
            <a:r>
              <a:rPr lang="id-ID" sz="3200" dirty="0" smtClean="0">
                <a:latin typeface="Calibri" pitchFamily="34" charset="0"/>
                <a:cs typeface="Calibri" pitchFamily="34" charset="0"/>
              </a:rPr>
              <a:t>Gangguan mobilitas sendi, fungsi motor, kinerja otot dan ROM yang berkaitan dengan Kerusakan Spinal</a:t>
            </a:r>
            <a:r>
              <a:rPr lang="en-US" sz="3200" dirty="0" smtClean="0">
                <a:latin typeface="Calibri" pitchFamily="34" charset="0"/>
                <a:cs typeface="Calibri" pitchFamily="34" charset="0"/>
              </a:rPr>
              <a:t>. </a:t>
            </a:r>
          </a:p>
          <a:p>
            <a:r>
              <a:rPr lang="id-ID" sz="3200" dirty="0" smtClean="0">
                <a:latin typeface="Calibri" pitchFamily="34" charset="0"/>
                <a:cs typeface="Calibri" pitchFamily="34" charset="0"/>
              </a:rPr>
              <a:t>Gangguan mobilitas sendi, fungsi motor, kinerja otot dan ROM yang berkaitan dengan Fraktur</a:t>
            </a:r>
            <a:r>
              <a:rPr lang="en-US" sz="3200" dirty="0" smtClean="0">
                <a:latin typeface="Calibri" pitchFamily="34" charset="0"/>
                <a:cs typeface="Calibri" pitchFamily="34" charset="0"/>
              </a:rPr>
              <a:t>.</a:t>
            </a:r>
          </a:p>
          <a:p>
            <a:r>
              <a:rPr lang="id-ID" sz="3200" dirty="0" smtClean="0">
                <a:latin typeface="Calibri" pitchFamily="34" charset="0"/>
                <a:cs typeface="Calibri" pitchFamily="34" charset="0"/>
              </a:rPr>
              <a:t>Gangguan mobilitas sendi, fungsi motor, kinerja otot dan ROM yang berkaitan dengan Artropalsti sendi</a:t>
            </a:r>
            <a:r>
              <a:rPr lang="en-US" sz="3200" dirty="0" smtClean="0">
                <a:latin typeface="Calibri" pitchFamily="34" charset="0"/>
                <a:cs typeface="Calibri" pitchFamily="34" charset="0"/>
              </a:rPr>
              <a:t>.</a:t>
            </a:r>
          </a:p>
          <a:p>
            <a:r>
              <a:rPr lang="id-ID" sz="3200" dirty="0" smtClean="0">
                <a:latin typeface="Calibri" pitchFamily="34" charset="0"/>
                <a:cs typeface="Calibri" pitchFamily="34" charset="0"/>
              </a:rPr>
              <a:t>Gangguan mobilitas sendi, fungsi motor, kinerja otot dan ROM yang berkaitan dengan cedera  jaringan lunak</a:t>
            </a:r>
            <a:r>
              <a:rPr lang="en-US" sz="3200" dirty="0" smtClean="0">
                <a:latin typeface="Calibri" pitchFamily="34" charset="0"/>
                <a:cs typeface="Calibri" pitchFamily="34" charset="0"/>
              </a:rPr>
              <a:t>.</a:t>
            </a:r>
            <a:r>
              <a:rPr lang="id-ID" sz="3200" dirty="0" smtClean="0">
                <a:latin typeface="Calibri" pitchFamily="34" charset="0"/>
                <a:cs typeface="Calibri" pitchFamily="34" charset="0"/>
              </a:rPr>
              <a:t> </a:t>
            </a:r>
            <a:endParaRPr lang="en-US" sz="3200" dirty="0" smtClean="0">
              <a:latin typeface="Calibri" pitchFamily="34" charset="0"/>
              <a:cs typeface="Calibri" pitchFamily="34" charset="0"/>
            </a:endParaRPr>
          </a:p>
          <a:p>
            <a:r>
              <a:rPr lang="id-ID" sz="3200" dirty="0" smtClean="0">
                <a:latin typeface="Calibri" pitchFamily="34" charset="0"/>
                <a:cs typeface="Calibri" pitchFamily="34" charset="0"/>
              </a:rPr>
              <a:t>Gangguan mobilitas sendi, fungsi motor, kinerja otot, ROM , gait, locomotion dan balance yang berkaitan dengan Amputasi </a:t>
            </a:r>
            <a:endParaRPr lang="en-US" sz="3200" dirty="0" smtClean="0">
              <a:latin typeface="Calibri" pitchFamily="34" charset="0"/>
              <a:cs typeface="Calibri" pitchFamily="34" charset="0"/>
            </a:endParaRPr>
          </a:p>
          <a:p>
            <a:pPr>
              <a:buNone/>
            </a:pPr>
            <a:endParaRPr lang="en-US" dirty="0"/>
          </a:p>
        </p:txBody>
      </p:sp>
      <p:sp>
        <p:nvSpPr>
          <p:cNvPr id="4" name="Rectangle 3"/>
          <p:cNvSpPr/>
          <p:nvPr/>
        </p:nvSpPr>
        <p:spPr>
          <a:xfrm>
            <a:off x="0" y="0"/>
            <a:ext cx="4285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a:ln>
            <a:solidFill>
              <a:schemeClr val="tx2">
                <a:lumMod val="75000"/>
              </a:schemeClr>
            </a:solidFill>
          </a:ln>
        </p:spPr>
        <p:txBody>
          <a:bodyPr/>
          <a:lstStyle/>
          <a:p>
            <a:pPr algn="ctr"/>
            <a:r>
              <a:rPr lang="id-ID" sz="3200" b="1" dirty="0" smtClean="0">
                <a:solidFill>
                  <a:srgbClr val="FFFF00"/>
                </a:solidFill>
              </a:rPr>
              <a:t>OA KNEE GRADE 2</a:t>
            </a:r>
            <a:endParaRPr lang="id-ID" sz="32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8" name="Content Placeholder 7" descr="X-ray dari lutut dengan grade 2 osteoarthritis">
            <a:hlinkClick r:id="rId2"/>
          </p:cNvPr>
          <p:cNvPicPr>
            <a:picLocks noGrp="1"/>
          </p:cNvPicPr>
          <p:nvPr>
            <p:ph idx="1"/>
          </p:nvPr>
        </p:nvPicPr>
        <p:blipFill>
          <a:blip r:embed="rId3"/>
          <a:srcRect/>
          <a:stretch>
            <a:fillRect/>
          </a:stretch>
        </p:blipFill>
        <p:spPr bwMode="auto">
          <a:xfrm>
            <a:off x="2590800" y="1295400"/>
            <a:ext cx="4038600" cy="4038600"/>
          </a:xfrm>
          <a:prstGeom prst="rect">
            <a:avLst/>
          </a:prstGeom>
          <a:noFill/>
          <a:ln w="9525">
            <a:solidFill>
              <a:schemeClr val="accent6"/>
            </a:solidFill>
            <a:miter lim="800000"/>
            <a:headEnd/>
            <a:tailEnd/>
          </a:ln>
        </p:spPr>
      </p:pic>
      <p:sp>
        <p:nvSpPr>
          <p:cNvPr id="6" name="TextBox 5"/>
          <p:cNvSpPr txBox="1"/>
          <p:nvPr/>
        </p:nvSpPr>
        <p:spPr>
          <a:xfrm>
            <a:off x="685800" y="5486400"/>
            <a:ext cx="8229600" cy="1200329"/>
          </a:xfrm>
          <a:prstGeom prst="rect">
            <a:avLst/>
          </a:prstGeom>
          <a:noFill/>
          <a:ln>
            <a:solidFill>
              <a:srgbClr val="FF0000"/>
            </a:solidFill>
          </a:ln>
        </p:spPr>
        <p:txBody>
          <a:bodyPr wrap="square" rtlCol="0">
            <a:spAutoFit/>
          </a:bodyPr>
          <a:lstStyle/>
          <a:p>
            <a:pPr>
              <a:buNone/>
            </a:pPr>
            <a:r>
              <a:rPr lang="id-ID" sz="2400" dirty="0" smtClean="0">
                <a:solidFill>
                  <a:srgbClr val="FF0000"/>
                </a:solidFill>
              </a:rPr>
              <a:t>• </a:t>
            </a:r>
            <a:r>
              <a:rPr lang="id-ID" sz="2400" b="1" dirty="0" smtClean="0">
                <a:solidFill>
                  <a:srgbClr val="FF0000"/>
                </a:solidFill>
              </a:rPr>
              <a:t>Grade 2: </a:t>
            </a:r>
            <a:r>
              <a:rPr lang="id-ID" sz="2400" b="1" dirty="0" smtClean="0">
                <a:solidFill>
                  <a:srgbClr val="FFFF00"/>
                </a:solidFill>
              </a:rPr>
              <a:t>Terdapat osteophytes dan terjadinya penyempitan</a:t>
            </a:r>
          </a:p>
          <a:p>
            <a:pPr>
              <a:buNone/>
            </a:pPr>
            <a:r>
              <a:rPr lang="id-ID" sz="2400" b="1" dirty="0" smtClean="0">
                <a:solidFill>
                  <a:srgbClr val="FFFF00"/>
                </a:solidFill>
              </a:rPr>
              <a:t>                      ruang sendi </a:t>
            </a:r>
          </a:p>
          <a:p>
            <a:pPr>
              <a:buNone/>
            </a:pPr>
            <a:r>
              <a:rPr lang="id-ID" sz="2400" dirty="0" smtClean="0">
                <a:solidFill>
                  <a:srgbClr val="FFFF00"/>
                </a:solidFill>
              </a:rPr>
              <a:t>          </a:t>
            </a:r>
            <a:endParaRPr lang="id-ID"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a:ln>
            <a:solidFill>
              <a:schemeClr val="tx2">
                <a:lumMod val="75000"/>
              </a:schemeClr>
            </a:solidFill>
          </a:ln>
        </p:spPr>
        <p:txBody>
          <a:bodyPr/>
          <a:lstStyle/>
          <a:p>
            <a:pPr algn="ctr"/>
            <a:r>
              <a:rPr lang="id-ID" sz="3200" b="1" dirty="0" smtClean="0">
                <a:solidFill>
                  <a:srgbClr val="FFFF00"/>
                </a:solidFill>
              </a:rPr>
              <a:t>OA KNEE GRADE 3</a:t>
            </a:r>
            <a:endParaRPr lang="id-ID" sz="32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8" name="Content Placeholder 7" descr="X-ray dari lutut dengan grade 3 osteoarthritis">
            <a:hlinkClick r:id="rId2"/>
          </p:cNvPr>
          <p:cNvPicPr>
            <a:picLocks noGrp="1"/>
          </p:cNvPicPr>
          <p:nvPr>
            <p:ph idx="1"/>
          </p:nvPr>
        </p:nvPicPr>
        <p:blipFill>
          <a:blip r:embed="rId3"/>
          <a:srcRect/>
          <a:stretch>
            <a:fillRect/>
          </a:stretch>
        </p:blipFill>
        <p:spPr bwMode="auto">
          <a:xfrm>
            <a:off x="2819400" y="1143000"/>
            <a:ext cx="3581400" cy="3810000"/>
          </a:xfrm>
          <a:prstGeom prst="rect">
            <a:avLst/>
          </a:prstGeom>
          <a:noFill/>
          <a:ln w="9525">
            <a:solidFill>
              <a:schemeClr val="accent6"/>
            </a:solidFill>
            <a:miter lim="800000"/>
            <a:headEnd/>
            <a:tailEnd/>
          </a:ln>
        </p:spPr>
      </p:pic>
      <p:sp>
        <p:nvSpPr>
          <p:cNvPr id="6" name="TextBox 5"/>
          <p:cNvSpPr txBox="1"/>
          <p:nvPr/>
        </p:nvSpPr>
        <p:spPr>
          <a:xfrm>
            <a:off x="609600" y="5105400"/>
            <a:ext cx="8305800" cy="1200329"/>
          </a:xfrm>
          <a:prstGeom prst="rect">
            <a:avLst/>
          </a:prstGeom>
          <a:noFill/>
          <a:ln>
            <a:solidFill>
              <a:srgbClr val="FF0000"/>
            </a:solidFill>
          </a:ln>
        </p:spPr>
        <p:txBody>
          <a:bodyPr wrap="square" rtlCol="0">
            <a:spAutoFit/>
          </a:bodyPr>
          <a:lstStyle/>
          <a:p>
            <a:pPr>
              <a:buNone/>
            </a:pPr>
            <a:r>
              <a:rPr lang="id-ID" sz="2400" b="1" dirty="0" smtClean="0">
                <a:solidFill>
                  <a:srgbClr val="FF0000"/>
                </a:solidFill>
              </a:rPr>
              <a:t>• Grade 3: </a:t>
            </a:r>
          </a:p>
          <a:p>
            <a:pPr>
              <a:buNone/>
            </a:pPr>
            <a:r>
              <a:rPr lang="id-ID" sz="2400" b="1" dirty="0" smtClean="0">
                <a:solidFill>
                  <a:srgbClr val="FFFF00"/>
                </a:solidFill>
              </a:rPr>
              <a:t>          Adanya beberapa osteofit, penyempitan ruang  sendi</a:t>
            </a:r>
          </a:p>
          <a:p>
            <a:pPr>
              <a:buNone/>
            </a:pPr>
            <a:r>
              <a:rPr lang="id-ID" sz="2400" b="1" dirty="0" smtClean="0">
                <a:solidFill>
                  <a:srgbClr val="FFFF00"/>
                </a:solidFill>
              </a:rPr>
              <a:t>          semaking jelas, kemungkinan  terjadinya  deformitas.</a:t>
            </a:r>
            <a:endParaRPr lang="id-ID"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a:ln>
            <a:solidFill>
              <a:schemeClr val="tx2">
                <a:lumMod val="75000"/>
              </a:schemeClr>
            </a:solidFill>
          </a:ln>
        </p:spPr>
        <p:txBody>
          <a:bodyPr/>
          <a:lstStyle/>
          <a:p>
            <a:pPr algn="ctr"/>
            <a:r>
              <a:rPr lang="id-ID" sz="3200" b="1" dirty="0" smtClean="0">
                <a:solidFill>
                  <a:srgbClr val="FFFF00"/>
                </a:solidFill>
              </a:rPr>
              <a:t>OA KNEE GRADE 4</a:t>
            </a:r>
            <a:endParaRPr lang="id-ID" sz="3200" b="1"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X-ray dari lutut dengan grade 4 osteoarthritis">
            <a:hlinkClick r:id="rId3"/>
          </p:cNvPr>
          <p:cNvPicPr>
            <a:picLocks noGrp="1"/>
          </p:cNvPicPr>
          <p:nvPr>
            <p:ph idx="1"/>
          </p:nvPr>
        </p:nvPicPr>
        <p:blipFill>
          <a:blip r:embed="rId4"/>
          <a:srcRect/>
          <a:stretch>
            <a:fillRect/>
          </a:stretch>
        </p:blipFill>
        <p:spPr bwMode="auto">
          <a:xfrm>
            <a:off x="2819400" y="1143000"/>
            <a:ext cx="3962400" cy="3733800"/>
          </a:xfrm>
          <a:prstGeom prst="rect">
            <a:avLst/>
          </a:prstGeom>
          <a:noFill/>
          <a:ln w="9525">
            <a:solidFill>
              <a:schemeClr val="accent6"/>
            </a:solidFill>
            <a:miter lim="800000"/>
            <a:headEnd/>
            <a:tailEnd/>
          </a:ln>
        </p:spPr>
      </p:pic>
      <p:sp>
        <p:nvSpPr>
          <p:cNvPr id="7" name="TextBox 6"/>
          <p:cNvSpPr txBox="1"/>
          <p:nvPr/>
        </p:nvSpPr>
        <p:spPr>
          <a:xfrm>
            <a:off x="533400" y="5105400"/>
            <a:ext cx="8382000" cy="1477328"/>
          </a:xfrm>
          <a:prstGeom prst="rect">
            <a:avLst/>
          </a:prstGeom>
          <a:noFill/>
          <a:ln>
            <a:solidFill>
              <a:srgbClr val="FF0000"/>
            </a:solidFill>
          </a:ln>
        </p:spPr>
        <p:txBody>
          <a:bodyPr wrap="square" rtlCol="0">
            <a:spAutoFit/>
          </a:bodyPr>
          <a:lstStyle/>
          <a:p>
            <a:pPr>
              <a:buNone/>
            </a:pPr>
            <a:r>
              <a:rPr lang="id-ID" sz="2400" b="1" dirty="0" smtClean="0">
                <a:solidFill>
                  <a:srgbClr val="FF0000"/>
                </a:solidFill>
              </a:rPr>
              <a:t>• Grade 4: </a:t>
            </a:r>
            <a:r>
              <a:rPr lang="id-ID" sz="2400" b="1" dirty="0" smtClean="0">
                <a:solidFill>
                  <a:srgbClr val="FFFF00"/>
                </a:solidFill>
              </a:rPr>
              <a:t>Osteophytes yang besar, ditandai penyempitan </a:t>
            </a:r>
          </a:p>
          <a:p>
            <a:pPr>
              <a:buNone/>
            </a:pPr>
            <a:r>
              <a:rPr lang="id-ID" sz="2400" b="1" dirty="0" smtClean="0">
                <a:solidFill>
                  <a:srgbClr val="FFFF00"/>
                </a:solidFill>
              </a:rPr>
              <a:t>                     ruang sendi, sklerosis parah dan terjadi deformitas</a:t>
            </a:r>
          </a:p>
          <a:p>
            <a:pPr>
              <a:buNone/>
            </a:pPr>
            <a:r>
              <a:rPr lang="id-ID" sz="2400" b="1" dirty="0" smtClean="0">
                <a:solidFill>
                  <a:srgbClr val="FFFF00"/>
                </a:solidFill>
              </a:rPr>
              <a:t>                     yang  jelas.</a:t>
            </a:r>
          </a:p>
          <a:p>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r>
              <a:rPr lang="id-ID" sz="1600" dirty="0" smtClean="0">
                <a:latin typeface="Calibri" pitchFamily="34" charset="0"/>
                <a:cs typeface="Calibri" pitchFamily="34" charset="0"/>
              </a:rPr>
              <a:t>Gangguan mobilitas sendi, fungsi motor, kinerja otot dan ROM yang berkaitan dengan</a:t>
            </a:r>
            <a:br>
              <a:rPr lang="id-ID" sz="1600" dirty="0" smtClean="0">
                <a:latin typeface="Calibri" pitchFamily="34" charset="0"/>
                <a:cs typeface="Calibri" pitchFamily="34" charset="0"/>
              </a:rPr>
            </a:br>
            <a:r>
              <a:rPr lang="id-ID" sz="3200" b="1" dirty="0" smtClean="0">
                <a:solidFill>
                  <a:srgbClr val="FFFF00"/>
                </a:solidFill>
                <a:latin typeface="Calibri" pitchFamily="34" charset="0"/>
                <a:cs typeface="Calibri" pitchFamily="34" charset="0"/>
              </a:rPr>
              <a:t>Kerusakan Spinal</a:t>
            </a:r>
            <a:r>
              <a:rPr lang="en-US" sz="3200" b="1" dirty="0" smtClean="0">
                <a:solidFill>
                  <a:srgbClr val="FFFF00"/>
                </a:solidFill>
                <a:latin typeface="Calibri" pitchFamily="34" charset="0"/>
                <a:cs typeface="Calibri" pitchFamily="34" charset="0"/>
              </a:rPr>
              <a:t>. </a:t>
            </a:r>
            <a:r>
              <a:rPr lang="id-ID" sz="3200" dirty="0" smtClean="0">
                <a:latin typeface="Calibri" pitchFamily="34" charset="0"/>
                <a:cs typeface="Calibri" pitchFamily="34" charset="0"/>
              </a:rPr>
              <a:t> </a:t>
            </a: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endParaRPr lang="id-ID" sz="3200" b="1" dirty="0"/>
          </a:p>
        </p:txBody>
      </p:sp>
      <p:sp>
        <p:nvSpPr>
          <p:cNvPr id="3" name="Content Placeholder 2"/>
          <p:cNvSpPr>
            <a:spLocks noGrp="1"/>
          </p:cNvSpPr>
          <p:nvPr>
            <p:ph idx="1"/>
          </p:nvPr>
        </p:nvSpPr>
        <p:spPr>
          <a:xfrm>
            <a:off x="914400" y="1783560"/>
            <a:ext cx="7772400" cy="4541040"/>
          </a:xfrm>
          <a:solidFill>
            <a:srgbClr val="FF0000"/>
          </a:solidFill>
          <a:ln>
            <a:solidFill>
              <a:srgbClr val="FF0000"/>
            </a:solidFill>
          </a:ln>
        </p:spPr>
        <p:txBody>
          <a:bodyPr>
            <a:normAutofit/>
          </a:bodyPr>
          <a:lstStyle/>
          <a:p>
            <a:r>
              <a:rPr lang="id-ID" sz="3200" b="1" dirty="0" smtClean="0">
                <a:solidFill>
                  <a:srgbClr val="FFFF00"/>
                </a:solidFill>
                <a:latin typeface="Calibri" pitchFamily="34" charset="0"/>
                <a:cs typeface="Calibri" pitchFamily="34" charset="0"/>
              </a:rPr>
              <a:t>INVESTIGATIONS</a:t>
            </a:r>
            <a:endParaRPr lang="id-ID" sz="3200" b="1" dirty="0">
              <a:solidFill>
                <a:srgbClr val="FFFF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428604"/>
            <a:ext cx="7772400" cy="2619396"/>
          </a:xfrm>
        </p:spPr>
        <p:txBody>
          <a:bodyPr/>
          <a:lstStyle/>
          <a:p>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Thoracic Spinal Trauma </a:t>
            </a:r>
            <a:r>
              <a:rPr lang="id-ID"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id-ID"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id-ID"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id-ID"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Imaging </a:t>
            </a:r>
            <a:r>
              <a:rPr lang="id-ID" dirty="0" smtClean="0"/>
              <a:t/>
            </a:r>
            <a:br>
              <a:rPr lang="id-ID" dirty="0" smtClean="0"/>
            </a:br>
            <a:r>
              <a:rPr lang="en-US" dirty="0" smtClean="0"/>
              <a:t/>
            </a:r>
            <a:br>
              <a:rPr lang="en-US" dirty="0" smtClean="0"/>
            </a:br>
            <a:endParaRPr lang="en-US" dirty="0"/>
          </a:p>
        </p:txBody>
      </p:sp>
      <p:sp>
        <p:nvSpPr>
          <p:cNvPr id="3" name="Subtitle 2"/>
          <p:cNvSpPr>
            <a:spLocks noGrp="1"/>
          </p:cNvSpPr>
          <p:nvPr>
            <p:ph type="subTitle" idx="1"/>
          </p:nvPr>
        </p:nvSpPr>
        <p:spPr>
          <a:xfrm>
            <a:off x="5562600" y="2514600"/>
            <a:ext cx="3043230" cy="428628"/>
          </a:xfrm>
        </p:spPr>
        <p:txBody>
          <a:bodyPr>
            <a:normAutofit fontScale="92500"/>
          </a:bodyPr>
          <a:lstStyle/>
          <a:p>
            <a:r>
              <a:rPr lang="en-US" dirty="0" err="1" smtClean="0">
                <a:solidFill>
                  <a:schemeClr val="tx2">
                    <a:lumMod val="50000"/>
                  </a:schemeClr>
                </a:solidFill>
              </a:rPr>
              <a:t>Lennard</a:t>
            </a:r>
            <a:r>
              <a:rPr lang="en-US" dirty="0" smtClean="0">
                <a:solidFill>
                  <a:schemeClr val="tx2">
                    <a:lumMod val="50000"/>
                  </a:schemeClr>
                </a:solidFill>
              </a:rPr>
              <a:t> A </a:t>
            </a:r>
            <a:r>
              <a:rPr lang="en-US" dirty="0" err="1" smtClean="0">
                <a:solidFill>
                  <a:schemeClr val="tx2">
                    <a:lumMod val="50000"/>
                  </a:schemeClr>
                </a:solidFill>
              </a:rPr>
              <a:t>Nadalo</a:t>
            </a:r>
            <a:r>
              <a:rPr lang="en-US" dirty="0" smtClean="0">
                <a:solidFill>
                  <a:schemeClr val="tx2">
                    <a:lumMod val="50000"/>
                  </a:schemeClr>
                </a:solidFill>
              </a:rPr>
              <a:t>, MD, 2011</a:t>
            </a:r>
            <a:endParaRPr lang="en-US" dirty="0">
              <a:solidFill>
                <a:schemeClr val="tx2">
                  <a:lumMod val="50000"/>
                </a:schemeClr>
              </a:solidFill>
            </a:endParaRPr>
          </a:p>
        </p:txBody>
      </p:sp>
      <p:sp>
        <p:nvSpPr>
          <p:cNvPr id="4" name="Rectangle 3"/>
          <p:cNvSpPr/>
          <p:nvPr/>
        </p:nvSpPr>
        <p:spPr>
          <a:xfrm>
            <a:off x="0" y="0"/>
            <a:ext cx="357158"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Rectangle 1"/>
          <p:cNvSpPr>
            <a:spLocks noChangeArrowheads="1"/>
          </p:cNvSpPr>
          <p:nvPr/>
        </p:nvSpPr>
        <p:spPr bwMode="auto">
          <a:xfrm>
            <a:off x="1928794" y="3714752"/>
            <a:ext cx="4572032" cy="2308324"/>
          </a:xfrm>
          <a:prstGeom prst="rect">
            <a:avLst/>
          </a:prstGeom>
          <a:noFill/>
          <a:ln w="9525">
            <a:no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rgbClr val="004276"/>
                </a:solidFill>
                <a:effectLst/>
                <a:latin typeface="Calibri" pitchFamily="34" charset="0"/>
                <a:ea typeface="Times New Roman" pitchFamily="18" charset="0"/>
                <a:cs typeface="Times New Roman" pitchFamily="18" charset="0"/>
                <a:hlinkClick r:id="rId2"/>
              </a:rPr>
              <a:t>Radiography</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rgbClr val="004276"/>
                </a:solidFill>
                <a:effectLst/>
                <a:latin typeface="Calibri" pitchFamily="34" charset="0"/>
                <a:ea typeface="Times New Roman" pitchFamily="18" charset="0"/>
                <a:cs typeface="Times New Roman" pitchFamily="18" charset="0"/>
                <a:hlinkClick r:id="rId2"/>
              </a:rPr>
              <a:t>Computed Tomography</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rgbClr val="004276"/>
                </a:solidFill>
                <a:effectLst/>
                <a:latin typeface="Calibri" pitchFamily="34" charset="0"/>
                <a:ea typeface="Times New Roman" pitchFamily="18" charset="0"/>
                <a:cs typeface="Times New Roman" pitchFamily="18" charset="0"/>
                <a:hlinkClick r:id="rId2"/>
              </a:rPr>
              <a:t>Magnetic Resonance Imaging</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400" b="1" i="0" u="none" strike="noStrike" cap="none" normalizeH="0" baseline="0" dirty="0" err="1" smtClean="0">
                <a:ln>
                  <a:noFill/>
                </a:ln>
                <a:solidFill>
                  <a:srgbClr val="004276"/>
                </a:solidFill>
                <a:effectLst/>
                <a:latin typeface="Calibri" pitchFamily="34" charset="0"/>
                <a:ea typeface="Times New Roman" pitchFamily="18" charset="0"/>
                <a:cs typeface="Times New Roman" pitchFamily="18" charset="0"/>
                <a:hlinkClick r:id="rId2"/>
              </a:rPr>
              <a:t>Ultrasonography</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rgbClr val="004276"/>
                </a:solidFill>
                <a:effectLst/>
                <a:latin typeface="Calibri" pitchFamily="34" charset="0"/>
                <a:ea typeface="Times New Roman" pitchFamily="18" charset="0"/>
                <a:cs typeface="Times New Roman" pitchFamily="18" charset="0"/>
                <a:hlinkClick r:id="rId2"/>
              </a:rPr>
              <a:t>Nuclear Imaging</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rgbClr val="004276"/>
                </a:solidFill>
                <a:effectLst/>
                <a:latin typeface="Calibri" pitchFamily="34" charset="0"/>
                <a:ea typeface="Times New Roman" pitchFamily="18" charset="0"/>
                <a:cs typeface="Times New Roman" pitchFamily="18" charset="0"/>
                <a:hlinkClick r:id="rId2"/>
              </a:rPr>
              <a:t>Angiography</a:t>
            </a:r>
            <a:endParaRPr kumimoji="0" lang="en-US" sz="24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7400"/>
            <a:ext cx="4419600" cy="2362200"/>
          </a:xfrm>
          <a:ln>
            <a:solidFill>
              <a:schemeClr val="accent6"/>
            </a:solidFill>
          </a:ln>
        </p:spPr>
        <p:txBody>
          <a:bodyPr/>
          <a:lstStyle/>
          <a:p>
            <a:r>
              <a:rPr lang="en-US" sz="2800" b="1" dirty="0" smtClean="0">
                <a:solidFill>
                  <a:srgbClr val="FFFF00"/>
                </a:solidFill>
              </a:rPr>
              <a:t>Thoracic spine trauma.</a:t>
            </a:r>
            <a:r>
              <a:rPr lang="id-ID" sz="2800" dirty="0" smtClean="0"/>
              <a:t/>
            </a:r>
            <a:br>
              <a:rPr lang="id-ID" sz="2800" dirty="0" smtClean="0"/>
            </a:br>
            <a:r>
              <a:rPr lang="id-ID" sz="2800" dirty="0" smtClean="0"/>
              <a:t>Mekanisme cedera yang menyebabkan patah tulang </a:t>
            </a:r>
            <a:endParaRPr lang="id-ID" sz="2800" b="1" dirty="0"/>
          </a:p>
        </p:txBody>
      </p:sp>
      <p:pic>
        <p:nvPicPr>
          <p:cNvPr id="6" name="Content Placeholder 5" descr="tsi 2.jpg"/>
          <p:cNvPicPr>
            <a:picLocks noGrp="1" noChangeAspect="1"/>
          </p:cNvPicPr>
          <p:nvPr>
            <p:ph idx="1"/>
          </p:nvPr>
        </p:nvPicPr>
        <p:blipFill>
          <a:blip r:embed="rId2"/>
          <a:stretch>
            <a:fillRect/>
          </a:stretch>
        </p:blipFill>
        <p:spPr>
          <a:xfrm>
            <a:off x="5638800" y="685800"/>
            <a:ext cx="3124200" cy="5767754"/>
          </a:xfrm>
          <a:ln>
            <a:solidFill>
              <a:srgbClr val="FF0000"/>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a:ln>
            <a:solidFill>
              <a:schemeClr val="tx2">
                <a:lumMod val="75000"/>
              </a:schemeClr>
            </a:solidFill>
          </a:ln>
        </p:spPr>
        <p:txBody>
          <a:bodyPr/>
          <a:lstStyle/>
          <a:p>
            <a:r>
              <a:rPr lang="en-US" sz="3200" b="1" dirty="0" smtClean="0">
                <a:solidFill>
                  <a:srgbClr val="FFFF00"/>
                </a:solidFill>
                <a:latin typeface="Calibri" pitchFamily="34" charset="0"/>
                <a:ea typeface="Times New Roman" pitchFamily="18" charset="0"/>
                <a:cs typeface="Times New Roman" pitchFamily="18" charset="0"/>
              </a:rPr>
              <a:t>Radiography</a:t>
            </a:r>
            <a:endParaRPr lang="id-ID" sz="3200" b="1" dirty="0"/>
          </a:p>
        </p:txBody>
      </p:sp>
      <p:sp>
        <p:nvSpPr>
          <p:cNvPr id="3" name="Content Placeholder 2"/>
          <p:cNvSpPr>
            <a:spLocks noGrp="1"/>
          </p:cNvSpPr>
          <p:nvPr>
            <p:ph idx="1"/>
          </p:nvPr>
        </p:nvSpPr>
        <p:spPr>
          <a:xfrm>
            <a:off x="4495800" y="914400"/>
            <a:ext cx="4191000" cy="5410200"/>
          </a:xfrm>
          <a:ln>
            <a:solidFill>
              <a:schemeClr val="accent6"/>
            </a:solidFill>
          </a:ln>
        </p:spPr>
        <p:txBody>
          <a:bodyPr>
            <a:normAutofit/>
          </a:bodyPr>
          <a:lstStyle/>
          <a:p>
            <a:endParaRPr lang="id-ID" sz="2400" dirty="0" smtClean="0"/>
          </a:p>
          <a:p>
            <a:endParaRPr lang="id-ID" sz="2400" dirty="0" smtClean="0"/>
          </a:p>
          <a:p>
            <a:r>
              <a:rPr lang="id-ID" sz="2400" b="1" dirty="0" smtClean="0">
                <a:solidFill>
                  <a:srgbClr val="FFFF00"/>
                </a:solidFill>
              </a:rPr>
              <a:t>Thoracic spine trauma. </a:t>
            </a:r>
            <a:r>
              <a:rPr lang="id-ID" sz="2400" dirty="0" smtClean="0"/>
              <a:t>Radiografi thoracic spine  (Lateral) seorang wanita 74 tahun.</a:t>
            </a:r>
            <a:br>
              <a:rPr lang="id-ID" sz="2400" dirty="0" smtClean="0"/>
            </a:br>
            <a:r>
              <a:rPr lang="id-ID" sz="2400" dirty="0" smtClean="0"/>
              <a:t>Kyphosis dari thoracic spine berhubungan dengan  osteoporosis dari Corpus vertebral  </a:t>
            </a:r>
            <a:r>
              <a:rPr lang="id-ID" sz="2400" dirty="0" smtClean="0">
                <a:solidFill>
                  <a:srgbClr val="FFFF00"/>
                </a:solidFill>
              </a:rPr>
              <a:t>T8.</a:t>
            </a:r>
            <a:r>
              <a:rPr lang="id-ID" sz="2400" dirty="0" smtClean="0"/>
              <a:t/>
            </a:r>
            <a:br>
              <a:rPr lang="id-ID" sz="2400" dirty="0" smtClean="0"/>
            </a:br>
            <a:endParaRPr lang="id-ID" sz="24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tsi 7.jpg"/>
          <p:cNvPicPr>
            <a:picLocks noChangeAspect="1"/>
          </p:cNvPicPr>
          <p:nvPr/>
        </p:nvPicPr>
        <p:blipFill>
          <a:blip r:embed="rId2"/>
          <a:stretch>
            <a:fillRect/>
          </a:stretch>
        </p:blipFill>
        <p:spPr>
          <a:xfrm>
            <a:off x="669471" y="1662224"/>
            <a:ext cx="3597729" cy="468541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tabLst>
                <a:tab pos="457200" algn="l"/>
              </a:tabLst>
            </a:pPr>
            <a:r>
              <a:rPr lang="id-ID" sz="3200" b="1" dirty="0" smtClean="0">
                <a:solidFill>
                  <a:srgbClr val="FFFF00"/>
                </a:solidFill>
                <a:latin typeface="Arial" pitchFamily="34" charset="0"/>
              </a:rPr>
              <a:t>CT-Scan</a:t>
            </a:r>
            <a:endParaRPr lang="en-US" sz="3200" b="1" dirty="0" smtClean="0">
              <a:solidFill>
                <a:srgbClr val="FFFF00"/>
              </a:solidFill>
              <a:latin typeface="Arial" pitchFamily="34" charset="0"/>
            </a:endParaRPr>
          </a:p>
        </p:txBody>
      </p:sp>
      <p:sp>
        <p:nvSpPr>
          <p:cNvPr id="3" name="Content Placeholder 2"/>
          <p:cNvSpPr>
            <a:spLocks noGrp="1"/>
          </p:cNvSpPr>
          <p:nvPr>
            <p:ph idx="1"/>
          </p:nvPr>
        </p:nvSpPr>
        <p:spPr>
          <a:xfrm>
            <a:off x="914400" y="1371600"/>
            <a:ext cx="7772400" cy="4572000"/>
          </a:xfrm>
        </p:spPr>
        <p:txBody>
          <a:bodyPr/>
          <a:lstStyle/>
          <a:p>
            <a:r>
              <a:rPr lang="en-US" sz="2400" b="1" dirty="0" smtClean="0"/>
              <a:t>Three-dimensional CT scan of the thoracic spine demonstrates a compression fracture</a:t>
            </a:r>
            <a:endParaRPr lang="id-ID" sz="2400" b="1" dirty="0" smtClean="0"/>
          </a:p>
          <a:p>
            <a:endParaRPr lang="en-US" dirty="0"/>
          </a:p>
        </p:txBody>
      </p:sp>
      <p:sp>
        <p:nvSpPr>
          <p:cNvPr id="4" name="Rectangle 3"/>
          <p:cNvSpPr/>
          <p:nvPr/>
        </p:nvSpPr>
        <p:spPr>
          <a:xfrm>
            <a:off x="0" y="0"/>
            <a:ext cx="357158"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si 1.jpg"/>
          <p:cNvPicPr>
            <a:picLocks noChangeAspect="1"/>
          </p:cNvPicPr>
          <p:nvPr/>
        </p:nvPicPr>
        <p:blipFill>
          <a:blip r:embed="rId2"/>
          <a:stretch>
            <a:fillRect/>
          </a:stretch>
        </p:blipFill>
        <p:spPr>
          <a:xfrm>
            <a:off x="2895600" y="2743200"/>
            <a:ext cx="3048000" cy="3779070"/>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524000"/>
          </a:xfrm>
          <a:ln>
            <a:solidFill>
              <a:schemeClr val="tx2">
                <a:lumMod val="75000"/>
              </a:schemeClr>
            </a:solidFill>
          </a:ln>
        </p:spPr>
        <p:txBody>
          <a:bodyPr/>
          <a:lstStyle/>
          <a:p>
            <a:r>
              <a:rPr lang="en-US" sz="2400" dirty="0" smtClean="0"/>
              <a:t>Thoracic spine trauma. Fracture dislocation of the lower thoracic spine. </a:t>
            </a:r>
            <a:r>
              <a:rPr lang="id-ID" sz="2400" dirty="0" smtClean="0"/>
              <a:t/>
            </a:r>
            <a:br>
              <a:rPr lang="id-ID" sz="2400" dirty="0" smtClean="0"/>
            </a:br>
            <a:r>
              <a:rPr lang="en-US" sz="2000" dirty="0" smtClean="0"/>
              <a:t>Axial CT image demonstrates the large distance that the lower thoracic spine has been displaced</a:t>
            </a:r>
            <a:endParaRPr lang="id-ID" sz="2000" b="1" dirty="0"/>
          </a:p>
        </p:txBody>
      </p:sp>
      <p:pic>
        <p:nvPicPr>
          <p:cNvPr id="6" name="Content Placeholder 5" descr="tsi 5.jpg"/>
          <p:cNvPicPr>
            <a:picLocks noGrp="1" noChangeAspect="1"/>
          </p:cNvPicPr>
          <p:nvPr>
            <p:ph idx="1"/>
          </p:nvPr>
        </p:nvPicPr>
        <p:blipFill>
          <a:blip r:embed="rId2"/>
          <a:stretch>
            <a:fillRect/>
          </a:stretch>
        </p:blipFill>
        <p:spPr>
          <a:xfrm>
            <a:off x="1752600" y="1981200"/>
            <a:ext cx="5961017" cy="4346575"/>
          </a:xfrm>
          <a:ln>
            <a:solidFill>
              <a:schemeClr val="tx1"/>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7772400" cy="714380"/>
          </a:xfrm>
        </p:spPr>
        <p:txBody>
          <a:bodyPr/>
          <a:lstStyle/>
          <a:p>
            <a:pPr lvl="0"/>
            <a:r>
              <a:rPr lang="en-US" sz="3200" b="1" dirty="0" smtClean="0">
                <a:solidFill>
                  <a:srgbClr val="FFFF00"/>
                </a:solidFill>
                <a:latin typeface="Calibri" pitchFamily="34" charset="0"/>
                <a:ea typeface="Times New Roman" pitchFamily="18" charset="0"/>
                <a:cs typeface="Times New Roman" pitchFamily="18" charset="0"/>
              </a:rPr>
              <a:t>Magnetic Resonance Imaging</a:t>
            </a:r>
            <a:r>
              <a:rPr lang="en-US" b="1" dirty="0" smtClean="0">
                <a:solidFill>
                  <a:schemeClr val="tx1"/>
                </a:solidFill>
                <a:latin typeface="Arial" pitchFamily="34" charset="0"/>
              </a:rPr>
              <a:t/>
            </a:r>
            <a:br>
              <a:rPr lang="en-US" b="1" dirty="0" smtClean="0">
                <a:solidFill>
                  <a:schemeClr val="tx1"/>
                </a:solidFill>
                <a:latin typeface="Arial" pitchFamily="34" charset="0"/>
              </a:rPr>
            </a:br>
            <a:endParaRPr lang="en-US" dirty="0"/>
          </a:p>
        </p:txBody>
      </p:sp>
      <p:sp>
        <p:nvSpPr>
          <p:cNvPr id="3" name="Content Placeholder 2"/>
          <p:cNvSpPr>
            <a:spLocks noGrp="1"/>
          </p:cNvSpPr>
          <p:nvPr>
            <p:ph idx="1"/>
          </p:nvPr>
        </p:nvSpPr>
        <p:spPr>
          <a:xfrm>
            <a:off x="4572000" y="1000108"/>
            <a:ext cx="4114800" cy="5355452"/>
          </a:xfrm>
          <a:ln>
            <a:solidFill>
              <a:schemeClr val="tx2">
                <a:lumMod val="50000"/>
              </a:schemeClr>
            </a:solidFill>
          </a:ln>
        </p:spPr>
        <p:txBody>
          <a:bodyPr/>
          <a:lstStyle/>
          <a:p>
            <a:r>
              <a:rPr lang="en-US" dirty="0" smtClean="0"/>
              <a:t>MRI </a:t>
            </a:r>
            <a:r>
              <a:rPr lang="en-US" dirty="0" err="1" smtClean="0"/>
              <a:t>lebih</a:t>
            </a:r>
            <a:r>
              <a:rPr lang="en-US" dirty="0" smtClean="0"/>
              <a:t> </a:t>
            </a:r>
            <a:r>
              <a:rPr lang="en-US" dirty="0" err="1" smtClean="0"/>
              <a:t>unggul</a:t>
            </a:r>
            <a:r>
              <a:rPr lang="en-US" dirty="0" smtClean="0"/>
              <a:t> </a:t>
            </a:r>
            <a:r>
              <a:rPr lang="en-US" dirty="0" err="1" smtClean="0"/>
              <a:t>baik</a:t>
            </a:r>
            <a:r>
              <a:rPr lang="en-US" dirty="0" smtClean="0"/>
              <a:t> </a:t>
            </a:r>
            <a:r>
              <a:rPr lang="en-US" dirty="0" err="1" smtClean="0"/>
              <a:t>radiografi</a:t>
            </a:r>
            <a:r>
              <a:rPr lang="en-US" dirty="0" smtClean="0"/>
              <a:t> </a:t>
            </a:r>
            <a:r>
              <a:rPr lang="en-US" dirty="0" err="1" smtClean="0"/>
              <a:t>dan</a:t>
            </a:r>
            <a:r>
              <a:rPr lang="en-US" dirty="0" smtClean="0"/>
              <a:t> CT </a:t>
            </a:r>
            <a:r>
              <a:rPr lang="en-US" dirty="0" err="1" smtClean="0"/>
              <a:t>dalam</a:t>
            </a:r>
            <a:r>
              <a:rPr lang="en-US" dirty="0" smtClean="0"/>
              <a:t> </a:t>
            </a:r>
            <a:r>
              <a:rPr lang="en-US" dirty="0" err="1" smtClean="0"/>
              <a:t>mendeteksi</a:t>
            </a:r>
            <a:r>
              <a:rPr lang="en-US" dirty="0" smtClean="0"/>
              <a:t> </a:t>
            </a:r>
            <a:r>
              <a:rPr lang="en-US" dirty="0" err="1" smtClean="0"/>
              <a:t>cedera</a:t>
            </a:r>
            <a:r>
              <a:rPr lang="en-US" dirty="0" smtClean="0"/>
              <a:t> </a:t>
            </a:r>
            <a:r>
              <a:rPr lang="en-US" dirty="0" err="1" smtClean="0"/>
              <a:t>jaringan</a:t>
            </a:r>
            <a:r>
              <a:rPr lang="en-US" dirty="0" smtClean="0"/>
              <a:t> </a:t>
            </a:r>
            <a:r>
              <a:rPr lang="en-US" dirty="0" err="1" smtClean="0"/>
              <a:t>lunak</a:t>
            </a:r>
            <a:r>
              <a:rPr lang="en-US" dirty="0" smtClean="0"/>
              <a:t> </a:t>
            </a:r>
            <a:r>
              <a:rPr lang="en-US" dirty="0" err="1" smtClean="0"/>
              <a:t>pada</a:t>
            </a:r>
            <a:r>
              <a:rPr lang="en-US" dirty="0" smtClean="0"/>
              <a:t> </a:t>
            </a:r>
            <a:r>
              <a:rPr lang="en-US" dirty="0" err="1" smtClean="0"/>
              <a:t>ligamen</a:t>
            </a:r>
            <a:r>
              <a:rPr lang="en-US" dirty="0" smtClean="0"/>
              <a:t>, </a:t>
            </a:r>
            <a:r>
              <a:rPr lang="en-US" dirty="0" err="1" smtClean="0"/>
              <a:t>kapsul</a:t>
            </a:r>
            <a:r>
              <a:rPr lang="en-US" dirty="0" smtClean="0"/>
              <a:t> facet, </a:t>
            </a:r>
            <a:r>
              <a:rPr lang="en-US" dirty="0" err="1" smtClean="0"/>
              <a:t>dan</a:t>
            </a:r>
            <a:r>
              <a:rPr lang="en-US" dirty="0" smtClean="0"/>
              <a:t> </a:t>
            </a:r>
            <a:r>
              <a:rPr lang="en-US" dirty="0" err="1" smtClean="0"/>
              <a:t>ruang</a:t>
            </a:r>
            <a:r>
              <a:rPr lang="en-US" dirty="0" smtClean="0"/>
              <a:t> </a:t>
            </a:r>
            <a:r>
              <a:rPr lang="en-US" dirty="0" err="1" smtClean="0"/>
              <a:t>prevertebral</a:t>
            </a:r>
            <a:r>
              <a:rPr lang="en-US" dirty="0" smtClean="0"/>
              <a:t>.</a:t>
            </a:r>
            <a:endParaRPr lang="id-ID" dirty="0" smtClean="0"/>
          </a:p>
          <a:p>
            <a:r>
              <a:rPr lang="en-US" dirty="0" err="1" smtClean="0"/>
              <a:t>Gambar</a:t>
            </a:r>
            <a:r>
              <a:rPr lang="en-US" dirty="0" smtClean="0"/>
              <a:t> </a:t>
            </a:r>
            <a:r>
              <a:rPr lang="en-US" dirty="0" err="1" smtClean="0"/>
              <a:t>ini</a:t>
            </a:r>
            <a:r>
              <a:rPr lang="en-US" dirty="0" smtClean="0"/>
              <a:t> </a:t>
            </a:r>
            <a:r>
              <a:rPr lang="en-US" dirty="0" err="1" smtClean="0"/>
              <a:t>menampilkan</a:t>
            </a:r>
            <a:r>
              <a:rPr lang="en-US" dirty="0" smtClean="0"/>
              <a:t> </a:t>
            </a:r>
            <a:r>
              <a:rPr lang="en-US" dirty="0" err="1" smtClean="0"/>
              <a:t>cedera</a:t>
            </a:r>
            <a:r>
              <a:rPr lang="en-US" dirty="0" smtClean="0"/>
              <a:t> </a:t>
            </a:r>
            <a:r>
              <a:rPr lang="en-US" dirty="0" err="1" smtClean="0"/>
              <a:t>tulang</a:t>
            </a:r>
            <a:r>
              <a:rPr lang="en-US" dirty="0" smtClean="0"/>
              <a:t> </a:t>
            </a:r>
            <a:r>
              <a:rPr lang="en-US" dirty="0" err="1" smtClean="0"/>
              <a:t>belakang</a:t>
            </a:r>
            <a:r>
              <a:rPr lang="en-US" dirty="0" smtClean="0"/>
              <a:t> </a:t>
            </a:r>
            <a:r>
              <a:rPr lang="en-US" dirty="0" err="1" smtClean="0"/>
              <a:t>toraks</a:t>
            </a:r>
            <a:r>
              <a:rPr lang="en-US" dirty="0" smtClean="0"/>
              <a:t> </a:t>
            </a:r>
            <a:r>
              <a:rPr lang="en-US" dirty="0" err="1" smtClean="0"/>
              <a:t>pada</a:t>
            </a:r>
            <a:r>
              <a:rPr lang="en-US" dirty="0" smtClean="0"/>
              <a:t> MRI.</a:t>
            </a:r>
            <a:endParaRPr lang="id-ID" dirty="0" smtClean="0"/>
          </a:p>
          <a:p>
            <a:endParaRPr lang="en-US" dirty="0"/>
          </a:p>
        </p:txBody>
      </p:sp>
      <p:sp>
        <p:nvSpPr>
          <p:cNvPr id="4" name="Rectangle 3"/>
          <p:cNvSpPr/>
          <p:nvPr/>
        </p:nvSpPr>
        <p:spPr>
          <a:xfrm>
            <a:off x="0" y="0"/>
            <a:ext cx="357158"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ri tsi 2.jpg"/>
          <p:cNvPicPr>
            <a:picLocks noChangeAspect="1"/>
          </p:cNvPicPr>
          <p:nvPr/>
        </p:nvPicPr>
        <p:blipFill>
          <a:blip r:embed="rId2"/>
          <a:stretch>
            <a:fillRect/>
          </a:stretch>
        </p:blipFill>
        <p:spPr>
          <a:xfrm>
            <a:off x="609600" y="2057400"/>
            <a:ext cx="3277527" cy="3271837"/>
          </a:xfrm>
          <a:prstGeom prst="rect">
            <a:avLst/>
          </a:prstGeom>
          <a:ln>
            <a:solidFill>
              <a:schemeClr val="tx2">
                <a:lumMod val="50000"/>
              </a:schemeClr>
            </a:solidFill>
          </a:ln>
        </p:spPr>
      </p:pic>
      <p:sp>
        <p:nvSpPr>
          <p:cNvPr id="7" name="Left Arrow 6"/>
          <p:cNvSpPr/>
          <p:nvPr/>
        </p:nvSpPr>
        <p:spPr>
          <a:xfrm rot="4397721">
            <a:off x="3657600" y="5638800"/>
            <a:ext cx="762000" cy="60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r>
              <a:rPr lang="id-ID" sz="1600" dirty="0" smtClean="0">
                <a:latin typeface="Calibri" pitchFamily="34" charset="0"/>
                <a:cs typeface="Calibri" pitchFamily="34" charset="0"/>
              </a:rPr>
              <a:t>Gangguan sikap, kinerja otot,</a:t>
            </a:r>
            <a:r>
              <a:rPr lang="en-US" sz="1600" dirty="0" smtClean="0">
                <a:latin typeface="Calibri" pitchFamily="34" charset="0"/>
                <a:cs typeface="Calibri" pitchFamily="34" charset="0"/>
              </a:rPr>
              <a:t> </a:t>
            </a:r>
            <a:r>
              <a:rPr lang="id-ID" sz="1600" dirty="0" smtClean="0">
                <a:latin typeface="Calibri" pitchFamily="34" charset="0"/>
                <a:cs typeface="Calibri" pitchFamily="34" charset="0"/>
              </a:rPr>
              <a:t>mobilitas sendi, fungsi motor, kinerja otot dan ROM yang berkaitan dengan                </a:t>
            </a:r>
            <a:r>
              <a:rPr lang="id-ID" sz="2800" b="1" dirty="0" smtClean="0">
                <a:solidFill>
                  <a:srgbClr val="FFFF00"/>
                </a:solidFill>
                <a:latin typeface="Calibri" pitchFamily="34" charset="0"/>
                <a:cs typeface="Calibri" pitchFamily="34" charset="0"/>
              </a:rPr>
              <a:t>Connective tissue</a:t>
            </a:r>
            <a:r>
              <a:rPr lang="en-US" sz="2800" b="1" dirty="0" smtClean="0">
                <a:solidFill>
                  <a:srgbClr val="FFFF00"/>
                </a:solidFill>
                <a:latin typeface="Calibri" pitchFamily="34" charset="0"/>
                <a:cs typeface="Calibri" pitchFamily="34" charset="0"/>
              </a:rPr>
              <a:t>.</a:t>
            </a: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endParaRPr lang="id-ID" sz="3200" b="1" dirty="0"/>
          </a:p>
        </p:txBody>
      </p:sp>
      <p:sp>
        <p:nvSpPr>
          <p:cNvPr id="3" name="Content Placeholder 2"/>
          <p:cNvSpPr>
            <a:spLocks noGrp="1"/>
          </p:cNvSpPr>
          <p:nvPr>
            <p:ph idx="1"/>
          </p:nvPr>
        </p:nvSpPr>
        <p:spPr>
          <a:xfrm>
            <a:off x="914400" y="1783560"/>
            <a:ext cx="7772400" cy="4541040"/>
          </a:xfrm>
          <a:solidFill>
            <a:srgbClr val="FF0000"/>
          </a:solidFill>
          <a:ln>
            <a:solidFill>
              <a:srgbClr val="FF0000"/>
            </a:solidFill>
          </a:ln>
        </p:spPr>
        <p:txBody>
          <a:bodyPr>
            <a:normAutofit/>
          </a:bodyPr>
          <a:lstStyle/>
          <a:p>
            <a:r>
              <a:rPr lang="id-ID" sz="3200" b="1" dirty="0" smtClean="0">
                <a:solidFill>
                  <a:srgbClr val="FFFF00"/>
                </a:solidFill>
                <a:latin typeface="Calibri" pitchFamily="34" charset="0"/>
                <a:cs typeface="Calibri" pitchFamily="34" charset="0"/>
              </a:rPr>
              <a:t>INVESTIGATIONS</a:t>
            </a:r>
            <a:endParaRPr lang="id-ID" sz="3200" b="1" dirty="0">
              <a:solidFill>
                <a:srgbClr val="FFFF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Rectangle 5"/>
          <p:cNvSpPr/>
          <p:nvPr/>
        </p:nvSpPr>
        <p:spPr>
          <a:xfrm>
            <a:off x="1981200" y="2362200"/>
            <a:ext cx="4953000" cy="738664"/>
          </a:xfrm>
          <a:prstGeom prst="rect">
            <a:avLst/>
          </a:prstGeom>
          <a:ln>
            <a:solidFill>
              <a:schemeClr val="tx1"/>
            </a:solidFill>
          </a:ln>
        </p:spPr>
        <p:txBody>
          <a:bodyPr wrap="square">
            <a:spAutoFit/>
          </a:bodyPr>
          <a:lstStyle/>
          <a:p>
            <a:pPr algn="ctr"/>
            <a:r>
              <a:rPr lang="id-ID" sz="2400" b="1" dirty="0" smtClean="0"/>
              <a:t>CONNECTIVE   TISSUE  DISEASES</a:t>
            </a:r>
          </a:p>
          <a:p>
            <a:pPr algn="ctr"/>
            <a:r>
              <a:rPr lang="id-ID" b="1" dirty="0" smtClean="0"/>
              <a:t>(</a:t>
            </a:r>
            <a:r>
              <a:rPr lang="en-US" b="1" dirty="0" smtClean="0"/>
              <a:t>Caroline Gordon • Wolfgang L Gross</a:t>
            </a:r>
            <a:r>
              <a:rPr lang="id-ID" b="1" dirty="0" smtClean="0"/>
              <a:t>, 2011)</a:t>
            </a:r>
            <a:endParaRPr lang="id-ID" dirty="0"/>
          </a:p>
        </p:txBody>
      </p:sp>
      <p:pic>
        <p:nvPicPr>
          <p:cNvPr id="7" name="Picture 2"/>
          <p:cNvPicPr>
            <a:picLocks noChangeAspect="1" noChangeArrowheads="1"/>
          </p:cNvPicPr>
          <p:nvPr/>
        </p:nvPicPr>
        <p:blipFill>
          <a:blip r:embed="rId2" cstate="print"/>
          <a:srcRect/>
          <a:stretch>
            <a:fillRect/>
          </a:stretch>
        </p:blipFill>
        <p:spPr bwMode="auto">
          <a:xfrm>
            <a:off x="1219200" y="3505200"/>
            <a:ext cx="2097900" cy="1600200"/>
          </a:xfrm>
          <a:prstGeom prst="rect">
            <a:avLst/>
          </a:prstGeom>
          <a:noFill/>
          <a:ln w="9525">
            <a:solidFill>
              <a:schemeClr val="accent6"/>
            </a:solidFill>
            <a:miter lim="800000"/>
            <a:headEnd/>
            <a:tailEnd/>
          </a:ln>
          <a:effectLst/>
        </p:spPr>
      </p:pic>
      <p:pic>
        <p:nvPicPr>
          <p:cNvPr id="8" name="Picture 4"/>
          <p:cNvPicPr>
            <a:picLocks noChangeAspect="1" noChangeArrowheads="1"/>
          </p:cNvPicPr>
          <p:nvPr/>
        </p:nvPicPr>
        <p:blipFill>
          <a:blip r:embed="rId3" cstate="print"/>
          <a:srcRect/>
          <a:stretch>
            <a:fillRect/>
          </a:stretch>
        </p:blipFill>
        <p:spPr bwMode="auto">
          <a:xfrm>
            <a:off x="3657600" y="3505200"/>
            <a:ext cx="2095152" cy="1600200"/>
          </a:xfrm>
          <a:prstGeom prst="rect">
            <a:avLst/>
          </a:prstGeom>
          <a:noFill/>
          <a:ln w="9525">
            <a:solidFill>
              <a:schemeClr val="accent6"/>
            </a:solid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6172200" y="3505200"/>
            <a:ext cx="2197800" cy="1600200"/>
          </a:xfrm>
          <a:prstGeom prst="rect">
            <a:avLst/>
          </a:prstGeom>
          <a:noFill/>
          <a:ln w="9525">
            <a:solidFill>
              <a:schemeClr val="accent6"/>
            </a:solid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r>
              <a:rPr lang="en-US" sz="2400" dirty="0" smtClean="0"/>
              <a:t>Thoracic spine trauma. </a:t>
            </a:r>
            <a:r>
              <a:rPr lang="id-ID" sz="2400" dirty="0" smtClean="0"/>
              <a:t/>
            </a:r>
            <a:br>
              <a:rPr lang="id-ID" sz="2400" dirty="0" smtClean="0"/>
            </a:br>
            <a:r>
              <a:rPr lang="en-US" sz="2400" dirty="0" err="1" smtClean="0"/>
              <a:t>Sagittal</a:t>
            </a:r>
            <a:r>
              <a:rPr lang="en-US" sz="2400" dirty="0" smtClean="0"/>
              <a:t> MRI of the thoracic spine in a patient who had </a:t>
            </a:r>
            <a:r>
              <a:rPr lang="en-US" sz="2400" b="1" dirty="0" smtClean="0">
                <a:solidFill>
                  <a:srgbClr val="FFFF00"/>
                </a:solidFill>
              </a:rPr>
              <a:t>a complete spinal cord injury</a:t>
            </a:r>
            <a:endParaRPr lang="id-ID" sz="2400" b="1" dirty="0">
              <a:solidFill>
                <a:srgbClr val="FFFF00"/>
              </a:solidFill>
            </a:endParaRPr>
          </a:p>
        </p:txBody>
      </p:sp>
      <p:pic>
        <p:nvPicPr>
          <p:cNvPr id="6" name="Content Placeholder 5" descr="tsi 3.jpg"/>
          <p:cNvPicPr>
            <a:picLocks noGrp="1" noChangeAspect="1"/>
          </p:cNvPicPr>
          <p:nvPr>
            <p:ph idx="1"/>
          </p:nvPr>
        </p:nvPicPr>
        <p:blipFill>
          <a:blip r:embed="rId2"/>
          <a:stretch>
            <a:fillRect/>
          </a:stretch>
        </p:blipFill>
        <p:spPr>
          <a:xfrm>
            <a:off x="2356503" y="1784350"/>
            <a:ext cx="4888194" cy="4540250"/>
          </a:xfrm>
          <a:ln w="28575">
            <a:solidFill>
              <a:schemeClr val="tx2">
                <a:lumMod val="50000"/>
              </a:schemeClr>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r>
              <a:rPr lang="en-US" sz="2400" dirty="0" smtClean="0"/>
              <a:t>Thoracic spine trauma. </a:t>
            </a:r>
            <a:r>
              <a:rPr lang="id-ID" sz="2400" dirty="0" smtClean="0"/>
              <a:t/>
            </a:r>
            <a:br>
              <a:rPr lang="id-ID" sz="2400" dirty="0" smtClean="0"/>
            </a:br>
            <a:r>
              <a:rPr lang="en-US" sz="2400" dirty="0" err="1" smtClean="0"/>
              <a:t>Sagittal</a:t>
            </a:r>
            <a:r>
              <a:rPr lang="en-US" sz="2400" dirty="0" smtClean="0"/>
              <a:t> T1-weighted MRI image of a </a:t>
            </a:r>
            <a:r>
              <a:rPr lang="en-US" sz="2400" b="1" dirty="0" smtClean="0">
                <a:solidFill>
                  <a:srgbClr val="FFFF00"/>
                </a:solidFill>
              </a:rPr>
              <a:t>compression fracture of the lower thoracic spine</a:t>
            </a:r>
            <a:endParaRPr lang="id-ID" sz="2400" b="1" dirty="0">
              <a:solidFill>
                <a:srgbClr val="FFFF00"/>
              </a:solidFill>
            </a:endParaRPr>
          </a:p>
        </p:txBody>
      </p:sp>
      <p:pic>
        <p:nvPicPr>
          <p:cNvPr id="6" name="Content Placeholder 5" descr="tsi 4.jpg"/>
          <p:cNvPicPr>
            <a:picLocks noGrp="1" noChangeAspect="1"/>
          </p:cNvPicPr>
          <p:nvPr>
            <p:ph idx="1"/>
          </p:nvPr>
        </p:nvPicPr>
        <p:blipFill>
          <a:blip r:embed="rId2"/>
          <a:stretch>
            <a:fillRect/>
          </a:stretch>
        </p:blipFill>
        <p:spPr>
          <a:xfrm>
            <a:off x="3388528" y="1784350"/>
            <a:ext cx="2824144" cy="4540250"/>
          </a:xfrm>
          <a:ln>
            <a:solidFill>
              <a:srgbClr val="FF0000"/>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lvl="0"/>
            <a:r>
              <a:rPr lang="en-US" sz="3200" b="1" dirty="0" err="1" smtClean="0">
                <a:solidFill>
                  <a:srgbClr val="FFFF00"/>
                </a:solidFill>
                <a:latin typeface="Calibri" pitchFamily="34" charset="0"/>
                <a:ea typeface="Times New Roman" pitchFamily="18" charset="0"/>
                <a:cs typeface="Times New Roman" pitchFamily="18" charset="0"/>
              </a:rPr>
              <a:t>Ultrasonography</a:t>
            </a:r>
            <a:r>
              <a:rPr lang="en-US" b="1" dirty="0" smtClean="0">
                <a:solidFill>
                  <a:schemeClr val="tx1"/>
                </a:solidFill>
                <a:latin typeface="Arial" pitchFamily="34" charset="0"/>
              </a:rPr>
              <a:t/>
            </a:r>
            <a:br>
              <a:rPr lang="en-US" b="1" dirty="0" smtClean="0">
                <a:solidFill>
                  <a:schemeClr val="tx1"/>
                </a:solidFill>
                <a:latin typeface="Arial" pitchFamily="34" charset="0"/>
              </a:rPr>
            </a:br>
            <a:endParaRPr lang="en-US" dirty="0"/>
          </a:p>
        </p:txBody>
      </p:sp>
      <p:sp>
        <p:nvSpPr>
          <p:cNvPr id="3" name="Content Placeholder 2"/>
          <p:cNvSpPr>
            <a:spLocks noGrp="1"/>
          </p:cNvSpPr>
          <p:nvPr>
            <p:ph idx="1"/>
          </p:nvPr>
        </p:nvSpPr>
        <p:spPr>
          <a:xfrm>
            <a:off x="914400" y="914400"/>
            <a:ext cx="7772400" cy="4572000"/>
          </a:xfrm>
        </p:spPr>
        <p:txBody>
          <a:bodyPr>
            <a:normAutofit/>
          </a:bodyPr>
          <a:lstStyle/>
          <a:p>
            <a:r>
              <a:rPr lang="en-US" dirty="0" err="1" smtClean="0"/>
              <a:t>Penggunaan</a:t>
            </a:r>
            <a:r>
              <a:rPr lang="en-US" dirty="0" smtClean="0"/>
              <a:t> </a:t>
            </a:r>
            <a:r>
              <a:rPr lang="en-US" dirty="0" err="1" smtClean="0"/>
              <a:t>ultrasonografi</a:t>
            </a:r>
            <a:r>
              <a:rPr lang="en-US" dirty="0" smtClean="0"/>
              <a:t> t</a:t>
            </a:r>
            <a:r>
              <a:rPr lang="id-ID" dirty="0" smtClean="0"/>
              <a:t>h</a:t>
            </a:r>
            <a:r>
              <a:rPr lang="en-US" dirty="0" err="1" smtClean="0"/>
              <a:t>ora</a:t>
            </a:r>
            <a:r>
              <a:rPr lang="id-ID" dirty="0" smtClean="0"/>
              <a:t>x</a:t>
            </a:r>
            <a:r>
              <a:rPr lang="en-US" dirty="0" smtClean="0"/>
              <a:t> </a:t>
            </a:r>
            <a:r>
              <a:rPr lang="en-US" dirty="0" err="1" smtClean="0"/>
              <a:t>biasanya</a:t>
            </a:r>
            <a:r>
              <a:rPr lang="en-US" dirty="0" smtClean="0"/>
              <a:t> </a:t>
            </a:r>
            <a:r>
              <a:rPr lang="en-US" dirty="0" err="1" smtClean="0"/>
              <a:t>terbatas</a:t>
            </a:r>
            <a:r>
              <a:rPr lang="en-US" dirty="0" smtClean="0"/>
              <a:t> </a:t>
            </a:r>
            <a:r>
              <a:rPr lang="en-US" dirty="0" err="1" smtClean="0"/>
              <a:t>pada</a:t>
            </a:r>
            <a:r>
              <a:rPr lang="en-US" dirty="0" smtClean="0"/>
              <a:t> </a:t>
            </a:r>
            <a:r>
              <a:rPr lang="en-US" dirty="0" err="1" smtClean="0"/>
              <a:t>lokalisasi</a:t>
            </a:r>
            <a:r>
              <a:rPr lang="en-US" dirty="0" smtClean="0"/>
              <a:t> </a:t>
            </a:r>
            <a:r>
              <a:rPr lang="en-US" dirty="0" err="1" smtClean="0"/>
              <a:t>efusi</a:t>
            </a:r>
            <a:r>
              <a:rPr lang="en-US" dirty="0" smtClean="0"/>
              <a:t> pleura, yang </a:t>
            </a:r>
            <a:r>
              <a:rPr lang="en-US" dirty="0" err="1" smtClean="0"/>
              <a:t>mungkin</a:t>
            </a:r>
            <a:r>
              <a:rPr lang="en-US" dirty="0" smtClean="0"/>
              <a:t> </a:t>
            </a:r>
            <a:r>
              <a:rPr lang="en-US" dirty="0" err="1" smtClean="0"/>
              <a:t>terjadi</a:t>
            </a:r>
            <a:r>
              <a:rPr lang="en-US" dirty="0" smtClean="0"/>
              <a:t> </a:t>
            </a:r>
            <a:r>
              <a:rPr lang="en-US" dirty="0" err="1" smtClean="0"/>
              <a:t>setelah</a:t>
            </a:r>
            <a:r>
              <a:rPr lang="en-US" dirty="0" smtClean="0"/>
              <a:t> </a:t>
            </a:r>
            <a:r>
              <a:rPr lang="en-US" dirty="0" err="1" smtClean="0"/>
              <a:t>cedera</a:t>
            </a:r>
            <a:r>
              <a:rPr lang="en-US" dirty="0" smtClean="0"/>
              <a:t> </a:t>
            </a:r>
            <a:r>
              <a:rPr lang="id-ID" dirty="0" smtClean="0"/>
              <a:t>didaerah chest wall.</a:t>
            </a:r>
          </a:p>
        </p:txBody>
      </p:sp>
      <p:sp>
        <p:nvSpPr>
          <p:cNvPr id="4" name="Rectangle 3"/>
          <p:cNvSpPr/>
          <p:nvPr/>
        </p:nvSpPr>
        <p:spPr>
          <a:xfrm>
            <a:off x="0" y="0"/>
            <a:ext cx="357158"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sg pleura.png"/>
          <p:cNvPicPr>
            <a:picLocks noChangeAspect="1"/>
          </p:cNvPicPr>
          <p:nvPr/>
        </p:nvPicPr>
        <p:blipFill>
          <a:blip r:embed="rId2"/>
          <a:stretch>
            <a:fillRect/>
          </a:stretch>
        </p:blipFill>
        <p:spPr>
          <a:xfrm>
            <a:off x="2362200" y="3200400"/>
            <a:ext cx="4610744" cy="335326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r>
              <a:rPr lang="id-ID" sz="1800" dirty="0" smtClean="0">
                <a:latin typeface="Calibri" pitchFamily="34" charset="0"/>
                <a:cs typeface="Calibri" pitchFamily="34" charset="0"/>
              </a:rPr>
              <a:t>Gangguan mobilitas sendi, fungsi motor, kinerja otot dan ROM yang berkaitan dengan </a:t>
            </a:r>
            <a:r>
              <a:rPr lang="id-ID" sz="1600" dirty="0" smtClean="0">
                <a:latin typeface="Calibri" pitchFamily="34" charset="0"/>
                <a:cs typeface="Calibri" pitchFamily="34" charset="0"/>
              </a:rPr>
              <a:t/>
            </a:r>
            <a:br>
              <a:rPr lang="id-ID" sz="1600" dirty="0" smtClean="0">
                <a:latin typeface="Calibri" pitchFamily="34" charset="0"/>
                <a:cs typeface="Calibri" pitchFamily="34" charset="0"/>
              </a:rPr>
            </a:br>
            <a:r>
              <a:rPr lang="id-ID" sz="3200" b="1" dirty="0" smtClean="0">
                <a:solidFill>
                  <a:srgbClr val="FFFF00"/>
                </a:solidFill>
                <a:latin typeface="Calibri" pitchFamily="34" charset="0"/>
                <a:cs typeface="Calibri" pitchFamily="34" charset="0"/>
              </a:rPr>
              <a:t>Fraktur &amp; Dislokasi </a:t>
            </a: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endParaRPr lang="id-ID" sz="3200" b="1" dirty="0"/>
          </a:p>
        </p:txBody>
      </p:sp>
      <p:sp>
        <p:nvSpPr>
          <p:cNvPr id="3" name="Content Placeholder 2"/>
          <p:cNvSpPr>
            <a:spLocks noGrp="1"/>
          </p:cNvSpPr>
          <p:nvPr>
            <p:ph idx="1"/>
          </p:nvPr>
        </p:nvSpPr>
        <p:spPr>
          <a:xfrm>
            <a:off x="914400" y="1783560"/>
            <a:ext cx="7772400" cy="4541040"/>
          </a:xfrm>
          <a:solidFill>
            <a:srgbClr val="FF0000"/>
          </a:solidFill>
          <a:ln>
            <a:solidFill>
              <a:srgbClr val="FF0000"/>
            </a:solidFill>
          </a:ln>
        </p:spPr>
        <p:txBody>
          <a:bodyPr>
            <a:normAutofit/>
          </a:bodyPr>
          <a:lstStyle/>
          <a:p>
            <a:r>
              <a:rPr lang="id-ID" sz="3200" b="1" dirty="0" smtClean="0">
                <a:solidFill>
                  <a:srgbClr val="FFFF00"/>
                </a:solidFill>
                <a:latin typeface="Calibri" pitchFamily="34" charset="0"/>
                <a:cs typeface="Calibri" pitchFamily="34" charset="0"/>
              </a:rPr>
              <a:t>INVESTIGATIONS</a:t>
            </a:r>
            <a:endParaRPr lang="id-ID" sz="3200" b="1" dirty="0">
              <a:solidFill>
                <a:srgbClr val="FFFF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2"/>
          <p:cNvPicPr>
            <a:picLocks noChangeAspect="1" noChangeArrowheads="1"/>
          </p:cNvPicPr>
          <p:nvPr/>
        </p:nvPicPr>
        <p:blipFill>
          <a:blip r:embed="rId2"/>
          <a:srcRect/>
          <a:stretch>
            <a:fillRect/>
          </a:stretch>
        </p:blipFill>
        <p:spPr bwMode="auto">
          <a:xfrm>
            <a:off x="5953125" y="3457575"/>
            <a:ext cx="2451100" cy="252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772400" cy="5441160"/>
          </a:xfrm>
        </p:spPr>
        <p:txBody>
          <a:bodyPr>
            <a:normAutofit/>
          </a:bodyPr>
          <a:lstStyle/>
          <a:p>
            <a:endParaRPr lang="id-ID" sz="2800" b="1" dirty="0" smtClean="0"/>
          </a:p>
          <a:p>
            <a:endParaRPr lang="id-ID" sz="2800" b="1" dirty="0" smtClean="0"/>
          </a:p>
          <a:p>
            <a:endParaRPr lang="id-ID" sz="2800" b="1" dirty="0" smtClean="0"/>
          </a:p>
          <a:p>
            <a:r>
              <a:rPr lang="id-ID" sz="2800" dirty="0" smtClean="0"/>
              <a:t>KLINIS</a:t>
            </a:r>
          </a:p>
          <a:p>
            <a:r>
              <a:rPr lang="en-US" sz="2800" dirty="0" err="1" smtClean="0"/>
              <a:t>Umum</a:t>
            </a:r>
            <a:r>
              <a:rPr lang="en-US" sz="2800" dirty="0" smtClean="0"/>
              <a:t> </a:t>
            </a:r>
            <a:r>
              <a:rPr lang="en-US" sz="2800" dirty="0" err="1" smtClean="0"/>
              <a:t>pada</a:t>
            </a:r>
            <a:r>
              <a:rPr lang="en-US" sz="2800" dirty="0" smtClean="0"/>
              <a:t> </a:t>
            </a:r>
            <a:r>
              <a:rPr lang="en-US" sz="2800" dirty="0" err="1" smtClean="0"/>
              <a:t>pria</a:t>
            </a:r>
            <a:r>
              <a:rPr lang="en-US" sz="2800" dirty="0" smtClean="0"/>
              <a:t> </a:t>
            </a:r>
            <a:r>
              <a:rPr lang="en-US" sz="2800" dirty="0" err="1" smtClean="0"/>
              <a:t>muda</a:t>
            </a:r>
            <a:r>
              <a:rPr lang="en-US" sz="2800" dirty="0" smtClean="0"/>
              <a:t> </a:t>
            </a:r>
            <a:endParaRPr lang="id-ID" sz="2800" dirty="0" smtClean="0"/>
          </a:p>
          <a:p>
            <a:r>
              <a:rPr lang="en-US" sz="2800" dirty="0" smtClean="0"/>
              <a:t>● </a:t>
            </a:r>
            <a:r>
              <a:rPr lang="id-ID" sz="2800" dirty="0" smtClean="0"/>
              <a:t>J</a:t>
            </a:r>
            <a:r>
              <a:rPr lang="en-US" sz="2800" dirty="0" err="1" smtClean="0"/>
              <a:t>atuh</a:t>
            </a:r>
            <a:r>
              <a:rPr lang="id-ID" sz="2800" dirty="0" smtClean="0"/>
              <a:t> / trauma </a:t>
            </a:r>
            <a:r>
              <a:rPr lang="en-US" sz="2800" dirty="0" err="1" smtClean="0"/>
              <a:t>langsung</a:t>
            </a:r>
            <a:r>
              <a:rPr lang="en-US" sz="2800" dirty="0" smtClean="0"/>
              <a:t> </a:t>
            </a:r>
            <a:r>
              <a:rPr lang="en-US" sz="2800" dirty="0" err="1" smtClean="0"/>
              <a:t>ke</a:t>
            </a:r>
            <a:r>
              <a:rPr lang="en-US" sz="2800" dirty="0" smtClean="0"/>
              <a:t> </a:t>
            </a:r>
            <a:r>
              <a:rPr lang="en-US" sz="2800" dirty="0" err="1" smtClean="0"/>
              <a:t>bahu</a:t>
            </a:r>
            <a:r>
              <a:rPr lang="en-US" sz="2800" dirty="0" smtClean="0"/>
              <a:t> </a:t>
            </a:r>
            <a:endParaRPr lang="id-ID" sz="2800" dirty="0" smtClean="0"/>
          </a:p>
          <a:p>
            <a:r>
              <a:rPr lang="en-US" sz="2800" dirty="0" smtClean="0"/>
              <a:t>● </a:t>
            </a:r>
            <a:r>
              <a:rPr lang="id-ID" sz="2800" dirty="0" smtClean="0"/>
              <a:t>N</a:t>
            </a:r>
            <a:r>
              <a:rPr lang="en-US" sz="2800" dirty="0" err="1" smtClean="0"/>
              <a:t>yeri</a:t>
            </a:r>
            <a:r>
              <a:rPr lang="en-US" sz="2800" dirty="0" smtClean="0"/>
              <a:t> </a:t>
            </a:r>
            <a:r>
              <a:rPr lang="en-US" sz="2800" dirty="0" err="1" smtClean="0"/>
              <a:t>daerah</a:t>
            </a:r>
            <a:r>
              <a:rPr lang="en-US" sz="2800" dirty="0" smtClean="0"/>
              <a:t> </a:t>
            </a:r>
            <a:r>
              <a:rPr lang="en-US" sz="2800" dirty="0" err="1" smtClean="0"/>
              <a:t>klavikularis</a:t>
            </a:r>
            <a:r>
              <a:rPr lang="en-US" sz="2800" dirty="0" smtClean="0"/>
              <a:t> </a:t>
            </a:r>
            <a:endParaRPr lang="id-ID" sz="2800" dirty="0" smtClean="0"/>
          </a:p>
          <a:p>
            <a:r>
              <a:rPr lang="en-US" sz="2800" dirty="0" smtClean="0"/>
              <a:t>● </a:t>
            </a:r>
            <a:r>
              <a:rPr lang="en-US" sz="2800" dirty="0" err="1" smtClean="0"/>
              <a:t>Terlihat</a:t>
            </a:r>
            <a:r>
              <a:rPr lang="en-US" sz="2800" dirty="0" smtClean="0"/>
              <a:t> </a:t>
            </a:r>
            <a:r>
              <a:rPr lang="en-US" sz="2800" dirty="0" err="1" smtClean="0"/>
              <a:t>tonjolan</a:t>
            </a:r>
            <a:r>
              <a:rPr lang="en-US" sz="2800" dirty="0" smtClean="0"/>
              <a:t> </a:t>
            </a:r>
            <a:r>
              <a:rPr lang="en-US" sz="2800" dirty="0" err="1" smtClean="0"/>
              <a:t>sepanjang</a:t>
            </a:r>
            <a:r>
              <a:rPr lang="en-US" sz="2800" dirty="0" smtClean="0"/>
              <a:t> </a:t>
            </a:r>
            <a:r>
              <a:rPr lang="en-US" sz="2800" dirty="0" err="1" smtClean="0"/>
              <a:t>garis</a:t>
            </a:r>
            <a:r>
              <a:rPr lang="en-US" sz="2800" dirty="0" smtClean="0"/>
              <a:t> </a:t>
            </a:r>
            <a:r>
              <a:rPr lang="en-US" sz="2800" dirty="0" err="1" smtClean="0"/>
              <a:t>klavikularis</a:t>
            </a:r>
            <a:r>
              <a:rPr lang="id-ID" sz="2800" dirty="0" smtClean="0"/>
              <a:t>.</a:t>
            </a:r>
          </a:p>
          <a:p>
            <a:endParaRPr lang="id-ID" sz="2800" b="1"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Rectangle 5"/>
          <p:cNvSpPr/>
          <p:nvPr/>
        </p:nvSpPr>
        <p:spPr>
          <a:xfrm>
            <a:off x="838200" y="1219200"/>
            <a:ext cx="7848600" cy="838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smtClean="0">
                <a:solidFill>
                  <a:srgbClr val="FFC000"/>
                </a:solidFill>
                <a:latin typeface="Calibri" pitchFamily="34" charset="0"/>
                <a:cs typeface="Calibri" pitchFamily="34" charset="0"/>
              </a:rPr>
              <a:t>Fractur Clavicula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Klavikula</a:t>
            </a:r>
            <a:r>
              <a:rPr lang="en-US" dirty="0" smtClean="0"/>
              <a:t> </a:t>
            </a:r>
            <a:r>
              <a:rPr lang="en-US" dirty="0" err="1" smtClean="0"/>
              <a:t>radiograf</a:t>
            </a:r>
            <a:r>
              <a:rPr lang="en-US" dirty="0" smtClean="0"/>
              <a:t> (AP):</a:t>
            </a:r>
            <a:r>
              <a:rPr lang="id-ID" dirty="0" smtClean="0"/>
              <a:t/>
            </a:r>
            <a:br>
              <a:rPr lang="id-ID" dirty="0" smtClean="0"/>
            </a:br>
            <a:endParaRPr lang="id-ID" dirty="0"/>
          </a:p>
        </p:txBody>
      </p:sp>
      <p:sp>
        <p:nvSpPr>
          <p:cNvPr id="3" name="Content Placeholder 2"/>
          <p:cNvSpPr>
            <a:spLocks noGrp="1"/>
          </p:cNvSpPr>
          <p:nvPr>
            <p:ph sz="half" idx="1"/>
          </p:nvPr>
        </p:nvSpPr>
        <p:spPr/>
        <p:txBody>
          <a:bodyPr>
            <a:normAutofit lnSpcReduction="10000"/>
          </a:bodyPr>
          <a:lstStyle/>
          <a:p>
            <a:endParaRPr lang="id-ID" dirty="0"/>
          </a:p>
        </p:txBody>
      </p:sp>
      <p:sp>
        <p:nvSpPr>
          <p:cNvPr id="4" name="Content Placeholder 3"/>
          <p:cNvSpPr>
            <a:spLocks noGrp="1"/>
          </p:cNvSpPr>
          <p:nvPr>
            <p:ph sz="half" idx="2"/>
          </p:nvPr>
        </p:nvSpPr>
        <p:spPr>
          <a:ln w="28575">
            <a:solidFill>
              <a:schemeClr val="accent1"/>
            </a:solidFill>
          </a:ln>
        </p:spPr>
        <p:txBody>
          <a:bodyPr>
            <a:normAutofit lnSpcReduction="10000"/>
          </a:bodyPr>
          <a:lstStyle/>
          <a:p>
            <a:r>
              <a:rPr lang="en-US" dirty="0" err="1" smtClean="0"/>
              <a:t>Fraktur</a:t>
            </a:r>
            <a:r>
              <a:rPr lang="en-US" dirty="0" smtClean="0"/>
              <a:t> </a:t>
            </a:r>
            <a:r>
              <a:rPr lang="en-US" dirty="0" err="1" smtClean="0"/>
              <a:t>klavikularis</a:t>
            </a:r>
            <a:r>
              <a:rPr lang="en-US" dirty="0" smtClean="0"/>
              <a:t> </a:t>
            </a:r>
            <a:r>
              <a:rPr lang="en-US" dirty="0" err="1" smtClean="0"/>
              <a:t>sering</a:t>
            </a:r>
            <a:r>
              <a:rPr lang="en-US" dirty="0" smtClean="0"/>
              <a:t> </a:t>
            </a:r>
            <a:r>
              <a:rPr lang="en-US" dirty="0" err="1" smtClean="0"/>
              <a:t>terjadi</a:t>
            </a:r>
            <a:r>
              <a:rPr lang="en-US" dirty="0" smtClean="0"/>
              <a:t>  </a:t>
            </a:r>
            <a:r>
              <a:rPr lang="id-ID" dirty="0" smtClean="0"/>
              <a:t>se</a:t>
            </a:r>
            <a:r>
              <a:rPr lang="en-US" dirty="0" err="1" smtClean="0"/>
              <a:t>pertiga</a:t>
            </a:r>
            <a:r>
              <a:rPr lang="en-US" dirty="0" smtClean="0"/>
              <a:t> </a:t>
            </a:r>
            <a:r>
              <a:rPr lang="en-US" dirty="0" err="1" smtClean="0"/>
              <a:t>tengah</a:t>
            </a:r>
            <a:r>
              <a:rPr lang="en-US" dirty="0" smtClean="0"/>
              <a:t> </a:t>
            </a:r>
            <a:r>
              <a:rPr lang="en-US" dirty="0" err="1" smtClean="0"/>
              <a:t>dan</a:t>
            </a:r>
            <a:r>
              <a:rPr lang="en-US" dirty="0" smtClean="0"/>
              <a:t> distal, </a:t>
            </a:r>
            <a:r>
              <a:rPr lang="en-US" dirty="0" err="1" smtClean="0"/>
              <a:t>dengan</a:t>
            </a:r>
            <a:r>
              <a:rPr lang="en-US" dirty="0" smtClean="0"/>
              <a:t> </a:t>
            </a:r>
            <a:r>
              <a:rPr lang="en-US" dirty="0" err="1" smtClean="0"/>
              <a:t>perpindahan</a:t>
            </a:r>
            <a:r>
              <a:rPr lang="en-US" dirty="0" smtClean="0"/>
              <a:t> inferior </a:t>
            </a:r>
            <a:r>
              <a:rPr lang="en-US" dirty="0" err="1" smtClean="0"/>
              <a:t>fragmen</a:t>
            </a:r>
            <a:r>
              <a:rPr lang="en-US" dirty="0" smtClean="0"/>
              <a:t> distal </a:t>
            </a:r>
            <a:r>
              <a:rPr lang="en-US" dirty="0" err="1" smtClean="0"/>
              <a:t>fraktur</a:t>
            </a:r>
            <a:r>
              <a:rPr lang="en-US" dirty="0" smtClean="0"/>
              <a:t> </a:t>
            </a:r>
            <a:r>
              <a:rPr lang="en-US" dirty="0" err="1" smtClean="0"/>
              <a:t>akibat</a:t>
            </a:r>
            <a:r>
              <a:rPr lang="en-US" dirty="0" smtClean="0"/>
              <a:t> </a:t>
            </a:r>
            <a:r>
              <a:rPr lang="en-US" dirty="0" err="1" smtClean="0"/>
              <a:t>efek</a:t>
            </a:r>
            <a:r>
              <a:rPr lang="en-US" dirty="0" smtClean="0"/>
              <a:t> </a:t>
            </a:r>
            <a:r>
              <a:rPr lang="en-US" dirty="0" err="1" smtClean="0"/>
              <a:t>gravitasi</a:t>
            </a:r>
            <a:r>
              <a:rPr lang="en-US" dirty="0" smtClean="0"/>
              <a:t> </a:t>
            </a:r>
            <a:r>
              <a:rPr lang="en-US" dirty="0" err="1" smtClean="0"/>
              <a:t>pada</a:t>
            </a:r>
            <a:r>
              <a:rPr lang="en-US" dirty="0" smtClean="0"/>
              <a:t> </a:t>
            </a:r>
            <a:r>
              <a:rPr lang="en-US" dirty="0" err="1" smtClean="0"/>
              <a:t>lengan</a:t>
            </a:r>
            <a:r>
              <a:rPr lang="en-US" dirty="0" smtClean="0"/>
              <a:t>, </a:t>
            </a:r>
            <a:r>
              <a:rPr lang="en-US" dirty="0" err="1" smtClean="0"/>
              <a:t>sedangkan</a:t>
            </a:r>
            <a:r>
              <a:rPr lang="en-US" dirty="0" smtClean="0"/>
              <a:t> </a:t>
            </a:r>
            <a:r>
              <a:rPr lang="en-US" dirty="0" err="1" smtClean="0"/>
              <a:t>otot</a:t>
            </a:r>
            <a:r>
              <a:rPr lang="en-US" dirty="0" smtClean="0"/>
              <a:t> </a:t>
            </a:r>
            <a:r>
              <a:rPr lang="en-US" dirty="0" err="1" smtClean="0"/>
              <a:t>sternomastoid</a:t>
            </a:r>
            <a:r>
              <a:rPr lang="en-US" dirty="0" smtClean="0"/>
              <a:t> men</a:t>
            </a:r>
            <a:r>
              <a:rPr lang="id-ID" dirty="0" smtClean="0"/>
              <a:t>arik</a:t>
            </a:r>
            <a:r>
              <a:rPr lang="en-US" dirty="0" smtClean="0"/>
              <a:t> </a:t>
            </a:r>
            <a:r>
              <a:rPr lang="en-US" dirty="0" err="1" smtClean="0"/>
              <a:t>fragmen</a:t>
            </a:r>
            <a:r>
              <a:rPr lang="en-US" dirty="0" smtClean="0"/>
              <a:t> </a:t>
            </a:r>
            <a:r>
              <a:rPr lang="en-US" dirty="0" err="1" smtClean="0"/>
              <a:t>proksimal</a:t>
            </a:r>
            <a:r>
              <a:rPr lang="en-US" dirty="0" smtClean="0"/>
              <a:t> superior.</a:t>
            </a:r>
            <a:endParaRPr lang="id-ID" dirty="0" smtClean="0"/>
          </a:p>
          <a:p>
            <a:endParaRPr lang="id-ID" dirty="0"/>
          </a:p>
        </p:txBody>
      </p:sp>
      <p:sp>
        <p:nvSpPr>
          <p:cNvPr id="5" name="Rectangle 4"/>
          <p:cNvSpPr/>
          <p:nvPr/>
        </p:nvSpPr>
        <p:spPr>
          <a:xfrm>
            <a:off x="457200" y="1828800"/>
            <a:ext cx="4038600" cy="441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p:cNvPicPr>
            <a:picLocks noChangeAspect="1" noChangeArrowheads="1"/>
          </p:cNvPicPr>
          <p:nvPr/>
        </p:nvPicPr>
        <p:blipFill>
          <a:blip r:embed="rId2"/>
          <a:srcRect/>
          <a:stretch>
            <a:fillRect/>
          </a:stretch>
        </p:blipFill>
        <p:spPr bwMode="auto">
          <a:xfrm>
            <a:off x="609600" y="2209800"/>
            <a:ext cx="3625970" cy="1981200"/>
          </a:xfrm>
          <a:prstGeom prst="rect">
            <a:avLst/>
          </a:prstGeom>
          <a:noFill/>
          <a:ln w="9525">
            <a:noFill/>
            <a:miter lim="800000"/>
            <a:headEnd/>
            <a:tailEnd/>
          </a:ln>
        </p:spPr>
      </p:pic>
      <p:sp>
        <p:nvSpPr>
          <p:cNvPr id="8" name="TextBox 7"/>
          <p:cNvSpPr txBox="1"/>
          <p:nvPr/>
        </p:nvSpPr>
        <p:spPr>
          <a:xfrm>
            <a:off x="762000" y="4724400"/>
            <a:ext cx="3505200" cy="1292662"/>
          </a:xfrm>
          <a:prstGeom prst="rect">
            <a:avLst/>
          </a:prstGeom>
          <a:noFill/>
        </p:spPr>
        <p:txBody>
          <a:bodyPr wrap="square" rtlCol="0">
            <a:spAutoFit/>
          </a:bodyPr>
          <a:lstStyle/>
          <a:p>
            <a:pPr lvl="0"/>
            <a:r>
              <a:rPr lang="en-US" sz="2000" b="1" dirty="0" smtClean="0">
                <a:solidFill>
                  <a:schemeClr val="bg1"/>
                </a:solidFill>
                <a:latin typeface="Arial" pitchFamily="34" charset="0"/>
                <a:ea typeface="MS PGothic" pitchFamily="34" charset="-128"/>
                <a:cs typeface="Arial" pitchFamily="34" charset="0"/>
              </a:rPr>
              <a:t>Displaced fracture of the mid-shaft of the left clavicle.</a:t>
            </a:r>
            <a:endParaRPr lang="en-US" sz="2000" b="1" dirty="0" smtClean="0">
              <a:solidFill>
                <a:schemeClr val="bg1"/>
              </a:solidFill>
              <a:latin typeface="Arial" pitchFamily="34" charset="0"/>
              <a:cs typeface="Arial" pitchFamily="34" charset="0"/>
            </a:endParaRPr>
          </a:p>
          <a:p>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r>
              <a:rPr lang="en-US" b="1" dirty="0" smtClean="0"/>
              <a:t>Treatment</a:t>
            </a:r>
            <a:r>
              <a:rPr lang="id-ID" dirty="0" smtClean="0"/>
              <a:t/>
            </a:r>
            <a:br>
              <a:rPr lang="id-ID" dirty="0" smtClean="0"/>
            </a:br>
            <a:endParaRPr lang="id-ID" dirty="0"/>
          </a:p>
        </p:txBody>
      </p:sp>
      <p:sp>
        <p:nvSpPr>
          <p:cNvPr id="3" name="Content Placeholder 2"/>
          <p:cNvSpPr>
            <a:spLocks noGrp="1"/>
          </p:cNvSpPr>
          <p:nvPr>
            <p:ph idx="1"/>
          </p:nvPr>
        </p:nvSpPr>
        <p:spPr/>
        <p:txBody>
          <a:bodyPr>
            <a:normAutofit/>
          </a:bodyPr>
          <a:lstStyle/>
          <a:p>
            <a:r>
              <a:rPr lang="en-US" dirty="0" smtClean="0"/>
              <a:t>●  </a:t>
            </a:r>
            <a:r>
              <a:rPr lang="en-US" b="1" dirty="0" smtClean="0"/>
              <a:t>Conservative:</a:t>
            </a:r>
            <a:endParaRPr lang="id-ID" b="1" dirty="0" smtClean="0"/>
          </a:p>
          <a:p>
            <a:r>
              <a:rPr lang="en-US" dirty="0" smtClean="0">
                <a:solidFill>
                  <a:srgbClr val="FFFF00"/>
                </a:solidFill>
              </a:rPr>
              <a:t> </a:t>
            </a:r>
            <a:r>
              <a:rPr lang="id-ID" dirty="0" smtClean="0">
                <a:solidFill>
                  <a:srgbClr val="FFFF00"/>
                </a:solidFill>
              </a:rPr>
              <a:t>I</a:t>
            </a:r>
            <a:r>
              <a:rPr lang="en-US" dirty="0" err="1" smtClean="0">
                <a:solidFill>
                  <a:srgbClr val="FFFF00"/>
                </a:solidFill>
              </a:rPr>
              <a:t>mmobilization</a:t>
            </a:r>
            <a:r>
              <a:rPr lang="en-US" dirty="0" smtClean="0">
                <a:solidFill>
                  <a:srgbClr val="FFFF00"/>
                </a:solidFill>
              </a:rPr>
              <a:t> (sling or collar and cuff) </a:t>
            </a:r>
            <a:r>
              <a:rPr lang="en-US" dirty="0" smtClean="0"/>
              <a:t>is usually sufficient</a:t>
            </a:r>
            <a:r>
              <a:rPr lang="id-ID" dirty="0" smtClean="0"/>
              <a:t>/ cukup</a:t>
            </a:r>
          </a:p>
          <a:p>
            <a:r>
              <a:rPr lang="en-US" dirty="0" smtClean="0">
                <a:solidFill>
                  <a:srgbClr val="FFFF00"/>
                </a:solidFill>
              </a:rPr>
              <a:t> </a:t>
            </a:r>
            <a:r>
              <a:rPr lang="id-ID" dirty="0" smtClean="0">
                <a:solidFill>
                  <a:srgbClr val="FFFF00"/>
                </a:solidFill>
              </a:rPr>
              <a:t>P</a:t>
            </a:r>
            <a:r>
              <a:rPr lang="en-US" dirty="0" err="1" smtClean="0">
                <a:solidFill>
                  <a:srgbClr val="FFFF00"/>
                </a:solidFill>
              </a:rPr>
              <a:t>hysiotherapy</a:t>
            </a:r>
            <a:r>
              <a:rPr lang="en-US" dirty="0" smtClean="0">
                <a:solidFill>
                  <a:srgbClr val="FFFF00"/>
                </a:solidFill>
              </a:rPr>
              <a:t>.</a:t>
            </a:r>
            <a:endParaRPr lang="id-ID" dirty="0" smtClean="0">
              <a:solidFill>
                <a:srgbClr val="FFFF00"/>
              </a:solidFill>
            </a:endParaRPr>
          </a:p>
          <a:p>
            <a:r>
              <a:rPr lang="en-US" dirty="0" smtClean="0"/>
              <a:t>●  </a:t>
            </a:r>
            <a:r>
              <a:rPr lang="en-US" b="1" dirty="0" smtClean="0"/>
              <a:t>Surgical:</a:t>
            </a:r>
            <a:endParaRPr lang="id-ID" b="1" dirty="0" smtClean="0"/>
          </a:p>
          <a:p>
            <a:r>
              <a:rPr lang="en-US" dirty="0" smtClean="0">
                <a:solidFill>
                  <a:srgbClr val="FFFF00"/>
                </a:solidFill>
              </a:rPr>
              <a:t> </a:t>
            </a:r>
            <a:r>
              <a:rPr lang="id-ID" dirty="0" smtClean="0">
                <a:solidFill>
                  <a:srgbClr val="FFFF00"/>
                </a:solidFill>
              </a:rPr>
              <a:t>O</a:t>
            </a:r>
            <a:r>
              <a:rPr lang="en-US" dirty="0" smtClean="0">
                <a:solidFill>
                  <a:srgbClr val="FFFF00"/>
                </a:solidFill>
              </a:rPr>
              <a:t>pen reduction  and internal  fixation (screws and plate)</a:t>
            </a:r>
            <a:endParaRPr lang="id-ID" dirty="0" smtClean="0">
              <a:solidFill>
                <a:srgbClr val="FFFF00"/>
              </a:solidFill>
            </a:endParaRPr>
          </a:p>
          <a:p>
            <a:r>
              <a:rPr lang="en-US" dirty="0" smtClean="0">
                <a:solidFill>
                  <a:srgbClr val="FFFF00"/>
                </a:solidFill>
              </a:rPr>
              <a:t>  </a:t>
            </a:r>
            <a:r>
              <a:rPr lang="id-ID" dirty="0" smtClean="0">
                <a:solidFill>
                  <a:srgbClr val="FFFF00"/>
                </a:solidFill>
              </a:rPr>
              <a:t>P</a:t>
            </a:r>
            <a:r>
              <a:rPr lang="en-US" dirty="0" err="1" smtClean="0">
                <a:solidFill>
                  <a:srgbClr val="FFFF00"/>
                </a:solidFill>
              </a:rPr>
              <a:t>hysiotherapy</a:t>
            </a:r>
            <a:r>
              <a:rPr lang="id-ID" dirty="0" smtClean="0">
                <a:solidFill>
                  <a:srgbClr val="FFFF00"/>
                </a:solidFill>
              </a:rPr>
              <a:t> (Pre-post op)</a:t>
            </a:r>
          </a:p>
          <a:p>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a:t>
            </a:r>
            <a:r>
              <a:rPr lang="id-ID" dirty="0" smtClean="0"/>
              <a:t/>
            </a:r>
            <a:br>
              <a:rPr lang="id-ID" dirty="0" smtClean="0"/>
            </a:br>
            <a:endParaRPr lang="id-ID" dirty="0"/>
          </a:p>
        </p:txBody>
      </p:sp>
      <p:sp>
        <p:nvSpPr>
          <p:cNvPr id="3" name="Content Placeholder 2"/>
          <p:cNvSpPr>
            <a:spLocks noGrp="1"/>
          </p:cNvSpPr>
          <p:nvPr>
            <p:ph idx="1"/>
          </p:nvPr>
        </p:nvSpPr>
        <p:spPr/>
        <p:txBody>
          <a:bodyPr/>
          <a:lstStyle/>
          <a:p>
            <a:r>
              <a:rPr lang="en-US" dirty="0" smtClean="0"/>
              <a:t>●  </a:t>
            </a:r>
            <a:r>
              <a:rPr lang="en-US" dirty="0" err="1" smtClean="0"/>
              <a:t>Malunion</a:t>
            </a:r>
            <a:r>
              <a:rPr lang="en-US" dirty="0" smtClean="0"/>
              <a:t> (impinged shoulder  abduction)</a:t>
            </a:r>
            <a:endParaRPr lang="id-ID" dirty="0" smtClean="0"/>
          </a:p>
          <a:p>
            <a:pPr>
              <a:buNone/>
            </a:pPr>
            <a:r>
              <a:rPr lang="id-ID" dirty="0" smtClean="0"/>
              <a:t>        </a:t>
            </a:r>
            <a:r>
              <a:rPr lang="en-US" dirty="0" smtClean="0"/>
              <a:t> or non-union (5%)</a:t>
            </a:r>
            <a:endParaRPr lang="id-ID" dirty="0" smtClean="0"/>
          </a:p>
          <a:p>
            <a:r>
              <a:rPr lang="en-US" dirty="0" smtClean="0"/>
              <a:t>●  Brachial plexus injury </a:t>
            </a:r>
            <a:endParaRPr lang="id-ID" dirty="0" smtClean="0"/>
          </a:p>
          <a:p>
            <a:r>
              <a:rPr lang="en-US" dirty="0" smtClean="0"/>
              <a:t>●  </a:t>
            </a:r>
            <a:r>
              <a:rPr lang="en-US" dirty="0" err="1" smtClean="0"/>
              <a:t>Pneumothorax</a:t>
            </a:r>
            <a:r>
              <a:rPr lang="en-US" dirty="0" smtClean="0"/>
              <a:t> injury </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295400"/>
          </a:xfrm>
          <a:noFill/>
          <a:ln>
            <a:solidFill>
              <a:schemeClr val="accent1"/>
            </a:solidFill>
          </a:ln>
        </p:spPr>
        <p:txBody>
          <a:bodyPr/>
          <a:lstStyle/>
          <a:p>
            <a:pPr algn="ctr"/>
            <a:r>
              <a:rPr lang="en-US" b="1" dirty="0" smtClean="0">
                <a:solidFill>
                  <a:srgbClr val="FFC000"/>
                </a:solidFill>
              </a:rPr>
              <a:t>Anterior </a:t>
            </a:r>
            <a:r>
              <a:rPr lang="en-US" b="1" dirty="0" err="1" smtClean="0">
                <a:solidFill>
                  <a:srgbClr val="FFC000"/>
                </a:solidFill>
              </a:rPr>
              <a:t>glenohumeral</a:t>
            </a:r>
            <a:r>
              <a:rPr lang="en-US" b="1" dirty="0" smtClean="0">
                <a:solidFill>
                  <a:srgbClr val="FFC000"/>
                </a:solidFill>
              </a:rPr>
              <a:t> dislocation</a:t>
            </a:r>
            <a:r>
              <a:rPr lang="id-ID" dirty="0" smtClean="0">
                <a:solidFill>
                  <a:srgbClr val="FFFF00"/>
                </a:solidFill>
              </a:rPr>
              <a:t/>
            </a:r>
            <a:br>
              <a:rPr lang="id-ID" dirty="0" smtClean="0">
                <a:solidFill>
                  <a:srgbClr val="FFFF00"/>
                </a:solidFill>
              </a:rPr>
            </a:br>
            <a:r>
              <a:rPr lang="id-ID" dirty="0" smtClean="0">
                <a:solidFill>
                  <a:srgbClr val="FFFF00"/>
                </a:solidFill>
              </a:rPr>
              <a:t/>
            </a:r>
            <a:br>
              <a:rPr lang="id-ID" dirty="0" smtClean="0">
                <a:solidFill>
                  <a:srgbClr val="FFFF00"/>
                </a:solidFill>
              </a:rPr>
            </a:br>
            <a:endParaRPr lang="id-ID" dirty="0">
              <a:solidFill>
                <a:srgbClr val="FFFF00"/>
              </a:solidFill>
            </a:endParaRPr>
          </a:p>
        </p:txBody>
      </p:sp>
      <p:sp>
        <p:nvSpPr>
          <p:cNvPr id="3" name="Content Placeholder 2"/>
          <p:cNvSpPr>
            <a:spLocks noGrp="1"/>
          </p:cNvSpPr>
          <p:nvPr>
            <p:ph idx="1"/>
          </p:nvPr>
        </p:nvSpPr>
        <p:spPr/>
        <p:txBody>
          <a:bodyPr/>
          <a:lstStyle/>
          <a:p>
            <a:r>
              <a:rPr lang="id-ID" dirty="0" smtClean="0"/>
              <a:t>Penyebab dari </a:t>
            </a:r>
            <a:r>
              <a:rPr lang="en-US" dirty="0" smtClean="0"/>
              <a:t> anterior  dislocation  </a:t>
            </a:r>
            <a:r>
              <a:rPr lang="id-ID" dirty="0" smtClean="0"/>
              <a:t>: T</a:t>
            </a:r>
            <a:r>
              <a:rPr lang="en-US" dirty="0" err="1" smtClean="0"/>
              <a:t>raumatic</a:t>
            </a:r>
            <a:r>
              <a:rPr lang="en-US" dirty="0" smtClean="0"/>
              <a:t> ( the shoulder  is forced into abduction and external rotation) with head</a:t>
            </a:r>
            <a:r>
              <a:rPr lang="id-ID" dirty="0" smtClean="0"/>
              <a:t> humery</a:t>
            </a:r>
            <a:r>
              <a:rPr lang="en-US" dirty="0" smtClean="0"/>
              <a:t> displacement  in the anterior–inferior direction  (9</a:t>
            </a:r>
            <a:r>
              <a:rPr lang="id-ID" dirty="0" smtClean="0"/>
              <a:t>6</a:t>
            </a:r>
            <a:r>
              <a:rPr lang="en-US" dirty="0" smtClean="0"/>
              <a:t>%). </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KLINIS</a:t>
            </a:r>
            <a:br>
              <a:rPr lang="id-ID" dirty="0" smtClean="0"/>
            </a:br>
            <a:endParaRPr lang="id-ID" dirty="0"/>
          </a:p>
        </p:txBody>
      </p:sp>
      <p:sp>
        <p:nvSpPr>
          <p:cNvPr id="3" name="Content Placeholder 2"/>
          <p:cNvSpPr>
            <a:spLocks noGrp="1"/>
          </p:cNvSpPr>
          <p:nvPr>
            <p:ph idx="1"/>
          </p:nvPr>
        </p:nvSpPr>
        <p:spPr/>
        <p:txBody>
          <a:bodyPr>
            <a:normAutofit/>
          </a:bodyPr>
          <a:lstStyle/>
          <a:p>
            <a:pPr>
              <a:buNone/>
            </a:pPr>
            <a:r>
              <a:rPr lang="en-US" dirty="0" smtClean="0"/>
              <a:t>●  Post acute injury, e.g. </a:t>
            </a:r>
            <a:r>
              <a:rPr lang="id-ID" dirty="0" smtClean="0"/>
              <a:t>basket</a:t>
            </a:r>
            <a:r>
              <a:rPr lang="en-US" dirty="0" smtClean="0"/>
              <a:t> player</a:t>
            </a:r>
            <a:endParaRPr lang="id-ID" dirty="0" smtClean="0"/>
          </a:p>
          <a:p>
            <a:pPr>
              <a:buNone/>
            </a:pPr>
            <a:r>
              <a:rPr lang="en-US" dirty="0" smtClean="0"/>
              <a:t>●  </a:t>
            </a:r>
            <a:r>
              <a:rPr lang="id-ID" dirty="0" smtClean="0"/>
              <a:t>S</a:t>
            </a:r>
            <a:r>
              <a:rPr lang="en-US" dirty="0" err="1" smtClean="0"/>
              <a:t>houlder</a:t>
            </a:r>
            <a:r>
              <a:rPr lang="en-US" dirty="0" smtClean="0"/>
              <a:t>  pain </a:t>
            </a:r>
            <a:r>
              <a:rPr lang="id-ID" dirty="0" smtClean="0"/>
              <a:t>dengan terbatasnya ROM.</a:t>
            </a:r>
            <a:r>
              <a:rPr lang="en-US" dirty="0" smtClean="0"/>
              <a:t> </a:t>
            </a:r>
            <a:endParaRPr lang="id-ID" dirty="0" smtClean="0"/>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pPr algn="ctr"/>
            <a:r>
              <a:rPr lang="id-ID"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PEMERIKSAAN LABORATORIUM </a:t>
            </a:r>
            <a:endParaRPr lang="id-ID"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914400" y="1783560"/>
            <a:ext cx="7772400" cy="4541040"/>
          </a:xfrm>
          <a:ln>
            <a:solidFill>
              <a:srgbClr val="FF0000"/>
            </a:solidFill>
          </a:ln>
        </p:spPr>
        <p:txBody>
          <a:bodyPr>
            <a:normAutofit fontScale="92500" lnSpcReduction="10000"/>
          </a:bodyPr>
          <a:lstStyle/>
          <a:p>
            <a:r>
              <a:rPr lang="en-US" dirty="0" err="1" smtClean="0"/>
              <a:t>Pemeriksaan</a:t>
            </a:r>
            <a:r>
              <a:rPr lang="en-US" dirty="0" smtClean="0"/>
              <a:t> </a:t>
            </a:r>
            <a:r>
              <a:rPr lang="en-US" dirty="0" err="1" smtClean="0"/>
              <a:t>laboratorium</a:t>
            </a:r>
            <a:r>
              <a:rPr lang="en-US" dirty="0" smtClean="0"/>
              <a:t> </a:t>
            </a:r>
            <a:r>
              <a:rPr lang="en-US" dirty="0" err="1" smtClean="0"/>
              <a:t>sangat</a:t>
            </a:r>
            <a:r>
              <a:rPr lang="en-US" dirty="0" smtClean="0"/>
              <a:t> </a:t>
            </a:r>
            <a:r>
              <a:rPr lang="en-US" dirty="0" err="1" smtClean="0"/>
              <a:t>membantu</a:t>
            </a:r>
            <a:r>
              <a:rPr lang="en-US" dirty="0" smtClean="0"/>
              <a:t> </a:t>
            </a:r>
            <a:r>
              <a:rPr lang="en-US" dirty="0" err="1" smtClean="0"/>
              <a:t>dalam</a:t>
            </a:r>
            <a:r>
              <a:rPr lang="en-US" dirty="0" smtClean="0"/>
              <a:t> </a:t>
            </a:r>
            <a:r>
              <a:rPr lang="en-US" dirty="0" err="1" smtClean="0"/>
              <a:t>pengelolaan</a:t>
            </a:r>
            <a:r>
              <a:rPr lang="en-US" dirty="0" smtClean="0"/>
              <a:t> </a:t>
            </a:r>
            <a:r>
              <a:rPr lang="en-US" dirty="0" err="1" smtClean="0"/>
              <a:t>pasien</a:t>
            </a:r>
            <a:r>
              <a:rPr lang="en-US" dirty="0" smtClean="0"/>
              <a:t> </a:t>
            </a:r>
            <a:r>
              <a:rPr lang="en-US" dirty="0" err="1" smtClean="0"/>
              <a:t>dengan</a:t>
            </a:r>
            <a:r>
              <a:rPr lang="en-US" dirty="0" smtClean="0"/>
              <a:t> </a:t>
            </a:r>
            <a:r>
              <a:rPr lang="id-ID" dirty="0" smtClean="0"/>
              <a:t>Connective Tissue Diseases </a:t>
            </a:r>
            <a:r>
              <a:rPr lang="en-US" dirty="0" smtClean="0"/>
              <a:t> </a:t>
            </a:r>
            <a:r>
              <a:rPr lang="en-US" dirty="0" err="1" smtClean="0"/>
              <a:t>karena</a:t>
            </a:r>
            <a:r>
              <a:rPr lang="en-US" dirty="0" smtClean="0"/>
              <a:t> </a:t>
            </a:r>
            <a:r>
              <a:rPr lang="en-US" dirty="0" err="1" smtClean="0"/>
              <a:t>mereka</a:t>
            </a:r>
            <a:r>
              <a:rPr lang="en-US" dirty="0" smtClean="0"/>
              <a:t> </a:t>
            </a:r>
            <a:r>
              <a:rPr lang="en-US" dirty="0" err="1" smtClean="0"/>
              <a:t>membantu</a:t>
            </a:r>
            <a:r>
              <a:rPr lang="en-US" dirty="0" smtClean="0"/>
              <a:t> </a:t>
            </a:r>
            <a:r>
              <a:rPr lang="en-US" dirty="0" err="1" smtClean="0"/>
              <a:t>dalam</a:t>
            </a:r>
            <a:r>
              <a:rPr lang="en-US" dirty="0" smtClean="0"/>
              <a:t> </a:t>
            </a:r>
            <a:r>
              <a:rPr lang="en-US" dirty="0" err="1" smtClean="0"/>
              <a:t>menegakkan</a:t>
            </a:r>
            <a:r>
              <a:rPr lang="en-US" dirty="0" smtClean="0"/>
              <a:t> diagnosis, </a:t>
            </a:r>
            <a:r>
              <a:rPr lang="en-US" dirty="0" err="1" smtClean="0"/>
              <a:t>menilai</a:t>
            </a:r>
            <a:r>
              <a:rPr lang="en-US" dirty="0" smtClean="0"/>
              <a:t> </a:t>
            </a:r>
            <a:r>
              <a:rPr lang="en-US" dirty="0" err="1" smtClean="0"/>
              <a:t>aktivitas</a:t>
            </a:r>
            <a:r>
              <a:rPr lang="en-US" dirty="0" smtClean="0"/>
              <a:t> </a:t>
            </a:r>
            <a:r>
              <a:rPr lang="en-US" dirty="0" err="1" smtClean="0"/>
              <a:t>penyakit</a:t>
            </a:r>
            <a:r>
              <a:rPr lang="en-US" dirty="0" smtClean="0"/>
              <a:t>, </a:t>
            </a:r>
            <a:r>
              <a:rPr lang="en-US" dirty="0" err="1" smtClean="0"/>
              <a:t>kerusakan</a:t>
            </a:r>
            <a:r>
              <a:rPr lang="en-US" dirty="0" smtClean="0"/>
              <a:t> organ </a:t>
            </a:r>
            <a:r>
              <a:rPr lang="en-US" dirty="0" err="1" smtClean="0"/>
              <a:t>dan</a:t>
            </a:r>
            <a:r>
              <a:rPr lang="en-US" dirty="0" smtClean="0"/>
              <a:t> </a:t>
            </a:r>
            <a:r>
              <a:rPr lang="en-US" dirty="0" err="1" smtClean="0"/>
              <a:t>mengevaluasi</a:t>
            </a:r>
            <a:r>
              <a:rPr lang="en-US" dirty="0" smtClean="0"/>
              <a:t> </a:t>
            </a:r>
            <a:r>
              <a:rPr lang="en-US" dirty="0" err="1" smtClean="0"/>
              <a:t>perkembangan</a:t>
            </a:r>
            <a:r>
              <a:rPr lang="en-US" dirty="0" smtClean="0"/>
              <a:t> </a:t>
            </a:r>
            <a:r>
              <a:rPr lang="en-US" dirty="0" err="1" smtClean="0"/>
              <a:t>penyakit</a:t>
            </a:r>
            <a:endParaRPr lang="id-ID" dirty="0" smtClean="0"/>
          </a:p>
          <a:p>
            <a:r>
              <a:rPr lang="en-US" sz="2800" dirty="0" smtClean="0"/>
              <a:t>CBC</a:t>
            </a:r>
            <a:r>
              <a:rPr lang="id-ID" sz="2800" dirty="0" smtClean="0"/>
              <a:t/>
            </a:r>
            <a:br>
              <a:rPr lang="id-ID" sz="2800" dirty="0" smtClean="0"/>
            </a:br>
            <a:r>
              <a:rPr lang="id-ID" sz="2800" dirty="0" smtClean="0"/>
              <a:t>A biochemical profile.</a:t>
            </a:r>
            <a:br>
              <a:rPr lang="id-ID" sz="2800" dirty="0" smtClean="0"/>
            </a:br>
            <a:r>
              <a:rPr lang="id-ID" sz="2800" dirty="0" smtClean="0"/>
              <a:t>A</a:t>
            </a:r>
            <a:r>
              <a:rPr lang="en-US" sz="2800" dirty="0" smtClean="0"/>
              <a:t>cute phase reactant, usually the ESR or</a:t>
            </a:r>
            <a:r>
              <a:rPr lang="id-ID" sz="2800" dirty="0" smtClean="0"/>
              <a:t> CRP.</a:t>
            </a:r>
            <a:br>
              <a:rPr lang="id-ID" sz="2800" dirty="0" smtClean="0"/>
            </a:br>
            <a:r>
              <a:rPr lang="id-ID" sz="2800" dirty="0" smtClean="0"/>
              <a:t>T</a:t>
            </a:r>
            <a:r>
              <a:rPr lang="en-US" sz="2800" dirty="0" err="1" smtClean="0"/>
              <a:t>esting</a:t>
            </a:r>
            <a:r>
              <a:rPr lang="en-US" sz="2800" dirty="0" smtClean="0"/>
              <a:t> of urine, and microscopy of urine.</a:t>
            </a:r>
            <a:br>
              <a:rPr lang="en-US" sz="2800" dirty="0" smtClean="0"/>
            </a:br>
            <a:r>
              <a:rPr lang="id-ID" sz="2800" dirty="0" smtClean="0"/>
              <a:t>Immunology testing.</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Shoulder  radiograph (AP </a:t>
            </a:r>
            <a:r>
              <a:rPr lang="id-ID" dirty="0" smtClean="0"/>
              <a:t>)</a:t>
            </a:r>
            <a:br>
              <a:rPr lang="id-ID" dirty="0" smtClean="0"/>
            </a:br>
            <a:endParaRPr lang="id-ID" dirty="0"/>
          </a:p>
        </p:txBody>
      </p:sp>
      <p:sp>
        <p:nvSpPr>
          <p:cNvPr id="3" name="Content Placeholder 2"/>
          <p:cNvSpPr>
            <a:spLocks noGrp="1"/>
          </p:cNvSpPr>
          <p:nvPr>
            <p:ph sz="half" idx="1"/>
          </p:nvPr>
        </p:nvSpPr>
        <p:spPr/>
        <p:txBody>
          <a:bodyPr>
            <a:normAutofit/>
          </a:bodyPr>
          <a:lstStyle/>
          <a:p>
            <a:endParaRPr lang="id-ID" dirty="0"/>
          </a:p>
        </p:txBody>
      </p:sp>
      <p:sp>
        <p:nvSpPr>
          <p:cNvPr id="4" name="Content Placeholder 3"/>
          <p:cNvSpPr>
            <a:spLocks noGrp="1"/>
          </p:cNvSpPr>
          <p:nvPr>
            <p:ph sz="half" idx="2"/>
          </p:nvPr>
        </p:nvSpPr>
        <p:spPr>
          <a:ln w="28575">
            <a:solidFill>
              <a:schemeClr val="accent1"/>
            </a:solidFill>
          </a:ln>
        </p:spPr>
        <p:txBody>
          <a:bodyPr>
            <a:normAutofit/>
          </a:bodyPr>
          <a:lstStyle/>
          <a:p>
            <a:pPr>
              <a:buNone/>
            </a:pPr>
            <a:endParaRPr lang="id-ID" dirty="0" smtClean="0"/>
          </a:p>
          <a:p>
            <a:pPr>
              <a:buNone/>
            </a:pPr>
            <a:endParaRPr lang="id-ID" dirty="0" smtClean="0"/>
          </a:p>
          <a:p>
            <a:pPr>
              <a:buNone/>
            </a:pPr>
            <a:r>
              <a:rPr lang="id-ID" dirty="0" smtClean="0"/>
              <a:t>     Head of</a:t>
            </a:r>
            <a:r>
              <a:rPr lang="en-US" dirty="0" smtClean="0"/>
              <a:t> </a:t>
            </a:r>
            <a:r>
              <a:rPr lang="en-US" dirty="0" err="1" smtClean="0"/>
              <a:t>humeri</a:t>
            </a:r>
            <a:r>
              <a:rPr lang="en-US" dirty="0" smtClean="0"/>
              <a:t> </a:t>
            </a:r>
            <a:r>
              <a:rPr lang="en-US" dirty="0" err="1" smtClean="0"/>
              <a:t>akan</a:t>
            </a:r>
            <a:r>
              <a:rPr lang="en-US" dirty="0" smtClean="0"/>
              <a:t> </a:t>
            </a:r>
            <a:r>
              <a:rPr lang="id-ID" dirty="0" smtClean="0"/>
              <a:t>bergeser ke</a:t>
            </a:r>
            <a:r>
              <a:rPr lang="en-US" dirty="0" smtClean="0"/>
              <a:t> medial </a:t>
            </a:r>
            <a:r>
              <a:rPr lang="en-US" dirty="0" err="1" smtClean="0"/>
              <a:t>dan</a:t>
            </a:r>
            <a:r>
              <a:rPr lang="en-US" dirty="0" smtClean="0"/>
              <a:t> inferior</a:t>
            </a:r>
            <a:r>
              <a:rPr lang="id-ID" dirty="0" smtClean="0"/>
              <a:t>.</a:t>
            </a:r>
          </a:p>
          <a:p>
            <a:pPr>
              <a:buNone/>
            </a:pPr>
            <a:endParaRPr lang="id-ID" dirty="0"/>
          </a:p>
        </p:txBody>
      </p:sp>
      <p:sp>
        <p:nvSpPr>
          <p:cNvPr id="5" name="Rectangle 4"/>
          <p:cNvSpPr/>
          <p:nvPr/>
        </p:nvSpPr>
        <p:spPr>
          <a:xfrm>
            <a:off x="457200" y="1752600"/>
            <a:ext cx="4038600" cy="457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4994" name="Picture 2"/>
          <p:cNvPicPr>
            <a:picLocks noChangeAspect="1" noChangeArrowheads="1"/>
          </p:cNvPicPr>
          <p:nvPr/>
        </p:nvPicPr>
        <p:blipFill>
          <a:blip r:embed="rId2"/>
          <a:srcRect/>
          <a:stretch>
            <a:fillRect/>
          </a:stretch>
        </p:blipFill>
        <p:spPr bwMode="auto">
          <a:xfrm>
            <a:off x="650329" y="2354778"/>
            <a:ext cx="3693071" cy="2934332"/>
          </a:xfrm>
          <a:prstGeom prst="rect">
            <a:avLst/>
          </a:prstGeom>
          <a:noFill/>
          <a:ln w="9525">
            <a:noFill/>
            <a:miter lim="800000"/>
            <a:headEnd/>
            <a:tailEnd/>
          </a:ln>
        </p:spPr>
      </p:pic>
      <p:sp>
        <p:nvSpPr>
          <p:cNvPr id="7" name="Rectangle 6"/>
          <p:cNvSpPr/>
          <p:nvPr/>
        </p:nvSpPr>
        <p:spPr>
          <a:xfrm>
            <a:off x="4876800" y="4953000"/>
            <a:ext cx="3581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bg1"/>
                </a:solidFill>
              </a:rPr>
              <a:t>CT-Scan , MRI bila perlu</a:t>
            </a:r>
            <a:endParaRPr lang="id-ID" sz="2400" b="1" dirty="0">
              <a:solidFill>
                <a:schemeClr val="bg1"/>
              </a:solidFill>
            </a:endParaRPr>
          </a:p>
        </p:txBody>
      </p:sp>
      <p:sp>
        <p:nvSpPr>
          <p:cNvPr id="849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231F20"/>
                </a:solidFill>
                <a:effectLst/>
                <a:latin typeface="Calibri" pitchFamily="34" charset="0"/>
                <a:ea typeface="MS PGothic" pitchFamily="34" charset="-128"/>
                <a:cs typeface="Times New Roman" pitchFamily="18" charset="0"/>
              </a:rPr>
              <a:t>CT or MRI  if necessary.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231F20"/>
                </a:solidFill>
                <a:effectLst/>
                <a:latin typeface="Calibri" pitchFamily="34" charset="0"/>
                <a:ea typeface="MS PGothic" pitchFamily="34" charset="-128"/>
                <a:cs typeface="Times New Roman" pitchFamily="18" charset="0"/>
              </a:rPr>
              <a:t>CT or MRI  if necessary.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231F20"/>
                </a:solidFill>
                <a:effectLst/>
                <a:latin typeface="Calibri" pitchFamily="34" charset="0"/>
                <a:ea typeface="MS PGothic" pitchFamily="34" charset="-128"/>
                <a:cs typeface="Times New Roman" pitchFamily="18" charset="0"/>
              </a:rPr>
              <a:t>CT or MRI  if necessary.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r>
              <a:rPr lang="id-ID" dirty="0" smtClean="0"/>
              <a:t/>
            </a:r>
            <a:br>
              <a:rPr lang="id-ID" dirty="0" smtClean="0"/>
            </a:br>
            <a:endParaRPr lang="id-ID" dirty="0"/>
          </a:p>
        </p:txBody>
      </p:sp>
      <p:sp>
        <p:nvSpPr>
          <p:cNvPr id="3" name="Content Placeholder 2"/>
          <p:cNvSpPr>
            <a:spLocks noGrp="1"/>
          </p:cNvSpPr>
          <p:nvPr>
            <p:ph idx="1"/>
          </p:nvPr>
        </p:nvSpPr>
        <p:spPr/>
        <p:txBody>
          <a:bodyPr>
            <a:normAutofit/>
          </a:bodyPr>
          <a:lstStyle/>
          <a:p>
            <a:r>
              <a:rPr lang="en-US" dirty="0" smtClean="0"/>
              <a:t>●  </a:t>
            </a:r>
            <a:r>
              <a:rPr lang="en-US" b="1" dirty="0" smtClean="0"/>
              <a:t>Conservative:</a:t>
            </a:r>
            <a:endParaRPr lang="id-ID" b="1" dirty="0" smtClean="0"/>
          </a:p>
          <a:p>
            <a:r>
              <a:rPr lang="id-ID" dirty="0" smtClean="0"/>
              <a:t>I</a:t>
            </a:r>
            <a:r>
              <a:rPr lang="en-US" dirty="0" err="1" smtClean="0"/>
              <a:t>mmobilization</a:t>
            </a:r>
            <a:endParaRPr lang="id-ID" dirty="0" smtClean="0"/>
          </a:p>
          <a:p>
            <a:r>
              <a:rPr lang="en-US" dirty="0" smtClean="0"/>
              <a:t> </a:t>
            </a:r>
            <a:r>
              <a:rPr lang="id-ID" dirty="0" smtClean="0"/>
              <a:t>P</a:t>
            </a:r>
            <a:r>
              <a:rPr lang="en-US" dirty="0" err="1" smtClean="0"/>
              <a:t>hysiotherapy</a:t>
            </a:r>
            <a:r>
              <a:rPr lang="en-US" dirty="0" smtClean="0"/>
              <a:t>.</a:t>
            </a:r>
            <a:endParaRPr lang="id-ID" dirty="0" smtClean="0"/>
          </a:p>
          <a:p>
            <a:r>
              <a:rPr lang="en-US" dirty="0" smtClean="0"/>
              <a:t>●  </a:t>
            </a:r>
            <a:r>
              <a:rPr lang="en-US" b="1" dirty="0" smtClean="0"/>
              <a:t>Surgical:</a:t>
            </a:r>
            <a:endParaRPr lang="id-ID" b="1" dirty="0" smtClean="0"/>
          </a:p>
          <a:p>
            <a:r>
              <a:rPr lang="id-ID" dirty="0" smtClean="0"/>
              <a:t>A</a:t>
            </a:r>
            <a:r>
              <a:rPr lang="en-US" dirty="0" err="1" smtClean="0"/>
              <a:t>rthroscopic</a:t>
            </a:r>
            <a:r>
              <a:rPr lang="en-US" dirty="0" smtClean="0"/>
              <a:t> exploration and stabilization  for young professional  athletes.</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a:t>
            </a:r>
            <a:r>
              <a:rPr lang="id-ID" dirty="0" smtClean="0"/>
              <a:t/>
            </a:r>
            <a:br>
              <a:rPr lang="id-ID" dirty="0" smtClean="0"/>
            </a:br>
            <a:endParaRPr lang="id-ID" dirty="0"/>
          </a:p>
        </p:txBody>
      </p:sp>
      <p:sp>
        <p:nvSpPr>
          <p:cNvPr id="3" name="Content Placeholder 2"/>
          <p:cNvSpPr>
            <a:spLocks noGrp="1"/>
          </p:cNvSpPr>
          <p:nvPr>
            <p:ph idx="1"/>
          </p:nvPr>
        </p:nvSpPr>
        <p:spPr/>
        <p:txBody>
          <a:bodyPr>
            <a:normAutofit lnSpcReduction="10000"/>
          </a:bodyPr>
          <a:lstStyle/>
          <a:p>
            <a:endParaRPr lang="id-ID" dirty="0" smtClean="0"/>
          </a:p>
          <a:p>
            <a:r>
              <a:rPr lang="en-US" dirty="0" smtClean="0"/>
              <a:t> </a:t>
            </a:r>
            <a:r>
              <a:rPr lang="en-US" dirty="0" err="1" smtClean="0"/>
              <a:t>Aksila</a:t>
            </a:r>
            <a:r>
              <a:rPr lang="en-US" dirty="0" smtClean="0"/>
              <a:t> </a:t>
            </a:r>
            <a:r>
              <a:rPr lang="en-US" dirty="0" err="1" smtClean="0"/>
              <a:t>kerusakan</a:t>
            </a:r>
            <a:r>
              <a:rPr lang="en-US" dirty="0" smtClean="0"/>
              <a:t> </a:t>
            </a:r>
            <a:r>
              <a:rPr lang="en-US" dirty="0" err="1" smtClean="0"/>
              <a:t>saraf</a:t>
            </a:r>
            <a:r>
              <a:rPr lang="en-US" dirty="0" smtClean="0"/>
              <a:t> </a:t>
            </a:r>
            <a:r>
              <a:rPr lang="en-US" dirty="0" err="1" smtClean="0"/>
              <a:t>atau</a:t>
            </a:r>
            <a:r>
              <a:rPr lang="en-US" dirty="0" smtClean="0"/>
              <a:t> </a:t>
            </a:r>
            <a:r>
              <a:rPr lang="en-US" dirty="0" err="1" smtClean="0"/>
              <a:t>fraktur</a:t>
            </a:r>
            <a:r>
              <a:rPr lang="en-US" dirty="0" smtClean="0"/>
              <a:t> </a:t>
            </a:r>
            <a:r>
              <a:rPr lang="en-US" dirty="0" err="1" smtClean="0"/>
              <a:t>humeri</a:t>
            </a:r>
            <a:r>
              <a:rPr lang="en-US" dirty="0" smtClean="0"/>
              <a:t> </a:t>
            </a:r>
            <a:r>
              <a:rPr lang="en-US" dirty="0" err="1" smtClean="0"/>
              <a:t>kepala</a:t>
            </a:r>
            <a:r>
              <a:rPr lang="en-US" dirty="0" smtClean="0"/>
              <a:t>.</a:t>
            </a:r>
            <a:endParaRPr lang="id-ID" dirty="0" smtClean="0"/>
          </a:p>
          <a:p>
            <a:r>
              <a:rPr lang="id-ID" dirty="0" smtClean="0"/>
              <a:t>Re-</a:t>
            </a:r>
            <a:r>
              <a:rPr lang="en-US" dirty="0" smtClean="0"/>
              <a:t> </a:t>
            </a:r>
            <a:r>
              <a:rPr lang="en-US" dirty="0" err="1" smtClean="0"/>
              <a:t>dislokasi</a:t>
            </a:r>
            <a:r>
              <a:rPr lang="en-US" dirty="0" smtClean="0"/>
              <a:t>:</a:t>
            </a:r>
            <a:endParaRPr lang="id-ID" dirty="0" smtClean="0"/>
          </a:p>
          <a:p>
            <a:r>
              <a:rPr lang="en-US" dirty="0" smtClean="0"/>
              <a:t>Rotator cuff tear (e.g. </a:t>
            </a:r>
            <a:r>
              <a:rPr lang="en-US" dirty="0" err="1" smtClean="0"/>
              <a:t>subscapularis</a:t>
            </a:r>
            <a:r>
              <a:rPr lang="en-US" dirty="0" smtClean="0"/>
              <a:t>)  and stiffness:-</a:t>
            </a:r>
            <a:r>
              <a:rPr lang="en-US" dirty="0" err="1" smtClean="0"/>
              <a:t>Lansia</a:t>
            </a:r>
            <a:r>
              <a:rPr lang="en-US" dirty="0" smtClean="0"/>
              <a:t>.</a:t>
            </a:r>
            <a:endParaRPr lang="id-ID" dirty="0" smtClean="0"/>
          </a:p>
          <a:p>
            <a:r>
              <a:rPr lang="id-ID" dirty="0" smtClean="0"/>
              <a:t>N</a:t>
            </a:r>
            <a:r>
              <a:rPr lang="en-US" dirty="0" err="1" smtClean="0"/>
              <a:t>eurapraxia</a:t>
            </a:r>
            <a:r>
              <a:rPr lang="en-US" dirty="0" smtClean="0"/>
              <a:t> </a:t>
            </a:r>
            <a:r>
              <a:rPr lang="en-US" dirty="0" err="1" smtClean="0"/>
              <a:t>saraf</a:t>
            </a:r>
            <a:r>
              <a:rPr lang="en-US" dirty="0" smtClean="0"/>
              <a:t> </a:t>
            </a:r>
            <a:r>
              <a:rPr lang="en-US" dirty="0" err="1" smtClean="0"/>
              <a:t>aksila</a:t>
            </a:r>
            <a:endParaRPr lang="id-ID" dirty="0" smtClean="0"/>
          </a:p>
          <a:p>
            <a:r>
              <a:rPr lang="id-ID" dirty="0" smtClean="0"/>
              <a:t>K</a:t>
            </a:r>
            <a:r>
              <a:rPr lang="en-US" dirty="0" err="1" smtClean="0"/>
              <a:t>erusakan</a:t>
            </a:r>
            <a:r>
              <a:rPr lang="id-ID" dirty="0" smtClean="0"/>
              <a:t> </a:t>
            </a:r>
            <a:r>
              <a:rPr lang="en-US" dirty="0" err="1" smtClean="0"/>
              <a:t>Pleksus</a:t>
            </a:r>
            <a:r>
              <a:rPr lang="en-US" dirty="0" smtClean="0"/>
              <a:t> </a:t>
            </a:r>
            <a:r>
              <a:rPr lang="en-US" dirty="0" err="1" smtClean="0"/>
              <a:t>brakialis</a:t>
            </a:r>
            <a:r>
              <a:rPr lang="en-US" dirty="0" smtClean="0"/>
              <a:t> </a:t>
            </a:r>
            <a:endParaRPr lang="id-ID" dirty="0" smtClean="0"/>
          </a:p>
          <a:p>
            <a:pPr>
              <a:buNone/>
            </a:pPr>
            <a:r>
              <a:rPr lang="en-US" dirty="0" smtClean="0"/>
              <a:t> </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21664"/>
          </a:xfrm>
          <a:noFill/>
          <a:ln>
            <a:solidFill>
              <a:schemeClr val="accent1"/>
            </a:solidFill>
          </a:ln>
        </p:spPr>
        <p:txBody>
          <a:bodyPr/>
          <a:lstStyle/>
          <a:p>
            <a:pPr algn="ctr"/>
            <a:r>
              <a:rPr lang="id-ID" b="1" dirty="0" smtClean="0">
                <a:solidFill>
                  <a:srgbClr val="FFC000"/>
                </a:solidFill>
              </a:rPr>
              <a:t>Elbow Dislocation</a:t>
            </a:r>
            <a:endParaRPr lang="id-ID" b="1" dirty="0">
              <a:solidFill>
                <a:srgbClr val="FFC0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2"/>
          <p:cNvPicPr>
            <a:picLocks noGrp="1" noChangeAspect="1" noChangeArrowheads="1"/>
          </p:cNvPicPr>
          <p:nvPr>
            <p:ph idx="1"/>
          </p:nvPr>
        </p:nvPicPr>
        <p:blipFill>
          <a:blip r:embed="rId2"/>
          <a:srcRect/>
          <a:stretch>
            <a:fillRect/>
          </a:stretch>
        </p:blipFill>
        <p:spPr bwMode="auto">
          <a:xfrm>
            <a:off x="609600" y="1981200"/>
            <a:ext cx="3903033" cy="2927274"/>
          </a:xfrm>
          <a:prstGeom prst="rect">
            <a:avLst/>
          </a:prstGeom>
          <a:noFill/>
          <a:ln w="38100">
            <a:solidFill>
              <a:srgbClr val="FFC000"/>
            </a:solidFill>
            <a:miter lim="800000"/>
            <a:headEnd/>
            <a:tailEnd/>
          </a:ln>
          <a:effectLst/>
        </p:spPr>
      </p:pic>
      <p:sp>
        <p:nvSpPr>
          <p:cNvPr id="7" name="TextBox 6"/>
          <p:cNvSpPr txBox="1"/>
          <p:nvPr/>
        </p:nvSpPr>
        <p:spPr>
          <a:xfrm>
            <a:off x="4724400" y="1905000"/>
            <a:ext cx="4191000" cy="2523768"/>
          </a:xfrm>
          <a:prstGeom prst="rect">
            <a:avLst/>
          </a:prstGeom>
          <a:noFill/>
        </p:spPr>
        <p:txBody>
          <a:bodyPr wrap="square" rtlCol="0">
            <a:spAutoFit/>
          </a:bodyPr>
          <a:lstStyle/>
          <a:p>
            <a:r>
              <a:rPr lang="id-ID" sz="2800" dirty="0" smtClean="0"/>
              <a:t>Penyebab paling umum dari dislokasi siku adalah jatuh pada </a:t>
            </a:r>
            <a:r>
              <a:rPr lang="en-US" sz="2800" dirty="0" err="1" smtClean="0"/>
              <a:t>saat</a:t>
            </a:r>
            <a:r>
              <a:rPr lang="en-US" sz="2800" dirty="0" smtClean="0"/>
              <a:t> </a:t>
            </a:r>
            <a:r>
              <a:rPr lang="en-US" sz="2800" dirty="0" err="1" smtClean="0"/>
              <a:t>tangan</a:t>
            </a:r>
            <a:r>
              <a:rPr lang="en-US" sz="2800" dirty="0" smtClean="0"/>
              <a:t> </a:t>
            </a:r>
            <a:r>
              <a:rPr lang="en-US" sz="2800" dirty="0" err="1" smtClean="0"/>
              <a:t>lurus</a:t>
            </a:r>
            <a:r>
              <a:rPr lang="en-US" sz="2800" dirty="0" smtClean="0"/>
              <a:t> / </a:t>
            </a:r>
            <a:r>
              <a:rPr lang="id-ID" sz="2800" dirty="0" smtClean="0"/>
              <a:t>mengulurkan tangan </a:t>
            </a:r>
            <a:r>
              <a:rPr lang="id-ID" sz="2800" b="1" dirty="0" smtClean="0"/>
              <a:t>(cedera FOOSH). </a:t>
            </a:r>
            <a:endParaRPr lang="en-US" sz="2800" b="1" dirty="0" smtClean="0"/>
          </a:p>
          <a:p>
            <a:endParaRPr lang="id-ID"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Klinis</a:t>
            </a:r>
            <a:endParaRPr lang="id-ID" b="1" dirty="0"/>
          </a:p>
        </p:txBody>
      </p:sp>
      <p:sp>
        <p:nvSpPr>
          <p:cNvPr id="3" name="Content Placeholder 2"/>
          <p:cNvSpPr>
            <a:spLocks noGrp="1"/>
          </p:cNvSpPr>
          <p:nvPr>
            <p:ph idx="1"/>
          </p:nvPr>
        </p:nvSpPr>
        <p:spPr/>
        <p:txBody>
          <a:bodyPr>
            <a:normAutofit/>
          </a:bodyPr>
          <a:lstStyle/>
          <a:p>
            <a:r>
              <a:rPr lang="en-US" dirty="0" smtClean="0"/>
              <a:t>Elbow pain </a:t>
            </a:r>
            <a:endParaRPr lang="id-ID" dirty="0" smtClean="0"/>
          </a:p>
          <a:p>
            <a:r>
              <a:rPr lang="id-ID" dirty="0" smtClean="0"/>
              <a:t>S</a:t>
            </a:r>
            <a:r>
              <a:rPr lang="en-US" dirty="0" smtClean="0"/>
              <a:t>welling </a:t>
            </a:r>
            <a:endParaRPr lang="id-ID" dirty="0" smtClean="0"/>
          </a:p>
          <a:p>
            <a:r>
              <a:rPr lang="id-ID" dirty="0" smtClean="0"/>
              <a:t>R</a:t>
            </a:r>
            <a:r>
              <a:rPr lang="en-US" dirty="0" err="1" smtClean="0"/>
              <a:t>estricted</a:t>
            </a:r>
            <a:r>
              <a:rPr lang="en-US" dirty="0" smtClean="0"/>
              <a:t>  </a:t>
            </a:r>
            <a:r>
              <a:rPr lang="id-ID" dirty="0" smtClean="0"/>
              <a:t>ROM (terbatas) </a:t>
            </a:r>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Investigations</a:t>
            </a:r>
            <a:r>
              <a:rPr lang="id-ID" dirty="0" smtClean="0"/>
              <a:t/>
            </a:r>
            <a:br>
              <a:rPr lang="id-ID" dirty="0" smtClean="0"/>
            </a:br>
            <a:endParaRPr lang="id-ID" dirty="0"/>
          </a:p>
        </p:txBody>
      </p:sp>
      <p:sp>
        <p:nvSpPr>
          <p:cNvPr id="3" name="Content Placeholder 2"/>
          <p:cNvSpPr>
            <a:spLocks noGrp="1"/>
          </p:cNvSpPr>
          <p:nvPr>
            <p:ph sz="half" idx="1"/>
          </p:nvPr>
        </p:nvSpPr>
        <p:spPr>
          <a:solidFill>
            <a:srgbClr val="92D050"/>
          </a:solidFill>
        </p:spPr>
        <p:txBody>
          <a:bodyPr/>
          <a:lstStyle/>
          <a:p>
            <a:endParaRPr lang="id-ID" dirty="0"/>
          </a:p>
        </p:txBody>
      </p:sp>
      <p:sp>
        <p:nvSpPr>
          <p:cNvPr id="4" name="Content Placeholder 3"/>
          <p:cNvSpPr>
            <a:spLocks noGrp="1"/>
          </p:cNvSpPr>
          <p:nvPr>
            <p:ph sz="half" idx="2"/>
          </p:nvPr>
        </p:nvSpPr>
        <p:spPr>
          <a:ln w="28575">
            <a:solidFill>
              <a:srgbClr val="92D050"/>
            </a:solidFill>
          </a:ln>
        </p:spPr>
        <p:txBody>
          <a:bodyPr/>
          <a:lstStyle/>
          <a:p>
            <a:endParaRPr lang="id-ID" dirty="0" smtClean="0"/>
          </a:p>
          <a:p>
            <a:r>
              <a:rPr lang="en-US" dirty="0" smtClean="0"/>
              <a:t>Elbow radiograph </a:t>
            </a:r>
            <a:endParaRPr lang="id-ID" dirty="0" smtClean="0"/>
          </a:p>
          <a:p>
            <a:r>
              <a:rPr lang="en-US" dirty="0" smtClean="0"/>
              <a:t>(AP and lateral):</a:t>
            </a:r>
            <a:endParaRPr lang="id-ID" dirty="0" smtClean="0"/>
          </a:p>
          <a:p>
            <a:r>
              <a:rPr lang="id-ID" dirty="0" smtClean="0"/>
              <a:t>P</a:t>
            </a:r>
            <a:r>
              <a:rPr lang="en-US" dirty="0" err="1" smtClean="0"/>
              <a:t>osition</a:t>
            </a:r>
            <a:r>
              <a:rPr lang="en-US" dirty="0" smtClean="0"/>
              <a:t>  of dislocation</a:t>
            </a:r>
            <a:endParaRPr lang="id-ID" dirty="0" smtClean="0"/>
          </a:p>
          <a:p>
            <a:pPr>
              <a:buNone/>
            </a:pPr>
            <a:endParaRPr lang="id-ID" dirty="0"/>
          </a:p>
        </p:txBody>
      </p:sp>
      <p:sp>
        <p:nvSpPr>
          <p:cNvPr id="5" name="Rectangle 4"/>
          <p:cNvSpPr/>
          <p:nvPr/>
        </p:nvSpPr>
        <p:spPr>
          <a:xfrm>
            <a:off x="457200" y="1752600"/>
            <a:ext cx="4038600" cy="457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074" name="Picture 2"/>
          <p:cNvPicPr>
            <a:picLocks noChangeAspect="1" noChangeArrowheads="1"/>
          </p:cNvPicPr>
          <p:nvPr/>
        </p:nvPicPr>
        <p:blipFill>
          <a:blip r:embed="rId2"/>
          <a:srcRect/>
          <a:stretch>
            <a:fillRect/>
          </a:stretch>
        </p:blipFill>
        <p:spPr bwMode="auto">
          <a:xfrm>
            <a:off x="609600" y="2133600"/>
            <a:ext cx="3757718" cy="2562684"/>
          </a:xfrm>
          <a:prstGeom prst="rect">
            <a:avLst/>
          </a:prstGeom>
          <a:noFill/>
          <a:ln w="9525">
            <a:noFill/>
            <a:miter lim="800000"/>
            <a:headEnd/>
            <a:tailEnd/>
          </a:ln>
        </p:spPr>
      </p:pic>
      <p:sp>
        <p:nvSpPr>
          <p:cNvPr id="7" name="TextBox 6"/>
          <p:cNvSpPr txBox="1"/>
          <p:nvPr/>
        </p:nvSpPr>
        <p:spPr>
          <a:xfrm>
            <a:off x="533400" y="4953000"/>
            <a:ext cx="3810000" cy="707886"/>
          </a:xfrm>
          <a:prstGeom prst="rect">
            <a:avLst/>
          </a:prstGeom>
          <a:noFill/>
        </p:spPr>
        <p:txBody>
          <a:bodyPr wrap="square" rtlCol="0">
            <a:spAutoFit/>
          </a:bodyPr>
          <a:lstStyle/>
          <a:p>
            <a:pPr algn="ctr"/>
            <a:r>
              <a:rPr lang="en-US" sz="2000" b="1" dirty="0" smtClean="0"/>
              <a:t>Posterior dislocation of the elbow</a:t>
            </a:r>
            <a:r>
              <a:rPr lang="en-US" dirty="0" smtClean="0"/>
              <a:t>.</a:t>
            </a:r>
            <a:endParaRPr lang="id-ID"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Treatment</a:t>
            </a:r>
            <a:r>
              <a:rPr lang="id-ID" dirty="0" smtClean="0"/>
              <a:t/>
            </a:r>
            <a:br>
              <a:rPr lang="id-ID" dirty="0" smtClean="0"/>
            </a:br>
            <a:endParaRPr lang="id-ID" dirty="0"/>
          </a:p>
        </p:txBody>
      </p:sp>
      <p:sp>
        <p:nvSpPr>
          <p:cNvPr id="3" name="Content Placeholder 2"/>
          <p:cNvSpPr>
            <a:spLocks noGrp="1"/>
          </p:cNvSpPr>
          <p:nvPr>
            <p:ph idx="1"/>
          </p:nvPr>
        </p:nvSpPr>
        <p:spPr/>
        <p:txBody>
          <a:bodyPr>
            <a:normAutofit fontScale="92500" lnSpcReduction="10000"/>
          </a:bodyPr>
          <a:lstStyle/>
          <a:p>
            <a:pPr>
              <a:buNone/>
            </a:pPr>
            <a:r>
              <a:rPr lang="en-US" sz="3500" b="1" dirty="0" smtClean="0">
                <a:solidFill>
                  <a:srgbClr val="FFFF00"/>
                </a:solidFill>
              </a:rPr>
              <a:t>Conservative:</a:t>
            </a:r>
            <a:endParaRPr lang="id-ID" sz="3500" b="1" dirty="0" smtClean="0">
              <a:solidFill>
                <a:srgbClr val="FFFF00"/>
              </a:solidFill>
            </a:endParaRPr>
          </a:p>
          <a:p>
            <a:r>
              <a:rPr lang="id-ID" dirty="0" smtClean="0"/>
              <a:t>I</a:t>
            </a:r>
            <a:r>
              <a:rPr lang="en-US" dirty="0" err="1" smtClean="0"/>
              <a:t>mmediate</a:t>
            </a:r>
            <a:r>
              <a:rPr lang="en-US" dirty="0" smtClean="0"/>
              <a:t>  reduction </a:t>
            </a:r>
            <a:r>
              <a:rPr lang="id-ID" dirty="0" smtClean="0"/>
              <a:t>, </a:t>
            </a:r>
            <a:r>
              <a:rPr lang="en-US" dirty="0" smtClean="0"/>
              <a:t>remember a check radiograph post reduction</a:t>
            </a:r>
            <a:endParaRPr lang="id-ID" dirty="0" smtClean="0"/>
          </a:p>
          <a:p>
            <a:r>
              <a:rPr lang="id-ID" b="1" dirty="0" smtClean="0"/>
              <a:t>I</a:t>
            </a:r>
            <a:r>
              <a:rPr lang="en-US" b="1" dirty="0" err="1" smtClean="0"/>
              <a:t>mmobilization</a:t>
            </a:r>
            <a:r>
              <a:rPr lang="en-US" b="1" dirty="0" smtClean="0"/>
              <a:t> </a:t>
            </a:r>
            <a:r>
              <a:rPr lang="en-US" dirty="0" smtClean="0"/>
              <a:t>(e.g. above-elbow  back slab with elbow at</a:t>
            </a:r>
            <a:r>
              <a:rPr lang="id-ID" dirty="0" smtClean="0"/>
              <a:t> </a:t>
            </a:r>
            <a:r>
              <a:rPr lang="en-US" dirty="0" smtClean="0"/>
              <a:t>90°, collar and cuff)</a:t>
            </a:r>
            <a:endParaRPr lang="id-ID" dirty="0" smtClean="0"/>
          </a:p>
          <a:p>
            <a:r>
              <a:rPr lang="id-ID" dirty="0" smtClean="0"/>
              <a:t>P</a:t>
            </a:r>
            <a:r>
              <a:rPr lang="en-US" dirty="0" err="1" smtClean="0"/>
              <a:t>hysiotherapy</a:t>
            </a:r>
            <a:r>
              <a:rPr lang="en-US" dirty="0" smtClean="0"/>
              <a:t>.</a:t>
            </a:r>
            <a:endParaRPr lang="id-ID" dirty="0" smtClean="0"/>
          </a:p>
          <a:p>
            <a:pPr>
              <a:buNone/>
            </a:pPr>
            <a:r>
              <a:rPr lang="en-US" sz="3500" b="1" dirty="0" smtClean="0">
                <a:solidFill>
                  <a:srgbClr val="FFFF00"/>
                </a:solidFill>
              </a:rPr>
              <a:t>Surgical:</a:t>
            </a:r>
            <a:endParaRPr lang="id-ID" sz="3500" b="1" dirty="0" smtClean="0">
              <a:solidFill>
                <a:srgbClr val="FFFF00"/>
              </a:solidFill>
            </a:endParaRPr>
          </a:p>
          <a:p>
            <a:r>
              <a:rPr lang="id-ID" dirty="0" smtClean="0"/>
              <a:t>P</a:t>
            </a:r>
            <a:r>
              <a:rPr lang="en-US" dirty="0" err="1" smtClean="0"/>
              <a:t>hysiotherapy</a:t>
            </a:r>
            <a:r>
              <a:rPr lang="en-US" dirty="0" smtClean="0"/>
              <a:t>.</a:t>
            </a:r>
            <a:r>
              <a:rPr lang="id-ID" dirty="0" smtClean="0"/>
              <a:t>(Post operative treatment)</a:t>
            </a:r>
          </a:p>
          <a:p>
            <a:pPr>
              <a:buNone/>
            </a:pPr>
            <a:r>
              <a:rPr lang="en-US" dirty="0" smtClean="0"/>
              <a:t>.</a:t>
            </a:r>
            <a:endParaRPr lang="id-ID" dirty="0" smtClean="0"/>
          </a:p>
          <a:p>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Surgical</a:t>
            </a:r>
            <a:endParaRPr lang="id-ID" dirty="0"/>
          </a:p>
        </p:txBody>
      </p:sp>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a:ln w="28575">
            <a:solidFill>
              <a:srgbClr val="92D050"/>
            </a:solidFill>
          </a:ln>
        </p:spPr>
        <p:txBody>
          <a:bodyPr/>
          <a:lstStyle/>
          <a:p>
            <a:r>
              <a:rPr lang="id-ID" dirty="0" smtClean="0"/>
              <a:t>I</a:t>
            </a:r>
            <a:r>
              <a:rPr lang="en-US" dirty="0" err="1" smtClean="0"/>
              <a:t>ndicated</a:t>
            </a:r>
            <a:r>
              <a:rPr lang="en-US" dirty="0" smtClean="0"/>
              <a:t>  for </a:t>
            </a:r>
            <a:r>
              <a:rPr lang="en-US" dirty="0" smtClean="0">
                <a:solidFill>
                  <a:srgbClr val="FFFF00"/>
                </a:solidFill>
              </a:rPr>
              <a:t>fracture-dislocations</a:t>
            </a:r>
            <a:r>
              <a:rPr lang="en-US" dirty="0" smtClean="0"/>
              <a:t> with internal  fixation of significant intra-</a:t>
            </a:r>
            <a:r>
              <a:rPr lang="en-US" dirty="0" err="1" smtClean="0"/>
              <a:t>articular</a:t>
            </a:r>
            <a:r>
              <a:rPr lang="en-US" dirty="0" smtClean="0"/>
              <a:t> or unstable  fractures,  with ligament repair sometimes needed</a:t>
            </a:r>
            <a:endParaRPr lang="id-ID" dirty="0"/>
          </a:p>
        </p:txBody>
      </p:sp>
      <p:sp>
        <p:nvSpPr>
          <p:cNvPr id="5" name="Rectangle 4"/>
          <p:cNvSpPr/>
          <p:nvPr/>
        </p:nvSpPr>
        <p:spPr>
          <a:xfrm>
            <a:off x="457200" y="1752600"/>
            <a:ext cx="4114800" cy="449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3"/>
          <p:cNvPicPr>
            <a:picLocks noChangeAspect="1" noChangeArrowheads="1"/>
          </p:cNvPicPr>
          <p:nvPr/>
        </p:nvPicPr>
        <p:blipFill>
          <a:blip r:embed="rId2"/>
          <a:srcRect/>
          <a:stretch>
            <a:fillRect/>
          </a:stretch>
        </p:blipFill>
        <p:spPr bwMode="auto">
          <a:xfrm>
            <a:off x="685800" y="2667000"/>
            <a:ext cx="3644614" cy="2667000"/>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algn="ctr"/>
            <a:r>
              <a:rPr lang="en-US" b="1" dirty="0" smtClean="0"/>
              <a:t>Complications</a:t>
            </a:r>
            <a:r>
              <a:rPr lang="id-ID" dirty="0" smtClean="0"/>
              <a:t/>
            </a:r>
            <a:br>
              <a:rPr lang="id-ID" dirty="0" smtClean="0"/>
            </a:br>
            <a:endParaRPr lang="id-ID" dirty="0"/>
          </a:p>
        </p:txBody>
      </p:sp>
      <p:sp>
        <p:nvSpPr>
          <p:cNvPr id="3" name="Content Placeholder 2"/>
          <p:cNvSpPr>
            <a:spLocks noGrp="1"/>
          </p:cNvSpPr>
          <p:nvPr>
            <p:ph idx="1"/>
          </p:nvPr>
        </p:nvSpPr>
        <p:spPr>
          <a:xfrm>
            <a:off x="685800" y="1295400"/>
            <a:ext cx="8229600" cy="5060160"/>
          </a:xfrm>
        </p:spPr>
        <p:txBody>
          <a:bodyPr>
            <a:normAutofit fontScale="77500" lnSpcReduction="20000"/>
          </a:bodyPr>
          <a:lstStyle/>
          <a:p>
            <a:pPr>
              <a:buNone/>
            </a:pPr>
            <a:r>
              <a:rPr lang="en-US" sz="3600" b="1" dirty="0" smtClean="0">
                <a:solidFill>
                  <a:srgbClr val="FFFF00"/>
                </a:solidFill>
              </a:rPr>
              <a:t>●  Instability:</a:t>
            </a:r>
            <a:endParaRPr lang="id-ID" sz="3600" b="1" dirty="0" smtClean="0">
              <a:solidFill>
                <a:srgbClr val="FFFF00"/>
              </a:solidFill>
            </a:endParaRPr>
          </a:p>
          <a:p>
            <a:pPr>
              <a:buNone/>
            </a:pPr>
            <a:endParaRPr lang="id-ID" sz="3400" dirty="0" smtClean="0"/>
          </a:p>
          <a:p>
            <a:pPr>
              <a:buNone/>
            </a:pPr>
            <a:r>
              <a:rPr lang="en-US" sz="3600" b="1" dirty="0" smtClean="0">
                <a:solidFill>
                  <a:srgbClr val="FFFF00"/>
                </a:solidFill>
              </a:rPr>
              <a:t>●  Stiffness, pain and/or  delayed recovery of function:</a:t>
            </a:r>
            <a:endParaRPr lang="id-ID" sz="3600" b="1" dirty="0" smtClean="0">
              <a:solidFill>
                <a:srgbClr val="FFFF00"/>
              </a:solidFill>
            </a:endParaRPr>
          </a:p>
          <a:p>
            <a:pPr>
              <a:buNone/>
            </a:pPr>
            <a:r>
              <a:rPr lang="en-US" sz="3400" dirty="0" smtClean="0"/>
              <a:t>— </a:t>
            </a:r>
            <a:r>
              <a:rPr lang="en-US" sz="3400" dirty="0" err="1" smtClean="0"/>
              <a:t>myositis</a:t>
            </a:r>
            <a:r>
              <a:rPr lang="en-US" sz="3400" dirty="0" smtClean="0"/>
              <a:t> </a:t>
            </a:r>
            <a:r>
              <a:rPr lang="en-US" sz="3400" dirty="0" err="1" smtClean="0"/>
              <a:t>ossificans</a:t>
            </a:r>
            <a:endParaRPr lang="id-ID" sz="3400" dirty="0" smtClean="0"/>
          </a:p>
          <a:p>
            <a:pPr>
              <a:buNone/>
            </a:pPr>
            <a:r>
              <a:rPr lang="en-US" sz="3400" dirty="0" smtClean="0"/>
              <a:t>— osteoarthritis.</a:t>
            </a:r>
            <a:endParaRPr lang="id-ID" sz="3400" dirty="0" smtClean="0"/>
          </a:p>
          <a:p>
            <a:pPr>
              <a:buNone/>
            </a:pPr>
            <a:r>
              <a:rPr lang="en-US" sz="4000" b="1" dirty="0" smtClean="0">
                <a:solidFill>
                  <a:srgbClr val="FFFF00"/>
                </a:solidFill>
              </a:rPr>
              <a:t>●  Neurovascular injury:</a:t>
            </a:r>
            <a:endParaRPr lang="id-ID" sz="4000" b="1" dirty="0" smtClean="0">
              <a:solidFill>
                <a:srgbClr val="FFFF00"/>
              </a:solidFill>
            </a:endParaRPr>
          </a:p>
          <a:p>
            <a:pPr>
              <a:buNone/>
            </a:pPr>
            <a:r>
              <a:rPr lang="en-US" sz="3400" dirty="0" smtClean="0"/>
              <a:t>— median, radial and/or  </a:t>
            </a:r>
            <a:r>
              <a:rPr lang="en-US" sz="3400" dirty="0" err="1" smtClean="0"/>
              <a:t>ulnar</a:t>
            </a:r>
            <a:r>
              <a:rPr lang="en-US" sz="3400" dirty="0" smtClean="0"/>
              <a:t> nerve </a:t>
            </a:r>
            <a:r>
              <a:rPr lang="en-US" sz="3400" dirty="0" err="1" smtClean="0"/>
              <a:t>neurapraxia</a:t>
            </a:r>
            <a:endParaRPr lang="id-ID" sz="3400" dirty="0" smtClean="0"/>
          </a:p>
          <a:p>
            <a:pPr>
              <a:buNone/>
            </a:pPr>
            <a:r>
              <a:rPr lang="en-US" sz="3400" dirty="0" smtClean="0"/>
              <a:t>— brachial  artery (rare).</a:t>
            </a:r>
            <a:endParaRPr lang="id-ID" sz="3400" dirty="0" smtClean="0"/>
          </a:p>
          <a:p>
            <a:pPr>
              <a:buNone/>
            </a:pPr>
            <a:r>
              <a:rPr lang="en-US" sz="4000" b="1" dirty="0" smtClean="0">
                <a:solidFill>
                  <a:srgbClr val="FFFF00"/>
                </a:solidFill>
              </a:rPr>
              <a:t>●  Recurrent dislocation</a:t>
            </a:r>
            <a:r>
              <a:rPr lang="id-ID" sz="4000" b="1" dirty="0" smtClean="0">
                <a:solidFill>
                  <a:srgbClr val="FFFF00"/>
                </a:solidFill>
              </a:rPr>
              <a:t>/ Re-dislocation</a:t>
            </a:r>
          </a:p>
          <a:p>
            <a:pPr>
              <a:buNone/>
            </a:pPr>
            <a:r>
              <a:rPr lang="en-US" sz="4000" dirty="0" smtClean="0">
                <a:solidFill>
                  <a:srgbClr val="FFFF00"/>
                </a:solidFill>
              </a:rPr>
              <a:t>●  </a:t>
            </a:r>
            <a:r>
              <a:rPr lang="en-US" sz="4000" b="1" dirty="0" smtClean="0">
                <a:solidFill>
                  <a:srgbClr val="FFFF00"/>
                </a:solidFill>
              </a:rPr>
              <a:t>Post reduction:</a:t>
            </a:r>
            <a:endParaRPr lang="id-ID" sz="4000" b="1" dirty="0" smtClean="0">
              <a:solidFill>
                <a:srgbClr val="FFFF00"/>
              </a:solidFill>
            </a:endParaRPr>
          </a:p>
          <a:p>
            <a:pPr>
              <a:buNone/>
            </a:pPr>
            <a:r>
              <a:rPr lang="en-US" sz="3400" dirty="0" smtClean="0"/>
              <a:t>— </a:t>
            </a:r>
            <a:r>
              <a:rPr lang="id-ID" sz="3400" dirty="0" smtClean="0"/>
              <a:t>kerusakan </a:t>
            </a:r>
            <a:r>
              <a:rPr lang="en-US" sz="3400" dirty="0" smtClean="0"/>
              <a:t>neurovascular .</a:t>
            </a:r>
            <a:endParaRPr lang="id-ID" sz="3400"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295400"/>
          </a:xfrm>
          <a:noFill/>
          <a:ln>
            <a:solidFill>
              <a:schemeClr val="accent1"/>
            </a:solidFill>
          </a:ln>
        </p:spPr>
        <p:txBody>
          <a:bodyPr/>
          <a:lstStyle/>
          <a:p>
            <a:pPr algn="ctr"/>
            <a:r>
              <a:rPr lang="en-US" b="1" dirty="0" smtClean="0">
                <a:solidFill>
                  <a:srgbClr val="FFC000"/>
                </a:solidFill>
              </a:rPr>
              <a:t>Fractures of the </a:t>
            </a:r>
            <a:r>
              <a:rPr lang="en-US" b="1" dirty="0" err="1" smtClean="0">
                <a:solidFill>
                  <a:srgbClr val="FFC000"/>
                </a:solidFill>
              </a:rPr>
              <a:t>ulnar</a:t>
            </a:r>
            <a:r>
              <a:rPr lang="en-US" b="1" dirty="0" smtClean="0">
                <a:solidFill>
                  <a:srgbClr val="FFC000"/>
                </a:solidFill>
              </a:rPr>
              <a:t> and radial shaft</a:t>
            </a:r>
            <a:r>
              <a:rPr lang="id-ID" dirty="0" smtClean="0"/>
              <a:t/>
            </a:r>
            <a:br>
              <a:rPr lang="id-ID" dirty="0" smtClean="0"/>
            </a:br>
            <a:r>
              <a:rPr lang="id-ID" dirty="0" smtClean="0"/>
              <a:t/>
            </a:r>
            <a:br>
              <a:rPr lang="id-ID" dirty="0" smtClean="0"/>
            </a:br>
            <a:endParaRPr lang="id-ID" dirty="0"/>
          </a:p>
        </p:txBody>
      </p:sp>
      <p:sp>
        <p:nvSpPr>
          <p:cNvPr id="3" name="Content Placeholder 2"/>
          <p:cNvSpPr>
            <a:spLocks noGrp="1"/>
          </p:cNvSpPr>
          <p:nvPr>
            <p:ph idx="1"/>
          </p:nvPr>
        </p:nvSpPr>
        <p:spPr>
          <a:xfrm>
            <a:off x="914400" y="1752600"/>
            <a:ext cx="7772400" cy="4343400"/>
          </a:xfrm>
        </p:spPr>
        <p:txBody>
          <a:bodyPr>
            <a:normAutofit/>
          </a:bodyPr>
          <a:lstStyle/>
          <a:p>
            <a:pPr>
              <a:buFont typeface="Wingdings" pitchFamily="2" charset="2"/>
              <a:buChar char="§"/>
            </a:pPr>
            <a:endParaRPr lang="id-ID" sz="3200" dirty="0" smtClean="0"/>
          </a:p>
          <a:p>
            <a:pPr lvl="1">
              <a:buFont typeface="Wingdings" pitchFamily="2" charset="2"/>
              <a:buChar char="§"/>
            </a:pPr>
            <a:r>
              <a:rPr lang="en-US" sz="2800" b="1" dirty="0" err="1" smtClean="0"/>
              <a:t>Terjadi</a:t>
            </a:r>
            <a:r>
              <a:rPr lang="en-US" sz="2800" b="1" dirty="0" smtClean="0"/>
              <a:t> </a:t>
            </a:r>
            <a:r>
              <a:rPr lang="en-US" sz="2800" b="1" dirty="0" err="1" smtClean="0"/>
              <a:t>akibat</a:t>
            </a:r>
            <a:r>
              <a:rPr lang="en-US" sz="2800" b="1" dirty="0" smtClean="0"/>
              <a:t> trauma yang </a:t>
            </a:r>
            <a:r>
              <a:rPr lang="en-US" sz="2800" b="1" dirty="0" err="1" smtClean="0"/>
              <a:t>keras</a:t>
            </a:r>
            <a:r>
              <a:rPr lang="en-US" sz="2800" b="1" dirty="0" smtClean="0"/>
              <a:t>,</a:t>
            </a:r>
            <a:r>
              <a:rPr lang="id-ID" sz="2800" b="1" dirty="0" smtClean="0"/>
              <a:t/>
            </a:r>
            <a:br>
              <a:rPr lang="id-ID" sz="2800" b="1" dirty="0" smtClean="0"/>
            </a:br>
            <a:r>
              <a:rPr lang="id-ID" sz="2800" b="1" dirty="0" smtClean="0"/>
              <a:t> </a:t>
            </a:r>
            <a:r>
              <a:rPr lang="en-US" sz="2800" b="1" dirty="0" err="1" smtClean="0"/>
              <a:t>kadang-kadang</a:t>
            </a:r>
            <a:r>
              <a:rPr lang="en-US" sz="2800" b="1" dirty="0" smtClean="0"/>
              <a:t> </a:t>
            </a:r>
            <a:r>
              <a:rPr lang="en-US" sz="2800" b="1" dirty="0" err="1" smtClean="0"/>
              <a:t>disertai</a:t>
            </a:r>
            <a:r>
              <a:rPr lang="en-US" sz="2800" b="1" dirty="0" smtClean="0"/>
              <a:t> </a:t>
            </a:r>
            <a:r>
              <a:rPr lang="en-US" sz="2800" b="1" dirty="0" err="1" smtClean="0"/>
              <a:t>displascement</a:t>
            </a:r>
            <a:r>
              <a:rPr lang="en-US" sz="2800" b="1" dirty="0" smtClean="0"/>
              <a:t> </a:t>
            </a:r>
            <a:r>
              <a:rPr lang="id-ID" sz="2800" b="1" dirty="0" smtClean="0"/>
              <a:t/>
            </a:r>
            <a:br>
              <a:rPr lang="id-ID" sz="2800" b="1" dirty="0" smtClean="0"/>
            </a:br>
            <a:r>
              <a:rPr lang="id-ID" sz="2800" b="1" dirty="0" smtClean="0"/>
              <a:t> </a:t>
            </a:r>
            <a:r>
              <a:rPr lang="en-US" sz="2800" b="1" dirty="0" err="1" smtClean="0"/>
              <a:t>fragmen</a:t>
            </a:r>
            <a:r>
              <a:rPr lang="id-ID" sz="2800" b="1" dirty="0" smtClean="0"/>
              <a:t> </a:t>
            </a:r>
            <a:r>
              <a:rPr lang="en-US" sz="2800" b="1" dirty="0" err="1" smtClean="0"/>
              <a:t>ke</a:t>
            </a:r>
            <a:r>
              <a:rPr lang="en-US" sz="2800" b="1" dirty="0" smtClean="0"/>
              <a:t> </a:t>
            </a:r>
            <a:r>
              <a:rPr lang="en-US" sz="2800" b="1" dirty="0" err="1" smtClean="0"/>
              <a:t>arah</a:t>
            </a:r>
            <a:r>
              <a:rPr lang="en-US" sz="2800" b="1" dirty="0" smtClean="0"/>
              <a:t> </a:t>
            </a:r>
            <a:r>
              <a:rPr lang="en-US" sz="2800" b="1" dirty="0" err="1" smtClean="0"/>
              <a:t>pronasi</a:t>
            </a:r>
            <a:r>
              <a:rPr lang="en-US" sz="2800" b="1" dirty="0" smtClean="0"/>
              <a:t> </a:t>
            </a:r>
            <a:r>
              <a:rPr lang="en-US" sz="2800" b="1" dirty="0" err="1" smtClean="0"/>
              <a:t>oleh</a:t>
            </a:r>
            <a:r>
              <a:rPr lang="en-US" sz="2800" b="1" dirty="0" smtClean="0"/>
              <a:t> </a:t>
            </a:r>
            <a:r>
              <a:rPr lang="en-US" sz="2800" b="1" dirty="0" err="1" smtClean="0"/>
              <a:t>karena</a:t>
            </a:r>
            <a:r>
              <a:rPr lang="en-US" sz="2800" b="1" dirty="0" smtClean="0"/>
              <a:t> </a:t>
            </a:r>
            <a:r>
              <a:rPr lang="id-ID" sz="2800" b="1" dirty="0" smtClean="0"/>
              <a:t/>
            </a:r>
            <a:br>
              <a:rPr lang="id-ID" sz="2800" b="1" dirty="0" smtClean="0"/>
            </a:br>
            <a:r>
              <a:rPr lang="id-ID" sz="2800" b="1" dirty="0" smtClean="0"/>
              <a:t> </a:t>
            </a:r>
            <a:r>
              <a:rPr lang="en-US" sz="2800" b="1" dirty="0" err="1" smtClean="0"/>
              <a:t>tarikan</a:t>
            </a:r>
            <a:r>
              <a:rPr lang="en-US" sz="2800" b="1" dirty="0" smtClean="0"/>
              <a:t> </a:t>
            </a:r>
            <a:r>
              <a:rPr lang="en-US" sz="2800" b="1" dirty="0" err="1" smtClean="0"/>
              <a:t>otot-otot</a:t>
            </a:r>
            <a:r>
              <a:rPr lang="en-US" sz="2800" b="1" dirty="0" smtClean="0"/>
              <a:t> </a:t>
            </a:r>
            <a:r>
              <a:rPr lang="en-US" sz="2800" b="1" dirty="0" err="1" smtClean="0"/>
              <a:t>pronator</a:t>
            </a:r>
            <a:r>
              <a:rPr lang="en-US" sz="2800" b="1" dirty="0" smtClean="0"/>
              <a:t>.</a:t>
            </a:r>
            <a:endParaRPr lang="id-ID" sz="28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772400" cy="4953000"/>
          </a:xfrm>
          <a:ln>
            <a:solidFill>
              <a:srgbClr val="FF0000"/>
            </a:solidFill>
          </a:ln>
        </p:spPr>
        <p:txBody>
          <a:bodyPr>
            <a:normAutofit/>
          </a:bodyPr>
          <a:lstStyle/>
          <a:p>
            <a:pPr lvl="0" fontAlgn="base"/>
            <a:r>
              <a:rPr lang="en-US" dirty="0" smtClean="0"/>
              <a:t>EKG (</a:t>
            </a:r>
            <a:r>
              <a:rPr lang="en-US" dirty="0" err="1" smtClean="0"/>
              <a:t>dengan</a:t>
            </a:r>
            <a:r>
              <a:rPr lang="en-US" dirty="0" smtClean="0"/>
              <a:t> </a:t>
            </a:r>
            <a:r>
              <a:rPr lang="en-US" dirty="0" err="1" smtClean="0"/>
              <a:t>enzim</a:t>
            </a:r>
            <a:r>
              <a:rPr lang="en-US" dirty="0" smtClean="0"/>
              <a:t> </a:t>
            </a:r>
            <a:r>
              <a:rPr lang="en-US" dirty="0" err="1" smtClean="0"/>
              <a:t>jantung</a:t>
            </a:r>
            <a:r>
              <a:rPr lang="en-US" dirty="0" smtClean="0"/>
              <a:t> ) </a:t>
            </a:r>
            <a:r>
              <a:rPr lang="en-US" dirty="0" err="1" smtClean="0"/>
              <a:t>digunakan</a:t>
            </a:r>
            <a:r>
              <a:rPr lang="en-US" dirty="0" smtClean="0"/>
              <a:t> </a:t>
            </a:r>
            <a:r>
              <a:rPr lang="en-US" dirty="0" err="1" smtClean="0"/>
              <a:t>untuk</a:t>
            </a:r>
            <a:r>
              <a:rPr lang="en-US" dirty="0" smtClean="0"/>
              <a:t> </a:t>
            </a:r>
            <a:r>
              <a:rPr lang="en-US" dirty="0" err="1" smtClean="0"/>
              <a:t>menyingkirkan</a:t>
            </a:r>
            <a:r>
              <a:rPr lang="en-US" dirty="0" smtClean="0"/>
              <a:t> </a:t>
            </a:r>
            <a:r>
              <a:rPr lang="en-US" dirty="0" err="1" smtClean="0"/>
              <a:t>infark</a:t>
            </a:r>
            <a:r>
              <a:rPr lang="en-US" dirty="0" smtClean="0"/>
              <a:t> </a:t>
            </a:r>
            <a:r>
              <a:rPr lang="en-US" dirty="0" err="1" smtClean="0"/>
              <a:t>miokard</a:t>
            </a:r>
            <a:r>
              <a:rPr lang="en-US" dirty="0" smtClean="0"/>
              <a:t>.</a:t>
            </a:r>
            <a:endParaRPr lang="id-ID" dirty="0" smtClean="0"/>
          </a:p>
          <a:p>
            <a:pPr fontAlgn="base"/>
            <a:r>
              <a:rPr lang="en-US" dirty="0" smtClean="0"/>
              <a:t>Echocardiogram </a:t>
            </a:r>
            <a:r>
              <a:rPr lang="en-US" dirty="0" err="1" smtClean="0"/>
              <a:t>mungkin</a:t>
            </a:r>
            <a:r>
              <a:rPr lang="en-US" dirty="0" smtClean="0"/>
              <a:t> </a:t>
            </a:r>
            <a:r>
              <a:rPr lang="en-US" dirty="0" err="1" smtClean="0"/>
              <a:t>diperlukan</a:t>
            </a:r>
            <a:r>
              <a:rPr lang="en-US" dirty="0" smtClean="0"/>
              <a:t> </a:t>
            </a:r>
            <a:r>
              <a:rPr lang="en-US" dirty="0" err="1" smtClean="0"/>
              <a:t>untuk</a:t>
            </a:r>
            <a:r>
              <a:rPr lang="en-US" dirty="0" smtClean="0"/>
              <a:t> </a:t>
            </a:r>
            <a:r>
              <a:rPr lang="en-US" dirty="0" err="1" smtClean="0"/>
              <a:t>menyingkirkan</a:t>
            </a:r>
            <a:r>
              <a:rPr lang="en-US" dirty="0" smtClean="0"/>
              <a:t> </a:t>
            </a:r>
            <a:r>
              <a:rPr lang="en-US" dirty="0" err="1" smtClean="0"/>
              <a:t>efusi</a:t>
            </a:r>
            <a:r>
              <a:rPr lang="en-US" dirty="0" smtClean="0"/>
              <a:t>,  </a:t>
            </a:r>
            <a:r>
              <a:rPr lang="en-US" dirty="0" err="1" smtClean="0"/>
              <a:t>atau</a:t>
            </a:r>
            <a:r>
              <a:rPr lang="en-US" dirty="0" smtClean="0"/>
              <a:t> </a:t>
            </a:r>
            <a:r>
              <a:rPr lang="en-US" dirty="0" err="1" smtClean="0"/>
              <a:t>penyakit</a:t>
            </a:r>
            <a:r>
              <a:rPr lang="en-US" dirty="0" smtClean="0"/>
              <a:t> </a:t>
            </a:r>
            <a:r>
              <a:rPr lang="id-ID" dirty="0" smtClean="0"/>
              <a:t>katup</a:t>
            </a:r>
            <a:r>
              <a:rPr lang="en-US" dirty="0" smtClean="0"/>
              <a:t>. </a:t>
            </a:r>
            <a:endParaRPr lang="id-ID" dirty="0" smtClean="0"/>
          </a:p>
          <a:p>
            <a:pPr fontAlgn="base"/>
            <a:r>
              <a:rPr lang="en-US" dirty="0" err="1" smtClean="0"/>
              <a:t>Penurunan</a:t>
            </a:r>
            <a:r>
              <a:rPr lang="en-US" dirty="0" smtClean="0"/>
              <a:t> global </a:t>
            </a:r>
            <a:r>
              <a:rPr lang="en-US" dirty="0" err="1" smtClean="0"/>
              <a:t>fungsi</a:t>
            </a:r>
            <a:r>
              <a:rPr lang="en-US" dirty="0" smtClean="0"/>
              <a:t> </a:t>
            </a:r>
            <a:r>
              <a:rPr lang="en-US" dirty="0" err="1" smtClean="0"/>
              <a:t>ventrikel</a:t>
            </a:r>
            <a:r>
              <a:rPr lang="en-US" dirty="0" smtClean="0"/>
              <a:t> </a:t>
            </a:r>
            <a:r>
              <a:rPr lang="en-US" dirty="0" err="1" smtClean="0"/>
              <a:t>kanan</a:t>
            </a:r>
            <a:r>
              <a:rPr lang="en-US" dirty="0" smtClean="0"/>
              <a:t> </a:t>
            </a:r>
            <a:r>
              <a:rPr lang="en-US" dirty="0" err="1" smtClean="0"/>
              <a:t>terlihat</a:t>
            </a:r>
            <a:r>
              <a:rPr lang="en-US" dirty="0" smtClean="0"/>
              <a:t> </a:t>
            </a:r>
            <a:r>
              <a:rPr lang="en-US" dirty="0" err="1" smtClean="0"/>
              <a:t>pada</a:t>
            </a:r>
            <a:r>
              <a:rPr lang="en-US" dirty="0" smtClean="0"/>
              <a:t> </a:t>
            </a:r>
            <a:r>
              <a:rPr lang="en-US" dirty="0" err="1" smtClean="0"/>
              <a:t>pasien</a:t>
            </a:r>
            <a:r>
              <a:rPr lang="en-US" dirty="0" smtClean="0"/>
              <a:t> </a:t>
            </a:r>
            <a:r>
              <a:rPr lang="en-US" dirty="0" err="1" smtClean="0"/>
              <a:t>dengan</a:t>
            </a:r>
            <a:r>
              <a:rPr lang="en-US" dirty="0" smtClean="0"/>
              <a:t> </a:t>
            </a:r>
            <a:r>
              <a:rPr lang="en-US" dirty="0" err="1" smtClean="0"/>
              <a:t>hipertensi</a:t>
            </a:r>
            <a:r>
              <a:rPr lang="en-US" dirty="0" smtClean="0"/>
              <a:t> </a:t>
            </a:r>
            <a:r>
              <a:rPr lang="en-US" dirty="0" err="1" smtClean="0"/>
              <a:t>paru</a:t>
            </a:r>
            <a:r>
              <a:rPr lang="en-US" dirty="0" smtClean="0"/>
              <a:t> </a:t>
            </a:r>
            <a:endParaRPr lang="id-ID" dirty="0" smtClean="0"/>
          </a:p>
          <a:p>
            <a:pPr fontAlgn="base"/>
            <a:r>
              <a:rPr lang="en-US" dirty="0" err="1" smtClean="0"/>
              <a:t>Penurunan</a:t>
            </a:r>
            <a:r>
              <a:rPr lang="en-US" dirty="0" smtClean="0"/>
              <a:t> global </a:t>
            </a:r>
            <a:r>
              <a:rPr lang="en-US" dirty="0" err="1" smtClean="0"/>
              <a:t>fungsi</a:t>
            </a:r>
            <a:r>
              <a:rPr lang="en-US" dirty="0" smtClean="0"/>
              <a:t> </a:t>
            </a:r>
            <a:r>
              <a:rPr lang="en-US" dirty="0" err="1" smtClean="0"/>
              <a:t>ventrikel</a:t>
            </a:r>
            <a:r>
              <a:rPr lang="en-US" dirty="0" smtClean="0"/>
              <a:t> </a:t>
            </a:r>
            <a:r>
              <a:rPr lang="en-US" dirty="0" err="1" smtClean="0"/>
              <a:t>kiri</a:t>
            </a:r>
            <a:r>
              <a:rPr lang="en-US" dirty="0" smtClean="0"/>
              <a:t> </a:t>
            </a:r>
            <a:r>
              <a:rPr lang="en-US" dirty="0" err="1" smtClean="0"/>
              <a:t>terlihat</a:t>
            </a:r>
            <a:r>
              <a:rPr lang="en-US" dirty="0" smtClean="0"/>
              <a:t> </a:t>
            </a:r>
            <a:r>
              <a:rPr lang="en-US" dirty="0" err="1" smtClean="0"/>
              <a:t>pada</a:t>
            </a:r>
            <a:r>
              <a:rPr lang="en-US" dirty="0" smtClean="0"/>
              <a:t> </a:t>
            </a:r>
            <a:r>
              <a:rPr lang="en-US" dirty="0" err="1" smtClean="0"/>
              <a:t>pasien</a:t>
            </a:r>
            <a:r>
              <a:rPr lang="en-US" dirty="0" smtClean="0"/>
              <a:t> </a:t>
            </a:r>
            <a:r>
              <a:rPr lang="en-US" dirty="0" err="1" smtClean="0"/>
              <a:t>tersebut</a:t>
            </a:r>
            <a:r>
              <a:rPr lang="en-US" dirty="0" smtClean="0"/>
              <a:t> </a:t>
            </a:r>
            <a:r>
              <a:rPr lang="en-US" dirty="0" err="1" smtClean="0"/>
              <a:t>terlepas</a:t>
            </a:r>
            <a:r>
              <a:rPr lang="en-US" dirty="0" smtClean="0"/>
              <a:t> </a:t>
            </a:r>
            <a:r>
              <a:rPr lang="en-US" dirty="0" err="1" smtClean="0"/>
              <a:t>dari</a:t>
            </a:r>
            <a:r>
              <a:rPr lang="en-US" dirty="0" smtClean="0"/>
              <a:t> </a:t>
            </a:r>
            <a:r>
              <a:rPr lang="en-US" dirty="0" err="1" smtClean="0"/>
              <a:t>hipertensi</a:t>
            </a:r>
            <a:r>
              <a:rPr lang="en-US" dirty="0" smtClean="0"/>
              <a:t> </a:t>
            </a:r>
            <a:r>
              <a:rPr lang="en-US" dirty="0" err="1" smtClean="0"/>
              <a:t>pulmonal</a:t>
            </a:r>
            <a:r>
              <a:rPr lang="en-US" dirty="0" smtClean="0"/>
              <a:t>. </a:t>
            </a:r>
            <a:endParaRPr lang="id-ID" dirty="0" smtClean="0"/>
          </a:p>
          <a:p>
            <a:pPr lvl="0" fontAlgn="base"/>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4" name="TextBox 3"/>
          <p:cNvSpPr txBox="1"/>
          <p:nvPr/>
        </p:nvSpPr>
        <p:spPr>
          <a:xfrm>
            <a:off x="1981200" y="228600"/>
            <a:ext cx="5562600" cy="707886"/>
          </a:xfrm>
          <a:prstGeom prst="rect">
            <a:avLst/>
          </a:prstGeom>
          <a:noFill/>
        </p:spPr>
        <p:txBody>
          <a:bodyPr wrap="square" rtlCol="0">
            <a:spAutoFit/>
          </a:bodyPr>
          <a:lstStyle/>
          <a:p>
            <a:pPr algn="ctr"/>
            <a:r>
              <a:rPr lang="id-I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PEMERIKSAAN EKG</a:t>
            </a:r>
            <a:endParaRPr lang="id-I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a:ln>
            <a:solidFill>
              <a:srgbClr val="92D050"/>
            </a:solidFill>
          </a:ln>
        </p:spPr>
        <p:txBody>
          <a:bodyPr/>
          <a:lstStyle/>
          <a:p>
            <a:endParaRPr lang="id-ID" dirty="0" smtClean="0"/>
          </a:p>
          <a:p>
            <a:pPr>
              <a:buNone/>
            </a:pPr>
            <a:r>
              <a:rPr lang="id-ID" b="1" dirty="0" smtClean="0"/>
              <a:t>Fraktur Caput radialis </a:t>
            </a:r>
            <a:r>
              <a:rPr lang="id-ID" dirty="0" smtClean="0"/>
              <a:t>adalah fraktur siku yang paling umum pada orang dewasa. </a:t>
            </a:r>
            <a:br>
              <a:rPr lang="id-ID" dirty="0" smtClean="0"/>
            </a:br>
            <a:r>
              <a:rPr lang="id-ID" dirty="0" smtClean="0"/>
              <a:t>Evaluasi Trauma harus dimulai dengan radiografi</a:t>
            </a:r>
            <a:endParaRPr lang="id-ID" dirty="0"/>
          </a:p>
        </p:txBody>
      </p:sp>
      <p:sp>
        <p:nvSpPr>
          <p:cNvPr id="5" name="Rectangle 4"/>
          <p:cNvSpPr/>
          <p:nvPr/>
        </p:nvSpPr>
        <p:spPr>
          <a:xfrm>
            <a:off x="457200" y="1752600"/>
            <a:ext cx="40386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Figure 1. Figure 1">
            <a:hlinkClick r:id="rId2" tooltip="&quot;Figure 1. Figure 1&quot;"/>
          </p:cNvPr>
          <p:cNvPicPr/>
          <p:nvPr/>
        </p:nvPicPr>
        <p:blipFill>
          <a:blip r:embed="rId3"/>
          <a:srcRect/>
          <a:stretch>
            <a:fillRect/>
          </a:stretch>
        </p:blipFill>
        <p:spPr bwMode="auto">
          <a:xfrm>
            <a:off x="914400" y="2286000"/>
            <a:ext cx="3124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p:txBody>
          <a:bodyPr/>
          <a:lstStyle/>
          <a:p>
            <a:endParaRPr lang="id-ID" dirty="0" smtClean="0"/>
          </a:p>
          <a:p>
            <a:r>
              <a:rPr lang="id-ID" dirty="0" smtClean="0"/>
              <a:t>CT mungkin berguna dalam mengevaluasi posisi sendi dan caput radialis, terutama setelah reposisi</a:t>
            </a:r>
          </a:p>
        </p:txBody>
      </p:sp>
      <p:sp>
        <p:nvSpPr>
          <p:cNvPr id="5" name="Rectangle 4"/>
          <p:cNvSpPr/>
          <p:nvPr/>
        </p:nvSpPr>
        <p:spPr>
          <a:xfrm>
            <a:off x="457200" y="1752600"/>
            <a:ext cx="41148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Figure 2. Figure 2">
            <a:hlinkClick r:id="rId2" tooltip="&quot;Figure 2. Figure 2&quot;"/>
          </p:cNvPr>
          <p:cNvPicPr/>
          <p:nvPr/>
        </p:nvPicPr>
        <p:blipFill>
          <a:blip r:embed="rId3"/>
          <a:srcRect/>
          <a:stretch>
            <a:fillRect/>
          </a:stretch>
        </p:blipFill>
        <p:spPr bwMode="auto">
          <a:xfrm>
            <a:off x="914400" y="2362200"/>
            <a:ext cx="3200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endParaRPr lang="id-ID" dirty="0"/>
          </a:p>
        </p:txBody>
      </p:sp>
      <p:sp>
        <p:nvSpPr>
          <p:cNvPr id="4" name="Content Placeholder 3"/>
          <p:cNvSpPr>
            <a:spLocks noGrp="1"/>
          </p:cNvSpPr>
          <p:nvPr>
            <p:ph sz="half" idx="2"/>
          </p:nvPr>
        </p:nvSpPr>
        <p:spPr>
          <a:xfrm>
            <a:off x="4655344" y="1752599"/>
            <a:ext cx="4038600" cy="4543865"/>
          </a:xfrm>
          <a:ln>
            <a:solidFill>
              <a:srgbClr val="92D050"/>
            </a:solidFill>
          </a:ln>
        </p:spPr>
        <p:txBody>
          <a:bodyPr>
            <a:normAutofit lnSpcReduction="10000"/>
          </a:bodyPr>
          <a:lstStyle/>
          <a:p>
            <a:endParaRPr lang="id-ID" dirty="0" smtClean="0"/>
          </a:p>
          <a:p>
            <a:pPr>
              <a:buNone/>
            </a:pPr>
            <a:r>
              <a:rPr lang="id-ID" sz="2600" b="1" dirty="0" smtClean="0"/>
              <a:t>Fraktur caput radialis  </a:t>
            </a:r>
            <a:r>
              <a:rPr lang="id-ID" sz="2600" dirty="0" smtClean="0"/>
              <a:t>yang berhubungan dengan dislokasi siku. Dalam kasus kerusakan yang berat pada caput radialis , reseksi caput radialis biasanya dilakukan, memungkinkan untuk kembalinya pronasi dan supinasi.</a:t>
            </a:r>
          </a:p>
        </p:txBody>
      </p:sp>
      <p:sp>
        <p:nvSpPr>
          <p:cNvPr id="5" name="Rectangle 4"/>
          <p:cNvSpPr/>
          <p:nvPr/>
        </p:nvSpPr>
        <p:spPr>
          <a:xfrm>
            <a:off x="457200" y="1752600"/>
            <a:ext cx="41148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Figure 4a. Figure 4a">
            <a:hlinkClick r:id="rId2" tooltip="&quot;Figure 4a. Figure 4a&quot;"/>
          </p:cNvPr>
          <p:cNvPicPr/>
          <p:nvPr/>
        </p:nvPicPr>
        <p:blipFill>
          <a:blip r:embed="rId3"/>
          <a:srcRect/>
          <a:stretch>
            <a:fillRect/>
          </a:stretch>
        </p:blipFill>
        <p:spPr bwMode="auto">
          <a:xfrm>
            <a:off x="1447800" y="1905000"/>
            <a:ext cx="2362200" cy="1981200"/>
          </a:xfrm>
          <a:prstGeom prst="rect">
            <a:avLst/>
          </a:prstGeom>
          <a:noFill/>
          <a:ln w="9525">
            <a:noFill/>
            <a:miter lim="800000"/>
            <a:headEnd/>
            <a:tailEnd/>
          </a:ln>
        </p:spPr>
      </p:pic>
      <p:pic>
        <p:nvPicPr>
          <p:cNvPr id="7" name="Picture 6" descr="Figure 4b. Figure 4b">
            <a:hlinkClick r:id="rId4" tooltip="&quot;Figure 4b. Figure 4b&quot;"/>
          </p:cNvPr>
          <p:cNvPicPr/>
          <p:nvPr/>
        </p:nvPicPr>
        <p:blipFill>
          <a:blip r:embed="rId5"/>
          <a:srcRect/>
          <a:stretch>
            <a:fillRect/>
          </a:stretch>
        </p:blipFill>
        <p:spPr bwMode="auto">
          <a:xfrm>
            <a:off x="1447800" y="3962400"/>
            <a:ext cx="2362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a:ln>
            <a:solidFill>
              <a:srgbClr val="92D050"/>
            </a:solidFill>
          </a:ln>
        </p:spPr>
        <p:txBody>
          <a:bodyPr/>
          <a:lstStyle/>
          <a:p>
            <a:pPr>
              <a:buNone/>
            </a:pPr>
            <a:r>
              <a:rPr lang="id-ID" b="1" dirty="0" smtClean="0"/>
              <a:t>Cedera head of radial </a:t>
            </a:r>
            <a:r>
              <a:rPr lang="id-ID" dirty="0" smtClean="0"/>
              <a:t>dengan cedera capitellum. </a:t>
            </a:r>
            <a:br>
              <a:rPr lang="id-ID" dirty="0" smtClean="0"/>
            </a:br>
            <a:r>
              <a:rPr lang="id-ID" dirty="0" smtClean="0"/>
              <a:t>Fraktur sering terjadi dari kekuatan valgus, dengan benturan head of radius melawan capitellum.</a:t>
            </a:r>
            <a:endParaRPr lang="id-ID" dirty="0"/>
          </a:p>
        </p:txBody>
      </p:sp>
      <p:sp>
        <p:nvSpPr>
          <p:cNvPr id="5" name="Rectangle 4"/>
          <p:cNvSpPr/>
          <p:nvPr/>
        </p:nvSpPr>
        <p:spPr>
          <a:xfrm>
            <a:off x="457200" y="1752600"/>
            <a:ext cx="41148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Figure 5. Figure 5">
            <a:hlinkClick r:id="rId3" tooltip="&quot;Figure 5. Figure 5&quot;"/>
          </p:cNvPr>
          <p:cNvPicPr/>
          <p:nvPr/>
        </p:nvPicPr>
        <p:blipFill>
          <a:blip r:embed="rId4"/>
          <a:srcRect/>
          <a:stretch>
            <a:fillRect/>
          </a:stretch>
        </p:blipFill>
        <p:spPr bwMode="auto">
          <a:xfrm>
            <a:off x="838200" y="2438400"/>
            <a:ext cx="3276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a:ln>
            <a:solidFill>
              <a:srgbClr val="92D050"/>
            </a:solidFill>
          </a:ln>
        </p:spPr>
        <p:txBody>
          <a:bodyPr/>
          <a:lstStyle/>
          <a:p>
            <a:endParaRPr lang="id-ID" dirty="0" smtClean="0"/>
          </a:p>
          <a:p>
            <a:pPr>
              <a:buNone/>
            </a:pPr>
            <a:r>
              <a:rPr lang="id-ID" b="1" dirty="0" smtClean="0"/>
              <a:t>Monteggia fraktur-terdiri dari fraktur ulnaris proksimal dan dislokasi head of radius</a:t>
            </a:r>
          </a:p>
        </p:txBody>
      </p:sp>
      <p:sp>
        <p:nvSpPr>
          <p:cNvPr id="5" name="Rectangle 4"/>
          <p:cNvSpPr/>
          <p:nvPr/>
        </p:nvSpPr>
        <p:spPr>
          <a:xfrm>
            <a:off x="457200" y="1752600"/>
            <a:ext cx="41148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Figure 6. Figure 6">
            <a:hlinkClick r:id="rId2" tooltip="&quot;Figure 6. Figure 6&quot;"/>
          </p:cNvPr>
          <p:cNvPicPr/>
          <p:nvPr/>
        </p:nvPicPr>
        <p:blipFill>
          <a:blip r:embed="rId3"/>
          <a:srcRect/>
          <a:stretch>
            <a:fillRect/>
          </a:stretch>
        </p:blipFill>
        <p:spPr bwMode="auto">
          <a:xfrm>
            <a:off x="990600" y="2362200"/>
            <a:ext cx="3200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a:ln w="28575">
            <a:solidFill>
              <a:srgbClr val="92D050"/>
            </a:solidFill>
          </a:ln>
        </p:spPr>
        <p:txBody>
          <a:bodyPr/>
          <a:lstStyle/>
          <a:p>
            <a:endParaRPr lang="id-ID" dirty="0" smtClean="0"/>
          </a:p>
          <a:p>
            <a:endParaRPr lang="id-ID" dirty="0" smtClean="0"/>
          </a:p>
          <a:p>
            <a:r>
              <a:rPr lang="id-ID" dirty="0" smtClean="0"/>
              <a:t>ORIF fracture shaft Ulna and Radius</a:t>
            </a:r>
          </a:p>
          <a:p>
            <a:r>
              <a:rPr lang="en-US" dirty="0" smtClean="0"/>
              <a:t>A plaster cast is then applied for 4 weeks.</a:t>
            </a:r>
            <a:endParaRPr lang="id-ID" dirty="0"/>
          </a:p>
        </p:txBody>
      </p:sp>
      <p:sp>
        <p:nvSpPr>
          <p:cNvPr id="5" name="Rectangle 4"/>
          <p:cNvSpPr/>
          <p:nvPr/>
        </p:nvSpPr>
        <p:spPr>
          <a:xfrm>
            <a:off x="457200" y="1752600"/>
            <a:ext cx="41148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SR 2.jpg"/>
          <p:cNvPicPr>
            <a:picLocks noChangeAspect="1"/>
          </p:cNvPicPr>
          <p:nvPr/>
        </p:nvPicPr>
        <p:blipFill>
          <a:blip r:embed="rId2"/>
          <a:stretch>
            <a:fillRect/>
          </a:stretch>
        </p:blipFill>
        <p:spPr>
          <a:xfrm>
            <a:off x="1676400" y="1981200"/>
            <a:ext cx="1600200" cy="4108621"/>
          </a:xfrm>
          <a:prstGeom prst="rect">
            <a:avLst/>
          </a:prstGeom>
          <a:ln w="38100">
            <a:solidFill>
              <a:srgbClr val="FFC000"/>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6096000"/>
          </a:xfrm>
        </p:spPr>
        <p:txBody>
          <a:bodyPr>
            <a:normAutofit lnSpcReduction="10000"/>
          </a:bodyPr>
          <a:lstStyle/>
          <a:p>
            <a:pPr>
              <a:buNone/>
            </a:pPr>
            <a:r>
              <a:rPr lang="en-US" sz="3200" b="1" dirty="0" smtClean="0">
                <a:solidFill>
                  <a:srgbClr val="FFFF00"/>
                </a:solidFill>
              </a:rPr>
              <a:t>●  </a:t>
            </a:r>
            <a:r>
              <a:rPr lang="en-US" sz="3200" b="1" dirty="0" err="1" smtClean="0">
                <a:solidFill>
                  <a:srgbClr val="FFFF00"/>
                </a:solidFill>
              </a:rPr>
              <a:t>Monteggia’s</a:t>
            </a:r>
            <a:r>
              <a:rPr lang="en-US" sz="3200" b="1" dirty="0" smtClean="0">
                <a:solidFill>
                  <a:srgbClr val="FFFF00"/>
                </a:solidFill>
              </a:rPr>
              <a:t>  fracture-dislocation:</a:t>
            </a:r>
            <a:endParaRPr lang="id-ID" sz="3200" b="1" dirty="0" smtClean="0">
              <a:solidFill>
                <a:srgbClr val="FFFF00"/>
              </a:solidFill>
            </a:endParaRPr>
          </a:p>
          <a:p>
            <a:pPr>
              <a:buNone/>
            </a:pPr>
            <a:r>
              <a:rPr lang="id-ID" sz="3200" b="1" dirty="0" smtClean="0">
                <a:solidFill>
                  <a:srgbClr val="FFFF00"/>
                </a:solidFill>
              </a:rPr>
              <a:t>	</a:t>
            </a:r>
            <a:r>
              <a:rPr lang="id-ID" sz="3200" b="1" dirty="0" smtClean="0"/>
              <a:t>U</a:t>
            </a:r>
            <a:r>
              <a:rPr lang="en-US" dirty="0" err="1" smtClean="0"/>
              <a:t>lnar</a:t>
            </a:r>
            <a:r>
              <a:rPr lang="en-US" dirty="0" smtClean="0"/>
              <a:t> (proximal)  fracture  plus head of radius dislocation</a:t>
            </a: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r>
              <a:rPr lang="en-US" sz="3200" b="1" dirty="0" smtClean="0">
                <a:solidFill>
                  <a:srgbClr val="FFFF00"/>
                </a:solidFill>
              </a:rPr>
              <a:t>●  </a:t>
            </a:r>
            <a:r>
              <a:rPr lang="en-US" sz="3200" b="1" dirty="0" err="1" smtClean="0">
                <a:solidFill>
                  <a:srgbClr val="FFFF00"/>
                </a:solidFill>
              </a:rPr>
              <a:t>Galeazzi</a:t>
            </a:r>
            <a:r>
              <a:rPr lang="en-US" sz="3200" b="1" dirty="0" smtClean="0">
                <a:solidFill>
                  <a:srgbClr val="FFFF00"/>
                </a:solidFill>
              </a:rPr>
              <a:t> fracture-dislocation: </a:t>
            </a:r>
            <a:endParaRPr lang="id-ID" sz="3200" b="1" dirty="0" smtClean="0">
              <a:solidFill>
                <a:srgbClr val="FFFF00"/>
              </a:solidFill>
            </a:endParaRPr>
          </a:p>
          <a:p>
            <a:pPr>
              <a:buNone/>
            </a:pPr>
            <a:r>
              <a:rPr lang="id-ID" sz="3200" b="1" dirty="0" smtClean="0">
                <a:solidFill>
                  <a:srgbClr val="FFFF00"/>
                </a:solidFill>
              </a:rPr>
              <a:t>	</a:t>
            </a:r>
            <a:r>
              <a:rPr lang="id-ID" sz="3200" b="1" dirty="0" smtClean="0"/>
              <a:t>R</a:t>
            </a:r>
            <a:r>
              <a:rPr lang="en-US" dirty="0" err="1" smtClean="0"/>
              <a:t>adial</a:t>
            </a:r>
            <a:r>
              <a:rPr lang="en-US" dirty="0" smtClean="0"/>
              <a:t> (shaft) fracture  plus distal </a:t>
            </a:r>
            <a:r>
              <a:rPr lang="en-US" dirty="0" err="1" smtClean="0"/>
              <a:t>ulnar</a:t>
            </a:r>
            <a:r>
              <a:rPr lang="en-US" dirty="0" smtClean="0"/>
              <a:t> dislocation.</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p:cNvPicPr>
            <a:picLocks noChangeAspect="1" noChangeArrowheads="1"/>
          </p:cNvPicPr>
          <p:nvPr/>
        </p:nvPicPr>
        <p:blipFill>
          <a:blip r:embed="rId2"/>
          <a:srcRect/>
          <a:stretch>
            <a:fillRect/>
          </a:stretch>
        </p:blipFill>
        <p:spPr bwMode="auto">
          <a:xfrm>
            <a:off x="2743200" y="2590800"/>
            <a:ext cx="3886200" cy="1982457"/>
          </a:xfrm>
          <a:prstGeom prst="rect">
            <a:avLst/>
          </a:prstGeom>
          <a:noFill/>
          <a:ln w="38100">
            <a:solidFill>
              <a:srgbClr val="FF9900"/>
            </a:solidFill>
            <a:miter lim="800000"/>
            <a:headEnd/>
            <a:tailEnd/>
          </a:ln>
          <a:effectLst/>
        </p:spPr>
      </p:pic>
      <p:sp>
        <p:nvSpPr>
          <p:cNvPr id="7" name="Down Arrow 6"/>
          <p:cNvSpPr/>
          <p:nvPr/>
        </p:nvSpPr>
        <p:spPr>
          <a:xfrm>
            <a:off x="4343400" y="1752600"/>
            <a:ext cx="8382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a:noFill/>
          <a:ln>
            <a:solidFill>
              <a:schemeClr val="accent1"/>
            </a:solidFill>
          </a:ln>
        </p:spPr>
        <p:txBody>
          <a:bodyPr/>
          <a:lstStyle/>
          <a:p>
            <a:pPr algn="ctr"/>
            <a:r>
              <a:rPr lang="en-US" b="1" dirty="0" err="1" smtClean="0">
                <a:solidFill>
                  <a:srgbClr val="FFC000"/>
                </a:solidFill>
              </a:rPr>
              <a:t>Colles</a:t>
            </a:r>
            <a:r>
              <a:rPr lang="en-US" b="1" dirty="0" smtClean="0">
                <a:solidFill>
                  <a:srgbClr val="FFC000"/>
                </a:solidFill>
              </a:rPr>
              <a:t> fracture </a:t>
            </a:r>
            <a:r>
              <a:rPr lang="id-ID" b="1" dirty="0" smtClean="0">
                <a:solidFill>
                  <a:srgbClr val="FFC000"/>
                </a:solidFill>
              </a:rPr>
              <a:t/>
            </a:r>
            <a:br>
              <a:rPr lang="id-ID" b="1" dirty="0" smtClean="0">
                <a:solidFill>
                  <a:srgbClr val="FFC000"/>
                </a:solidFill>
              </a:rPr>
            </a:br>
            <a:r>
              <a:rPr lang="en-US" sz="2400" b="1" dirty="0" smtClean="0">
                <a:solidFill>
                  <a:srgbClr val="FFC000"/>
                </a:solidFill>
              </a:rPr>
              <a:t>(distal radial fracture)</a:t>
            </a:r>
            <a:r>
              <a:rPr lang="id-ID" dirty="0" smtClean="0">
                <a:solidFill>
                  <a:srgbClr val="FFFF00"/>
                </a:solidFill>
              </a:rPr>
              <a:t/>
            </a:r>
            <a:br>
              <a:rPr lang="id-ID" dirty="0" smtClean="0">
                <a:solidFill>
                  <a:srgbClr val="FFFF00"/>
                </a:solidFill>
              </a:rPr>
            </a:br>
            <a:endParaRPr lang="id-ID" dirty="0">
              <a:solidFill>
                <a:srgbClr val="FFFF00"/>
              </a:solidFill>
            </a:endParaRPr>
          </a:p>
        </p:txBody>
      </p:sp>
      <p:sp>
        <p:nvSpPr>
          <p:cNvPr id="3" name="Content Placeholder 2"/>
          <p:cNvSpPr>
            <a:spLocks noGrp="1"/>
          </p:cNvSpPr>
          <p:nvPr>
            <p:ph idx="1"/>
          </p:nvPr>
        </p:nvSpPr>
        <p:spPr>
          <a:xfrm>
            <a:off x="914400" y="1783560"/>
            <a:ext cx="7772400" cy="4769640"/>
          </a:xfrm>
        </p:spPr>
        <p:txBody>
          <a:bodyPr>
            <a:normAutofit/>
          </a:bodyPr>
          <a:lstStyle/>
          <a:p>
            <a:r>
              <a:rPr lang="id-ID" sz="2800" dirty="0" smtClean="0">
                <a:solidFill>
                  <a:srgbClr val="FFFF00"/>
                </a:solidFill>
              </a:rPr>
              <a:t>Fraktur Colles sering terjadi pada lansia wanita postmenopause, osteoporosis, </a:t>
            </a:r>
          </a:p>
          <a:p>
            <a:endParaRPr lang="id-ID" sz="18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colles1.gif"/>
          <p:cNvPicPr>
            <a:picLocks noChangeAspect="1"/>
          </p:cNvPicPr>
          <p:nvPr/>
        </p:nvPicPr>
        <p:blipFill>
          <a:blip r:embed="rId3"/>
          <a:stretch>
            <a:fillRect/>
          </a:stretch>
        </p:blipFill>
        <p:spPr>
          <a:xfrm>
            <a:off x="5334000" y="4038600"/>
            <a:ext cx="2514600" cy="2441713"/>
          </a:xfrm>
          <a:prstGeom prst="rect">
            <a:avLst/>
          </a:prstGeom>
        </p:spPr>
      </p:pic>
      <p:pic>
        <p:nvPicPr>
          <p:cNvPr id="7" name="Picture 1"/>
          <p:cNvPicPr>
            <a:picLocks noChangeAspect="1" noChangeArrowheads="1"/>
          </p:cNvPicPr>
          <p:nvPr/>
        </p:nvPicPr>
        <p:blipFill>
          <a:blip r:embed="rId4"/>
          <a:srcRect/>
          <a:stretch>
            <a:fillRect/>
          </a:stretch>
        </p:blipFill>
        <p:spPr bwMode="auto">
          <a:xfrm>
            <a:off x="1524000" y="4267200"/>
            <a:ext cx="3103307" cy="1905000"/>
          </a:xfrm>
          <a:prstGeom prst="rect">
            <a:avLst/>
          </a:prstGeom>
          <a:noFill/>
          <a:ln w="38100">
            <a:solidFill>
              <a:srgbClr val="FF9900"/>
            </a:solid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r>
              <a:rPr lang="id-ID" dirty="0" smtClean="0"/>
              <a:t>Klinis</a:t>
            </a:r>
            <a:endParaRPr lang="id-ID" dirty="0"/>
          </a:p>
        </p:txBody>
      </p:sp>
      <p:sp>
        <p:nvSpPr>
          <p:cNvPr id="3" name="Content Placeholder 2"/>
          <p:cNvSpPr>
            <a:spLocks noGrp="1"/>
          </p:cNvSpPr>
          <p:nvPr>
            <p:ph idx="1"/>
          </p:nvPr>
        </p:nvSpPr>
        <p:spPr>
          <a:xfrm>
            <a:off x="914400" y="990600"/>
            <a:ext cx="7772400" cy="4572000"/>
          </a:xfrm>
        </p:spPr>
        <p:txBody>
          <a:bodyPr/>
          <a:lstStyle/>
          <a:p>
            <a:pPr>
              <a:buNone/>
            </a:pPr>
            <a:r>
              <a:rPr lang="en-US" dirty="0" smtClean="0"/>
              <a:t>●  Wrist pain</a:t>
            </a:r>
            <a:endParaRPr lang="id-ID" dirty="0" smtClean="0"/>
          </a:p>
          <a:p>
            <a:pPr>
              <a:buNone/>
            </a:pPr>
            <a:r>
              <a:rPr lang="en-US" dirty="0" smtClean="0"/>
              <a:t> </a:t>
            </a:r>
            <a:r>
              <a:rPr lang="id-ID" dirty="0" smtClean="0"/>
              <a:t>    S</a:t>
            </a:r>
            <a:r>
              <a:rPr lang="en-US" dirty="0" smtClean="0"/>
              <a:t>welling with </a:t>
            </a:r>
            <a:endParaRPr lang="id-ID" dirty="0" smtClean="0"/>
          </a:p>
          <a:p>
            <a:pPr>
              <a:buNone/>
            </a:pPr>
            <a:r>
              <a:rPr lang="id-ID" dirty="0" smtClean="0"/>
              <a:t>     R</a:t>
            </a:r>
            <a:r>
              <a:rPr lang="en-US" dirty="0" err="1" smtClean="0"/>
              <a:t>estricted</a:t>
            </a:r>
            <a:r>
              <a:rPr lang="en-US" dirty="0" smtClean="0"/>
              <a:t>  </a:t>
            </a:r>
            <a:r>
              <a:rPr lang="id-ID" dirty="0" smtClean="0"/>
              <a:t>R</a:t>
            </a:r>
            <a:r>
              <a:rPr lang="en-US" dirty="0" err="1" smtClean="0"/>
              <a:t>ange</a:t>
            </a:r>
            <a:r>
              <a:rPr lang="en-US" dirty="0" smtClean="0"/>
              <a:t> of </a:t>
            </a:r>
            <a:r>
              <a:rPr lang="id-ID" dirty="0" smtClean="0"/>
              <a:t>M</a:t>
            </a:r>
            <a:r>
              <a:rPr lang="en-US" dirty="0" err="1" smtClean="0"/>
              <a:t>ovement</a:t>
            </a:r>
            <a:endParaRPr lang="id-ID" dirty="0" smtClean="0"/>
          </a:p>
          <a:p>
            <a:pPr>
              <a:buNone/>
            </a:pPr>
            <a:r>
              <a:rPr lang="en-US" dirty="0" smtClean="0"/>
              <a:t>●  ‘Dinner-fork’  wrist deformity  due to shortening  (radial) and </a:t>
            </a:r>
            <a:r>
              <a:rPr lang="en-US" dirty="0" err="1" smtClean="0"/>
              <a:t>angulation</a:t>
            </a:r>
            <a:endParaRPr lang="id-ID" dirty="0" smtClean="0"/>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BLOGGER_PHOTO_ID_5468246033207347218" descr="http://4.bp.blogspot.com/_dFl4Jw0XEQs/S-Mcy5HDSBI/AAAAAAAAAWE/ONVcXNWd7XM/s320/dinner%2520fork%2520wrist.jpg">
            <a:hlinkClick r:id="rId2"/>
          </p:cNvPr>
          <p:cNvPicPr/>
          <p:nvPr/>
        </p:nvPicPr>
        <p:blipFill>
          <a:blip r:embed="rId3"/>
          <a:srcRect/>
          <a:stretch>
            <a:fillRect/>
          </a:stretch>
        </p:blipFill>
        <p:spPr bwMode="auto">
          <a:xfrm>
            <a:off x="4343400" y="4191000"/>
            <a:ext cx="2362200" cy="2362200"/>
          </a:xfrm>
          <a:prstGeom prst="rect">
            <a:avLst/>
          </a:prstGeom>
          <a:noFill/>
          <a:ln w="38100">
            <a:solidFill>
              <a:srgbClr val="92D050"/>
            </a:solidFill>
            <a:miter lim="800000"/>
            <a:headEnd/>
            <a:tailEnd/>
          </a:ln>
        </p:spPr>
      </p:pic>
      <p:sp>
        <p:nvSpPr>
          <p:cNvPr id="7" name="Curved Down Arrow 6"/>
          <p:cNvSpPr/>
          <p:nvPr/>
        </p:nvSpPr>
        <p:spPr>
          <a:xfrm rot="5168550">
            <a:off x="6641449" y="3637588"/>
            <a:ext cx="2599919" cy="1843685"/>
          </a:xfrm>
          <a:prstGeom prst="curved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97864"/>
          </a:xfrm>
        </p:spPr>
        <p:txBody>
          <a:bodyPr/>
          <a:lstStyle/>
          <a:p>
            <a:pPr algn="ctr"/>
            <a:r>
              <a:rPr lang="en-US" b="1" dirty="0" smtClean="0"/>
              <a:t>Wrist radiographs </a:t>
            </a:r>
            <a:r>
              <a:rPr lang="id-ID" b="1" dirty="0" smtClean="0"/>
              <a:t/>
            </a:r>
            <a:br>
              <a:rPr lang="id-ID" b="1" dirty="0" smtClean="0"/>
            </a:br>
            <a:r>
              <a:rPr lang="en-US" sz="2400" b="1" dirty="0" smtClean="0"/>
              <a:t>(AP and lateral) </a:t>
            </a:r>
            <a:endParaRPr lang="id-ID" sz="2400" b="1" dirty="0"/>
          </a:p>
        </p:txBody>
      </p:sp>
      <p:sp>
        <p:nvSpPr>
          <p:cNvPr id="3" name="Text Placeholder 2"/>
          <p:cNvSpPr>
            <a:spLocks noGrp="1"/>
          </p:cNvSpPr>
          <p:nvPr>
            <p:ph type="body" idx="1"/>
          </p:nvPr>
        </p:nvSpPr>
        <p:spPr/>
        <p:txBody>
          <a:bodyPr/>
          <a:lstStyle/>
          <a:p>
            <a:pPr algn="ctr"/>
            <a:r>
              <a:rPr lang="en-US" dirty="0" smtClean="0"/>
              <a:t>AP</a:t>
            </a:r>
            <a:endParaRPr lang="id-ID" dirty="0"/>
          </a:p>
        </p:txBody>
      </p:sp>
      <p:sp>
        <p:nvSpPr>
          <p:cNvPr id="4" name="Text Placeholder 3"/>
          <p:cNvSpPr>
            <a:spLocks noGrp="1"/>
          </p:cNvSpPr>
          <p:nvPr>
            <p:ph type="body" sz="half" idx="3"/>
          </p:nvPr>
        </p:nvSpPr>
        <p:spPr/>
        <p:txBody>
          <a:bodyPr/>
          <a:lstStyle/>
          <a:p>
            <a:pPr algn="ctr"/>
            <a:r>
              <a:rPr lang="id-ID" dirty="0" smtClean="0"/>
              <a:t>LAT</a:t>
            </a:r>
            <a:endParaRPr lang="id-ID" dirty="0"/>
          </a:p>
        </p:txBody>
      </p:sp>
      <p:sp>
        <p:nvSpPr>
          <p:cNvPr id="5" name="Content Placeholder 4"/>
          <p:cNvSpPr>
            <a:spLocks noGrp="1"/>
          </p:cNvSpPr>
          <p:nvPr>
            <p:ph sz="quarter" idx="2"/>
          </p:nvPr>
        </p:nvSpPr>
        <p:spPr/>
        <p:txBody>
          <a:bodyPr/>
          <a:lstStyle/>
          <a:p>
            <a:endParaRPr lang="id-ID" dirty="0"/>
          </a:p>
        </p:txBody>
      </p:sp>
      <p:sp>
        <p:nvSpPr>
          <p:cNvPr id="6" name="Content Placeholder 5"/>
          <p:cNvSpPr>
            <a:spLocks noGrp="1"/>
          </p:cNvSpPr>
          <p:nvPr>
            <p:ph sz="quarter" idx="4"/>
          </p:nvPr>
        </p:nvSpPr>
        <p:spPr/>
        <p:txBody>
          <a:bodyPr/>
          <a:lstStyle/>
          <a:p>
            <a:endParaRPr lang="id-ID"/>
          </a:p>
        </p:txBody>
      </p:sp>
      <p:sp>
        <p:nvSpPr>
          <p:cNvPr id="7" name="Rectangle 6"/>
          <p:cNvSpPr/>
          <p:nvPr/>
        </p:nvSpPr>
        <p:spPr>
          <a:xfrm>
            <a:off x="457200" y="2514600"/>
            <a:ext cx="4038600" cy="388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098" name="Picture 2"/>
          <p:cNvPicPr>
            <a:picLocks noChangeAspect="1" noChangeArrowheads="1"/>
          </p:cNvPicPr>
          <p:nvPr/>
        </p:nvPicPr>
        <p:blipFill>
          <a:blip r:embed="rId2"/>
          <a:srcRect/>
          <a:stretch>
            <a:fillRect/>
          </a:stretch>
        </p:blipFill>
        <p:spPr bwMode="auto">
          <a:xfrm>
            <a:off x="1524000" y="2743200"/>
            <a:ext cx="1744734" cy="3414944"/>
          </a:xfrm>
          <a:prstGeom prst="rect">
            <a:avLst/>
          </a:prstGeom>
          <a:noFill/>
          <a:ln w="9525">
            <a:noFill/>
            <a:miter lim="800000"/>
            <a:headEnd/>
            <a:tailEnd/>
          </a:ln>
        </p:spPr>
      </p:pic>
      <p:sp>
        <p:nvSpPr>
          <p:cNvPr id="9" name="Rectangle 8"/>
          <p:cNvSpPr/>
          <p:nvPr/>
        </p:nvSpPr>
        <p:spPr>
          <a:xfrm>
            <a:off x="4648200" y="2514600"/>
            <a:ext cx="4038600" cy="388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099" name="Picture 3"/>
          <p:cNvPicPr>
            <a:picLocks noChangeAspect="1" noChangeArrowheads="1"/>
          </p:cNvPicPr>
          <p:nvPr/>
        </p:nvPicPr>
        <p:blipFill>
          <a:blip r:embed="rId3"/>
          <a:srcRect/>
          <a:stretch>
            <a:fillRect/>
          </a:stretch>
        </p:blipFill>
        <p:spPr bwMode="auto">
          <a:xfrm>
            <a:off x="5715000" y="2743200"/>
            <a:ext cx="1981200" cy="3422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772400" cy="5410200"/>
          </a:xfrm>
          <a:ln>
            <a:solidFill>
              <a:srgbClr val="FF0000"/>
            </a:solidFill>
          </a:ln>
        </p:spPr>
        <p:txBody>
          <a:bodyPr>
            <a:normAutofit/>
          </a:bodyPr>
          <a:lstStyle/>
          <a:p>
            <a:pPr lvl="0" fontAlgn="base"/>
            <a:r>
              <a:rPr lang="en-US" sz="2800" b="1" dirty="0" smtClean="0">
                <a:solidFill>
                  <a:srgbClr val="FFFF00"/>
                </a:solidFill>
              </a:rPr>
              <a:t>MR</a:t>
            </a:r>
            <a:r>
              <a:rPr lang="id-ID" sz="2800" b="1" dirty="0" smtClean="0">
                <a:solidFill>
                  <a:srgbClr val="FFFF00"/>
                </a:solidFill>
              </a:rPr>
              <a:t>I, </a:t>
            </a:r>
            <a:r>
              <a:rPr lang="en-US" sz="2800" b="1" dirty="0" smtClean="0">
                <a:solidFill>
                  <a:srgbClr val="FFFF00"/>
                </a:solidFill>
              </a:rPr>
              <a:t>CT</a:t>
            </a:r>
            <a:r>
              <a:rPr lang="id-ID" sz="2800" b="1" dirty="0" smtClean="0">
                <a:solidFill>
                  <a:srgbClr val="FFFF00"/>
                </a:solidFill>
              </a:rPr>
              <a:t>, </a:t>
            </a:r>
            <a:r>
              <a:rPr lang="en-US" sz="2800" b="1" dirty="0" smtClean="0">
                <a:solidFill>
                  <a:srgbClr val="FFFF00"/>
                </a:solidFill>
              </a:rPr>
              <a:t>X</a:t>
            </a:r>
            <a:r>
              <a:rPr lang="id-ID" sz="2800" b="1" dirty="0" smtClean="0">
                <a:solidFill>
                  <a:srgbClr val="FFFF00"/>
                </a:solidFill>
              </a:rPr>
              <a:t>-</a:t>
            </a:r>
            <a:r>
              <a:rPr lang="en-US" sz="2800" b="1" dirty="0" smtClean="0">
                <a:solidFill>
                  <a:srgbClr val="FFFF00"/>
                </a:solidFill>
              </a:rPr>
              <a:t>ray</a:t>
            </a:r>
            <a:r>
              <a:rPr lang="id-ID" sz="2800" b="1" dirty="0" smtClean="0">
                <a:solidFill>
                  <a:srgbClr val="FFFF00"/>
                </a:solidFill>
              </a:rPr>
              <a:t>,</a:t>
            </a:r>
            <a:r>
              <a:rPr lang="id-ID" sz="2800" dirty="0" smtClean="0"/>
              <a:t>Investigation of suspected vasculitis.</a:t>
            </a:r>
            <a:endParaRPr lang="id-ID" dirty="0" smtClean="0"/>
          </a:p>
          <a:p>
            <a:pPr lvl="0" fontAlgn="base"/>
            <a:r>
              <a:rPr lang="en-US" b="1" dirty="0" smtClean="0">
                <a:solidFill>
                  <a:srgbClr val="FFFF00"/>
                </a:solidFill>
              </a:rPr>
              <a:t>USG abdomen </a:t>
            </a:r>
            <a:r>
              <a:rPr lang="en-US" dirty="0" err="1" smtClean="0"/>
              <a:t>dan</a:t>
            </a:r>
            <a:r>
              <a:rPr lang="en-US" dirty="0" smtClean="0"/>
              <a:t> / </a:t>
            </a:r>
            <a:r>
              <a:rPr lang="en-US" dirty="0" err="1" smtClean="0"/>
              <a:t>atau</a:t>
            </a:r>
            <a:r>
              <a:rPr lang="en-US" dirty="0" smtClean="0"/>
              <a:t> </a:t>
            </a:r>
            <a:r>
              <a:rPr lang="en-US" b="1" dirty="0" smtClean="0">
                <a:solidFill>
                  <a:srgbClr val="FFFF00"/>
                </a:solidFill>
              </a:rPr>
              <a:t>CT scan</a:t>
            </a:r>
            <a:r>
              <a:rPr lang="en-US" dirty="0" smtClean="0"/>
              <a:t> </a:t>
            </a:r>
            <a:r>
              <a:rPr lang="en-US" dirty="0" err="1" smtClean="0"/>
              <a:t>diperlukan</a:t>
            </a:r>
            <a:r>
              <a:rPr lang="en-US" dirty="0" smtClean="0"/>
              <a:t> </a:t>
            </a:r>
            <a:r>
              <a:rPr lang="en-US" dirty="0" err="1" smtClean="0"/>
              <a:t>jika</a:t>
            </a:r>
            <a:r>
              <a:rPr lang="en-US" dirty="0" smtClean="0"/>
              <a:t> </a:t>
            </a:r>
            <a:r>
              <a:rPr lang="id-ID" dirty="0" smtClean="0"/>
              <a:t>gangguan pada</a:t>
            </a:r>
            <a:r>
              <a:rPr lang="en-US" dirty="0" smtClean="0"/>
              <a:t> </a:t>
            </a:r>
            <a:r>
              <a:rPr lang="en-US" dirty="0" err="1" smtClean="0"/>
              <a:t>nyeri</a:t>
            </a:r>
            <a:r>
              <a:rPr lang="en-US" dirty="0" smtClean="0"/>
              <a:t> </a:t>
            </a:r>
            <a:r>
              <a:rPr lang="en-US" dirty="0" err="1" smtClean="0"/>
              <a:t>perut</a:t>
            </a:r>
            <a:r>
              <a:rPr lang="en-US" dirty="0" smtClean="0"/>
              <a:t>, </a:t>
            </a:r>
            <a:r>
              <a:rPr lang="en-US" dirty="0" err="1" smtClean="0"/>
              <a:t>untuk</a:t>
            </a:r>
            <a:r>
              <a:rPr lang="en-US" dirty="0" smtClean="0"/>
              <a:t> </a:t>
            </a:r>
            <a:r>
              <a:rPr lang="en-US" dirty="0" err="1" smtClean="0"/>
              <a:t>menyingkirkan</a:t>
            </a:r>
            <a:r>
              <a:rPr lang="id-ID" dirty="0" smtClean="0"/>
              <a:t> </a:t>
            </a:r>
            <a:r>
              <a:rPr lang="en-US" dirty="0" err="1" smtClean="0"/>
              <a:t>serositis</a:t>
            </a:r>
            <a:r>
              <a:rPr lang="id-ID" dirty="0" smtClean="0"/>
              <a:t> </a:t>
            </a:r>
            <a:r>
              <a:rPr lang="en-US" dirty="0" smtClean="0"/>
              <a:t>, </a:t>
            </a:r>
            <a:r>
              <a:rPr lang="en-US" dirty="0" err="1" smtClean="0"/>
              <a:t>pankreatitis</a:t>
            </a:r>
            <a:r>
              <a:rPr lang="en-US" dirty="0" smtClean="0"/>
              <a:t> </a:t>
            </a:r>
            <a:r>
              <a:rPr lang="en-US" dirty="0" err="1" smtClean="0"/>
              <a:t>atau</a:t>
            </a:r>
            <a:r>
              <a:rPr lang="en-US" dirty="0" smtClean="0"/>
              <a:t> </a:t>
            </a:r>
            <a:r>
              <a:rPr lang="en-US" dirty="0" err="1" smtClean="0"/>
              <a:t>perforasi</a:t>
            </a:r>
            <a:r>
              <a:rPr lang="en-US" dirty="0" smtClean="0"/>
              <a:t> visceral yang </a:t>
            </a:r>
            <a:r>
              <a:rPr lang="en-US" dirty="0" err="1" smtClean="0"/>
              <a:t>berhubungan</a:t>
            </a:r>
            <a:r>
              <a:rPr lang="en-US" dirty="0" smtClean="0"/>
              <a:t> </a:t>
            </a:r>
            <a:r>
              <a:rPr lang="en-US" dirty="0" err="1" smtClean="0"/>
              <a:t>dengan</a:t>
            </a:r>
            <a:r>
              <a:rPr lang="en-US" dirty="0" smtClean="0"/>
              <a:t> </a:t>
            </a:r>
            <a:r>
              <a:rPr lang="en-US" dirty="0" err="1" smtClean="0"/>
              <a:t>vaskulitis</a:t>
            </a:r>
            <a:r>
              <a:rPr lang="en-US" dirty="0" smtClean="0"/>
              <a:t>.</a:t>
            </a:r>
            <a:endParaRPr lang="id-ID" dirty="0" smtClean="0"/>
          </a:p>
          <a:p>
            <a:pPr lvl="0" fontAlgn="base"/>
            <a:r>
              <a:rPr lang="en-US" b="1" dirty="0" smtClean="0">
                <a:solidFill>
                  <a:srgbClr val="FFFF00"/>
                </a:solidFill>
              </a:rPr>
              <a:t>MRI scan </a:t>
            </a:r>
            <a:r>
              <a:rPr lang="en-US" b="1" dirty="0" err="1" smtClean="0">
                <a:solidFill>
                  <a:srgbClr val="FFFF00"/>
                </a:solidFill>
              </a:rPr>
              <a:t>otak</a:t>
            </a:r>
            <a:r>
              <a:rPr lang="en-US" b="1" dirty="0" smtClean="0">
                <a:solidFill>
                  <a:srgbClr val="FFFF00"/>
                </a:solidFill>
              </a:rPr>
              <a:t> </a:t>
            </a:r>
            <a:r>
              <a:rPr lang="en-US" dirty="0" err="1" smtClean="0"/>
              <a:t>berguna</a:t>
            </a:r>
            <a:r>
              <a:rPr lang="en-US" dirty="0" smtClean="0"/>
              <a:t> </a:t>
            </a:r>
            <a:r>
              <a:rPr lang="en-US" dirty="0" err="1" smtClean="0"/>
              <a:t>dalam</a:t>
            </a:r>
            <a:r>
              <a:rPr lang="en-US" dirty="0" smtClean="0"/>
              <a:t> </a:t>
            </a:r>
            <a:r>
              <a:rPr lang="en-US" dirty="0" err="1" smtClean="0"/>
              <a:t>menilai</a:t>
            </a:r>
            <a:r>
              <a:rPr lang="en-US" dirty="0" smtClean="0"/>
              <a:t> </a:t>
            </a:r>
            <a:r>
              <a:rPr lang="en-US" dirty="0" err="1" smtClean="0"/>
              <a:t>tanda-tanda</a:t>
            </a:r>
            <a:r>
              <a:rPr lang="en-US" dirty="0" smtClean="0"/>
              <a:t> </a:t>
            </a:r>
            <a:r>
              <a:rPr lang="en-US" dirty="0" err="1" smtClean="0"/>
              <a:t>atau</a:t>
            </a:r>
            <a:r>
              <a:rPr lang="en-US" dirty="0" smtClean="0"/>
              <a:t> </a:t>
            </a:r>
            <a:r>
              <a:rPr lang="en-US" dirty="0" err="1" smtClean="0"/>
              <a:t>gejala</a:t>
            </a:r>
            <a:r>
              <a:rPr lang="en-US" dirty="0" smtClean="0"/>
              <a:t> </a:t>
            </a:r>
            <a:r>
              <a:rPr lang="en-US" dirty="0" err="1" smtClean="0"/>
              <a:t>neuropsikiatri</a:t>
            </a:r>
            <a:r>
              <a:rPr lang="en-US" dirty="0" smtClean="0"/>
              <a:t>.</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4" name="TextBox 3"/>
          <p:cNvSpPr txBox="1"/>
          <p:nvPr/>
        </p:nvSpPr>
        <p:spPr>
          <a:xfrm>
            <a:off x="1524000" y="228600"/>
            <a:ext cx="6781800" cy="707886"/>
          </a:xfrm>
          <a:prstGeom prst="rect">
            <a:avLst/>
          </a:prstGeom>
          <a:noFill/>
        </p:spPr>
        <p:txBody>
          <a:bodyPr wrap="square" rtlCol="0">
            <a:spAutoFit/>
          </a:bodyPr>
          <a:lstStyle/>
          <a:p>
            <a:pPr algn="ctr"/>
            <a:r>
              <a:rPr lang="id-I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PEMERIKSAAN IMAGING</a:t>
            </a:r>
            <a:endParaRPr lang="id-I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r>
              <a:rPr lang="id-ID" dirty="0" smtClean="0"/>
              <a:t/>
            </a:r>
            <a:br>
              <a:rPr lang="id-ID" dirty="0" smtClean="0"/>
            </a:br>
            <a:endParaRPr lang="id-ID" dirty="0"/>
          </a:p>
        </p:txBody>
      </p:sp>
      <p:sp>
        <p:nvSpPr>
          <p:cNvPr id="3" name="Content Placeholder 2"/>
          <p:cNvSpPr>
            <a:spLocks noGrp="1"/>
          </p:cNvSpPr>
          <p:nvPr>
            <p:ph idx="1"/>
          </p:nvPr>
        </p:nvSpPr>
        <p:spPr/>
        <p:txBody>
          <a:bodyPr>
            <a:normAutofit lnSpcReduction="10000"/>
          </a:bodyPr>
          <a:lstStyle/>
          <a:p>
            <a:pPr>
              <a:buNone/>
            </a:pPr>
            <a:r>
              <a:rPr lang="en-US" sz="4000" b="1" dirty="0" smtClean="0">
                <a:solidFill>
                  <a:srgbClr val="FFFF00"/>
                </a:solidFill>
              </a:rPr>
              <a:t>●  Conservative:</a:t>
            </a:r>
            <a:endParaRPr lang="id-ID" sz="4000" b="1" dirty="0" smtClean="0">
              <a:solidFill>
                <a:srgbClr val="FFFF00"/>
              </a:solidFill>
            </a:endParaRPr>
          </a:p>
          <a:p>
            <a:pPr>
              <a:buNone/>
            </a:pPr>
            <a:r>
              <a:rPr lang="en-US" sz="3400" dirty="0" smtClean="0"/>
              <a:t>— immediate </a:t>
            </a:r>
            <a:r>
              <a:rPr lang="id-ID" sz="3400" dirty="0" smtClean="0"/>
              <a:t>closed</a:t>
            </a:r>
            <a:r>
              <a:rPr lang="en-US" sz="3400" dirty="0" smtClean="0"/>
              <a:t> reduction  </a:t>
            </a:r>
            <a:r>
              <a:rPr lang="id-ID" sz="3400" dirty="0" smtClean="0"/>
              <a:t>/ re-posisi ,</a:t>
            </a:r>
            <a:r>
              <a:rPr lang="en-US" sz="3400" dirty="0" smtClean="0"/>
              <a:t> if displaced; remember  a check radiograph post</a:t>
            </a:r>
            <a:r>
              <a:rPr lang="id-ID" sz="3400" dirty="0" smtClean="0"/>
              <a:t> closed</a:t>
            </a:r>
            <a:r>
              <a:rPr lang="en-US" sz="3400" dirty="0" smtClean="0"/>
              <a:t> reduction (often repeated  at 1 week)</a:t>
            </a:r>
            <a:endParaRPr lang="id-ID" sz="3400" dirty="0" smtClean="0"/>
          </a:p>
          <a:p>
            <a:pPr>
              <a:buNone/>
            </a:pPr>
            <a:r>
              <a:rPr lang="en-US" sz="3400" dirty="0" smtClean="0"/>
              <a:t>— immobilization (e.g. </a:t>
            </a:r>
            <a:r>
              <a:rPr lang="en-US" sz="3400" dirty="0" err="1" smtClean="0"/>
              <a:t>Colles</a:t>
            </a:r>
            <a:r>
              <a:rPr lang="en-US" sz="3400" dirty="0" smtClean="0"/>
              <a:t>’ forearm  dorsal plaster slab)</a:t>
            </a:r>
            <a:endParaRPr lang="id-ID" sz="3400" dirty="0" smtClean="0"/>
          </a:p>
          <a:p>
            <a:pPr>
              <a:buNone/>
            </a:pPr>
            <a:r>
              <a:rPr lang="en-US" sz="3400" dirty="0" smtClean="0"/>
              <a:t>— physiotherapy.</a:t>
            </a:r>
            <a:endParaRPr lang="id-ID" sz="3400" dirty="0" smtClean="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669760"/>
          </a:xfrm>
        </p:spPr>
        <p:txBody>
          <a:bodyPr>
            <a:normAutofit lnSpcReduction="10000"/>
          </a:bodyPr>
          <a:lstStyle/>
          <a:p>
            <a:pPr>
              <a:buNone/>
            </a:pPr>
            <a:r>
              <a:rPr lang="en-US" sz="4000" b="1" dirty="0" smtClean="0">
                <a:solidFill>
                  <a:srgbClr val="FFFF00"/>
                </a:solidFill>
              </a:rPr>
              <a:t>●  Surgical:</a:t>
            </a:r>
            <a:endParaRPr lang="id-ID" sz="4000" b="1" dirty="0" smtClean="0">
              <a:solidFill>
                <a:srgbClr val="FFFF00"/>
              </a:solidFill>
            </a:endParaRPr>
          </a:p>
          <a:p>
            <a:pPr>
              <a:buNone/>
            </a:pPr>
            <a:r>
              <a:rPr lang="en-US" dirty="0" smtClean="0"/>
              <a:t>— </a:t>
            </a:r>
            <a:r>
              <a:rPr lang="id-ID" dirty="0" smtClean="0"/>
              <a:t>I</a:t>
            </a:r>
            <a:r>
              <a:rPr lang="en-US" dirty="0" err="1" smtClean="0"/>
              <a:t>ndicated</a:t>
            </a:r>
            <a:r>
              <a:rPr lang="en-US" dirty="0" smtClean="0"/>
              <a:t>  if closed reduction </a:t>
            </a:r>
            <a:r>
              <a:rPr lang="id-ID" dirty="0" smtClean="0"/>
              <a:t>:</a:t>
            </a:r>
          </a:p>
          <a:p>
            <a:pPr>
              <a:buNone/>
            </a:pPr>
            <a:r>
              <a:rPr lang="id-ID" dirty="0" smtClean="0"/>
              <a:t>	- </a:t>
            </a:r>
            <a:r>
              <a:rPr lang="en-US" dirty="0" smtClean="0"/>
              <a:t>instability </a:t>
            </a:r>
            <a:endParaRPr lang="id-ID" dirty="0" smtClean="0"/>
          </a:p>
          <a:p>
            <a:pPr>
              <a:buNone/>
            </a:pPr>
            <a:r>
              <a:rPr lang="id-ID" dirty="0" smtClean="0"/>
              <a:t>     - </a:t>
            </a:r>
            <a:r>
              <a:rPr lang="en-US" dirty="0" smtClean="0"/>
              <a:t>complicated  fractures  (intra- </a:t>
            </a:r>
            <a:r>
              <a:rPr lang="en-US" dirty="0" err="1" smtClean="0"/>
              <a:t>articular</a:t>
            </a:r>
            <a:r>
              <a:rPr lang="en-US" dirty="0" smtClean="0"/>
              <a:t>, comminuted, open, carpal injury)</a:t>
            </a:r>
            <a:endParaRPr lang="id-ID" dirty="0" smtClean="0"/>
          </a:p>
          <a:p>
            <a:pPr>
              <a:buNone/>
            </a:pPr>
            <a:r>
              <a:rPr lang="en-US" dirty="0" smtClean="0"/>
              <a:t>— K-wire fixation or external fixation for unstable  fractures</a:t>
            </a:r>
            <a:endParaRPr lang="id-ID" dirty="0" smtClean="0"/>
          </a:p>
          <a:p>
            <a:pPr>
              <a:buNone/>
            </a:pPr>
            <a:r>
              <a:rPr lang="en-US" dirty="0" smtClean="0"/>
              <a:t>— </a:t>
            </a:r>
            <a:r>
              <a:rPr lang="id-ID" dirty="0" smtClean="0"/>
              <a:t>O</a:t>
            </a:r>
            <a:r>
              <a:rPr lang="en-US" dirty="0" smtClean="0"/>
              <a:t>pen reduction  and fixation for intra-</a:t>
            </a:r>
            <a:r>
              <a:rPr lang="en-US" dirty="0" err="1" smtClean="0"/>
              <a:t>articular</a:t>
            </a:r>
            <a:r>
              <a:rPr lang="en-US" dirty="0" smtClean="0"/>
              <a:t> fractures</a:t>
            </a:r>
            <a:endParaRPr lang="id-ID" dirty="0" smtClean="0"/>
          </a:p>
          <a:p>
            <a:pPr>
              <a:buNone/>
            </a:pPr>
            <a:r>
              <a:rPr lang="en-US" dirty="0" smtClean="0"/>
              <a:t>— </a:t>
            </a:r>
            <a:r>
              <a:rPr lang="id-ID" dirty="0" smtClean="0"/>
              <a:t>B</a:t>
            </a:r>
            <a:r>
              <a:rPr lang="en-US" dirty="0" smtClean="0"/>
              <a:t>one grafting and internal  fixation for radial collapse.</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b="1" dirty="0" smtClean="0"/>
              <a:t>Complications</a:t>
            </a:r>
            <a:r>
              <a:rPr lang="id-ID" dirty="0" smtClean="0"/>
              <a:t/>
            </a:r>
            <a:br>
              <a:rPr lang="id-ID" dirty="0" smtClean="0"/>
            </a:br>
            <a:endParaRPr lang="id-ID" dirty="0"/>
          </a:p>
        </p:txBody>
      </p:sp>
      <p:sp>
        <p:nvSpPr>
          <p:cNvPr id="3" name="Content Placeholder 2"/>
          <p:cNvSpPr>
            <a:spLocks noGrp="1"/>
          </p:cNvSpPr>
          <p:nvPr>
            <p:ph idx="1"/>
          </p:nvPr>
        </p:nvSpPr>
        <p:spPr>
          <a:xfrm>
            <a:off x="914400" y="914400"/>
            <a:ext cx="7772400" cy="5715000"/>
          </a:xfrm>
        </p:spPr>
        <p:txBody>
          <a:bodyPr>
            <a:normAutofit lnSpcReduction="10000"/>
          </a:bodyPr>
          <a:lstStyle/>
          <a:p>
            <a:pPr>
              <a:buNone/>
            </a:pPr>
            <a:r>
              <a:rPr lang="en-US" b="1" dirty="0" smtClean="0">
                <a:solidFill>
                  <a:srgbClr val="FFFF00"/>
                </a:solidFill>
              </a:rPr>
              <a:t>●  Post reduction:</a:t>
            </a:r>
            <a:endParaRPr lang="id-ID" b="1" dirty="0" smtClean="0">
              <a:solidFill>
                <a:srgbClr val="FFFF00"/>
              </a:solidFill>
            </a:endParaRPr>
          </a:p>
          <a:p>
            <a:pPr>
              <a:buNone/>
            </a:pPr>
            <a:r>
              <a:rPr lang="id-ID" dirty="0" smtClean="0"/>
              <a:t>	</a:t>
            </a:r>
            <a:r>
              <a:rPr lang="en-US" dirty="0" smtClean="0"/>
              <a:t>— neurovascular damage.</a:t>
            </a:r>
            <a:endParaRPr lang="id-ID" dirty="0" smtClean="0"/>
          </a:p>
          <a:p>
            <a:pPr>
              <a:buNone/>
            </a:pPr>
            <a:r>
              <a:rPr lang="en-US" b="1" dirty="0" smtClean="0">
                <a:solidFill>
                  <a:srgbClr val="FFFF00"/>
                </a:solidFill>
              </a:rPr>
              <a:t>●  Postoperative:</a:t>
            </a:r>
            <a:endParaRPr lang="id-ID" b="1" dirty="0" smtClean="0">
              <a:solidFill>
                <a:srgbClr val="FFFF00"/>
              </a:solidFill>
            </a:endParaRPr>
          </a:p>
          <a:p>
            <a:pPr>
              <a:buNone/>
            </a:pPr>
            <a:r>
              <a:rPr lang="id-ID" dirty="0" smtClean="0"/>
              <a:t>	</a:t>
            </a:r>
            <a:r>
              <a:rPr lang="en-US" dirty="0" smtClean="0"/>
              <a:t>— </a:t>
            </a:r>
            <a:r>
              <a:rPr lang="en-US" dirty="0" err="1" smtClean="0"/>
              <a:t>osteomyelitis</a:t>
            </a:r>
            <a:endParaRPr lang="id-ID" dirty="0" smtClean="0"/>
          </a:p>
          <a:p>
            <a:pPr>
              <a:buNone/>
            </a:pPr>
            <a:r>
              <a:rPr lang="id-ID" dirty="0" smtClean="0"/>
              <a:t>	</a:t>
            </a:r>
            <a:r>
              <a:rPr lang="en-US" dirty="0" smtClean="0"/>
              <a:t>— flexor </a:t>
            </a:r>
            <a:r>
              <a:rPr lang="en-US" dirty="0" err="1" smtClean="0"/>
              <a:t>pollicis</a:t>
            </a:r>
            <a:r>
              <a:rPr lang="en-US" dirty="0" smtClean="0"/>
              <a:t> </a:t>
            </a:r>
            <a:r>
              <a:rPr lang="en-US" dirty="0" err="1" smtClean="0"/>
              <a:t>longus</a:t>
            </a:r>
            <a:r>
              <a:rPr lang="en-US" dirty="0" smtClean="0"/>
              <a:t> tendon  rupture.</a:t>
            </a:r>
            <a:endParaRPr lang="id-ID" dirty="0" smtClean="0"/>
          </a:p>
          <a:p>
            <a:pPr>
              <a:buNone/>
            </a:pPr>
            <a:r>
              <a:rPr lang="en-US" dirty="0" smtClean="0"/>
              <a:t>●  </a:t>
            </a:r>
            <a:r>
              <a:rPr lang="en-US" b="1" dirty="0" smtClean="0">
                <a:solidFill>
                  <a:srgbClr val="FFFF00"/>
                </a:solidFill>
              </a:rPr>
              <a:t>Stiffness, pain and deformity:</a:t>
            </a:r>
            <a:endParaRPr lang="id-ID" b="1" dirty="0" smtClean="0">
              <a:solidFill>
                <a:srgbClr val="FFFF00"/>
              </a:solidFill>
            </a:endParaRPr>
          </a:p>
          <a:p>
            <a:pPr>
              <a:buNone/>
            </a:pPr>
            <a:r>
              <a:rPr lang="id-ID" dirty="0" smtClean="0"/>
              <a:t>	</a:t>
            </a:r>
            <a:r>
              <a:rPr lang="en-US" dirty="0" smtClean="0"/>
              <a:t>— hand </a:t>
            </a:r>
            <a:r>
              <a:rPr lang="en-US" dirty="0" err="1" smtClean="0"/>
              <a:t>oedema</a:t>
            </a:r>
            <a:endParaRPr lang="id-ID" dirty="0" smtClean="0"/>
          </a:p>
          <a:p>
            <a:pPr>
              <a:buNone/>
            </a:pPr>
            <a:r>
              <a:rPr lang="id-ID" dirty="0" smtClean="0"/>
              <a:t>	</a:t>
            </a:r>
            <a:r>
              <a:rPr lang="en-US" dirty="0" smtClean="0"/>
              <a:t>— reflex sympathetic  dystrophy  </a:t>
            </a:r>
            <a:endParaRPr lang="id-ID" dirty="0" smtClean="0"/>
          </a:p>
          <a:p>
            <a:pPr>
              <a:buNone/>
            </a:pPr>
            <a:r>
              <a:rPr lang="id-ID" dirty="0" smtClean="0"/>
              <a:t>         </a:t>
            </a:r>
            <a:r>
              <a:rPr lang="en-US" dirty="0" smtClean="0"/>
              <a:t>(</a:t>
            </a:r>
            <a:r>
              <a:rPr lang="en-US" dirty="0" err="1" smtClean="0"/>
              <a:t>Sudeck’s</a:t>
            </a:r>
            <a:r>
              <a:rPr lang="en-US" dirty="0" smtClean="0"/>
              <a:t> atrophy)</a:t>
            </a:r>
            <a:endParaRPr lang="id-ID" dirty="0" smtClean="0"/>
          </a:p>
          <a:p>
            <a:pPr>
              <a:buNone/>
            </a:pPr>
            <a:r>
              <a:rPr lang="id-ID" dirty="0" smtClean="0"/>
              <a:t>	</a:t>
            </a:r>
            <a:r>
              <a:rPr lang="en-US" dirty="0" smtClean="0"/>
              <a:t>— </a:t>
            </a:r>
            <a:r>
              <a:rPr lang="en-US" dirty="0" err="1" smtClean="0"/>
              <a:t>malunion</a:t>
            </a:r>
            <a:r>
              <a:rPr lang="en-US" dirty="0" smtClean="0"/>
              <a:t>  often with associated </a:t>
            </a:r>
            <a:r>
              <a:rPr lang="en-US" dirty="0" err="1" smtClean="0"/>
              <a:t>angulation</a:t>
            </a:r>
            <a:r>
              <a:rPr lang="en-US" dirty="0" smtClean="0"/>
              <a:t> </a:t>
            </a:r>
            <a:endParaRPr lang="id-ID" dirty="0" smtClean="0"/>
          </a:p>
          <a:p>
            <a:pPr>
              <a:buNone/>
            </a:pPr>
            <a:r>
              <a:rPr lang="id-ID" dirty="0" smtClean="0"/>
              <a:t>          </a:t>
            </a:r>
            <a:r>
              <a:rPr lang="en-US" dirty="0" smtClean="0"/>
              <a:t>(corrected  by </a:t>
            </a:r>
            <a:r>
              <a:rPr lang="en-US" dirty="0" err="1" smtClean="0"/>
              <a:t>osteotomy</a:t>
            </a:r>
            <a:r>
              <a:rPr lang="en-US" dirty="0" smtClean="0"/>
              <a:t>).</a:t>
            </a:r>
            <a:endParaRPr lang="id-ID" dirty="0" smtClean="0"/>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FFFF00"/>
                </a:solidFill>
              </a:rPr>
              <a:t>Neurovascular and soft tissue injury:</a:t>
            </a:r>
            <a:endParaRPr lang="id-ID" b="1" dirty="0" smtClean="0">
              <a:solidFill>
                <a:srgbClr val="FFFF00"/>
              </a:solidFill>
            </a:endParaRPr>
          </a:p>
          <a:p>
            <a:pPr>
              <a:buNone/>
            </a:pPr>
            <a:r>
              <a:rPr lang="id-ID" dirty="0" smtClean="0"/>
              <a:t>	</a:t>
            </a:r>
            <a:r>
              <a:rPr lang="en-US" dirty="0" smtClean="0"/>
              <a:t>— median (acute carpal tunnel syndrome)</a:t>
            </a:r>
            <a:endParaRPr lang="id-ID" dirty="0" smtClean="0"/>
          </a:p>
          <a:p>
            <a:pPr>
              <a:buNone/>
            </a:pPr>
            <a:r>
              <a:rPr lang="id-ID" dirty="0" smtClean="0"/>
              <a:t>       </a:t>
            </a:r>
            <a:r>
              <a:rPr lang="en-US" dirty="0" smtClean="0"/>
              <a:t>  and/or  </a:t>
            </a:r>
            <a:r>
              <a:rPr lang="en-US" dirty="0" err="1" smtClean="0"/>
              <a:t>ulnar</a:t>
            </a:r>
            <a:r>
              <a:rPr lang="en-US" dirty="0" smtClean="0"/>
              <a:t> nerve </a:t>
            </a:r>
            <a:r>
              <a:rPr lang="en-US" dirty="0" err="1" smtClean="0"/>
              <a:t>neurapraxia</a:t>
            </a:r>
            <a:endParaRPr lang="id-ID" dirty="0" smtClean="0"/>
          </a:p>
          <a:p>
            <a:pPr>
              <a:buNone/>
            </a:pPr>
            <a:r>
              <a:rPr lang="id-ID" dirty="0" smtClean="0"/>
              <a:t>	</a:t>
            </a:r>
            <a:r>
              <a:rPr lang="en-US" dirty="0" smtClean="0"/>
              <a:t>— radial and/or  </a:t>
            </a:r>
            <a:r>
              <a:rPr lang="en-US" dirty="0" err="1" smtClean="0"/>
              <a:t>ulnar</a:t>
            </a:r>
            <a:r>
              <a:rPr lang="en-US" dirty="0" smtClean="0"/>
              <a:t> artery </a:t>
            </a:r>
            <a:endParaRPr lang="id-ID" dirty="0" smtClean="0"/>
          </a:p>
          <a:p>
            <a:pPr>
              <a:buNone/>
            </a:pPr>
            <a:r>
              <a:rPr lang="id-ID" dirty="0" smtClean="0"/>
              <a:t>	</a:t>
            </a:r>
            <a:r>
              <a:rPr lang="en-US" dirty="0" smtClean="0"/>
              <a:t>— extensor </a:t>
            </a:r>
            <a:r>
              <a:rPr lang="en-US" dirty="0" err="1" smtClean="0"/>
              <a:t>pollicis</a:t>
            </a:r>
            <a:r>
              <a:rPr lang="en-US" dirty="0" smtClean="0"/>
              <a:t> </a:t>
            </a:r>
            <a:r>
              <a:rPr lang="en-US" dirty="0" err="1" smtClean="0"/>
              <a:t>longus</a:t>
            </a:r>
            <a:r>
              <a:rPr lang="en-US" dirty="0" smtClean="0"/>
              <a:t> tendon  rupture</a:t>
            </a:r>
            <a:endParaRPr lang="id-ID" dirty="0" smtClean="0"/>
          </a:p>
          <a:p>
            <a:pPr>
              <a:buNone/>
            </a:pPr>
            <a:r>
              <a:rPr lang="id-ID" dirty="0" smtClean="0"/>
              <a:t>	</a:t>
            </a:r>
            <a:r>
              <a:rPr lang="en-US" dirty="0" smtClean="0"/>
              <a:t>— wrist ligament strain.</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accent1"/>
            </a:solidFill>
          </a:ln>
        </p:spPr>
        <p:txBody>
          <a:bodyPr/>
          <a:lstStyle/>
          <a:p>
            <a:pPr algn="ctr"/>
            <a:r>
              <a:rPr lang="en-US" b="1" dirty="0" smtClean="0">
                <a:solidFill>
                  <a:srgbClr val="FFC000"/>
                </a:solidFill>
              </a:rPr>
              <a:t>Smith’s fracture</a:t>
            </a:r>
            <a:r>
              <a:rPr lang="id-ID" dirty="0" smtClean="0"/>
              <a:t/>
            </a:r>
            <a:br>
              <a:rPr lang="id-ID" dirty="0" smtClean="0"/>
            </a:br>
            <a:endParaRPr lang="id-ID" dirty="0"/>
          </a:p>
        </p:txBody>
      </p:sp>
      <p:sp>
        <p:nvSpPr>
          <p:cNvPr id="3" name="Content Placeholder 2"/>
          <p:cNvSpPr>
            <a:spLocks noGrp="1"/>
          </p:cNvSpPr>
          <p:nvPr>
            <p:ph idx="1"/>
          </p:nvPr>
        </p:nvSpPr>
        <p:spPr/>
        <p:txBody>
          <a:bodyPr/>
          <a:lstStyle/>
          <a:p>
            <a:r>
              <a:rPr lang="en-US" sz="3200" dirty="0" err="1" smtClean="0"/>
              <a:t>Merupakan</a:t>
            </a:r>
            <a:r>
              <a:rPr lang="en-US" sz="3200" dirty="0" smtClean="0"/>
              <a:t> </a:t>
            </a:r>
            <a:r>
              <a:rPr lang="en-US" sz="3200" dirty="0" err="1" smtClean="0"/>
              <a:t>kebalikan</a:t>
            </a:r>
            <a:r>
              <a:rPr lang="en-US" sz="3200" dirty="0" smtClean="0"/>
              <a:t> </a:t>
            </a:r>
            <a:r>
              <a:rPr lang="en-US" sz="3200" dirty="0" err="1" smtClean="0"/>
              <a:t>dari</a:t>
            </a:r>
            <a:r>
              <a:rPr lang="en-US" sz="3200" dirty="0" smtClean="0"/>
              <a:t> </a:t>
            </a:r>
            <a:r>
              <a:rPr lang="en-US" sz="3200" dirty="0" err="1" smtClean="0"/>
              <a:t>colles</a:t>
            </a:r>
            <a:r>
              <a:rPr lang="en-US" sz="3200" dirty="0" smtClean="0"/>
              <a:t> </a:t>
            </a:r>
            <a:r>
              <a:rPr lang="en-US" sz="3200" dirty="0" err="1" smtClean="0"/>
              <a:t>fraktur</a:t>
            </a:r>
            <a:r>
              <a:rPr lang="en-US" sz="3200" dirty="0" smtClean="0"/>
              <a:t> </a:t>
            </a:r>
            <a:r>
              <a:rPr lang="en-US" sz="3200" dirty="0" err="1" smtClean="0"/>
              <a:t>baik</a:t>
            </a:r>
            <a:r>
              <a:rPr lang="en-US" sz="3200" dirty="0" smtClean="0"/>
              <a:t> </a:t>
            </a:r>
            <a:r>
              <a:rPr lang="en-US" sz="3200" dirty="0" err="1" smtClean="0"/>
              <a:t>mekanisme</a:t>
            </a:r>
            <a:r>
              <a:rPr lang="en-US" sz="3200" dirty="0" smtClean="0"/>
              <a:t> </a:t>
            </a:r>
            <a:r>
              <a:rPr lang="en-US" sz="3200" dirty="0" err="1" smtClean="0"/>
              <a:t>kejadian</a:t>
            </a:r>
            <a:r>
              <a:rPr lang="en-US" sz="3200" dirty="0" smtClean="0"/>
              <a:t> </a:t>
            </a:r>
            <a:r>
              <a:rPr lang="en-US" sz="3200" dirty="0" err="1" smtClean="0"/>
              <a:t>maupun</a:t>
            </a:r>
            <a:r>
              <a:rPr lang="en-US" sz="3200" dirty="0" smtClean="0"/>
              <a:t> </a:t>
            </a:r>
            <a:r>
              <a:rPr lang="en-US" sz="3200" dirty="0" err="1" smtClean="0"/>
              <a:t>posisi</a:t>
            </a:r>
            <a:r>
              <a:rPr lang="en-US" sz="3200" dirty="0" smtClean="0"/>
              <a:t> </a:t>
            </a:r>
            <a:r>
              <a:rPr lang="en-US" sz="3200" dirty="0" err="1" smtClean="0"/>
              <a:t>displascemen</a:t>
            </a:r>
            <a:r>
              <a:rPr lang="id-ID" sz="3200" dirty="0" smtClean="0"/>
              <a:t>t </a:t>
            </a:r>
            <a:r>
              <a:rPr lang="en-US" sz="3200" dirty="0" smtClean="0"/>
              <a:t> </a:t>
            </a:r>
            <a:r>
              <a:rPr lang="en-US" sz="3200" dirty="0" err="1" smtClean="0"/>
              <a:t>fragmen</a:t>
            </a:r>
            <a:r>
              <a:rPr lang="id-ID" sz="3200" dirty="0" smtClean="0"/>
              <a:t>t</a:t>
            </a:r>
            <a:endParaRPr lang="en-US" sz="3200"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1"/>
          <p:cNvPicPr>
            <a:picLocks noChangeAspect="1" noChangeArrowheads="1"/>
          </p:cNvPicPr>
          <p:nvPr/>
        </p:nvPicPr>
        <p:blipFill>
          <a:blip r:embed="rId2"/>
          <a:srcRect/>
          <a:stretch>
            <a:fillRect/>
          </a:stretch>
        </p:blipFill>
        <p:spPr bwMode="auto">
          <a:xfrm>
            <a:off x="4953000" y="4038600"/>
            <a:ext cx="3070746" cy="1905000"/>
          </a:xfrm>
          <a:prstGeom prst="rect">
            <a:avLst/>
          </a:prstGeom>
          <a:noFill/>
          <a:ln w="38100">
            <a:solidFill>
              <a:srgbClr val="92D050"/>
            </a:solid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err="1" smtClean="0">
                <a:latin typeface="Calibri" pitchFamily="34" charset="0"/>
                <a:cs typeface="Calibri" pitchFamily="34" charset="0"/>
              </a:rPr>
              <a:t>Perbedaan</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antara</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Colles</a:t>
            </a:r>
            <a:r>
              <a:rPr lang="en-US" sz="3200" b="1" dirty="0" smtClean="0">
                <a:latin typeface="Calibri" pitchFamily="34" charset="0"/>
                <a:cs typeface="Calibri" pitchFamily="34" charset="0"/>
              </a:rPr>
              <a:t> &amp; Smith Fracture</a:t>
            </a:r>
            <a:r>
              <a:rPr lang="id-ID" b="1" dirty="0" smtClean="0">
                <a:latin typeface="Calibri" pitchFamily="34" charset="0"/>
                <a:cs typeface="Calibri" pitchFamily="34" charset="0"/>
              </a:rPr>
              <a:t/>
            </a:r>
            <a:br>
              <a:rPr lang="id-ID" b="1" dirty="0" smtClean="0">
                <a:latin typeface="Calibri" pitchFamily="34" charset="0"/>
                <a:cs typeface="Calibri" pitchFamily="34" charset="0"/>
              </a:rPr>
            </a:b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1"/>
          <p:cNvPicPr>
            <a:picLocks noGrp="1" noChangeAspect="1" noChangeArrowheads="1"/>
          </p:cNvPicPr>
          <p:nvPr>
            <p:ph idx="1"/>
          </p:nvPr>
        </p:nvPicPr>
        <p:blipFill>
          <a:blip r:embed="rId2"/>
          <a:srcRect/>
          <a:stretch>
            <a:fillRect/>
          </a:stretch>
        </p:blipFill>
        <p:spPr bwMode="auto">
          <a:xfrm>
            <a:off x="1524000" y="2057400"/>
            <a:ext cx="6615873" cy="3111111"/>
          </a:xfrm>
          <a:prstGeom prst="rect">
            <a:avLst/>
          </a:prstGeom>
          <a:noFill/>
          <a:ln w="38100">
            <a:solidFill>
              <a:srgbClr val="FF9900"/>
            </a:solid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mith 9.jpg"/>
          <p:cNvPicPr>
            <a:picLocks noGrp="1" noChangeAspect="1"/>
          </p:cNvPicPr>
          <p:nvPr>
            <p:ph sz="half" idx="1"/>
          </p:nvPr>
        </p:nvPicPr>
        <p:blipFill>
          <a:blip r:embed="rId2"/>
          <a:stretch>
            <a:fillRect/>
          </a:stretch>
        </p:blipFill>
        <p:spPr>
          <a:xfrm>
            <a:off x="1143000" y="3048000"/>
            <a:ext cx="3081766" cy="1720056"/>
          </a:xfrm>
          <a:prstGeom prst="rect">
            <a:avLst/>
          </a:prstGeom>
          <a:ln w="38100">
            <a:solidFill>
              <a:srgbClr val="FF9900"/>
            </a:solidFill>
          </a:ln>
        </p:spPr>
      </p:pic>
      <p:pic>
        <p:nvPicPr>
          <p:cNvPr id="6" name="Content Placeholder 5" descr="MLV_SmithFracture 6a.jpg"/>
          <p:cNvPicPr>
            <a:picLocks noGrp="1" noChangeAspect="1"/>
          </p:cNvPicPr>
          <p:nvPr>
            <p:ph sz="half" idx="2"/>
          </p:nvPr>
        </p:nvPicPr>
        <p:blipFill>
          <a:blip r:embed="rId3"/>
          <a:stretch>
            <a:fillRect/>
          </a:stretch>
        </p:blipFill>
        <p:spPr>
          <a:xfrm>
            <a:off x="4656138" y="3085718"/>
            <a:ext cx="3492980" cy="1638682"/>
          </a:xfrm>
          <a:prstGeom prst="rect">
            <a:avLst/>
          </a:prstGeom>
          <a:ln w="38100">
            <a:solidFill>
              <a:srgbClr val="FF9900"/>
            </a:solidFill>
          </a:ln>
        </p:spPr>
      </p:pic>
      <p:sp>
        <p:nvSpPr>
          <p:cNvPr id="7" name="Title 6"/>
          <p:cNvSpPr>
            <a:spLocks noGrp="1"/>
          </p:cNvSpPr>
          <p:nvPr>
            <p:ph type="title"/>
          </p:nvPr>
        </p:nvSpPr>
        <p:spPr>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3"/>
                </a:solidFill>
                <a:hlinkClick r:id="rId4"/>
              </a:rPr>
              <a:t>Radiographs</a:t>
            </a:r>
            <a:r>
              <a:rPr lang="en-US" b="1" dirty="0">
                <a:solidFill>
                  <a:schemeClr val="accent3"/>
                </a:solidFill>
              </a:rPr>
              <a:t>:</a:t>
            </a:r>
            <a:endParaRPr lang="en-US" dirty="0">
              <a:solidFill>
                <a:schemeClr val="accent3"/>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Pre and Post Operative</a:t>
            </a:r>
            <a:endParaRPr lang="id-ID" dirty="0"/>
          </a:p>
        </p:txBody>
      </p:sp>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p:txBody>
          <a:bodyPr/>
          <a:lstStyle/>
          <a:p>
            <a:endParaRPr lang="id-ID" dirty="0"/>
          </a:p>
        </p:txBody>
      </p:sp>
      <p:sp>
        <p:nvSpPr>
          <p:cNvPr id="5" name="Rectangle 4"/>
          <p:cNvSpPr/>
          <p:nvPr/>
        </p:nvSpPr>
        <p:spPr>
          <a:xfrm>
            <a:off x="457200" y="1752600"/>
            <a:ext cx="4038600" cy="457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descr="Smith fx 1.jpg"/>
          <p:cNvPicPr>
            <a:picLocks noChangeAspect="1"/>
          </p:cNvPicPr>
          <p:nvPr/>
        </p:nvPicPr>
        <p:blipFill>
          <a:blip r:embed="rId2"/>
          <a:stretch>
            <a:fillRect/>
          </a:stretch>
        </p:blipFill>
        <p:spPr>
          <a:xfrm>
            <a:off x="762000" y="2743200"/>
            <a:ext cx="3429000" cy="2461537"/>
          </a:xfrm>
          <a:prstGeom prst="rect">
            <a:avLst/>
          </a:prstGeom>
          <a:ln>
            <a:solidFill>
              <a:srgbClr val="FFC000"/>
            </a:solidFill>
          </a:ln>
        </p:spPr>
      </p:pic>
      <p:sp>
        <p:nvSpPr>
          <p:cNvPr id="7" name="Rectangle 6"/>
          <p:cNvSpPr/>
          <p:nvPr/>
        </p:nvSpPr>
        <p:spPr>
          <a:xfrm>
            <a:off x="4724400" y="1752600"/>
            <a:ext cx="4038600" cy="457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descr="smith 4.jpg"/>
          <p:cNvPicPr>
            <a:picLocks noChangeAspect="1"/>
          </p:cNvPicPr>
          <p:nvPr/>
        </p:nvPicPr>
        <p:blipFill>
          <a:blip r:embed="rId3"/>
          <a:stretch>
            <a:fillRect/>
          </a:stretch>
        </p:blipFill>
        <p:spPr>
          <a:xfrm>
            <a:off x="4953000" y="2743200"/>
            <a:ext cx="3513302" cy="2558124"/>
          </a:xfrm>
          <a:prstGeom prst="rect">
            <a:avLst/>
          </a:prstGeom>
          <a:ln>
            <a:solidFill>
              <a:srgbClr val="FFC000"/>
            </a:solid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accent1"/>
            </a:solidFill>
          </a:ln>
        </p:spPr>
        <p:txBody>
          <a:bodyPr/>
          <a:lstStyle/>
          <a:p>
            <a:pPr algn="ctr"/>
            <a:r>
              <a:rPr lang="en-US" b="1" dirty="0" smtClean="0">
                <a:solidFill>
                  <a:srgbClr val="FFC000"/>
                </a:solidFill>
              </a:rPr>
              <a:t>WRIST AND HAND</a:t>
            </a:r>
            <a:endParaRPr lang="id-ID" b="1" dirty="0">
              <a:solidFill>
                <a:srgbClr val="FFC000"/>
              </a:solidFill>
            </a:endParaRPr>
          </a:p>
        </p:txBody>
      </p:sp>
      <p:sp>
        <p:nvSpPr>
          <p:cNvPr id="3" name="Content Placeholder 2"/>
          <p:cNvSpPr>
            <a:spLocks noGrp="1"/>
          </p:cNvSpPr>
          <p:nvPr>
            <p:ph idx="1"/>
          </p:nvPr>
        </p:nvSpPr>
        <p:spPr>
          <a:xfrm>
            <a:off x="914400" y="2667000"/>
            <a:ext cx="7772400" cy="3886200"/>
          </a:xfrm>
        </p:spPr>
        <p:txBody>
          <a:bodyPr>
            <a:normAutofit/>
          </a:bodyPr>
          <a:lstStyle/>
          <a:p>
            <a:r>
              <a:rPr lang="en-US" dirty="0" err="1" smtClean="0"/>
              <a:t>Penyebab</a:t>
            </a:r>
            <a:r>
              <a:rPr lang="en-US" dirty="0" smtClean="0"/>
              <a:t> F</a:t>
            </a:r>
            <a:r>
              <a:rPr lang="id-ID" dirty="0" smtClean="0"/>
              <a:t>raktur skafoid</a:t>
            </a:r>
            <a:r>
              <a:rPr lang="en-US" dirty="0" smtClean="0"/>
              <a:t>  </a:t>
            </a:r>
          </a:p>
          <a:p>
            <a:endParaRPr lang="en-US" dirty="0" smtClean="0"/>
          </a:p>
          <a:p>
            <a:endParaRPr lang="en-US" dirty="0" smtClean="0"/>
          </a:p>
          <a:p>
            <a:pPr>
              <a:buNone/>
            </a:pPr>
            <a:r>
              <a:rPr lang="id-ID" dirty="0" smtClean="0"/>
              <a:t> </a:t>
            </a:r>
            <a:endParaRPr lang="en-US" dirty="0" smtClean="0"/>
          </a:p>
          <a:p>
            <a:pPr>
              <a:buNone/>
            </a:pPr>
            <a:r>
              <a:rPr lang="en-US" dirty="0" smtClean="0"/>
              <a:t>J</a:t>
            </a:r>
            <a:r>
              <a:rPr lang="id-ID" dirty="0" smtClean="0"/>
              <a:t>atuh ke tangan dengan pergelangan tangan </a:t>
            </a:r>
            <a:r>
              <a:rPr lang="id-ID" b="1" dirty="0" smtClean="0">
                <a:solidFill>
                  <a:srgbClr val="FFFF00"/>
                </a:solidFill>
              </a:rPr>
              <a:t>FOOSH</a:t>
            </a:r>
            <a:r>
              <a:rPr lang="id-ID" dirty="0" smtClean="0"/>
              <a:t> dorsiflex</a:t>
            </a:r>
            <a:r>
              <a:rPr lang="en-US" dirty="0" err="1" smtClean="0"/>
              <a:t>i</a:t>
            </a:r>
            <a:r>
              <a:rPr lang="id-ID" dirty="0" smtClean="0"/>
              <a:t>, </a:t>
            </a:r>
            <a:r>
              <a:rPr lang="en-US" dirty="0" smtClean="0"/>
              <a:t>¾ </a:t>
            </a:r>
            <a:r>
              <a:rPr lang="en-US" dirty="0" err="1" smtClean="0"/>
              <a:t>dari</a:t>
            </a:r>
            <a:r>
              <a:rPr lang="en-US" dirty="0" smtClean="0"/>
              <a:t> </a:t>
            </a:r>
            <a:r>
              <a:rPr lang="id-ID" dirty="0" smtClean="0"/>
              <a:t>dari semua patah tulang karpal. </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Title 1"/>
          <p:cNvSpPr txBox="1">
            <a:spLocks/>
          </p:cNvSpPr>
          <p:nvPr/>
        </p:nvSpPr>
        <p:spPr>
          <a:xfrm>
            <a:off x="914400" y="1600200"/>
            <a:ext cx="7772400" cy="914400"/>
          </a:xfrm>
          <a:prstGeom prst="rect">
            <a:avLst/>
          </a:prstGeom>
          <a:noFill/>
          <a:ln>
            <a:solidFill>
              <a:schemeClr val="accent1"/>
            </a:solidFill>
          </a:ln>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spc="-100" dirty="0" err="1" smtClean="0">
                <a:solidFill>
                  <a:srgbClr val="FFFF00"/>
                </a:solidFill>
                <a:latin typeface="+mj-lt"/>
                <a:ea typeface="+mj-ea"/>
                <a:cs typeface="+mj-cs"/>
              </a:rPr>
              <a:t>Scaphoid</a:t>
            </a:r>
            <a:r>
              <a:rPr lang="en-US" sz="4000" b="1" spc="-100" dirty="0" smtClean="0">
                <a:solidFill>
                  <a:srgbClr val="FFFF00"/>
                </a:solidFill>
                <a:latin typeface="+mj-lt"/>
                <a:ea typeface="+mj-ea"/>
                <a:cs typeface="+mj-cs"/>
              </a:rPr>
              <a:t> Fracture</a:t>
            </a:r>
            <a:endParaRPr kumimoji="0" lang="id-ID" sz="4000" b="1" i="0" u="none" strike="noStrike" kern="1200" cap="none" spc="-100" normalizeH="0" baseline="0" noProof="0" dirty="0">
              <a:ln>
                <a:noFill/>
              </a:ln>
              <a:solidFill>
                <a:srgbClr val="FFFF00"/>
              </a:solidFill>
              <a:effectLst/>
              <a:uLnTx/>
              <a:uFillTx/>
              <a:latin typeface="+mj-lt"/>
              <a:ea typeface="+mj-ea"/>
              <a:cs typeface="+mj-cs"/>
            </a:endParaRPr>
          </a:p>
        </p:txBody>
      </p:sp>
      <p:sp>
        <p:nvSpPr>
          <p:cNvPr id="8" name="Down Arrow 7"/>
          <p:cNvSpPr/>
          <p:nvPr/>
        </p:nvSpPr>
        <p:spPr>
          <a:xfrm>
            <a:off x="2362200" y="3429000"/>
            <a:ext cx="1447800" cy="1295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descr="colles1.gif"/>
          <p:cNvPicPr>
            <a:picLocks noChangeAspect="1"/>
          </p:cNvPicPr>
          <p:nvPr/>
        </p:nvPicPr>
        <p:blipFill>
          <a:blip r:embed="rId2"/>
          <a:stretch>
            <a:fillRect/>
          </a:stretch>
        </p:blipFill>
        <p:spPr>
          <a:xfrm>
            <a:off x="6096000" y="2891183"/>
            <a:ext cx="1981200" cy="1923773"/>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Klinis</a:t>
            </a:r>
            <a:endParaRPr lang="id-ID" dirty="0"/>
          </a:p>
        </p:txBody>
      </p:sp>
      <p:sp>
        <p:nvSpPr>
          <p:cNvPr id="3" name="Content Placeholder 2"/>
          <p:cNvSpPr>
            <a:spLocks noGrp="1"/>
          </p:cNvSpPr>
          <p:nvPr>
            <p:ph idx="1"/>
          </p:nvPr>
        </p:nvSpPr>
        <p:spPr/>
        <p:txBody>
          <a:bodyPr>
            <a:normAutofit/>
          </a:bodyPr>
          <a:lstStyle/>
          <a:p>
            <a:r>
              <a:rPr lang="en-US" dirty="0" smtClean="0"/>
              <a:t>Wrist pain and swelling </a:t>
            </a:r>
            <a:r>
              <a:rPr lang="id-ID" dirty="0" smtClean="0"/>
              <a:t>dengan kadang-kadang terbatasnya </a:t>
            </a:r>
            <a:r>
              <a:rPr lang="en-US" dirty="0" smtClean="0"/>
              <a:t>range of movement.</a:t>
            </a:r>
          </a:p>
          <a:p>
            <a:r>
              <a:rPr lang="en-US" dirty="0" smtClean="0"/>
              <a:t>Kadang-2 </a:t>
            </a:r>
            <a:r>
              <a:rPr lang="en-US" dirty="0" err="1" smtClean="0"/>
              <a:t>ada</a:t>
            </a:r>
            <a:r>
              <a:rPr lang="en-US" dirty="0" smtClean="0"/>
              <a:t> k</a:t>
            </a:r>
            <a:r>
              <a:rPr lang="id-ID" dirty="0" smtClean="0"/>
              <a:t>erusakan ligamen </a:t>
            </a:r>
            <a:r>
              <a:rPr lang="en-US" dirty="0" err="1" smtClean="0"/>
              <a:t>dan</a:t>
            </a:r>
            <a:r>
              <a:rPr lang="en-US" dirty="0" smtClean="0"/>
              <a:t> displacement.</a:t>
            </a: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3200400"/>
          </a:xfrm>
          <a:ln>
            <a:noFill/>
          </a:ln>
        </p:spPr>
        <p:txBody>
          <a:bodyPr/>
          <a:lstStyle/>
          <a:p>
            <a:r>
              <a:rPr lang="en-US" sz="2400" b="1" dirty="0" smtClean="0">
                <a:solidFill>
                  <a:srgbClr val="FFFF00"/>
                </a:solidFill>
              </a:rPr>
              <a:t>MR images showing </a:t>
            </a:r>
            <a:r>
              <a:rPr lang="en-US" sz="2400" b="1" dirty="0" err="1" smtClean="0">
                <a:solidFill>
                  <a:srgbClr val="FFFF00"/>
                </a:solidFill>
              </a:rPr>
              <a:t>myositis</a:t>
            </a:r>
            <a:r>
              <a:rPr lang="en-US" sz="2400" b="1" dirty="0" smtClean="0">
                <a:solidFill>
                  <a:srgbClr val="FFFF00"/>
                </a:solidFill>
              </a:rPr>
              <a:t>. </a:t>
            </a:r>
            <a:r>
              <a:rPr lang="id-ID" sz="2400" dirty="0" smtClean="0"/>
              <a:t/>
            </a:r>
            <a:br>
              <a:rPr lang="id-ID" sz="2400" dirty="0" smtClean="0"/>
            </a:br>
            <a:r>
              <a:rPr lang="id-ID" sz="2400" dirty="0" smtClean="0"/>
              <a:t> </a:t>
            </a:r>
            <a:br>
              <a:rPr lang="id-ID" sz="2400" dirty="0" smtClean="0"/>
            </a:br>
            <a:r>
              <a:rPr lang="id-ID" sz="2400" dirty="0" smtClean="0"/>
              <a:t>A: GambarT1- menunjukkan penggantian kelompok otot posterior dengan atrofi lemak. </a:t>
            </a:r>
            <a:br>
              <a:rPr lang="id-ID" sz="2400" dirty="0" smtClean="0"/>
            </a:br>
            <a:r>
              <a:rPr lang="id-ID" sz="2400" dirty="0" smtClean="0"/>
              <a:t>B: Menunjukkan otot sebagai sinyal tinggi,yang menunjukkan peningkatan isi cairan di otot(edema)</a:t>
            </a:r>
            <a:br>
              <a:rPr lang="id-ID" sz="2400" dirty="0" smtClean="0"/>
            </a:br>
            <a:r>
              <a:rPr lang="id-ID" sz="2400" dirty="0" smtClean="0"/>
              <a:t/>
            </a:r>
            <a:br>
              <a:rPr lang="id-ID" sz="2400" dirty="0" smtClean="0"/>
            </a:br>
            <a:r>
              <a:rPr lang="id-ID" sz="2400" dirty="0" smtClean="0"/>
              <a:t>            </a:t>
            </a:r>
            <a:r>
              <a:rPr lang="id-ID" sz="2400" b="1" dirty="0" smtClean="0"/>
              <a:t>A                          B</a:t>
            </a:r>
            <a:endParaRPr lang="id-ID" sz="2400" b="1"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2050" name="Picture 2"/>
          <p:cNvPicPr>
            <a:picLocks noGrp="1" noChangeAspect="1" noChangeArrowheads="1"/>
          </p:cNvPicPr>
          <p:nvPr>
            <p:ph idx="1"/>
          </p:nvPr>
        </p:nvPicPr>
        <p:blipFill>
          <a:blip r:embed="rId2"/>
          <a:srcRect/>
          <a:stretch>
            <a:fillRect/>
          </a:stretch>
        </p:blipFill>
        <p:spPr bwMode="auto">
          <a:xfrm>
            <a:off x="685800" y="3657600"/>
            <a:ext cx="3928407" cy="2803606"/>
          </a:xfrm>
          <a:prstGeom prst="rect">
            <a:avLst/>
          </a:prstGeom>
          <a:noFill/>
          <a:ln w="9525">
            <a:solidFill>
              <a:schemeClr val="tx2">
                <a:lumMod val="75000"/>
              </a:schemeClr>
            </a:solid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953000" y="3657600"/>
            <a:ext cx="3975246" cy="2819400"/>
          </a:xfrm>
          <a:prstGeom prst="rect">
            <a:avLst/>
          </a:prstGeom>
          <a:noFill/>
          <a:ln w="9525">
            <a:solidFill>
              <a:schemeClr val="tx2">
                <a:lumMod val="75000"/>
              </a:schemeClr>
            </a:solid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a:ln>
            <a:solidFill>
              <a:schemeClr val="accent1"/>
            </a:solidFill>
          </a:ln>
        </p:spPr>
        <p:txBody>
          <a:bodyPr/>
          <a:lstStyle/>
          <a:p>
            <a:endParaRPr lang="en-US" dirty="0" smtClean="0"/>
          </a:p>
          <a:p>
            <a:endParaRPr lang="en-US" dirty="0" smtClean="0"/>
          </a:p>
          <a:p>
            <a:r>
              <a:rPr lang="en-US" dirty="0" smtClean="0"/>
              <a:t>X-ray </a:t>
            </a:r>
            <a:r>
              <a:rPr lang="en-US" dirty="0" err="1" smtClean="0"/>
              <a:t>dapat</a:t>
            </a:r>
            <a:r>
              <a:rPr lang="en-US" dirty="0" smtClean="0"/>
              <a:t> </a:t>
            </a:r>
            <a:r>
              <a:rPr lang="en-US" dirty="0" err="1" smtClean="0"/>
              <a:t>diulang</a:t>
            </a:r>
            <a:r>
              <a:rPr lang="id-ID" dirty="0" smtClean="0"/>
              <a:t>  2 minggu jika fraktur tidak terlihat dan masih</a:t>
            </a:r>
            <a:r>
              <a:rPr lang="en-US" dirty="0" smtClean="0"/>
              <a:t> </a:t>
            </a:r>
            <a:r>
              <a:rPr lang="en-US" dirty="0" err="1" smtClean="0"/>
              <a:t>terjadi</a:t>
            </a:r>
            <a:r>
              <a:rPr lang="en-US" dirty="0" smtClean="0"/>
              <a:t> </a:t>
            </a:r>
            <a:r>
              <a:rPr lang="en-US" dirty="0" err="1" smtClean="0"/>
              <a:t>gangguan</a:t>
            </a:r>
            <a:r>
              <a:rPr lang="en-US" dirty="0" smtClean="0"/>
              <a:t> </a:t>
            </a:r>
            <a:r>
              <a:rPr lang="en-US" dirty="0" err="1" smtClean="0"/>
              <a:t>klinis</a:t>
            </a:r>
            <a:r>
              <a:rPr lang="en-US" dirty="0" smtClean="0"/>
              <a:t>.</a:t>
            </a:r>
            <a:endParaRPr lang="id-ID" dirty="0"/>
          </a:p>
        </p:txBody>
      </p:sp>
      <p:sp>
        <p:nvSpPr>
          <p:cNvPr id="5" name="Rectangle 4"/>
          <p:cNvSpPr/>
          <p:nvPr/>
        </p:nvSpPr>
        <p:spPr>
          <a:xfrm>
            <a:off x="457200" y="1752600"/>
            <a:ext cx="4114800" cy="457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p:cNvPicPr>
            <a:picLocks noChangeAspect="1" noChangeArrowheads="1"/>
          </p:cNvPicPr>
          <p:nvPr/>
        </p:nvPicPr>
        <p:blipFill>
          <a:blip r:embed="rId2"/>
          <a:srcRect/>
          <a:stretch>
            <a:fillRect/>
          </a:stretch>
        </p:blipFill>
        <p:spPr bwMode="auto">
          <a:xfrm>
            <a:off x="990600" y="2133600"/>
            <a:ext cx="3124200" cy="3834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381000"/>
            <a:ext cx="4268788" cy="1020762"/>
          </a:xfrm>
          <a:solidFill>
            <a:schemeClr val="accent1"/>
          </a:solidFill>
          <a:ln>
            <a:solidFill>
              <a:schemeClr val="accent1"/>
            </a:solidFill>
          </a:ln>
        </p:spPr>
        <p:txBody>
          <a:bodyPr>
            <a:noAutofit/>
          </a:bodyPr>
          <a:lstStyle/>
          <a:p>
            <a:pPr algn="ctr"/>
            <a:r>
              <a:rPr lang="en-US" dirty="0" smtClean="0">
                <a:solidFill>
                  <a:schemeClr val="bg1"/>
                </a:solidFill>
              </a:rPr>
              <a:t>NON-DISPLACED SCAPOID  </a:t>
            </a:r>
          </a:p>
          <a:p>
            <a:pPr algn="ctr"/>
            <a:r>
              <a:rPr lang="en-US" dirty="0" smtClean="0">
                <a:solidFill>
                  <a:schemeClr val="bg1"/>
                </a:solidFill>
              </a:rPr>
              <a:t>FRACTURE</a:t>
            </a:r>
            <a:endParaRPr lang="en-US" dirty="0">
              <a:solidFill>
                <a:schemeClr val="bg1"/>
              </a:solidFill>
            </a:endParaRPr>
          </a:p>
        </p:txBody>
      </p:sp>
      <p:sp>
        <p:nvSpPr>
          <p:cNvPr id="5" name="Text Placeholder 4"/>
          <p:cNvSpPr>
            <a:spLocks noGrp="1"/>
          </p:cNvSpPr>
          <p:nvPr>
            <p:ph type="body" sz="quarter" idx="3"/>
          </p:nvPr>
        </p:nvSpPr>
        <p:spPr>
          <a:xfrm>
            <a:off x="4724400" y="381000"/>
            <a:ext cx="4191000" cy="1020762"/>
          </a:xfrm>
          <a:solidFill>
            <a:schemeClr val="accent1"/>
          </a:solidFill>
        </p:spPr>
        <p:txBody>
          <a:bodyPr>
            <a:normAutofit fontScale="55000" lnSpcReduction="20000"/>
          </a:bodyPr>
          <a:lstStyle/>
          <a:p>
            <a:endParaRPr lang="en-US" dirty="0" smtClean="0"/>
          </a:p>
          <a:p>
            <a:pPr algn="ctr"/>
            <a:r>
              <a:rPr lang="en-US" sz="4400" dirty="0" smtClean="0">
                <a:solidFill>
                  <a:schemeClr val="bg1"/>
                </a:solidFill>
              </a:rPr>
              <a:t>DISPLACED SCAPOID </a:t>
            </a:r>
          </a:p>
          <a:p>
            <a:pPr algn="ctr"/>
            <a:r>
              <a:rPr lang="en-US" sz="4400" dirty="0" smtClean="0">
                <a:solidFill>
                  <a:schemeClr val="bg1"/>
                </a:solidFill>
              </a:rPr>
              <a:t>FRACTURE</a:t>
            </a:r>
            <a:endParaRPr lang="en-US" sz="4400" dirty="0">
              <a:solidFill>
                <a:schemeClr val="bg1"/>
              </a:solidFill>
            </a:endParaRPr>
          </a:p>
        </p:txBody>
      </p:sp>
      <p:pic>
        <p:nvPicPr>
          <p:cNvPr id="4098" name="Picture 2"/>
          <p:cNvPicPr>
            <a:picLocks noGrp="1" noChangeAspect="1" noChangeArrowheads="1"/>
          </p:cNvPicPr>
          <p:nvPr>
            <p:ph sz="half" idx="2"/>
          </p:nvPr>
        </p:nvPicPr>
        <p:blipFill>
          <a:blip r:embed="rId3"/>
          <a:srcRect/>
          <a:stretch>
            <a:fillRect/>
          </a:stretch>
        </p:blipFill>
        <p:spPr bwMode="auto">
          <a:xfrm>
            <a:off x="228600" y="1905000"/>
            <a:ext cx="4267199" cy="4191000"/>
          </a:xfrm>
          <a:prstGeom prst="rect">
            <a:avLst/>
          </a:prstGeom>
          <a:noFill/>
          <a:ln w="9525">
            <a:solidFill>
              <a:schemeClr val="accent1"/>
            </a:solidFill>
            <a:miter lim="800000"/>
            <a:headEnd/>
            <a:tailEnd/>
          </a:ln>
          <a:effectLst/>
        </p:spPr>
      </p:pic>
      <p:pic>
        <p:nvPicPr>
          <p:cNvPr id="4099" name="Picture 3"/>
          <p:cNvPicPr>
            <a:picLocks noGrp="1" noChangeAspect="1" noChangeArrowheads="1"/>
          </p:cNvPicPr>
          <p:nvPr>
            <p:ph sz="quarter" idx="4"/>
          </p:nvPr>
        </p:nvPicPr>
        <p:blipFill>
          <a:blip r:embed="rId4"/>
          <a:srcRect/>
          <a:stretch>
            <a:fillRect/>
          </a:stretch>
        </p:blipFill>
        <p:spPr bwMode="auto">
          <a:xfrm>
            <a:off x="4648200" y="1905000"/>
            <a:ext cx="4191000" cy="41910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solidFill>
                  <a:schemeClr val="tx1"/>
                </a:solidFill>
              </a:rPr>
              <a:t>Bila</a:t>
            </a:r>
            <a:r>
              <a:rPr lang="en-US" sz="2400" dirty="0" smtClean="0">
                <a:solidFill>
                  <a:schemeClr val="tx1"/>
                </a:solidFill>
              </a:rPr>
              <a:t> </a:t>
            </a:r>
            <a:r>
              <a:rPr lang="en-US" sz="2400" dirty="0" err="1" smtClean="0">
                <a:solidFill>
                  <a:schemeClr val="tx1"/>
                </a:solidFill>
              </a:rPr>
              <a:t>hasil</a:t>
            </a:r>
            <a:r>
              <a:rPr lang="en-US" sz="2400" dirty="0" smtClean="0">
                <a:solidFill>
                  <a:schemeClr val="tx1"/>
                </a:solidFill>
              </a:rPr>
              <a:t> x-ray </a:t>
            </a:r>
            <a:r>
              <a:rPr lang="en-US" sz="2400" dirty="0" err="1" smtClean="0">
                <a:solidFill>
                  <a:schemeClr val="tx1"/>
                </a:solidFill>
              </a:rPr>
              <a:t>kurang</a:t>
            </a:r>
            <a:r>
              <a:rPr lang="en-US" sz="2400" dirty="0" smtClean="0">
                <a:solidFill>
                  <a:schemeClr val="tx1"/>
                </a:solidFill>
              </a:rPr>
              <a:t> </a:t>
            </a:r>
            <a:r>
              <a:rPr lang="en-US" sz="2400" dirty="0" err="1" smtClean="0">
                <a:solidFill>
                  <a:schemeClr val="tx1"/>
                </a:solidFill>
              </a:rPr>
              <a:t>jelas</a:t>
            </a:r>
            <a:r>
              <a:rPr lang="en-US" sz="2400" dirty="0" smtClean="0">
                <a:solidFill>
                  <a:schemeClr val="tx1"/>
                </a:solidFill>
              </a:rPr>
              <a:t>, </a:t>
            </a:r>
            <a:r>
              <a:rPr lang="en-US" sz="2400" dirty="0" err="1" smtClean="0">
                <a:solidFill>
                  <a:schemeClr val="tx1"/>
                </a:solidFill>
              </a:rPr>
              <a:t>perlu</a:t>
            </a:r>
            <a:r>
              <a:rPr lang="en-US" sz="2400" dirty="0" smtClean="0">
                <a:solidFill>
                  <a:schemeClr val="tx1"/>
                </a:solidFill>
              </a:rPr>
              <a:t> </a:t>
            </a:r>
            <a:r>
              <a:rPr lang="en-US" sz="2400" dirty="0" err="1" smtClean="0">
                <a:solidFill>
                  <a:schemeClr val="tx1"/>
                </a:solidFill>
              </a:rPr>
              <a:t>dilakukan</a:t>
            </a:r>
            <a:r>
              <a:rPr lang="en-US" sz="2400" dirty="0" smtClean="0">
                <a:solidFill>
                  <a:schemeClr val="tx1"/>
                </a:solidFill>
              </a:rPr>
              <a:t>:</a:t>
            </a:r>
            <a:br>
              <a:rPr lang="en-US" sz="2400" dirty="0" smtClean="0">
                <a:solidFill>
                  <a:schemeClr val="tx1"/>
                </a:solidFill>
              </a:rPr>
            </a:br>
            <a:r>
              <a:rPr lang="en-US" sz="3200" b="1" dirty="0" smtClean="0">
                <a:solidFill>
                  <a:schemeClr val="accent2"/>
                </a:solidFill>
              </a:rPr>
              <a:t>CT-Scan</a:t>
            </a:r>
            <a:endParaRPr lang="id-ID" sz="3200" b="1" dirty="0">
              <a:solidFill>
                <a:schemeClr val="accent2"/>
              </a:solidFill>
            </a:endParaRPr>
          </a:p>
        </p:txBody>
      </p:sp>
      <p:sp>
        <p:nvSpPr>
          <p:cNvPr id="3" name="Content Placeholder 2"/>
          <p:cNvSpPr>
            <a:spLocks noGrp="1"/>
          </p:cNvSpPr>
          <p:nvPr>
            <p:ph sz="half" idx="1"/>
          </p:nvPr>
        </p:nvSpPr>
        <p:spPr/>
        <p:txBody>
          <a:bodyPr/>
          <a:lstStyle/>
          <a:p>
            <a:endParaRPr lang="id-ID" dirty="0"/>
          </a:p>
        </p:txBody>
      </p:sp>
      <p:sp>
        <p:nvSpPr>
          <p:cNvPr id="5" name="Rectangle 4"/>
          <p:cNvSpPr/>
          <p:nvPr/>
        </p:nvSpPr>
        <p:spPr>
          <a:xfrm>
            <a:off x="304800" y="1752600"/>
            <a:ext cx="4953000" cy="457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4"/>
          <p:cNvSpPr>
            <a:spLocks noGrp="1"/>
          </p:cNvSpPr>
          <p:nvPr>
            <p:ph sz="half" idx="2"/>
          </p:nvPr>
        </p:nvSpPr>
        <p:spPr>
          <a:xfrm>
            <a:off x="5410200" y="1752600"/>
            <a:ext cx="3429000" cy="4602163"/>
          </a:xfrm>
          <a:ln>
            <a:solidFill>
              <a:schemeClr val="accent1"/>
            </a:solidFill>
          </a:ln>
        </p:spPr>
        <p:txBody>
          <a:bodyPr>
            <a:normAutofit/>
          </a:bodyPr>
          <a:lstStyle/>
          <a:p>
            <a:endParaRPr lang="en-US" sz="2400" b="1" dirty="0" smtClean="0"/>
          </a:p>
          <a:p>
            <a:endParaRPr lang="en-US" sz="2400" b="1" dirty="0" smtClean="0"/>
          </a:p>
          <a:p>
            <a:endParaRPr lang="en-US" sz="2400" b="1" dirty="0" smtClean="0"/>
          </a:p>
          <a:p>
            <a:r>
              <a:rPr lang="en-US" sz="2400" b="1" dirty="0" smtClean="0"/>
              <a:t>Delayed union of a </a:t>
            </a:r>
            <a:r>
              <a:rPr lang="en-US" sz="2400" b="1" dirty="0" err="1" smtClean="0"/>
              <a:t>scaphoid</a:t>
            </a:r>
            <a:r>
              <a:rPr lang="en-US" sz="2400" b="1" dirty="0" smtClean="0"/>
              <a:t>  fracture</a:t>
            </a:r>
            <a:endParaRPr lang="en-US" sz="2400" b="1" dirty="0"/>
          </a:p>
        </p:txBody>
      </p:sp>
      <p:pic>
        <p:nvPicPr>
          <p:cNvPr id="8" name="Picture 3"/>
          <p:cNvPicPr>
            <a:picLocks noChangeAspect="1" noChangeArrowheads="1"/>
          </p:cNvPicPr>
          <p:nvPr/>
        </p:nvPicPr>
        <p:blipFill>
          <a:blip r:embed="rId2"/>
          <a:srcRect/>
          <a:stretch>
            <a:fillRect/>
          </a:stretch>
        </p:blipFill>
        <p:spPr bwMode="auto">
          <a:xfrm>
            <a:off x="533400" y="3200400"/>
            <a:ext cx="4575175" cy="1499659"/>
          </a:xfrm>
          <a:prstGeom prst="rect">
            <a:avLst/>
          </a:prstGeom>
          <a:noFill/>
          <a:ln w="9525">
            <a:noFill/>
            <a:miter lim="800000"/>
            <a:headEnd/>
            <a:tailEnd/>
          </a:ln>
          <a:effectLst/>
        </p:spPr>
      </p:pic>
      <p:sp>
        <p:nvSpPr>
          <p:cNvPr id="9" name="Left Arrow 8"/>
          <p:cNvSpPr/>
          <p:nvPr/>
        </p:nvSpPr>
        <p:spPr>
          <a:xfrm>
            <a:off x="1371600" y="3962400"/>
            <a:ext cx="571504" cy="2762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495800" y="3886200"/>
            <a:ext cx="571504" cy="2762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971800" y="3886200"/>
            <a:ext cx="571504" cy="2762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br>
              <a:rPr lang="en-US" dirty="0" smtClean="0"/>
            </a:br>
            <a:endParaRPr lang="id-ID" dirty="0"/>
          </a:p>
        </p:txBody>
      </p:sp>
      <p:sp>
        <p:nvSpPr>
          <p:cNvPr id="3" name="Content Placeholder 2"/>
          <p:cNvSpPr>
            <a:spLocks noGrp="1"/>
          </p:cNvSpPr>
          <p:nvPr>
            <p:ph idx="1"/>
          </p:nvPr>
        </p:nvSpPr>
        <p:spPr/>
        <p:txBody>
          <a:bodyPr>
            <a:normAutofit fontScale="77500" lnSpcReduction="20000"/>
          </a:bodyPr>
          <a:lstStyle/>
          <a:p>
            <a:r>
              <a:rPr lang="en-US" sz="3600" b="1" dirty="0" smtClean="0">
                <a:solidFill>
                  <a:srgbClr val="FFFF00"/>
                </a:solidFill>
              </a:rPr>
              <a:t>Conservative:</a:t>
            </a:r>
          </a:p>
          <a:p>
            <a:r>
              <a:rPr lang="en-US" dirty="0" smtClean="0"/>
              <a:t>— immobilization (e.g. </a:t>
            </a:r>
            <a:r>
              <a:rPr lang="en-US" dirty="0" err="1" smtClean="0"/>
              <a:t>scaphoid</a:t>
            </a:r>
            <a:r>
              <a:rPr lang="en-US" dirty="0" smtClean="0"/>
              <a:t>/thumb-</a:t>
            </a:r>
            <a:r>
              <a:rPr lang="en-US" dirty="0" err="1" smtClean="0"/>
              <a:t>spica</a:t>
            </a:r>
            <a:r>
              <a:rPr lang="en-US" dirty="0" smtClean="0"/>
              <a:t> cast or </a:t>
            </a:r>
            <a:r>
              <a:rPr lang="en-US" dirty="0" err="1" smtClean="0"/>
              <a:t>tubigrip</a:t>
            </a:r>
            <a:r>
              <a:rPr lang="en-US" dirty="0" smtClean="0"/>
              <a:t> if clinical only)</a:t>
            </a:r>
          </a:p>
          <a:p>
            <a:r>
              <a:rPr lang="en-US" dirty="0" smtClean="0"/>
              <a:t>— physiotherapy.</a:t>
            </a:r>
          </a:p>
          <a:p>
            <a:r>
              <a:rPr lang="en-US" sz="3600" dirty="0" smtClean="0">
                <a:solidFill>
                  <a:srgbClr val="FFFF00"/>
                </a:solidFill>
              </a:rPr>
              <a:t>Surgical:</a:t>
            </a:r>
          </a:p>
          <a:p>
            <a:r>
              <a:rPr lang="en-US" dirty="0" smtClean="0"/>
              <a:t>— considered  if instability,  displacement,  </a:t>
            </a:r>
            <a:r>
              <a:rPr lang="en-US" dirty="0" err="1" smtClean="0"/>
              <a:t>angulation</a:t>
            </a:r>
            <a:r>
              <a:rPr lang="en-US" dirty="0" smtClean="0"/>
              <a:t>, or   </a:t>
            </a:r>
          </a:p>
          <a:p>
            <a:pPr>
              <a:buNone/>
            </a:pPr>
            <a:r>
              <a:rPr lang="en-US" dirty="0" smtClean="0"/>
              <a:t>           carpal dislocation</a:t>
            </a:r>
          </a:p>
          <a:p>
            <a:r>
              <a:rPr lang="en-US" dirty="0" smtClean="0"/>
              <a:t>— </a:t>
            </a:r>
            <a:r>
              <a:rPr lang="en-US" dirty="0" err="1" smtClean="0"/>
              <a:t>percutaneous</a:t>
            </a:r>
            <a:r>
              <a:rPr lang="en-US" dirty="0" smtClean="0"/>
              <a:t> K-wire fixation</a:t>
            </a:r>
          </a:p>
          <a:p>
            <a:r>
              <a:rPr lang="en-US" dirty="0" smtClean="0"/>
              <a:t>— open reduction  and </a:t>
            </a:r>
            <a:r>
              <a:rPr lang="en-US" dirty="0" err="1" smtClean="0"/>
              <a:t>percutaneous</a:t>
            </a:r>
            <a:r>
              <a:rPr lang="en-US" dirty="0" smtClean="0"/>
              <a:t> compression  screw</a:t>
            </a:r>
          </a:p>
          <a:p>
            <a:pPr>
              <a:buNone/>
            </a:pPr>
            <a:r>
              <a:rPr lang="en-US" dirty="0" smtClean="0"/>
              <a:t>           fixation</a:t>
            </a:r>
          </a:p>
          <a:p>
            <a:r>
              <a:rPr lang="en-US" dirty="0" smtClean="0"/>
              <a:t>— bone grafting and internal  fixation for delayed or non-union.</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4572000"/>
          </a:xfrm>
        </p:spPr>
        <p:txBody>
          <a:bodyPr>
            <a:noAutofit/>
          </a:bodyPr>
          <a:lstStyle/>
          <a:p>
            <a:pPr>
              <a:buNone/>
            </a:pPr>
            <a:r>
              <a:rPr lang="id-ID" sz="2800" b="1" dirty="0" smtClean="0"/>
              <a:t>Konservatif:</a:t>
            </a:r>
            <a:r>
              <a:rPr lang="id-ID" sz="2800" dirty="0" smtClean="0"/>
              <a:t/>
            </a:r>
            <a:br>
              <a:rPr lang="id-ID" sz="2800" dirty="0" smtClean="0"/>
            </a:br>
            <a:r>
              <a:rPr lang="id-ID" sz="2800" dirty="0" smtClean="0"/>
              <a:t>- Imobilisasi (misalnya skafoid / thumb-spica cor atau tubigrip jika klinis saja)</a:t>
            </a:r>
            <a:br>
              <a:rPr lang="id-ID" sz="2800" dirty="0" smtClean="0"/>
            </a:br>
            <a:r>
              <a:rPr lang="id-ID" sz="2800" dirty="0" smtClean="0"/>
              <a:t>- Fisioterapi.</a:t>
            </a:r>
          </a:p>
          <a:p>
            <a:pPr>
              <a:buNone/>
            </a:pPr>
            <a:r>
              <a:rPr lang="id-ID" sz="2800" b="1" dirty="0" smtClean="0"/>
              <a:t>Operatif :</a:t>
            </a:r>
            <a:r>
              <a:rPr lang="id-ID" sz="2800" dirty="0" smtClean="0"/>
              <a:t/>
            </a:r>
            <a:br>
              <a:rPr lang="id-ID" sz="2800" dirty="0" smtClean="0"/>
            </a:br>
            <a:r>
              <a:rPr lang="id-ID" sz="2800" dirty="0" smtClean="0"/>
              <a:t>- Dipertimbangkan jika ketidakstabilan, perpindahan, angulasi, atau carpal dislokasi</a:t>
            </a:r>
            <a:br>
              <a:rPr lang="id-ID" sz="2800" dirty="0" smtClean="0"/>
            </a:br>
            <a:r>
              <a:rPr lang="id-ID" sz="2800" dirty="0" smtClean="0"/>
              <a:t>- K-wire fiksasi</a:t>
            </a:r>
            <a:br>
              <a:rPr lang="id-ID" sz="2800" dirty="0" smtClean="0"/>
            </a:br>
            <a:r>
              <a:rPr lang="id-ID" sz="2800" dirty="0" smtClean="0"/>
              <a:t>- Cangkok tulang dan fiksasi internal untuk delayed atau non  union</a:t>
            </a: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br>
              <a:rPr lang="en-US" dirty="0" smtClean="0"/>
            </a:br>
            <a:endParaRPr lang="id-ID" dirty="0"/>
          </a:p>
        </p:txBody>
      </p:sp>
      <p:sp>
        <p:nvSpPr>
          <p:cNvPr id="3" name="Content Placeholder 2"/>
          <p:cNvSpPr>
            <a:spLocks noGrp="1"/>
          </p:cNvSpPr>
          <p:nvPr>
            <p:ph idx="1"/>
          </p:nvPr>
        </p:nvSpPr>
        <p:spPr/>
        <p:txBody>
          <a:bodyPr>
            <a:normAutofit/>
          </a:bodyPr>
          <a:lstStyle/>
          <a:p>
            <a:pPr>
              <a:buNone/>
            </a:pPr>
            <a:r>
              <a:rPr lang="en-US" dirty="0" smtClean="0"/>
              <a:t>●  Stiffness and pain</a:t>
            </a:r>
          </a:p>
          <a:p>
            <a:pPr>
              <a:buNone/>
            </a:pPr>
            <a:r>
              <a:rPr lang="en-US" dirty="0" smtClean="0"/>
              <a:t>●  Neurovascular and soft tissue injury:</a:t>
            </a:r>
          </a:p>
          <a:p>
            <a:pPr>
              <a:buNone/>
            </a:pPr>
            <a:r>
              <a:rPr lang="en-US" dirty="0" smtClean="0"/>
              <a:t>●  Proximal  bone </a:t>
            </a:r>
            <a:r>
              <a:rPr lang="en-US" dirty="0" err="1" smtClean="0"/>
              <a:t>avascular</a:t>
            </a:r>
            <a:r>
              <a:rPr lang="en-US" dirty="0" smtClean="0"/>
              <a:t>  necrosis (30%):</a:t>
            </a:r>
          </a:p>
          <a:p>
            <a:pPr>
              <a:buNone/>
            </a:pPr>
            <a:r>
              <a:rPr lang="en-US" dirty="0" smtClean="0"/>
              <a:t>●  Non-union</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696200" cy="859536"/>
          </a:xfrm>
          <a:noFill/>
          <a:ln>
            <a:solidFill>
              <a:schemeClr val="accent1"/>
            </a:solidFill>
          </a:ln>
        </p:spPr>
        <p:txBody>
          <a:bodyPr/>
          <a:lstStyle/>
          <a:p>
            <a:pPr algn="ctr"/>
            <a:r>
              <a:rPr lang="en-US" b="1" dirty="0" smtClean="0">
                <a:solidFill>
                  <a:srgbClr val="FFC000"/>
                </a:solidFill>
              </a:rPr>
              <a:t>CARPAL DISLOCATION</a:t>
            </a:r>
            <a:r>
              <a:rPr lang="en-US" dirty="0" smtClean="0"/>
              <a:t/>
            </a:r>
            <a:br>
              <a:rPr lang="en-US" dirty="0" smtClean="0"/>
            </a:br>
            <a:endParaRPr lang="id-ID" dirty="0"/>
          </a:p>
        </p:txBody>
      </p:sp>
      <p:sp>
        <p:nvSpPr>
          <p:cNvPr id="3" name="Content Placeholder 2"/>
          <p:cNvSpPr>
            <a:spLocks noGrp="1"/>
          </p:cNvSpPr>
          <p:nvPr>
            <p:ph idx="1"/>
          </p:nvPr>
        </p:nvSpPr>
        <p:spPr>
          <a:xfrm>
            <a:off x="914400" y="2286000"/>
            <a:ext cx="7772400" cy="4069560"/>
          </a:xfrm>
        </p:spPr>
        <p:txBody>
          <a:bodyPr>
            <a:normAutofit/>
          </a:bodyPr>
          <a:lstStyle/>
          <a:p>
            <a:endParaRPr lang="en-US" dirty="0" smtClean="0">
              <a:solidFill>
                <a:schemeClr val="accent2"/>
              </a:solidFill>
            </a:endParaRPr>
          </a:p>
          <a:p>
            <a:r>
              <a:rPr lang="en-US" dirty="0" smtClean="0">
                <a:solidFill>
                  <a:schemeClr val="accent2"/>
                </a:solidFill>
              </a:rPr>
              <a:t>Bennett’s fracture-</a:t>
            </a:r>
            <a:r>
              <a:rPr lang="en-US" dirty="0" err="1" smtClean="0">
                <a:solidFill>
                  <a:schemeClr val="accent2"/>
                </a:solidFill>
              </a:rPr>
              <a:t>subluxation</a:t>
            </a:r>
            <a:endParaRPr lang="id-ID" dirty="0" smtClean="0">
              <a:solidFill>
                <a:schemeClr val="accent2"/>
              </a:solidFill>
            </a:endParaRPr>
          </a:p>
          <a:p>
            <a:r>
              <a:rPr lang="id-ID" sz="3200" dirty="0" smtClean="0"/>
              <a:t>adalah  fraktur basic thumb  intra-artikular metakarpal dengan perpindahan proksimal dan radial dari fragmen utama dari metakarp</a:t>
            </a:r>
            <a:r>
              <a:rPr lang="en-US" sz="3200" dirty="0" smtClean="0"/>
              <a:t>al</a:t>
            </a:r>
            <a:r>
              <a:rPr lang="id-ID" sz="3200" dirty="0" smtClean="0"/>
              <a:t>.</a:t>
            </a:r>
            <a:endParaRPr lang="en-US" dirty="0" smtClean="0"/>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Title 1"/>
          <p:cNvSpPr txBox="1">
            <a:spLocks/>
          </p:cNvSpPr>
          <p:nvPr/>
        </p:nvSpPr>
        <p:spPr>
          <a:xfrm>
            <a:off x="914400" y="1600200"/>
            <a:ext cx="7696200" cy="533400"/>
          </a:xfrm>
          <a:prstGeom prst="rect">
            <a:avLst/>
          </a:prstGeom>
          <a:noFill/>
          <a:ln>
            <a:solidFill>
              <a:schemeClr val="accent1"/>
            </a:solidFill>
          </a:ln>
        </p:spPr>
        <p:txBody>
          <a:bodyPr vert="horz" anchor="t">
            <a:noAutofit/>
          </a:bodyPr>
          <a:lstStyle/>
          <a:p>
            <a:pPr lvl="0" algn="ctr" fontAlgn="base">
              <a:spcBef>
                <a:spcPct val="0"/>
              </a:spcBef>
              <a:spcAft>
                <a:spcPct val="0"/>
              </a:spcAft>
            </a:pPr>
            <a:r>
              <a:rPr lang="en-US" sz="2400" b="1" dirty="0" smtClean="0">
                <a:solidFill>
                  <a:srgbClr val="FFC000"/>
                </a:solidFill>
                <a:latin typeface="Arial" pitchFamily="34" charset="0"/>
                <a:ea typeface="MS PGothic" pitchFamily="34" charset="-128"/>
                <a:cs typeface="Arial" pitchFamily="34" charset="0"/>
              </a:rPr>
              <a:t>BENNETT</a:t>
            </a:r>
            <a:r>
              <a:rPr lang="en-US" sz="2400" b="1" dirty="0" smtClean="0">
                <a:solidFill>
                  <a:srgbClr val="FFC000"/>
                </a:solidFill>
                <a:latin typeface="Calibri"/>
                <a:ea typeface="MS PGothic" pitchFamily="34" charset="-128"/>
                <a:cs typeface="Arial" pitchFamily="34" charset="0"/>
              </a:rPr>
              <a:t>’</a:t>
            </a:r>
            <a:r>
              <a:rPr lang="en-US" sz="2400" b="1" dirty="0" smtClean="0">
                <a:solidFill>
                  <a:srgbClr val="FFC000"/>
                </a:solidFill>
                <a:latin typeface="Arial" pitchFamily="34" charset="0"/>
                <a:ea typeface="MS PGothic" pitchFamily="34" charset="-128"/>
                <a:cs typeface="Arial" pitchFamily="34" charset="0"/>
              </a:rPr>
              <a:t>S FRACTURE-SUBLUXATION</a:t>
            </a:r>
            <a:endParaRPr lang="en-US" sz="2400" dirty="0" smtClean="0">
              <a:solidFill>
                <a:srgbClr val="FFC000"/>
              </a:solidFill>
              <a:latin typeface="Arial" pitchFamily="34" charset="0"/>
              <a:cs typeface="Arial" pitchFamily="34" charset="0"/>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 name="Freeform 1"/>
          <p:cNvSpPr>
            <a:spLocks/>
          </p:cNvSpPr>
          <p:nvPr/>
        </p:nvSpPr>
        <p:spPr bwMode="auto">
          <a:xfrm>
            <a:off x="581025" y="457200"/>
            <a:ext cx="2895600" cy="12700"/>
          </a:xfrm>
          <a:custGeom>
            <a:avLst/>
            <a:gdLst/>
            <a:ahLst/>
            <a:cxnLst>
              <a:cxn ang="0">
                <a:pos x="0" y="0"/>
              </a:cxn>
              <a:cxn ang="0">
                <a:pos x="4560" y="0"/>
              </a:cxn>
            </a:cxnLst>
            <a:rect l="0" t="0" r="r" b="b"/>
            <a:pathLst>
              <a:path w="4560" h="19">
                <a:moveTo>
                  <a:pt x="0" y="0"/>
                </a:moveTo>
                <a:lnTo>
                  <a:pt x="4560" y="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 name="Rectangle 3"/>
          <p:cNvSpPr>
            <a:spLocks noChangeArrowheads="1"/>
          </p:cNvSpPr>
          <p:nvPr/>
        </p:nvSpPr>
        <p:spPr bwMode="auto">
          <a:xfrm>
            <a:off x="379413"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Klinis</a:t>
            </a:r>
            <a:endParaRPr lang="id-ID"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Thumb  base pain and swelling</a:t>
            </a:r>
          </a:p>
          <a:p>
            <a:pPr>
              <a:buNone/>
            </a:pPr>
            <a:r>
              <a:rPr lang="en-US" dirty="0" smtClean="0"/>
              <a:t>●  Range  of movement  at the thumb </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Thumb  radiographs (AP, lateral and oblique):</a:t>
            </a:r>
          </a:p>
        </p:txBody>
      </p:sp>
      <p:sp>
        <p:nvSpPr>
          <p:cNvPr id="3" name="Content Placeholder 2"/>
          <p:cNvSpPr>
            <a:spLocks noGrp="1"/>
          </p:cNvSpPr>
          <p:nvPr>
            <p:ph sz="half" idx="1"/>
          </p:nvPr>
        </p:nvSpPr>
        <p:spPr/>
        <p:txBody>
          <a:bodyPr/>
          <a:lstStyle/>
          <a:p>
            <a:endParaRPr lang="id-ID" dirty="0"/>
          </a:p>
        </p:txBody>
      </p:sp>
      <p:sp>
        <p:nvSpPr>
          <p:cNvPr id="4" name="Content Placeholder 3"/>
          <p:cNvSpPr>
            <a:spLocks noGrp="1"/>
          </p:cNvSpPr>
          <p:nvPr>
            <p:ph sz="half" idx="2"/>
          </p:nvPr>
        </p:nvSpPr>
        <p:spPr>
          <a:ln>
            <a:solidFill>
              <a:schemeClr val="accent1"/>
            </a:solidFill>
          </a:ln>
        </p:spPr>
        <p:txBody>
          <a:bodyPr/>
          <a:lstStyle/>
          <a:p>
            <a:pPr>
              <a:buNone/>
            </a:pPr>
            <a:endParaRPr lang="en-US" dirty="0" smtClean="0"/>
          </a:p>
          <a:p>
            <a:r>
              <a:rPr lang="en-US" dirty="0" smtClean="0"/>
              <a:t>Bennett’s fracture-</a:t>
            </a:r>
            <a:r>
              <a:rPr lang="en-US" dirty="0" err="1" smtClean="0"/>
              <a:t>subluxation</a:t>
            </a:r>
            <a:r>
              <a:rPr lang="en-US" dirty="0" smtClean="0"/>
              <a:t> of the thumb.</a:t>
            </a:r>
          </a:p>
          <a:p>
            <a:r>
              <a:rPr lang="en-US" dirty="0" smtClean="0"/>
              <a:t>fracture  and instability</a:t>
            </a:r>
          </a:p>
          <a:p>
            <a:endParaRPr lang="en-US" dirty="0" smtClean="0"/>
          </a:p>
          <a:p>
            <a:r>
              <a:rPr lang="en-US" dirty="0" smtClean="0"/>
              <a:t>repeat radiograph at 2 weeks if fracture  not seen</a:t>
            </a:r>
          </a:p>
          <a:p>
            <a:endParaRPr lang="id-ID" dirty="0"/>
          </a:p>
        </p:txBody>
      </p:sp>
      <p:sp>
        <p:nvSpPr>
          <p:cNvPr id="5" name="Rectangle 4"/>
          <p:cNvSpPr/>
          <p:nvPr/>
        </p:nvSpPr>
        <p:spPr>
          <a:xfrm>
            <a:off x="457200" y="1752600"/>
            <a:ext cx="4114800" cy="457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7106" name="Picture 2"/>
          <p:cNvPicPr>
            <a:picLocks noChangeAspect="1" noChangeArrowheads="1"/>
          </p:cNvPicPr>
          <p:nvPr/>
        </p:nvPicPr>
        <p:blipFill>
          <a:blip r:embed="rId2"/>
          <a:srcRect/>
          <a:stretch>
            <a:fillRect/>
          </a:stretch>
        </p:blipFill>
        <p:spPr bwMode="auto">
          <a:xfrm>
            <a:off x="762000" y="2590800"/>
            <a:ext cx="358161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Treatment</a:t>
            </a:r>
          </a:p>
        </p:txBody>
      </p:sp>
      <p:sp>
        <p:nvSpPr>
          <p:cNvPr id="3" name="Content Placeholder 2"/>
          <p:cNvSpPr>
            <a:spLocks noGrp="1"/>
          </p:cNvSpPr>
          <p:nvPr>
            <p:ph idx="1"/>
          </p:nvPr>
        </p:nvSpPr>
        <p:spPr>
          <a:xfrm>
            <a:off x="914400" y="1219200"/>
            <a:ext cx="7772400" cy="5410200"/>
          </a:xfrm>
        </p:spPr>
        <p:txBody>
          <a:bodyPr>
            <a:normAutofit/>
          </a:bodyPr>
          <a:lstStyle/>
          <a:p>
            <a:pPr>
              <a:buNone/>
            </a:pPr>
            <a:r>
              <a:rPr lang="en-US" dirty="0" smtClean="0">
                <a:solidFill>
                  <a:srgbClr val="FFC000"/>
                </a:solidFill>
              </a:rPr>
              <a:t>●  </a:t>
            </a:r>
            <a:r>
              <a:rPr lang="en-US" b="1" dirty="0" smtClean="0">
                <a:solidFill>
                  <a:srgbClr val="FFC000"/>
                </a:solidFill>
              </a:rPr>
              <a:t>Conservative:</a:t>
            </a:r>
          </a:p>
          <a:p>
            <a:pPr>
              <a:buNone/>
            </a:pPr>
            <a:r>
              <a:rPr lang="en-US" dirty="0" smtClean="0"/>
              <a:t>— closed reduction  with analgesia/ring  block</a:t>
            </a:r>
          </a:p>
          <a:p>
            <a:pPr>
              <a:buNone/>
            </a:pPr>
            <a:r>
              <a:rPr lang="en-US" dirty="0" smtClean="0"/>
              <a:t>— immobilization (e.g. Bennett’s cast)</a:t>
            </a:r>
          </a:p>
          <a:p>
            <a:pPr>
              <a:buNone/>
            </a:pPr>
            <a:r>
              <a:rPr lang="en-US" dirty="0" smtClean="0"/>
              <a:t>— physiotherapy.</a:t>
            </a:r>
          </a:p>
          <a:p>
            <a:pPr>
              <a:buNone/>
            </a:pPr>
            <a:r>
              <a:rPr lang="en-US" b="1" dirty="0" smtClean="0">
                <a:solidFill>
                  <a:srgbClr val="FFC000"/>
                </a:solidFill>
              </a:rPr>
              <a:t>●  Surgical:</a:t>
            </a:r>
          </a:p>
          <a:p>
            <a:pPr>
              <a:buNone/>
            </a:pPr>
            <a:r>
              <a:rPr lang="en-US" dirty="0" smtClean="0"/>
              <a:t>— </a:t>
            </a:r>
            <a:r>
              <a:rPr lang="id-ID" dirty="0" smtClean="0"/>
              <a:t>I</a:t>
            </a:r>
            <a:r>
              <a:rPr lang="en-US" dirty="0" err="1" smtClean="0"/>
              <a:t>nstability</a:t>
            </a:r>
            <a:r>
              <a:rPr lang="en-US" dirty="0" smtClean="0"/>
              <a:t> or if </a:t>
            </a:r>
            <a:r>
              <a:rPr lang="en-US" dirty="0" err="1" smtClean="0"/>
              <a:t>malpositioned</a:t>
            </a:r>
            <a:endParaRPr lang="en-US" dirty="0" smtClean="0"/>
          </a:p>
          <a:p>
            <a:pPr>
              <a:buNone/>
            </a:pPr>
            <a:r>
              <a:rPr lang="en-US" dirty="0" smtClean="0"/>
              <a:t>— open reduction  and screw or wire fixation.</a:t>
            </a: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4098" name="Picture 2"/>
          <p:cNvPicPr>
            <a:picLocks noGrp="1" noChangeAspect="1" noChangeArrowheads="1"/>
          </p:cNvPicPr>
          <p:nvPr>
            <p:ph idx="1"/>
          </p:nvPr>
        </p:nvPicPr>
        <p:blipFill>
          <a:blip r:embed="rId2"/>
          <a:srcRect/>
          <a:stretch>
            <a:fillRect/>
          </a:stretch>
        </p:blipFill>
        <p:spPr bwMode="auto">
          <a:xfrm>
            <a:off x="762000" y="381000"/>
            <a:ext cx="3822348" cy="2819400"/>
          </a:xfrm>
          <a:prstGeom prst="rect">
            <a:avLst/>
          </a:prstGeom>
          <a:noFill/>
          <a:ln w="9525">
            <a:solidFill>
              <a:schemeClr val="tx2">
                <a:lumMod val="75000"/>
              </a:schemeClr>
            </a:solid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876800" y="381000"/>
            <a:ext cx="3819824" cy="2823106"/>
          </a:xfrm>
          <a:prstGeom prst="rect">
            <a:avLst/>
          </a:prstGeom>
          <a:noFill/>
          <a:ln w="9525">
            <a:solidFill>
              <a:schemeClr val="tx2">
                <a:lumMod val="75000"/>
              </a:schemeClr>
            </a:solidFill>
            <a:miter lim="800000"/>
            <a:headEnd/>
            <a:tailEnd/>
          </a:ln>
          <a:effectLst/>
        </p:spPr>
      </p:pic>
      <p:sp>
        <p:nvSpPr>
          <p:cNvPr id="7" name="Rectangle 6"/>
          <p:cNvSpPr/>
          <p:nvPr/>
        </p:nvSpPr>
        <p:spPr>
          <a:xfrm>
            <a:off x="762000" y="3352800"/>
            <a:ext cx="3886200" cy="1569660"/>
          </a:xfrm>
          <a:prstGeom prst="rect">
            <a:avLst/>
          </a:prstGeom>
          <a:ln>
            <a:solidFill>
              <a:schemeClr val="accent1"/>
            </a:solidFill>
          </a:ln>
        </p:spPr>
        <p:txBody>
          <a:bodyPr wrap="square">
            <a:spAutoFit/>
          </a:bodyPr>
          <a:lstStyle/>
          <a:p>
            <a:r>
              <a:rPr lang="id-ID" sz="2400" dirty="0" smtClean="0">
                <a:solidFill>
                  <a:srgbClr val="FFFF00"/>
                </a:solidFill>
              </a:rPr>
              <a:t>Chest X-ray menunjukkan fibrosis paru pada pasien dengan SLE ​​(Systemic Lupus Erythematosus</a:t>
            </a:r>
            <a:endParaRPr lang="id-ID" sz="2400" dirty="0">
              <a:solidFill>
                <a:srgbClr val="FFFF00"/>
              </a:solidFill>
            </a:endParaRPr>
          </a:p>
        </p:txBody>
      </p:sp>
      <p:sp>
        <p:nvSpPr>
          <p:cNvPr id="9" name="Rectangle 8"/>
          <p:cNvSpPr/>
          <p:nvPr/>
        </p:nvSpPr>
        <p:spPr>
          <a:xfrm>
            <a:off x="4876800" y="3352800"/>
            <a:ext cx="4038600" cy="1938992"/>
          </a:xfrm>
          <a:prstGeom prst="rect">
            <a:avLst/>
          </a:prstGeom>
          <a:ln>
            <a:solidFill>
              <a:schemeClr val="accent1"/>
            </a:solidFill>
          </a:ln>
        </p:spPr>
        <p:txBody>
          <a:bodyPr wrap="square">
            <a:spAutoFit/>
          </a:bodyPr>
          <a:lstStyle/>
          <a:p>
            <a:r>
              <a:rPr lang="id-ID" sz="2400" dirty="0" smtClean="0">
                <a:solidFill>
                  <a:srgbClr val="FFFF00"/>
                </a:solidFill>
              </a:rPr>
              <a:t>Chest X-ray menunjukkan efusi perikardial pada pasien dengan SSC. (Sclerosis sistemik)</a:t>
            </a:r>
            <a:br>
              <a:rPr lang="id-ID" sz="2400" dirty="0" smtClean="0">
                <a:solidFill>
                  <a:srgbClr val="FFFF00"/>
                </a:solidFill>
              </a:rPr>
            </a:br>
            <a:r>
              <a:rPr lang="id-ID" sz="2400" dirty="0" smtClean="0">
                <a:solidFill>
                  <a:srgbClr val="FFFF00"/>
                </a:solidFill>
              </a:rPr>
              <a:t>Pasien </a:t>
            </a:r>
            <a:r>
              <a:rPr lang="en-US" sz="2400" dirty="0" err="1" smtClean="0">
                <a:solidFill>
                  <a:srgbClr val="FFFF00"/>
                </a:solidFill>
              </a:rPr>
              <a:t>sesak</a:t>
            </a:r>
            <a:r>
              <a:rPr lang="en-US" sz="2400" dirty="0" smtClean="0">
                <a:solidFill>
                  <a:srgbClr val="FFFF00"/>
                </a:solidFill>
              </a:rPr>
              <a:t> </a:t>
            </a:r>
            <a:r>
              <a:rPr lang="en-US" sz="2400" dirty="0" err="1" smtClean="0">
                <a:solidFill>
                  <a:srgbClr val="FFFF00"/>
                </a:solidFill>
              </a:rPr>
              <a:t>nafas</a:t>
            </a:r>
            <a:r>
              <a:rPr lang="en-US" sz="2400" dirty="0" smtClean="0">
                <a:solidFill>
                  <a:srgbClr val="FFFF00"/>
                </a:solidFill>
              </a:rPr>
              <a:t>.</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p>
        </p:txBody>
      </p:sp>
      <p:sp>
        <p:nvSpPr>
          <p:cNvPr id="3" name="Content Placeholder 2"/>
          <p:cNvSpPr>
            <a:spLocks noGrp="1"/>
          </p:cNvSpPr>
          <p:nvPr>
            <p:ph idx="1"/>
          </p:nvPr>
        </p:nvSpPr>
        <p:spPr/>
        <p:txBody>
          <a:bodyPr/>
          <a:lstStyle/>
          <a:p>
            <a:pPr>
              <a:buNone/>
            </a:pPr>
            <a:r>
              <a:rPr lang="en-US" dirty="0" smtClean="0"/>
              <a:t>●  Pain and stiffness:</a:t>
            </a:r>
          </a:p>
          <a:p>
            <a:pPr>
              <a:buNone/>
            </a:pPr>
            <a:endParaRPr lang="en-US" dirty="0" smtClean="0"/>
          </a:p>
          <a:p>
            <a:pPr>
              <a:buNone/>
            </a:pPr>
            <a:r>
              <a:rPr lang="en-US" dirty="0" smtClean="0"/>
              <a:t>— long-term  risk of secondary  OA</a:t>
            </a:r>
            <a:endParaRPr lang="en-US"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pPr algn="ctr"/>
            <a:r>
              <a:rPr lang="en-US" b="1" dirty="0" smtClean="0">
                <a:solidFill>
                  <a:schemeClr val="accent3"/>
                </a:solidFill>
              </a:rPr>
              <a:t>PELVIS, HIP AND KNEE</a:t>
            </a:r>
            <a:r>
              <a:rPr lang="id-ID" dirty="0" smtClean="0"/>
              <a:t/>
            </a:r>
            <a:br>
              <a:rPr lang="id-ID" dirty="0" smtClean="0"/>
            </a:br>
            <a:endParaRPr lang="id-ID" dirty="0"/>
          </a:p>
        </p:txBody>
      </p:sp>
      <p:sp>
        <p:nvSpPr>
          <p:cNvPr id="3" name="Content Placeholder 2"/>
          <p:cNvSpPr>
            <a:spLocks noGrp="1"/>
          </p:cNvSpPr>
          <p:nvPr>
            <p:ph idx="1"/>
          </p:nvPr>
        </p:nvSpPr>
        <p:spPr>
          <a:xfrm>
            <a:off x="914400" y="1783560"/>
            <a:ext cx="7772400" cy="654840"/>
          </a:xfrm>
          <a:ln>
            <a:solidFill>
              <a:srgbClr val="FFC000"/>
            </a:solidFill>
          </a:ln>
        </p:spPr>
        <p:txBody>
          <a:bodyPr/>
          <a:lstStyle/>
          <a:p>
            <a:pPr algn="ctr">
              <a:buNone/>
            </a:pPr>
            <a:r>
              <a:rPr lang="en-US" b="1" dirty="0" smtClean="0">
                <a:solidFill>
                  <a:schemeClr val="accent3"/>
                </a:solidFill>
              </a:rPr>
              <a:t>PELVIC AND ACETABULAR FRACTURES</a:t>
            </a:r>
            <a:endParaRPr lang="id-ID" dirty="0" smtClean="0">
              <a:solidFill>
                <a:schemeClr val="accent3"/>
              </a:solidFill>
            </a:endParaRPr>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TextBox 5"/>
          <p:cNvSpPr txBox="1"/>
          <p:nvPr/>
        </p:nvSpPr>
        <p:spPr>
          <a:xfrm>
            <a:off x="914400" y="2667000"/>
            <a:ext cx="7772400" cy="2677656"/>
          </a:xfrm>
          <a:prstGeom prst="rect">
            <a:avLst/>
          </a:prstGeom>
          <a:noFill/>
        </p:spPr>
        <p:txBody>
          <a:bodyPr wrap="square" rtlCol="0">
            <a:spAutoFit/>
          </a:bodyPr>
          <a:lstStyle/>
          <a:p>
            <a:pPr>
              <a:buFont typeface="Wingdings" pitchFamily="2" charset="2"/>
              <a:buChar char="§"/>
            </a:pPr>
            <a:r>
              <a:rPr lang="id-ID" sz="2800" dirty="0" smtClean="0"/>
              <a:t> T</a:t>
            </a:r>
            <a:r>
              <a:rPr lang="en-US" sz="2800" dirty="0" err="1" smtClean="0"/>
              <a:t>ujuan</a:t>
            </a:r>
            <a:r>
              <a:rPr lang="en-US" sz="2800" dirty="0" smtClean="0"/>
              <a:t> </a:t>
            </a:r>
            <a:r>
              <a:rPr lang="en-US" sz="2800" dirty="0" err="1" smtClean="0"/>
              <a:t>utama</a:t>
            </a:r>
            <a:r>
              <a:rPr lang="en-US" sz="2800" dirty="0" smtClean="0"/>
              <a:t> </a:t>
            </a:r>
            <a:r>
              <a:rPr lang="en-US" sz="2800" dirty="0" err="1" smtClean="0"/>
              <a:t>dari</a:t>
            </a:r>
            <a:r>
              <a:rPr lang="en-US" sz="2800" dirty="0" smtClean="0"/>
              <a:t> </a:t>
            </a:r>
            <a:r>
              <a:rPr lang="id-ID" sz="2800" dirty="0" smtClean="0"/>
              <a:t>fisioterapi </a:t>
            </a:r>
            <a:r>
              <a:rPr lang="en-US" sz="2800" dirty="0" smtClean="0"/>
              <a:t> </a:t>
            </a:r>
            <a:r>
              <a:rPr lang="en-US" sz="2800" dirty="0" err="1" smtClean="0"/>
              <a:t>fraktur</a:t>
            </a:r>
            <a:r>
              <a:rPr lang="en-US" sz="2800" dirty="0" smtClean="0"/>
              <a:t> </a:t>
            </a:r>
            <a:r>
              <a:rPr lang="en-US" sz="2800" dirty="0" err="1" smtClean="0"/>
              <a:t>acetabulum</a:t>
            </a:r>
            <a:r>
              <a:rPr lang="en-US" sz="2800" dirty="0" smtClean="0"/>
              <a:t> </a:t>
            </a:r>
            <a:r>
              <a:rPr lang="en-US" sz="2800" dirty="0" err="1" smtClean="0"/>
              <a:t>dan</a:t>
            </a:r>
            <a:r>
              <a:rPr lang="en-US" sz="2800" dirty="0" smtClean="0"/>
              <a:t> </a:t>
            </a:r>
            <a:r>
              <a:rPr lang="en-US" sz="2800" dirty="0" err="1" smtClean="0"/>
              <a:t>panggul</a:t>
            </a:r>
            <a:r>
              <a:rPr lang="en-US" sz="2800" dirty="0" smtClean="0"/>
              <a:t> </a:t>
            </a:r>
            <a:r>
              <a:rPr lang="en-US" sz="2800" dirty="0" err="1" smtClean="0"/>
              <a:t>adalah</a:t>
            </a:r>
            <a:r>
              <a:rPr lang="en-US" sz="2800" dirty="0" smtClean="0"/>
              <a:t> </a:t>
            </a:r>
            <a:r>
              <a:rPr lang="en-US" sz="2800" dirty="0" err="1" smtClean="0"/>
              <a:t>mengembalikan</a:t>
            </a:r>
            <a:r>
              <a:rPr lang="en-US" sz="2800" dirty="0" smtClean="0"/>
              <a:t> </a:t>
            </a:r>
            <a:r>
              <a:rPr lang="en-US" sz="2800" dirty="0" err="1" smtClean="0"/>
              <a:t>pasien</a:t>
            </a:r>
            <a:r>
              <a:rPr lang="en-US" sz="2800" dirty="0" smtClean="0"/>
              <a:t> </a:t>
            </a:r>
            <a:r>
              <a:rPr lang="en-US" sz="2800" dirty="0" err="1" smtClean="0"/>
              <a:t>untuk</a:t>
            </a:r>
            <a:r>
              <a:rPr lang="en-US" sz="2800" dirty="0" smtClean="0"/>
              <a:t> </a:t>
            </a:r>
            <a:r>
              <a:rPr lang="en-US" sz="2800" dirty="0" err="1" smtClean="0"/>
              <a:t>pra-cedera</a:t>
            </a:r>
            <a:r>
              <a:rPr lang="en-US" sz="2800" dirty="0" smtClean="0"/>
              <a:t> </a:t>
            </a:r>
            <a:r>
              <a:rPr lang="en-US" sz="2800" dirty="0" err="1" smtClean="0"/>
              <a:t>tingkat</a:t>
            </a:r>
            <a:r>
              <a:rPr lang="en-US" sz="2800" dirty="0" smtClean="0"/>
              <a:t> </a:t>
            </a:r>
            <a:r>
              <a:rPr lang="en-US" sz="2800" dirty="0" err="1" smtClean="0"/>
              <a:t>fungsional</a:t>
            </a:r>
            <a:r>
              <a:rPr lang="id-ID" sz="2800" dirty="0" smtClean="0"/>
              <a:t> pasien semaksimal mungkin.</a:t>
            </a:r>
          </a:p>
          <a:p>
            <a:pPr>
              <a:buFont typeface="Wingdings" pitchFamily="2" charset="2"/>
              <a:buChar char="§"/>
            </a:pPr>
            <a:r>
              <a:rPr lang="en-US" sz="2800" dirty="0" smtClean="0"/>
              <a:t> </a:t>
            </a:r>
            <a:r>
              <a:rPr lang="id-ID" sz="2800" dirty="0" smtClean="0"/>
              <a:t> ADL, Return to play/ work, gerakan dan kekuatan  penuh seperti sebelum cedera.</a:t>
            </a:r>
            <a:endParaRPr lang="id-ID"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id-ID" dirty="0" smtClean="0"/>
          </a:p>
        </p:txBody>
      </p:sp>
      <p:sp>
        <p:nvSpPr>
          <p:cNvPr id="3" name="Content Placeholder 2"/>
          <p:cNvSpPr>
            <a:spLocks noGrp="1"/>
          </p:cNvSpPr>
          <p:nvPr>
            <p:ph idx="1"/>
          </p:nvPr>
        </p:nvSpPr>
        <p:spPr/>
        <p:txBody>
          <a:bodyPr/>
          <a:lstStyle/>
          <a:p>
            <a:r>
              <a:rPr lang="en-US" dirty="0" smtClean="0"/>
              <a:t>●  Pelvic radiograph (AP,  lateral views and oblique views for the </a:t>
            </a:r>
            <a:r>
              <a:rPr lang="en-US" dirty="0" err="1" smtClean="0"/>
              <a:t>acetabulum</a:t>
            </a:r>
            <a:r>
              <a:rPr lang="en-US" dirty="0" smtClean="0"/>
              <a:t>)</a:t>
            </a:r>
            <a:endParaRPr lang="id-ID" dirty="0" smtClean="0"/>
          </a:p>
          <a:p>
            <a:r>
              <a:rPr lang="en-US" dirty="0" smtClean="0"/>
              <a:t>●  CT of the pelvis:</a:t>
            </a:r>
            <a:endParaRPr lang="id-ID" dirty="0" smtClean="0"/>
          </a:p>
          <a:p>
            <a:r>
              <a:rPr lang="en-US" dirty="0" smtClean="0"/>
              <a:t>— often definitive</a:t>
            </a:r>
            <a:endParaRPr lang="id-ID" dirty="0" smtClean="0"/>
          </a:p>
          <a:p>
            <a:r>
              <a:rPr lang="en-US" dirty="0" smtClean="0"/>
              <a:t>— </a:t>
            </a:r>
            <a:r>
              <a:rPr lang="en-US" dirty="0" err="1" smtClean="0"/>
              <a:t>urogenital</a:t>
            </a:r>
            <a:r>
              <a:rPr lang="en-US" dirty="0" smtClean="0"/>
              <a:t>  assessment possible.</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ln>
            <a:solidFill>
              <a:schemeClr val="tx2">
                <a:lumMod val="75000"/>
              </a:schemeClr>
            </a:solidFill>
          </a:ln>
        </p:spPr>
        <p:txBody>
          <a:bodyPr/>
          <a:lstStyle/>
          <a:p>
            <a:endParaRPr lang="id-ID" dirty="0"/>
          </a:p>
        </p:txBody>
      </p:sp>
      <p:pic>
        <p:nvPicPr>
          <p:cNvPr id="11" name="Content Placeholder 10" descr="aceb fr.jpg"/>
          <p:cNvPicPr>
            <a:picLocks noGrp="1" noChangeAspect="1"/>
          </p:cNvPicPr>
          <p:nvPr>
            <p:ph sz="half" idx="2"/>
          </p:nvPr>
        </p:nvPicPr>
        <p:blipFill>
          <a:blip r:embed="rId2"/>
          <a:stretch>
            <a:fillRect/>
          </a:stretch>
        </p:blipFill>
        <p:spPr>
          <a:xfrm>
            <a:off x="4648200" y="1774284"/>
            <a:ext cx="4083909" cy="4550316"/>
          </a:xfrm>
          <a:solidFill>
            <a:schemeClr val="accent1"/>
          </a:solidFill>
          <a:ln>
            <a:solidFill>
              <a:schemeClr val="tx2">
                <a:lumMod val="75000"/>
              </a:schemeClr>
            </a:solidFill>
          </a:ln>
        </p:spPr>
      </p:pic>
      <p:sp>
        <p:nvSpPr>
          <p:cNvPr id="6" name="Rectangle 5"/>
          <p:cNvSpPr/>
          <p:nvPr/>
        </p:nvSpPr>
        <p:spPr>
          <a:xfrm>
            <a:off x="4572000" y="1752600"/>
            <a:ext cx="40386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073" name="Freeform 1"/>
          <p:cNvSpPr>
            <a:spLocks/>
          </p:cNvSpPr>
          <p:nvPr/>
        </p:nvSpPr>
        <p:spPr bwMode="auto">
          <a:xfrm>
            <a:off x="676275" y="457200"/>
            <a:ext cx="2895600" cy="12700"/>
          </a:xfrm>
          <a:custGeom>
            <a:avLst/>
            <a:gdLst/>
            <a:ahLst/>
            <a:cxnLst>
              <a:cxn ang="0">
                <a:pos x="0" y="0"/>
              </a:cxn>
              <a:cxn ang="0">
                <a:pos x="4560" y="0"/>
              </a:cxn>
            </a:cxnLst>
            <a:rect l="0" t="0" r="r" b="b"/>
            <a:pathLst>
              <a:path w="4560" h="19">
                <a:moveTo>
                  <a:pt x="0" y="0"/>
                </a:moveTo>
                <a:lnTo>
                  <a:pt x="4560" y="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pic>
        <p:nvPicPr>
          <p:cNvPr id="9" name="Picture 8" descr="Sebuah rontgen panggul yang menunjukkan tulang kemaluan retak dari sebuah artikel tentang Fraktur panggul / Fraktur Acetabular"/>
          <p:cNvPicPr/>
          <p:nvPr/>
        </p:nvPicPr>
        <p:blipFill>
          <a:blip r:embed="rId3"/>
          <a:srcRect/>
          <a:stretch>
            <a:fillRect/>
          </a:stretch>
        </p:blipFill>
        <p:spPr bwMode="auto">
          <a:xfrm>
            <a:off x="533400" y="1905000"/>
            <a:ext cx="3962400" cy="3886200"/>
          </a:xfrm>
          <a:prstGeom prst="rect">
            <a:avLst/>
          </a:prstGeom>
          <a:noFill/>
          <a:ln w="9525">
            <a:noFill/>
            <a:miter lim="800000"/>
            <a:headEnd/>
            <a:tailEnd/>
          </a:ln>
        </p:spPr>
      </p:pic>
      <p:sp>
        <p:nvSpPr>
          <p:cNvPr id="10" name="Down Arrow 9"/>
          <p:cNvSpPr/>
          <p:nvPr/>
        </p:nvSpPr>
        <p:spPr>
          <a:xfrm>
            <a:off x="2133600" y="4038600"/>
            <a:ext cx="304800" cy="685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cetab.jpg"/>
          <p:cNvPicPr>
            <a:picLocks noGrp="1" noChangeAspect="1"/>
          </p:cNvPicPr>
          <p:nvPr>
            <p:ph sz="half" idx="1"/>
          </p:nvPr>
        </p:nvPicPr>
        <p:blipFill>
          <a:blip r:embed="rId2"/>
          <a:stretch>
            <a:fillRect/>
          </a:stretch>
        </p:blipFill>
        <p:spPr>
          <a:xfrm>
            <a:off x="4419600" y="1600200"/>
            <a:ext cx="4200803" cy="2963358"/>
          </a:xfrm>
          <a:ln>
            <a:solidFill>
              <a:schemeClr val="tx2">
                <a:lumMod val="75000"/>
              </a:schemeClr>
            </a:solidFill>
          </a:ln>
        </p:spPr>
      </p:pic>
      <p:pic>
        <p:nvPicPr>
          <p:cNvPr id="9" name="Picture 8" descr="Radiograf dari aplikasi panggul menunjukkan dari fixator externatal panggul dari sebuah artikel tentang Fraktur panggul / Fraktur Acetabular"/>
          <p:cNvPicPr/>
          <p:nvPr/>
        </p:nvPicPr>
        <p:blipFill>
          <a:blip r:embed="rId3"/>
          <a:srcRect/>
          <a:stretch>
            <a:fillRect/>
          </a:stretch>
        </p:blipFill>
        <p:spPr bwMode="auto">
          <a:xfrm>
            <a:off x="457200" y="1600200"/>
            <a:ext cx="3733800" cy="2971800"/>
          </a:xfrm>
          <a:prstGeom prst="rect">
            <a:avLst/>
          </a:prstGeom>
          <a:noFill/>
          <a:ln w="9525">
            <a:solidFill>
              <a:schemeClr val="tx2">
                <a:lumMod val="75000"/>
              </a:schemeClr>
            </a:solid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id-ID" dirty="0"/>
          </a:p>
        </p:txBody>
      </p:sp>
      <p:sp>
        <p:nvSpPr>
          <p:cNvPr id="3" name="Content Placeholder 2"/>
          <p:cNvSpPr>
            <a:spLocks noGrp="1"/>
          </p:cNvSpPr>
          <p:nvPr>
            <p:ph idx="1"/>
          </p:nvPr>
        </p:nvSpPr>
        <p:spPr/>
        <p:txBody>
          <a:bodyPr>
            <a:normAutofit/>
          </a:bodyPr>
          <a:lstStyle/>
          <a:p>
            <a:pPr>
              <a:buNone/>
            </a:pPr>
            <a:r>
              <a:rPr lang="en-US" dirty="0" smtClean="0">
                <a:solidFill>
                  <a:srgbClr val="FF0000"/>
                </a:solidFill>
              </a:rPr>
              <a:t/>
            </a:r>
            <a:br>
              <a:rPr lang="en-US" dirty="0" smtClean="0">
                <a:solidFill>
                  <a:srgbClr val="FF0000"/>
                </a:solidFill>
              </a:rPr>
            </a:br>
            <a:r>
              <a:rPr lang="en-US" dirty="0" smtClean="0">
                <a:solidFill>
                  <a:schemeClr val="tx2">
                    <a:lumMod val="50000"/>
                  </a:schemeClr>
                </a:solidFill>
              </a:rPr>
              <a:t>● </a:t>
            </a:r>
            <a:r>
              <a:rPr lang="en-US" b="1" dirty="0" err="1" smtClean="0">
                <a:solidFill>
                  <a:schemeClr val="tx2">
                    <a:lumMod val="50000"/>
                  </a:schemeClr>
                </a:solidFill>
              </a:rPr>
              <a:t>Konservatif</a:t>
            </a:r>
            <a:r>
              <a:rPr lang="en-US" b="1" dirty="0" smtClean="0">
                <a:solidFill>
                  <a:schemeClr val="tx2">
                    <a:lumMod val="50000"/>
                  </a:schemeClr>
                </a:solidFill>
              </a:rPr>
              <a:t>:</a:t>
            </a:r>
            <a:r>
              <a:rPr lang="en-US" dirty="0" smtClean="0">
                <a:solidFill>
                  <a:srgbClr val="FF0000"/>
                </a:solidFill>
              </a:rPr>
              <a:t/>
            </a:r>
            <a:br>
              <a:rPr lang="en-US" dirty="0" smtClean="0">
                <a:solidFill>
                  <a:srgbClr val="FF0000"/>
                </a:solidFill>
              </a:rPr>
            </a:br>
            <a:r>
              <a:rPr lang="en-US" dirty="0" smtClean="0"/>
              <a:t>- </a:t>
            </a:r>
            <a:r>
              <a:rPr lang="en-US" dirty="0" err="1" smtClean="0"/>
              <a:t>Stabilisasi</a:t>
            </a:r>
            <a:r>
              <a:rPr lang="en-US" dirty="0" smtClean="0"/>
              <a:t> </a:t>
            </a:r>
            <a:r>
              <a:rPr lang="en-US" dirty="0" err="1" smtClean="0"/>
              <a:t>panggul</a:t>
            </a:r>
            <a:r>
              <a:rPr lang="en-US" dirty="0" smtClean="0"/>
              <a:t> </a:t>
            </a:r>
            <a:r>
              <a:rPr lang="en-US" dirty="0" err="1" smtClean="0"/>
              <a:t>dengan</a:t>
            </a:r>
            <a:r>
              <a:rPr lang="en-US" dirty="0" smtClean="0"/>
              <a:t> </a:t>
            </a:r>
            <a:r>
              <a:rPr lang="en-US" dirty="0" err="1" smtClean="0"/>
              <a:t>fixator</a:t>
            </a:r>
            <a:r>
              <a:rPr lang="en-US" dirty="0" smtClean="0"/>
              <a:t> </a:t>
            </a:r>
            <a:r>
              <a:rPr lang="en-US" dirty="0" err="1" smtClean="0"/>
              <a:t>eksternal</a:t>
            </a:r>
            <a:r>
              <a:rPr lang="en-US" dirty="0" smtClean="0"/>
              <a:t/>
            </a:r>
            <a:br>
              <a:rPr lang="en-US" dirty="0" smtClean="0"/>
            </a:br>
            <a:r>
              <a:rPr lang="en-US" dirty="0" smtClean="0"/>
              <a:t>- </a:t>
            </a:r>
            <a:r>
              <a:rPr lang="en-US" dirty="0" err="1" smtClean="0"/>
              <a:t>Fisioterapi</a:t>
            </a:r>
            <a:r>
              <a:rPr lang="en-US" dirty="0" smtClean="0"/>
              <a:t>.</a:t>
            </a:r>
            <a:endParaRPr lang="id-ID" dirty="0" smtClean="0"/>
          </a:p>
          <a:p>
            <a:pPr>
              <a:buNone/>
            </a:pPr>
            <a:r>
              <a:rPr lang="en-US" dirty="0" smtClean="0">
                <a:solidFill>
                  <a:schemeClr val="tx2">
                    <a:lumMod val="50000"/>
                  </a:schemeClr>
                </a:solidFill>
              </a:rPr>
              <a:t/>
            </a:r>
            <a:br>
              <a:rPr lang="en-US" dirty="0" smtClean="0">
                <a:solidFill>
                  <a:schemeClr val="tx2">
                    <a:lumMod val="50000"/>
                  </a:schemeClr>
                </a:solidFill>
              </a:rPr>
            </a:br>
            <a:r>
              <a:rPr lang="en-US" b="1" dirty="0" smtClean="0">
                <a:solidFill>
                  <a:schemeClr val="tx2">
                    <a:lumMod val="50000"/>
                  </a:schemeClr>
                </a:solidFill>
              </a:rPr>
              <a:t>● </a:t>
            </a:r>
            <a:r>
              <a:rPr lang="en-US" b="1" dirty="0" err="1" smtClean="0">
                <a:solidFill>
                  <a:schemeClr val="tx2">
                    <a:lumMod val="50000"/>
                  </a:schemeClr>
                </a:solidFill>
              </a:rPr>
              <a:t>Bedah</a:t>
            </a:r>
            <a:r>
              <a:rPr lang="en-US" b="1" dirty="0" smtClean="0">
                <a:solidFill>
                  <a:schemeClr val="tx2">
                    <a:lumMod val="50000"/>
                  </a:schemeClr>
                </a:solidFill>
              </a:rPr>
              <a:t>:</a:t>
            </a:r>
            <a:r>
              <a:rPr lang="en-US" dirty="0" smtClean="0">
                <a:solidFill>
                  <a:srgbClr val="FF0000"/>
                </a:solidFill>
              </a:rPr>
              <a:t/>
            </a:r>
            <a:br>
              <a:rPr lang="en-US" dirty="0" smtClean="0">
                <a:solidFill>
                  <a:srgbClr val="FF0000"/>
                </a:solidFill>
              </a:rPr>
            </a:br>
            <a:r>
              <a:rPr lang="en-US" dirty="0" smtClean="0"/>
              <a:t>- </a:t>
            </a:r>
            <a:r>
              <a:rPr lang="id-ID" dirty="0" smtClean="0"/>
              <a:t>I</a:t>
            </a:r>
            <a:r>
              <a:rPr lang="en-US" dirty="0" err="1" smtClean="0"/>
              <a:t>ntervensi</a:t>
            </a:r>
            <a:r>
              <a:rPr lang="en-US" dirty="0" smtClean="0"/>
              <a:t> </a:t>
            </a:r>
            <a:r>
              <a:rPr lang="en-US" dirty="0" err="1" smtClean="0"/>
              <a:t>operasi</a:t>
            </a:r>
            <a:r>
              <a:rPr lang="en-US" dirty="0" smtClean="0"/>
              <a:t> </a:t>
            </a:r>
            <a:r>
              <a:rPr lang="en-US" dirty="0" err="1" smtClean="0"/>
              <a:t>seringkali</a:t>
            </a:r>
            <a:r>
              <a:rPr lang="en-US" dirty="0" smtClean="0"/>
              <a:t> </a:t>
            </a:r>
            <a:r>
              <a:rPr lang="en-US" dirty="0" err="1" smtClean="0"/>
              <a:t>diindikasikan</a:t>
            </a:r>
            <a:r>
              <a:rPr lang="en-US" dirty="0" smtClean="0"/>
              <a:t> </a:t>
            </a:r>
            <a:r>
              <a:rPr lang="en-US" dirty="0" err="1" smtClean="0"/>
              <a:t>untuk</a:t>
            </a:r>
            <a:r>
              <a:rPr lang="en-US" dirty="0" smtClean="0"/>
              <a:t> </a:t>
            </a:r>
            <a:r>
              <a:rPr lang="en-US" dirty="0" err="1" smtClean="0"/>
              <a:t>fraktur</a:t>
            </a:r>
            <a:r>
              <a:rPr lang="en-US" dirty="0" smtClean="0"/>
              <a:t> </a:t>
            </a:r>
            <a:r>
              <a:rPr lang="en-US" dirty="0" err="1" smtClean="0"/>
              <a:t>panggul</a:t>
            </a:r>
            <a:r>
              <a:rPr lang="en-US" dirty="0" smtClean="0"/>
              <a:t> </a:t>
            </a:r>
            <a:r>
              <a:rPr lang="en-US" dirty="0" err="1" smtClean="0"/>
              <a:t>tidak</a:t>
            </a:r>
            <a:r>
              <a:rPr lang="en-US" dirty="0" smtClean="0"/>
              <a:t> </a:t>
            </a:r>
            <a:r>
              <a:rPr lang="en-US" dirty="0" err="1" smtClean="0"/>
              <a:t>stabil</a:t>
            </a:r>
            <a:r>
              <a:rPr lang="en-US" dirty="0" smtClean="0"/>
              <a:t> </a:t>
            </a:r>
            <a:r>
              <a:rPr lang="en-US" dirty="0" err="1" smtClean="0"/>
              <a:t>dan</a:t>
            </a:r>
            <a:r>
              <a:rPr lang="en-US" dirty="0" smtClean="0"/>
              <a:t> </a:t>
            </a:r>
            <a:r>
              <a:rPr lang="en-US" dirty="0" err="1" smtClean="0"/>
              <a:t>untuk</a:t>
            </a:r>
            <a:r>
              <a:rPr lang="en-US" dirty="0" smtClean="0"/>
              <a:t> </a:t>
            </a:r>
            <a:r>
              <a:rPr lang="en-US" dirty="0" err="1" smtClean="0"/>
              <a:t>gangguan</a:t>
            </a:r>
            <a:r>
              <a:rPr lang="en-US" dirty="0" smtClean="0"/>
              <a:t> </a:t>
            </a:r>
            <a:r>
              <a:rPr lang="en-US" dirty="0" err="1" smtClean="0"/>
              <a:t>acetabular</a:t>
            </a:r>
            <a:r>
              <a:rPr lang="en-US" dirty="0" smtClean="0"/>
              <a:t>.</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r>
              <a:rPr lang="id-ID" dirty="0" smtClean="0"/>
              <a:t/>
            </a:r>
            <a:br>
              <a:rPr lang="id-ID" dirty="0" smtClean="0"/>
            </a:br>
            <a:endParaRPr lang="id-ID" dirty="0"/>
          </a:p>
        </p:txBody>
      </p:sp>
      <p:sp>
        <p:nvSpPr>
          <p:cNvPr id="3" name="Content Placeholder 2"/>
          <p:cNvSpPr>
            <a:spLocks noGrp="1"/>
          </p:cNvSpPr>
          <p:nvPr>
            <p:ph idx="1"/>
          </p:nvPr>
        </p:nvSpPr>
        <p:spPr>
          <a:xfrm>
            <a:off x="685800" y="1783560"/>
            <a:ext cx="8229600" cy="4572000"/>
          </a:xfrm>
        </p:spPr>
        <p:txBody>
          <a:bodyPr/>
          <a:lstStyle/>
          <a:p>
            <a:pPr>
              <a:buNone/>
            </a:pPr>
            <a:r>
              <a:rPr lang="en-US" dirty="0" smtClean="0"/>
              <a:t>●  </a:t>
            </a:r>
            <a:r>
              <a:rPr lang="en-US" dirty="0" err="1" smtClean="0"/>
              <a:t>Malunion</a:t>
            </a:r>
            <a:r>
              <a:rPr lang="en-US" dirty="0" smtClean="0"/>
              <a:t> and OA (</a:t>
            </a:r>
            <a:r>
              <a:rPr lang="en-US" dirty="0" err="1" smtClean="0"/>
              <a:t>acetabular</a:t>
            </a:r>
            <a:r>
              <a:rPr lang="en-US" dirty="0" smtClean="0"/>
              <a:t> fractures)</a:t>
            </a:r>
            <a:endParaRPr lang="id-ID" dirty="0" smtClean="0"/>
          </a:p>
          <a:p>
            <a:pPr>
              <a:buNone/>
            </a:pPr>
            <a:r>
              <a:rPr lang="en-US" dirty="0" smtClean="0"/>
              <a:t>●  </a:t>
            </a:r>
            <a:r>
              <a:rPr lang="en-US" dirty="0" err="1" smtClean="0"/>
              <a:t>Urogenital</a:t>
            </a:r>
            <a:r>
              <a:rPr lang="en-US" dirty="0" smtClean="0"/>
              <a:t> and rectal injury and dysfunction</a:t>
            </a:r>
            <a:endParaRPr lang="id-ID" dirty="0" smtClean="0"/>
          </a:p>
          <a:p>
            <a:pPr>
              <a:buNone/>
            </a:pPr>
            <a:r>
              <a:rPr lang="en-US" dirty="0" smtClean="0"/>
              <a:t>●  Neurovascular injury</a:t>
            </a:r>
            <a:r>
              <a:rPr lang="id-ID" dirty="0" smtClean="0"/>
              <a:t> : </a:t>
            </a:r>
            <a:r>
              <a:rPr lang="en-US" dirty="0" smtClean="0"/>
              <a:t>sciatic nerve </a:t>
            </a:r>
            <a:r>
              <a:rPr lang="en-US" dirty="0" err="1" smtClean="0"/>
              <a:t>neurapraxia</a:t>
            </a:r>
            <a:endParaRPr lang="id-ID" dirty="0" smtClean="0"/>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pPr algn="ctr"/>
            <a:r>
              <a:rPr lang="id-ID" dirty="0" smtClean="0"/>
              <a:t/>
            </a:r>
            <a:br>
              <a:rPr lang="id-ID" dirty="0" smtClean="0"/>
            </a:br>
            <a:endParaRPr lang="id-ID" dirty="0"/>
          </a:p>
        </p:txBody>
      </p:sp>
      <p:sp>
        <p:nvSpPr>
          <p:cNvPr id="3" name="Content Placeholder 2"/>
          <p:cNvSpPr>
            <a:spLocks noGrp="1"/>
          </p:cNvSpPr>
          <p:nvPr>
            <p:ph idx="1"/>
          </p:nvPr>
        </p:nvSpPr>
        <p:spPr>
          <a:xfrm>
            <a:off x="914400" y="1783560"/>
            <a:ext cx="7772400" cy="4464840"/>
          </a:xfrm>
          <a:ln>
            <a:solidFill>
              <a:schemeClr val="accent1"/>
            </a:solidFill>
          </a:ln>
        </p:spPr>
        <p:txBody>
          <a:bodyPr/>
          <a:lstStyle/>
          <a:p>
            <a:pPr>
              <a:buNone/>
            </a:pPr>
            <a:r>
              <a:rPr lang="en-US" sz="3200" b="1" dirty="0" err="1" smtClean="0">
                <a:solidFill>
                  <a:srgbClr val="FFFF00"/>
                </a:solidFill>
              </a:rPr>
              <a:t>Patah</a:t>
            </a:r>
            <a:r>
              <a:rPr lang="en-US" sz="3200" b="1" dirty="0" smtClean="0">
                <a:solidFill>
                  <a:srgbClr val="FFFF00"/>
                </a:solidFill>
              </a:rPr>
              <a:t> </a:t>
            </a:r>
            <a:r>
              <a:rPr lang="en-US" sz="3200" b="1" dirty="0" err="1" smtClean="0">
                <a:solidFill>
                  <a:srgbClr val="FFFF00"/>
                </a:solidFill>
              </a:rPr>
              <a:t>tulang</a:t>
            </a:r>
            <a:r>
              <a:rPr lang="en-US" sz="3200" b="1" dirty="0" smtClean="0">
                <a:solidFill>
                  <a:srgbClr val="FFFF00"/>
                </a:solidFill>
              </a:rPr>
              <a:t> </a:t>
            </a:r>
            <a:r>
              <a:rPr lang="en-US" sz="3200" b="1" dirty="0" err="1" smtClean="0">
                <a:solidFill>
                  <a:srgbClr val="FFFF00"/>
                </a:solidFill>
              </a:rPr>
              <a:t>ini</a:t>
            </a:r>
            <a:r>
              <a:rPr lang="en-US" sz="3200" b="1" dirty="0" smtClean="0">
                <a:solidFill>
                  <a:srgbClr val="FFFF00"/>
                </a:solidFill>
              </a:rPr>
              <a:t> </a:t>
            </a:r>
            <a:r>
              <a:rPr lang="en-US" sz="3200" b="1" dirty="0" err="1" smtClean="0">
                <a:solidFill>
                  <a:srgbClr val="FFFF00"/>
                </a:solidFill>
              </a:rPr>
              <a:t>dibedakan</a:t>
            </a:r>
            <a:r>
              <a:rPr lang="en-US" sz="3200" b="1" dirty="0" smtClean="0">
                <a:solidFill>
                  <a:srgbClr val="FFFF00"/>
                </a:solidFill>
              </a:rPr>
              <a:t> </a:t>
            </a:r>
            <a:r>
              <a:rPr lang="en-US" sz="3200" b="1" dirty="0" err="1" smtClean="0">
                <a:solidFill>
                  <a:srgbClr val="FFFF00"/>
                </a:solidFill>
              </a:rPr>
              <a:t>menjadi</a:t>
            </a:r>
            <a:r>
              <a:rPr lang="en-US" sz="3200" b="1" dirty="0" smtClean="0">
                <a:solidFill>
                  <a:srgbClr val="FFFF00"/>
                </a:solidFill>
              </a:rPr>
              <a:t>: </a:t>
            </a:r>
          </a:p>
          <a:p>
            <a:pPr lvl="0"/>
            <a:r>
              <a:rPr lang="en-US" sz="3200" b="1" dirty="0" smtClean="0"/>
              <a:t>Sub capital : </a:t>
            </a:r>
            <a:r>
              <a:rPr lang="en-US" sz="3200" b="1" dirty="0" err="1" smtClean="0"/>
              <a:t>antara</a:t>
            </a:r>
            <a:r>
              <a:rPr lang="en-US" sz="3200" b="1" dirty="0" smtClean="0"/>
              <a:t> caput </a:t>
            </a:r>
            <a:r>
              <a:rPr lang="en-US" sz="3200" b="1" dirty="0" err="1" smtClean="0"/>
              <a:t>dan</a:t>
            </a:r>
            <a:r>
              <a:rPr lang="en-US" sz="3200" b="1" dirty="0" smtClean="0"/>
              <a:t> </a:t>
            </a:r>
            <a:r>
              <a:rPr lang="en-US" sz="3200" b="1" dirty="0" err="1" smtClean="0"/>
              <a:t>collum</a:t>
            </a:r>
            <a:r>
              <a:rPr lang="en-US" sz="3200" b="1" dirty="0" smtClean="0"/>
              <a:t> </a:t>
            </a:r>
            <a:r>
              <a:rPr lang="en-US" sz="3200" b="1" dirty="0" err="1" smtClean="0"/>
              <a:t>femoris</a:t>
            </a:r>
            <a:endParaRPr lang="en-US" sz="3200" b="1" dirty="0" smtClean="0"/>
          </a:p>
          <a:p>
            <a:pPr lvl="0"/>
            <a:r>
              <a:rPr lang="en-US" sz="3200" b="1" dirty="0" smtClean="0"/>
              <a:t>Trans Cervical : </a:t>
            </a:r>
            <a:r>
              <a:rPr lang="en-US" sz="3200" b="1" dirty="0" err="1" smtClean="0"/>
              <a:t>Pertengahan</a:t>
            </a:r>
            <a:r>
              <a:rPr lang="en-US" sz="3200" b="1" dirty="0" smtClean="0"/>
              <a:t> </a:t>
            </a:r>
            <a:r>
              <a:rPr lang="en-US" sz="3200" b="1" dirty="0" err="1" smtClean="0"/>
              <a:t>Collum</a:t>
            </a:r>
            <a:r>
              <a:rPr lang="en-US" sz="3200" b="1" dirty="0" smtClean="0"/>
              <a:t> </a:t>
            </a:r>
            <a:r>
              <a:rPr lang="en-US" sz="3200" b="1" dirty="0" err="1" smtClean="0"/>
              <a:t>femoris</a:t>
            </a:r>
            <a:endParaRPr lang="en-US" sz="3200" b="1" dirty="0" smtClean="0"/>
          </a:p>
          <a:p>
            <a:pPr lvl="0"/>
            <a:r>
              <a:rPr lang="en-US" sz="3200" b="1" dirty="0" err="1" smtClean="0"/>
              <a:t>Intertochanterica</a:t>
            </a:r>
            <a:r>
              <a:rPr lang="en-US" sz="3200" b="1" dirty="0" smtClean="0"/>
              <a:t> : </a:t>
            </a:r>
            <a:r>
              <a:rPr lang="en-US" sz="3200" b="1" dirty="0" err="1" smtClean="0"/>
              <a:t>Antara</a:t>
            </a:r>
            <a:r>
              <a:rPr lang="en-US" sz="3200" b="1" dirty="0" smtClean="0"/>
              <a:t> </a:t>
            </a:r>
            <a:r>
              <a:rPr lang="en-US" sz="3200" b="1" dirty="0" err="1" smtClean="0"/>
              <a:t>Collum</a:t>
            </a:r>
            <a:r>
              <a:rPr lang="en-US" sz="3200" b="1" dirty="0" smtClean="0"/>
              <a:t> </a:t>
            </a:r>
            <a:r>
              <a:rPr lang="en-US" sz="3200" b="1" dirty="0" err="1" smtClean="0"/>
              <a:t>dan</a:t>
            </a:r>
            <a:r>
              <a:rPr lang="en-US" sz="3200" b="1" dirty="0" smtClean="0"/>
              <a:t> </a:t>
            </a:r>
            <a:r>
              <a:rPr lang="en-US" sz="3200" b="1" dirty="0" err="1" smtClean="0"/>
              <a:t>trochantor</a:t>
            </a:r>
            <a:endParaRPr lang="en-US" sz="3200" b="1" dirty="0" smtClean="0"/>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TextBox 5"/>
          <p:cNvSpPr txBox="1"/>
          <p:nvPr/>
        </p:nvSpPr>
        <p:spPr>
          <a:xfrm>
            <a:off x="914400" y="533400"/>
            <a:ext cx="7772400" cy="646331"/>
          </a:xfrm>
          <a:prstGeom prst="rect">
            <a:avLst/>
          </a:prstGeom>
          <a:noFill/>
          <a:ln w="19050">
            <a:noFill/>
          </a:ln>
        </p:spPr>
        <p:txBody>
          <a:bodyPr wrap="square" rtlCol="0">
            <a:spAutoFit/>
          </a:bodyPr>
          <a:lstStyle/>
          <a:p>
            <a:pPr algn="ctr"/>
            <a:r>
              <a:rPr lang="en-US" sz="3600" b="1" dirty="0" smtClean="0">
                <a:solidFill>
                  <a:srgbClr val="FFC000"/>
                </a:solidFill>
              </a:rPr>
              <a:t> Fracture  </a:t>
            </a:r>
            <a:r>
              <a:rPr lang="en-US" sz="3600" b="1" dirty="0" err="1" smtClean="0">
                <a:solidFill>
                  <a:srgbClr val="FFC000"/>
                </a:solidFill>
              </a:rPr>
              <a:t>Collum</a:t>
            </a:r>
            <a:r>
              <a:rPr lang="en-US" sz="3600" b="1" dirty="0" smtClean="0">
                <a:solidFill>
                  <a:srgbClr val="FFC000"/>
                </a:solidFill>
              </a:rPr>
              <a:t> </a:t>
            </a:r>
            <a:r>
              <a:rPr lang="en-US" sz="3600" b="1" dirty="0" err="1" smtClean="0">
                <a:solidFill>
                  <a:srgbClr val="FFC000"/>
                </a:solidFill>
              </a:rPr>
              <a:t>Femuris</a:t>
            </a:r>
            <a:endParaRPr lang="en-US" sz="3600" b="1" dirty="0">
              <a:solidFill>
                <a:srgbClr val="FFC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CF 2.jpg"/>
          <p:cNvPicPr>
            <a:picLocks noGrp="1" noChangeAspect="1"/>
          </p:cNvPicPr>
          <p:nvPr>
            <p:ph idx="1"/>
          </p:nvPr>
        </p:nvPicPr>
        <p:blipFill>
          <a:blip r:embed="rId2"/>
          <a:stretch>
            <a:fillRect/>
          </a:stretch>
        </p:blipFill>
        <p:spPr>
          <a:xfrm>
            <a:off x="685800" y="1752600"/>
            <a:ext cx="2400300" cy="1905000"/>
          </a:xfrm>
          <a:prstGeom prst="rect">
            <a:avLst/>
          </a:prstGeom>
          <a:ln>
            <a:solidFill>
              <a:srgbClr val="0000FF"/>
            </a:solidFill>
          </a:ln>
        </p:spPr>
      </p:pic>
      <p:pic>
        <p:nvPicPr>
          <p:cNvPr id="7" name="Picture 2"/>
          <p:cNvPicPr>
            <a:picLocks noChangeAspect="1" noChangeArrowheads="1"/>
          </p:cNvPicPr>
          <p:nvPr/>
        </p:nvPicPr>
        <p:blipFill>
          <a:blip r:embed="rId3"/>
          <a:srcRect/>
          <a:stretch>
            <a:fillRect/>
          </a:stretch>
        </p:blipFill>
        <p:spPr bwMode="auto">
          <a:xfrm>
            <a:off x="6096000" y="1752600"/>
            <a:ext cx="1981200" cy="1812588"/>
          </a:xfrm>
          <a:prstGeom prst="rect">
            <a:avLst/>
          </a:prstGeom>
          <a:noFill/>
          <a:ln w="9525">
            <a:solidFill>
              <a:srgbClr val="0000FF"/>
            </a:solidFill>
            <a:miter lim="800000"/>
            <a:headEnd/>
            <a:tailEnd/>
          </a:ln>
          <a:effectLst/>
        </p:spPr>
      </p:pic>
      <p:pic>
        <p:nvPicPr>
          <p:cNvPr id="8" name="Picture 7" descr="CF 7.jpg"/>
          <p:cNvPicPr>
            <a:picLocks noChangeAspect="1"/>
          </p:cNvPicPr>
          <p:nvPr/>
        </p:nvPicPr>
        <p:blipFill>
          <a:blip r:embed="rId4"/>
          <a:stretch>
            <a:fillRect/>
          </a:stretch>
        </p:blipFill>
        <p:spPr>
          <a:xfrm>
            <a:off x="685800" y="4038600"/>
            <a:ext cx="2438400" cy="2471204"/>
          </a:xfrm>
          <a:prstGeom prst="rect">
            <a:avLst/>
          </a:prstGeom>
          <a:ln>
            <a:solidFill>
              <a:srgbClr val="0000FF"/>
            </a:solidFill>
          </a:ln>
        </p:spPr>
      </p:pic>
      <p:pic>
        <p:nvPicPr>
          <p:cNvPr id="9" name="Picture 8" descr="CF 8.jpg"/>
          <p:cNvPicPr>
            <a:picLocks noChangeAspect="1"/>
          </p:cNvPicPr>
          <p:nvPr/>
        </p:nvPicPr>
        <p:blipFill>
          <a:blip r:embed="rId5"/>
          <a:stretch>
            <a:fillRect/>
          </a:stretch>
        </p:blipFill>
        <p:spPr>
          <a:xfrm>
            <a:off x="3276600" y="4038600"/>
            <a:ext cx="1885950" cy="2419350"/>
          </a:xfrm>
          <a:prstGeom prst="rect">
            <a:avLst/>
          </a:prstGeom>
          <a:ln>
            <a:solidFill>
              <a:srgbClr val="0000FF"/>
            </a:solidFill>
          </a:ln>
        </p:spPr>
      </p:pic>
      <p:pic>
        <p:nvPicPr>
          <p:cNvPr id="10" name="Picture 9" descr="CF 9.jpg"/>
          <p:cNvPicPr>
            <a:picLocks noChangeAspect="1"/>
          </p:cNvPicPr>
          <p:nvPr/>
        </p:nvPicPr>
        <p:blipFill>
          <a:blip r:embed="rId6"/>
          <a:stretch>
            <a:fillRect/>
          </a:stretch>
        </p:blipFill>
        <p:spPr>
          <a:xfrm>
            <a:off x="5334000" y="3962400"/>
            <a:ext cx="3363310" cy="2438400"/>
          </a:xfrm>
          <a:prstGeom prst="rect">
            <a:avLst/>
          </a:prstGeom>
          <a:ln>
            <a:solidFill>
              <a:srgbClr val="0000FF"/>
            </a:solidFill>
          </a:ln>
        </p:spPr>
      </p:pic>
      <p:sp>
        <p:nvSpPr>
          <p:cNvPr id="11" name="Rectangle 10"/>
          <p:cNvSpPr/>
          <p:nvPr/>
        </p:nvSpPr>
        <p:spPr>
          <a:xfrm>
            <a:off x="762000" y="838200"/>
            <a:ext cx="2286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u="sng" dirty="0" smtClean="0"/>
              <a:t># Collum femuris</a:t>
            </a:r>
            <a:endParaRPr lang="en-US" dirty="0"/>
          </a:p>
        </p:txBody>
      </p:sp>
      <p:sp>
        <p:nvSpPr>
          <p:cNvPr id="12" name="Rectangle 11"/>
          <p:cNvSpPr/>
          <p:nvPr/>
        </p:nvSpPr>
        <p:spPr>
          <a:xfrm>
            <a:off x="6019800" y="914400"/>
            <a:ext cx="2286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u="sng" dirty="0" smtClean="0"/>
              <a:t># Acetabular</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Fractur Throchantor</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FT 2.jpg"/>
          <p:cNvPicPr>
            <a:picLocks noGrp="1" noChangeAspect="1"/>
          </p:cNvPicPr>
          <p:nvPr>
            <p:ph idx="1"/>
          </p:nvPr>
        </p:nvPicPr>
        <p:blipFill>
          <a:blip r:embed="rId2"/>
          <a:stretch>
            <a:fillRect/>
          </a:stretch>
        </p:blipFill>
        <p:spPr>
          <a:xfrm>
            <a:off x="629678" y="1828799"/>
            <a:ext cx="2189722" cy="3149921"/>
          </a:xfrm>
          <a:prstGeom prst="rect">
            <a:avLst/>
          </a:prstGeom>
          <a:ln>
            <a:solidFill>
              <a:srgbClr val="FFC000"/>
            </a:solidFill>
          </a:ln>
        </p:spPr>
      </p:pic>
      <p:pic>
        <p:nvPicPr>
          <p:cNvPr id="7" name="Picture 6" descr="FT 3.jpg"/>
          <p:cNvPicPr>
            <a:picLocks noChangeAspect="1"/>
          </p:cNvPicPr>
          <p:nvPr/>
        </p:nvPicPr>
        <p:blipFill>
          <a:blip r:embed="rId3"/>
          <a:stretch>
            <a:fillRect/>
          </a:stretch>
        </p:blipFill>
        <p:spPr>
          <a:xfrm>
            <a:off x="3136192" y="1828800"/>
            <a:ext cx="2340134" cy="3124200"/>
          </a:xfrm>
          <a:prstGeom prst="rect">
            <a:avLst/>
          </a:prstGeom>
          <a:ln>
            <a:solidFill>
              <a:srgbClr val="FFC000"/>
            </a:solidFill>
          </a:ln>
        </p:spPr>
      </p:pic>
      <p:pic>
        <p:nvPicPr>
          <p:cNvPr id="8" name="Picture 7" descr="FT 4.jpg"/>
          <p:cNvPicPr>
            <a:picLocks noChangeAspect="1"/>
          </p:cNvPicPr>
          <p:nvPr/>
        </p:nvPicPr>
        <p:blipFill>
          <a:blip r:embed="rId4"/>
          <a:stretch>
            <a:fillRect/>
          </a:stretch>
        </p:blipFill>
        <p:spPr>
          <a:xfrm>
            <a:off x="5936198" y="1828800"/>
            <a:ext cx="2754956" cy="4343400"/>
          </a:xfrm>
          <a:prstGeom prst="rect">
            <a:avLst/>
          </a:prstGeom>
          <a:ln>
            <a:solidFill>
              <a:schemeClr val="accent3"/>
            </a:solidFill>
          </a:ln>
        </p:spPr>
      </p:pic>
      <p:sp>
        <p:nvSpPr>
          <p:cNvPr id="9" name="TextBox 8"/>
          <p:cNvSpPr txBox="1"/>
          <p:nvPr/>
        </p:nvSpPr>
        <p:spPr>
          <a:xfrm>
            <a:off x="6172200" y="6172200"/>
            <a:ext cx="2362200" cy="461665"/>
          </a:xfrm>
          <a:prstGeom prst="rect">
            <a:avLst/>
          </a:prstGeom>
          <a:noFill/>
        </p:spPr>
        <p:txBody>
          <a:bodyPr wrap="square" rtlCol="0">
            <a:spAutoFit/>
          </a:bodyPr>
          <a:lstStyle/>
          <a:p>
            <a:r>
              <a:rPr lang="id-ID" sz="2400" b="1" dirty="0" smtClean="0"/>
              <a:t>  Post Operative</a:t>
            </a:r>
            <a:endParaRPr lang="id-ID"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a:ln>
            <a:solidFill>
              <a:schemeClr val="tx2">
                <a:lumMod val="75000"/>
              </a:schemeClr>
            </a:solidFill>
          </a:ln>
        </p:spPr>
        <p:txBody>
          <a:bodyPr/>
          <a:lstStyle/>
          <a:p>
            <a:r>
              <a:rPr lang="id-ID" sz="1600" dirty="0" smtClean="0">
                <a:latin typeface="Calibri" pitchFamily="34" charset="0"/>
                <a:cs typeface="Calibri" pitchFamily="34" charset="0"/>
              </a:rPr>
              <a:t>Gangguan mobilitas sendi, fungsi motor, kinerja otot dan ROM yang berkaitan dengan </a:t>
            </a:r>
            <a:br>
              <a:rPr lang="id-ID" sz="1600" dirty="0" smtClean="0">
                <a:latin typeface="Calibri" pitchFamily="34" charset="0"/>
                <a:cs typeface="Calibri" pitchFamily="34" charset="0"/>
              </a:rPr>
            </a:br>
            <a:r>
              <a:rPr lang="id-ID" sz="3200" b="1" dirty="0" smtClean="0">
                <a:solidFill>
                  <a:srgbClr val="FFFF00"/>
                </a:solidFill>
                <a:latin typeface="Calibri" pitchFamily="34" charset="0"/>
                <a:cs typeface="Calibri" pitchFamily="34" charset="0"/>
              </a:rPr>
              <a:t>Inflamasi lokal</a:t>
            </a:r>
            <a:r>
              <a:rPr lang="en-US" sz="3200" b="1" dirty="0" smtClean="0">
                <a:solidFill>
                  <a:srgbClr val="FFFF00"/>
                </a:solidFill>
                <a:latin typeface="Calibri" pitchFamily="34" charset="0"/>
                <a:cs typeface="Calibri" pitchFamily="34" charset="0"/>
              </a:rPr>
              <a:t>.</a:t>
            </a:r>
            <a:r>
              <a:rPr lang="id-ID" sz="3200" b="1" dirty="0" smtClean="0">
                <a:solidFill>
                  <a:srgbClr val="FFFF00"/>
                </a:solidFill>
                <a:latin typeface="Calibri" pitchFamily="34" charset="0"/>
                <a:cs typeface="Calibri" pitchFamily="34" charset="0"/>
              </a:rPr>
              <a:t> </a:t>
            </a:r>
            <a:r>
              <a:rPr lang="en-US" sz="3200" dirty="0" smtClean="0">
                <a:latin typeface="Calibri" pitchFamily="34" charset="0"/>
                <a:cs typeface="Calibri" pitchFamily="34" charset="0"/>
              </a:rPr>
              <a:t/>
            </a:r>
            <a:br>
              <a:rPr lang="en-US" sz="3200" dirty="0" smtClean="0">
                <a:latin typeface="Calibri" pitchFamily="34" charset="0"/>
                <a:cs typeface="Calibri" pitchFamily="34" charset="0"/>
              </a:rPr>
            </a:br>
            <a:endParaRPr lang="id-ID" sz="3200" b="1"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TextBox 5"/>
          <p:cNvSpPr txBox="1"/>
          <p:nvPr/>
        </p:nvSpPr>
        <p:spPr>
          <a:xfrm>
            <a:off x="914400" y="1600200"/>
            <a:ext cx="7772400" cy="4524315"/>
          </a:xfrm>
          <a:prstGeom prst="rect">
            <a:avLst/>
          </a:prstGeom>
          <a:solidFill>
            <a:srgbClr val="FF0000"/>
          </a:solidFill>
        </p:spPr>
        <p:txBody>
          <a:bodyPr wrap="square" rtlCol="0">
            <a:spAutoFit/>
          </a:bodyPr>
          <a:lstStyle/>
          <a:p>
            <a:pPr algn="ctr"/>
            <a:endParaRPr lang="id-ID" sz="3600" b="1" dirty="0" smtClean="0"/>
          </a:p>
          <a:p>
            <a:pPr algn="ctr"/>
            <a:endParaRPr lang="id-ID" sz="3600" b="1" dirty="0" smtClean="0"/>
          </a:p>
          <a:p>
            <a:pPr algn="ctr"/>
            <a:endParaRPr lang="id-ID" sz="3600" b="1" dirty="0" smtClean="0"/>
          </a:p>
          <a:p>
            <a:pPr algn="ctr"/>
            <a:endParaRPr lang="id-ID" sz="3600" b="1" dirty="0" smtClean="0"/>
          </a:p>
          <a:p>
            <a:pPr algn="ctr"/>
            <a:r>
              <a:rPr lang="id-ID" sz="3600" b="1" dirty="0" smtClean="0"/>
              <a:t>OSTEOARTHRITIS</a:t>
            </a:r>
          </a:p>
          <a:p>
            <a:pPr algn="ctr"/>
            <a:endParaRPr lang="id-ID" sz="3600" b="1" dirty="0" smtClean="0"/>
          </a:p>
          <a:p>
            <a:pPr algn="ctr"/>
            <a:endParaRPr lang="id-ID" sz="3600" b="1" dirty="0" smtClean="0"/>
          </a:p>
          <a:p>
            <a:pPr algn="ctr"/>
            <a:endParaRPr lang="id-ID" sz="3600" b="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pPr algn="ctr"/>
            <a:r>
              <a:rPr lang="en-US" b="1" dirty="0" smtClean="0">
                <a:solidFill>
                  <a:schemeClr val="accent3"/>
                </a:solidFill>
              </a:rPr>
              <a:t>HIP DISLOCATION</a:t>
            </a:r>
            <a:r>
              <a:rPr lang="id-ID" dirty="0" smtClean="0"/>
              <a:t/>
            </a:r>
            <a:br>
              <a:rPr lang="id-ID" dirty="0" smtClean="0"/>
            </a:br>
            <a:endParaRPr lang="id-ID" dirty="0"/>
          </a:p>
        </p:txBody>
      </p:sp>
      <p:sp>
        <p:nvSpPr>
          <p:cNvPr id="3" name="Content Placeholder 2"/>
          <p:cNvSpPr>
            <a:spLocks noGrp="1"/>
          </p:cNvSpPr>
          <p:nvPr>
            <p:ph idx="1"/>
          </p:nvPr>
        </p:nvSpPr>
        <p:spPr/>
        <p:txBody>
          <a:bodyPr>
            <a:normAutofit/>
          </a:bodyPr>
          <a:lstStyle/>
          <a:p>
            <a:r>
              <a:rPr lang="en-US" i="1" dirty="0" smtClean="0"/>
              <a:t>Clinical presentation</a:t>
            </a:r>
            <a:endParaRPr lang="id-ID" dirty="0" smtClean="0"/>
          </a:p>
          <a:p>
            <a:r>
              <a:rPr lang="id-ID" dirty="0" smtClean="0"/>
              <a:t>Hip nyeri dan bengkak dengan ROM terbatas.</a:t>
            </a:r>
            <a:br>
              <a:rPr lang="id-ID" dirty="0" smtClean="0"/>
            </a:br>
            <a:r>
              <a:rPr lang="id-ID" dirty="0" smtClean="0"/>
              <a:t>Sering terlihat deformitas:</a:t>
            </a:r>
            <a:br>
              <a:rPr lang="id-ID" dirty="0" smtClean="0"/>
            </a:br>
            <a:r>
              <a:rPr lang="id-ID" dirty="0" smtClean="0"/>
              <a:t>- Hilangnya lipatan kulit normal</a:t>
            </a:r>
            <a:br>
              <a:rPr lang="id-ID" dirty="0" smtClean="0"/>
            </a:br>
            <a:r>
              <a:rPr lang="id-ID" dirty="0" smtClean="0"/>
              <a:t>- Posterior: Hip fleksi, adduksi, shortened  dan </a:t>
            </a:r>
          </a:p>
          <a:p>
            <a:r>
              <a:rPr lang="id-ID" dirty="0" smtClean="0"/>
              <a:t>                             internal rotasi.</a:t>
            </a:r>
            <a:br>
              <a:rPr lang="id-ID" dirty="0" smtClean="0"/>
            </a:br>
            <a:r>
              <a:rPr lang="id-ID" dirty="0" smtClean="0"/>
              <a:t>- Anterior: Hip fleksi, abduksi, shortened  dan </a:t>
            </a:r>
          </a:p>
          <a:p>
            <a:pPr>
              <a:buNone/>
            </a:pPr>
            <a:r>
              <a:rPr lang="id-ID" dirty="0" smtClean="0"/>
              <a:t>                             enternal rotasi. </a:t>
            </a:r>
            <a:br>
              <a:rPr lang="id-ID" dirty="0" smtClean="0"/>
            </a:b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305800" cy="6324600"/>
          </a:xfrm>
        </p:spPr>
        <p:txBody>
          <a:bodyPr>
            <a:normAutofit/>
          </a:bodyPr>
          <a:lstStyle/>
          <a:p>
            <a:r>
              <a:rPr lang="id-ID" sz="3500" dirty="0" smtClean="0">
                <a:solidFill>
                  <a:schemeClr val="tx2">
                    <a:lumMod val="50000"/>
                  </a:schemeClr>
                </a:solidFill>
              </a:rPr>
              <a:t>Pemeriksaan penunjang</a:t>
            </a:r>
          </a:p>
          <a:p>
            <a:pPr>
              <a:buNone/>
            </a:pPr>
            <a:r>
              <a:rPr lang="id-ID" dirty="0" smtClean="0">
                <a:solidFill>
                  <a:srgbClr val="FF0000"/>
                </a:solidFill>
              </a:rPr>
              <a:t/>
            </a:r>
            <a:br>
              <a:rPr lang="id-ID" dirty="0" smtClean="0">
                <a:solidFill>
                  <a:srgbClr val="FF0000"/>
                </a:solidFill>
              </a:rPr>
            </a:br>
            <a:r>
              <a:rPr lang="id-ID" b="1" dirty="0" smtClean="0">
                <a:solidFill>
                  <a:srgbClr val="FFFF00"/>
                </a:solidFill>
              </a:rPr>
              <a:t>X-Ray Hip, femur dan lutut  (AP dan lateral):</a:t>
            </a:r>
            <a:r>
              <a:rPr lang="id-ID" dirty="0" smtClean="0"/>
              <a:t/>
            </a:r>
            <a:br>
              <a:rPr lang="id-ID" dirty="0" smtClean="0"/>
            </a:br>
            <a:r>
              <a:rPr lang="id-ID" dirty="0" smtClean="0"/>
              <a:t>- Posisi dislokasi (Thompson Epstein-klasifikasi)</a:t>
            </a:r>
            <a:br>
              <a:rPr lang="id-ID" dirty="0" smtClean="0"/>
            </a:br>
            <a:r>
              <a:rPr lang="id-ID" dirty="0" smtClean="0"/>
              <a:t>- Cedera bersamaan, misalnya dengan </a:t>
            </a:r>
          </a:p>
          <a:p>
            <a:pPr>
              <a:buNone/>
            </a:pPr>
            <a:r>
              <a:rPr lang="id-ID" dirty="0" smtClean="0"/>
              <a:t>        acetabular fraktur, fraktur head of femoral,</a:t>
            </a:r>
          </a:p>
          <a:p>
            <a:pPr>
              <a:buNone/>
            </a:pPr>
            <a:r>
              <a:rPr lang="id-ID" dirty="0" smtClean="0"/>
              <a:t>        fraktur shaft of  femur, cedera pada PCL .</a:t>
            </a:r>
            <a:r>
              <a:rPr lang="en-US" dirty="0" smtClean="0"/>
              <a:t> </a:t>
            </a:r>
            <a:endParaRPr lang="id-ID" dirty="0" smtClean="0"/>
          </a:p>
          <a:p>
            <a:pPr>
              <a:buNone/>
            </a:pP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r>
              <a:rPr lang="id-ID" dirty="0" smtClean="0"/>
              <a:t/>
            </a:r>
            <a:br>
              <a:rPr lang="id-ID" dirty="0" smtClean="0"/>
            </a:br>
            <a:endParaRPr lang="id-ID" dirty="0"/>
          </a:p>
        </p:txBody>
      </p:sp>
      <p:sp>
        <p:nvSpPr>
          <p:cNvPr id="3" name="Content Placeholder 2"/>
          <p:cNvSpPr>
            <a:spLocks noGrp="1"/>
          </p:cNvSpPr>
          <p:nvPr>
            <p:ph idx="1"/>
          </p:nvPr>
        </p:nvSpPr>
        <p:spPr>
          <a:ln>
            <a:solidFill>
              <a:schemeClr val="accent6"/>
            </a:solidFill>
          </a:ln>
        </p:spPr>
        <p:txBody>
          <a:bodyPr>
            <a:normAutofit fontScale="85000" lnSpcReduction="20000"/>
          </a:bodyPr>
          <a:lstStyle/>
          <a:p>
            <a:pPr>
              <a:buNone/>
            </a:pPr>
            <a:r>
              <a:rPr lang="en-US" sz="3500" b="1" dirty="0" smtClean="0">
                <a:solidFill>
                  <a:srgbClr val="FFFF00"/>
                </a:solidFill>
              </a:rPr>
              <a:t>●  Conservative:</a:t>
            </a:r>
            <a:endParaRPr lang="id-ID" sz="3500" b="1" dirty="0" smtClean="0">
              <a:solidFill>
                <a:srgbClr val="FFFF00"/>
              </a:solidFill>
            </a:endParaRPr>
          </a:p>
          <a:p>
            <a:pPr>
              <a:buNone/>
            </a:pPr>
            <a:r>
              <a:rPr lang="en-US" dirty="0" smtClean="0"/>
              <a:t>— immediate  reduction  under GA; remember  a check radiograph (or CT scan) post reduction</a:t>
            </a:r>
            <a:endParaRPr lang="id-ID" dirty="0" smtClean="0"/>
          </a:p>
          <a:p>
            <a:pPr>
              <a:buNone/>
            </a:pPr>
            <a:r>
              <a:rPr lang="en-US" dirty="0" smtClean="0"/>
              <a:t/>
            </a:r>
            <a:br>
              <a:rPr lang="en-US" dirty="0" smtClean="0"/>
            </a:br>
            <a:r>
              <a:rPr lang="en-US" dirty="0" smtClean="0"/>
              <a:t> </a:t>
            </a:r>
            <a:endParaRPr lang="id-ID" dirty="0" smtClean="0"/>
          </a:p>
          <a:p>
            <a:pPr>
              <a:buNone/>
            </a:pPr>
            <a:r>
              <a:rPr lang="en-US" dirty="0" smtClean="0"/>
              <a:t>— immobilization (rest) and traction</a:t>
            </a:r>
            <a:endParaRPr lang="id-ID" dirty="0" smtClean="0"/>
          </a:p>
          <a:p>
            <a:pPr>
              <a:buNone/>
            </a:pPr>
            <a:r>
              <a:rPr lang="en-US" dirty="0" smtClean="0"/>
              <a:t>— physiotherapy.</a:t>
            </a:r>
            <a:endParaRPr lang="id-ID" dirty="0" smtClean="0"/>
          </a:p>
          <a:p>
            <a:endParaRPr lang="id-ID" sz="3500" b="1" dirty="0" smtClean="0">
              <a:solidFill>
                <a:srgbClr val="FFFF00"/>
              </a:solidFill>
            </a:endParaRPr>
          </a:p>
          <a:p>
            <a:pPr>
              <a:buNone/>
            </a:pPr>
            <a:r>
              <a:rPr lang="en-US" sz="3500" b="1" dirty="0" smtClean="0">
                <a:solidFill>
                  <a:srgbClr val="FFFF00"/>
                </a:solidFill>
              </a:rPr>
              <a:t>●  Surgical:</a:t>
            </a:r>
            <a:endParaRPr lang="id-ID" sz="3500" b="1" dirty="0" smtClean="0">
              <a:solidFill>
                <a:srgbClr val="FFFF00"/>
              </a:solidFill>
            </a:endParaRPr>
          </a:p>
          <a:p>
            <a:pPr>
              <a:buNone/>
            </a:pPr>
            <a:r>
              <a:rPr lang="en-US" dirty="0" smtClean="0"/>
              <a:t>— indicated  for fracture-dislocations, e.g. displaced fracture  of </a:t>
            </a:r>
            <a:r>
              <a:rPr lang="en-US" dirty="0" err="1" smtClean="0"/>
              <a:t>acetabulum</a:t>
            </a:r>
            <a:r>
              <a:rPr lang="en-US" dirty="0" smtClean="0"/>
              <a:t>.</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Complications</a:t>
            </a:r>
            <a:r>
              <a:rPr lang="id-ID" dirty="0" smtClean="0"/>
              <a:t/>
            </a:r>
            <a:br>
              <a:rPr lang="id-ID" dirty="0" smtClean="0"/>
            </a:br>
            <a:endParaRPr lang="id-ID" dirty="0"/>
          </a:p>
        </p:txBody>
      </p:sp>
      <p:sp>
        <p:nvSpPr>
          <p:cNvPr id="3" name="Content Placeholder 2"/>
          <p:cNvSpPr>
            <a:spLocks noGrp="1"/>
          </p:cNvSpPr>
          <p:nvPr>
            <p:ph idx="1"/>
          </p:nvPr>
        </p:nvSpPr>
        <p:spPr/>
        <p:txBody>
          <a:bodyPr/>
          <a:lstStyle/>
          <a:p>
            <a:pPr>
              <a:buNone/>
            </a:pPr>
            <a:r>
              <a:rPr lang="en-US" dirty="0" smtClean="0"/>
              <a:t>●  Recurrence</a:t>
            </a:r>
            <a:r>
              <a:rPr lang="id-ID" dirty="0" smtClean="0"/>
              <a:t> (kambuh/ re-dislokasi)</a:t>
            </a:r>
          </a:p>
          <a:p>
            <a:pPr>
              <a:buNone/>
            </a:pPr>
            <a:r>
              <a:rPr lang="en-US" dirty="0" smtClean="0"/>
              <a:t>●  </a:t>
            </a:r>
            <a:r>
              <a:rPr lang="en-US" dirty="0" err="1" smtClean="0"/>
              <a:t>Avascular</a:t>
            </a:r>
            <a:r>
              <a:rPr lang="en-US" dirty="0" smtClean="0"/>
              <a:t>  necrosis: secondary  OA</a:t>
            </a:r>
            <a:endParaRPr lang="id-ID" dirty="0" smtClean="0"/>
          </a:p>
          <a:p>
            <a:pPr>
              <a:buNone/>
            </a:pPr>
            <a:r>
              <a:rPr lang="en-US" dirty="0" smtClean="0"/>
              <a:t>●  Neurovascular injury: sciatic nerve</a:t>
            </a:r>
            <a:endParaRPr lang="id-ID" dirty="0" smtClean="0"/>
          </a:p>
          <a:p>
            <a:pPr>
              <a:buNone/>
            </a:pPr>
            <a:r>
              <a:rPr lang="id-ID" dirty="0" smtClean="0"/>
              <a:t>    </a:t>
            </a:r>
            <a:r>
              <a:rPr lang="en-US" dirty="0" smtClean="0"/>
              <a:t> </a:t>
            </a:r>
            <a:r>
              <a:rPr lang="en-US" dirty="0" err="1" smtClean="0"/>
              <a:t>neurapraxia</a:t>
            </a:r>
            <a:r>
              <a:rPr lang="en-US" dirty="0" smtClean="0"/>
              <a:t>.</a:t>
            </a:r>
            <a:endParaRPr lang="id-ID" dirty="0" smtClean="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FFC000"/>
            </a:solidFill>
          </a:ln>
        </p:spPr>
        <p:txBody>
          <a:bodyPr/>
          <a:lstStyle/>
          <a:p>
            <a:pPr algn="ctr"/>
            <a:r>
              <a:rPr lang="id-ID" b="1" dirty="0" smtClean="0">
                <a:solidFill>
                  <a:schemeClr val="accent3"/>
                </a:solidFill>
              </a:rPr>
              <a:t>SHAFT</a:t>
            </a:r>
            <a:r>
              <a:rPr lang="en-US" b="1" dirty="0" smtClean="0">
                <a:solidFill>
                  <a:schemeClr val="accent3"/>
                </a:solidFill>
              </a:rPr>
              <a:t> FEMORAL FRACTURES</a:t>
            </a:r>
            <a:endParaRPr lang="id-ID" dirty="0">
              <a:solidFill>
                <a:schemeClr val="accent3"/>
              </a:solidFill>
            </a:endParaRPr>
          </a:p>
        </p:txBody>
      </p:sp>
      <p:sp>
        <p:nvSpPr>
          <p:cNvPr id="3" name="Content Placeholder 2"/>
          <p:cNvSpPr>
            <a:spLocks noGrp="1"/>
          </p:cNvSpPr>
          <p:nvPr>
            <p:ph idx="1"/>
          </p:nvPr>
        </p:nvSpPr>
        <p:spPr>
          <a:ln>
            <a:solidFill>
              <a:srgbClr val="FF0000"/>
            </a:solidFill>
          </a:ln>
        </p:spPr>
        <p:txBody>
          <a:bodyPr>
            <a:normAutofit fontScale="85000" lnSpcReduction="10000"/>
          </a:bodyPr>
          <a:lstStyle/>
          <a:p>
            <a:r>
              <a:rPr lang="en-US" sz="3200" dirty="0" err="1" smtClean="0"/>
              <a:t>Patah</a:t>
            </a:r>
            <a:r>
              <a:rPr lang="en-US" sz="3200" dirty="0" smtClean="0"/>
              <a:t> </a:t>
            </a:r>
            <a:r>
              <a:rPr lang="en-US" sz="3200" dirty="0" err="1" smtClean="0"/>
              <a:t>tulang</a:t>
            </a:r>
            <a:r>
              <a:rPr lang="en-US" sz="3200" dirty="0" smtClean="0"/>
              <a:t> </a:t>
            </a:r>
            <a:r>
              <a:rPr lang="en-US" sz="3200" dirty="0" err="1" smtClean="0"/>
              <a:t>ini</a:t>
            </a:r>
            <a:r>
              <a:rPr lang="en-US" sz="3200" dirty="0" smtClean="0"/>
              <a:t> </a:t>
            </a:r>
            <a:r>
              <a:rPr lang="en-US" sz="3200" dirty="0" err="1" smtClean="0"/>
              <a:t>sering</a:t>
            </a:r>
            <a:r>
              <a:rPr lang="en-US" sz="3200" dirty="0" smtClean="0"/>
              <a:t> </a:t>
            </a:r>
            <a:r>
              <a:rPr lang="en-US" sz="3200" dirty="0" err="1" smtClean="0"/>
              <a:t>terjadi</a:t>
            </a:r>
            <a:r>
              <a:rPr lang="en-US" sz="3200" dirty="0" smtClean="0"/>
              <a:t> </a:t>
            </a:r>
            <a:r>
              <a:rPr lang="en-US" sz="3200" dirty="0" err="1" smtClean="0"/>
              <a:t>pada</a:t>
            </a:r>
            <a:r>
              <a:rPr lang="en-US" sz="3200" dirty="0" smtClean="0"/>
              <a:t> </a:t>
            </a:r>
            <a:r>
              <a:rPr lang="en-US" sz="3200" dirty="0" err="1" smtClean="0"/>
              <a:t>semua</a:t>
            </a:r>
            <a:r>
              <a:rPr lang="en-US" sz="3200" dirty="0" smtClean="0"/>
              <a:t> </a:t>
            </a:r>
            <a:r>
              <a:rPr lang="en-US" sz="3200" dirty="0" err="1" smtClean="0"/>
              <a:t>usia</a:t>
            </a:r>
            <a:r>
              <a:rPr lang="en-US" sz="3200" dirty="0" smtClean="0"/>
              <a:t> </a:t>
            </a:r>
            <a:r>
              <a:rPr lang="en-US" sz="3200" dirty="0" err="1" smtClean="0"/>
              <a:t>dan</a:t>
            </a:r>
            <a:r>
              <a:rPr lang="en-US" sz="3200" dirty="0" smtClean="0"/>
              <a:t> paling </a:t>
            </a:r>
            <a:r>
              <a:rPr lang="en-US" sz="3200" dirty="0" err="1" smtClean="0"/>
              <a:t>banyak</a:t>
            </a:r>
            <a:r>
              <a:rPr lang="en-US" sz="3200" dirty="0" smtClean="0"/>
              <a:t> </a:t>
            </a:r>
            <a:r>
              <a:rPr lang="en-US" sz="3200" dirty="0" err="1" smtClean="0"/>
              <a:t>pada</a:t>
            </a:r>
            <a:r>
              <a:rPr lang="en-US" sz="3200" dirty="0" smtClean="0"/>
              <a:t> </a:t>
            </a:r>
            <a:r>
              <a:rPr lang="en-US" sz="3200" dirty="0" err="1" smtClean="0"/>
              <a:t>orang</a:t>
            </a:r>
            <a:r>
              <a:rPr lang="en-US" sz="3200" dirty="0" smtClean="0"/>
              <a:t> </a:t>
            </a:r>
            <a:r>
              <a:rPr lang="en-US" sz="3200" dirty="0" err="1" smtClean="0"/>
              <a:t>dewasa</a:t>
            </a:r>
            <a:r>
              <a:rPr lang="en-US" sz="3200" dirty="0" smtClean="0"/>
              <a:t> </a:t>
            </a:r>
            <a:r>
              <a:rPr lang="en-US" sz="3200" dirty="0" err="1" smtClean="0"/>
              <a:t>dan</a:t>
            </a:r>
            <a:r>
              <a:rPr lang="en-US" sz="3200" dirty="0" smtClean="0"/>
              <a:t> </a:t>
            </a:r>
            <a:r>
              <a:rPr lang="en-US" sz="3200" dirty="0" err="1" smtClean="0"/>
              <a:t>lanjut</a:t>
            </a:r>
            <a:r>
              <a:rPr lang="en-US" sz="3200" dirty="0" smtClean="0"/>
              <a:t> </a:t>
            </a:r>
            <a:r>
              <a:rPr lang="en-US" sz="3200" dirty="0" err="1" smtClean="0"/>
              <a:t>usia</a:t>
            </a:r>
            <a:r>
              <a:rPr lang="en-US" sz="3200" dirty="0" smtClean="0"/>
              <a:t>. </a:t>
            </a:r>
            <a:endParaRPr lang="id-ID" sz="3200" dirty="0" smtClean="0"/>
          </a:p>
          <a:p>
            <a:pPr>
              <a:buNone/>
            </a:pPr>
            <a:endParaRPr lang="id-ID" sz="3200" dirty="0" smtClean="0"/>
          </a:p>
          <a:p>
            <a:r>
              <a:rPr lang="en-US" sz="3200" b="1" dirty="0" err="1" smtClean="0"/>
              <a:t>Penyebab</a:t>
            </a:r>
            <a:r>
              <a:rPr lang="en-US" sz="3200" b="1" dirty="0" smtClean="0"/>
              <a:t> </a:t>
            </a:r>
            <a:r>
              <a:rPr lang="en-US" sz="3200" dirty="0" smtClean="0"/>
              <a:t>yang </a:t>
            </a:r>
            <a:r>
              <a:rPr lang="en-US" sz="3200" dirty="0" err="1" smtClean="0"/>
              <a:t>umum</a:t>
            </a:r>
            <a:r>
              <a:rPr lang="en-US" sz="3200" dirty="0" smtClean="0"/>
              <a:t> </a:t>
            </a:r>
            <a:r>
              <a:rPr lang="en-US" sz="3200" dirty="0" err="1" smtClean="0"/>
              <a:t>adalah</a:t>
            </a:r>
            <a:r>
              <a:rPr lang="en-US" sz="3200" dirty="0" smtClean="0"/>
              <a:t> Trauma </a:t>
            </a:r>
            <a:r>
              <a:rPr lang="en-US" sz="3200" dirty="0" err="1" smtClean="0"/>
              <a:t>langsung</a:t>
            </a:r>
            <a:r>
              <a:rPr lang="en-US" sz="3200" dirty="0" smtClean="0"/>
              <a:t> </a:t>
            </a:r>
            <a:r>
              <a:rPr lang="en-US" sz="3200" dirty="0" err="1" smtClean="0"/>
              <a:t>dan</a:t>
            </a:r>
            <a:r>
              <a:rPr lang="en-US" sz="3200" dirty="0" smtClean="0"/>
              <a:t> traffic accident</a:t>
            </a:r>
            <a:endParaRPr lang="id-ID" sz="3200" dirty="0" smtClean="0"/>
          </a:p>
          <a:p>
            <a:endParaRPr lang="en-US" sz="3200" dirty="0" smtClean="0"/>
          </a:p>
          <a:p>
            <a:r>
              <a:rPr lang="en-US" sz="3200" b="1" dirty="0" err="1" smtClean="0"/>
              <a:t>Lokasi</a:t>
            </a:r>
            <a:r>
              <a:rPr lang="en-US" sz="3200" b="1" dirty="0" smtClean="0"/>
              <a:t> </a:t>
            </a:r>
            <a:r>
              <a:rPr lang="en-US" sz="3200" b="1" dirty="0" err="1" smtClean="0"/>
              <a:t>fraktur</a:t>
            </a:r>
            <a:r>
              <a:rPr lang="en-US" sz="3200" b="1" dirty="0" smtClean="0"/>
              <a:t>:</a:t>
            </a:r>
            <a:endParaRPr lang="id-ID" sz="3200" b="1" dirty="0" smtClean="0"/>
          </a:p>
          <a:p>
            <a:r>
              <a:rPr lang="en-US" sz="3200" b="1" dirty="0" smtClean="0"/>
              <a:t> </a:t>
            </a:r>
            <a:r>
              <a:rPr lang="en-US" sz="3200" dirty="0" smtClean="0">
                <a:solidFill>
                  <a:srgbClr val="FFFF00"/>
                </a:solidFill>
              </a:rPr>
              <a:t>Sub </a:t>
            </a:r>
            <a:r>
              <a:rPr lang="en-US" sz="3200" dirty="0" err="1" smtClean="0">
                <a:solidFill>
                  <a:srgbClr val="FFFF00"/>
                </a:solidFill>
              </a:rPr>
              <a:t>trochantor</a:t>
            </a:r>
            <a:r>
              <a:rPr lang="en-US" sz="3200" dirty="0" smtClean="0">
                <a:solidFill>
                  <a:srgbClr val="FFFF00"/>
                </a:solidFill>
              </a:rPr>
              <a:t> ( 1/3 </a:t>
            </a:r>
            <a:r>
              <a:rPr lang="en-US" sz="3200" dirty="0" err="1" smtClean="0">
                <a:solidFill>
                  <a:srgbClr val="FFFF00"/>
                </a:solidFill>
              </a:rPr>
              <a:t>atas</a:t>
            </a:r>
            <a:r>
              <a:rPr lang="en-US" sz="3200" dirty="0" smtClean="0">
                <a:solidFill>
                  <a:srgbClr val="FFFF00"/>
                </a:solidFill>
              </a:rPr>
              <a:t> ), </a:t>
            </a:r>
            <a:endParaRPr lang="id-ID" sz="3200" dirty="0" smtClean="0">
              <a:solidFill>
                <a:srgbClr val="FFFF00"/>
              </a:solidFill>
            </a:endParaRPr>
          </a:p>
          <a:p>
            <a:r>
              <a:rPr lang="en-US" sz="3200" dirty="0" smtClean="0">
                <a:solidFill>
                  <a:srgbClr val="FFFF00"/>
                </a:solidFill>
              </a:rPr>
              <a:t>Shaft of Femur ( 1/3 </a:t>
            </a:r>
            <a:r>
              <a:rPr lang="en-US" sz="3200" dirty="0" err="1" smtClean="0">
                <a:solidFill>
                  <a:srgbClr val="FFFF00"/>
                </a:solidFill>
              </a:rPr>
              <a:t>tengah</a:t>
            </a:r>
            <a:r>
              <a:rPr lang="en-US" sz="3200" dirty="0" smtClean="0">
                <a:solidFill>
                  <a:srgbClr val="FFFF00"/>
                </a:solidFill>
              </a:rPr>
              <a:t> ) </a:t>
            </a:r>
            <a:r>
              <a:rPr lang="en-US" sz="3200" dirty="0" err="1" smtClean="0">
                <a:solidFill>
                  <a:srgbClr val="FFFF00"/>
                </a:solidFill>
              </a:rPr>
              <a:t>dan</a:t>
            </a:r>
            <a:r>
              <a:rPr lang="en-US" sz="3200" dirty="0" smtClean="0">
                <a:solidFill>
                  <a:srgbClr val="FFFF00"/>
                </a:solidFill>
              </a:rPr>
              <a:t> </a:t>
            </a:r>
            <a:endParaRPr lang="id-ID" sz="3200" dirty="0" smtClean="0">
              <a:solidFill>
                <a:srgbClr val="FFFF00"/>
              </a:solidFill>
            </a:endParaRPr>
          </a:p>
          <a:p>
            <a:r>
              <a:rPr lang="en-US" sz="3200" dirty="0" smtClean="0">
                <a:solidFill>
                  <a:srgbClr val="FFFF00"/>
                </a:solidFill>
              </a:rPr>
              <a:t>Supra </a:t>
            </a:r>
            <a:r>
              <a:rPr lang="en-US" sz="3200" dirty="0" err="1" smtClean="0">
                <a:solidFill>
                  <a:srgbClr val="FFFF00"/>
                </a:solidFill>
              </a:rPr>
              <a:t>Condylar</a:t>
            </a:r>
            <a:r>
              <a:rPr lang="en-US" sz="3200" dirty="0" smtClean="0">
                <a:solidFill>
                  <a:srgbClr val="FFFF00"/>
                </a:solidFill>
              </a:rPr>
              <a:t> ( 1/3 </a:t>
            </a:r>
            <a:r>
              <a:rPr lang="en-US" sz="3200" dirty="0" err="1" smtClean="0">
                <a:solidFill>
                  <a:srgbClr val="FFFF00"/>
                </a:solidFill>
              </a:rPr>
              <a:t>bawah</a:t>
            </a:r>
            <a:r>
              <a:rPr lang="en-US" sz="3200" dirty="0" smtClean="0">
                <a:solidFill>
                  <a:srgbClr val="FFFF00"/>
                </a:solidFill>
              </a:rPr>
              <a:t> )</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5822160"/>
          </a:xfrm>
          <a:ln>
            <a:solidFill>
              <a:srgbClr val="FF0000"/>
            </a:solidFill>
          </a:ln>
        </p:spPr>
        <p:txBody>
          <a:bodyPr>
            <a:normAutofit/>
          </a:bodyPr>
          <a:lstStyle/>
          <a:p>
            <a:pPr>
              <a:buNone/>
            </a:pPr>
            <a:r>
              <a:rPr lang="en-US" dirty="0" smtClean="0"/>
              <a:t>	</a:t>
            </a:r>
            <a:endParaRPr lang="en-US" sz="3300" dirty="0" smtClean="0"/>
          </a:p>
          <a:p>
            <a:pPr>
              <a:buNone/>
            </a:pPr>
            <a:r>
              <a:rPr lang="en-US" dirty="0" smtClean="0"/>
              <a:t> </a:t>
            </a:r>
          </a:p>
          <a:p>
            <a:endParaRPr lang="en-US"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4" name="Picture 3" descr="FF 2.jpg"/>
          <p:cNvPicPr>
            <a:picLocks noChangeAspect="1"/>
          </p:cNvPicPr>
          <p:nvPr/>
        </p:nvPicPr>
        <p:blipFill>
          <a:blip r:embed="rId2"/>
          <a:stretch>
            <a:fillRect/>
          </a:stretch>
        </p:blipFill>
        <p:spPr>
          <a:xfrm>
            <a:off x="1295400" y="2209800"/>
            <a:ext cx="2590800" cy="3601844"/>
          </a:xfrm>
          <a:prstGeom prst="rect">
            <a:avLst/>
          </a:prstGeom>
          <a:ln>
            <a:solidFill>
              <a:srgbClr val="FFC000"/>
            </a:solidFill>
          </a:ln>
        </p:spPr>
      </p:pic>
      <p:pic>
        <p:nvPicPr>
          <p:cNvPr id="6" name="Picture 5" descr="FF 3.jpg"/>
          <p:cNvPicPr>
            <a:picLocks noChangeAspect="1"/>
          </p:cNvPicPr>
          <p:nvPr/>
        </p:nvPicPr>
        <p:blipFill>
          <a:blip r:embed="rId3"/>
          <a:stretch>
            <a:fillRect/>
          </a:stretch>
        </p:blipFill>
        <p:spPr>
          <a:xfrm>
            <a:off x="4114800" y="2209800"/>
            <a:ext cx="4248150" cy="3571875"/>
          </a:xfrm>
          <a:prstGeom prst="rect">
            <a:avLst/>
          </a:prstGeom>
          <a:ln>
            <a:solidFill>
              <a:srgbClr val="FFC000"/>
            </a:solidFill>
          </a:ln>
        </p:spPr>
      </p:pic>
      <p:sp>
        <p:nvSpPr>
          <p:cNvPr id="7" name="Rectangle 6"/>
          <p:cNvSpPr/>
          <p:nvPr/>
        </p:nvSpPr>
        <p:spPr>
          <a:xfrm>
            <a:off x="1295400" y="685800"/>
            <a:ext cx="1524000" cy="385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hlinkClick r:id="rId4"/>
              </a:rPr>
              <a:t>Radiographs</a:t>
            </a:r>
            <a:r>
              <a:rPr lang="en-US" b="1" dirty="0"/>
              <a:t>:</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FF 4.jpg"/>
          <p:cNvPicPr>
            <a:picLocks noGrp="1" noChangeAspect="1"/>
          </p:cNvPicPr>
          <p:nvPr>
            <p:ph idx="1"/>
          </p:nvPr>
        </p:nvPicPr>
        <p:blipFill>
          <a:blip r:embed="rId2"/>
          <a:stretch>
            <a:fillRect/>
          </a:stretch>
        </p:blipFill>
        <p:spPr>
          <a:xfrm>
            <a:off x="914400" y="381000"/>
            <a:ext cx="1676400" cy="3384630"/>
          </a:xfrm>
          <a:prstGeom prst="rect">
            <a:avLst/>
          </a:prstGeom>
          <a:ln>
            <a:solidFill>
              <a:schemeClr val="tx2">
                <a:lumMod val="75000"/>
              </a:schemeClr>
            </a:solidFill>
          </a:ln>
        </p:spPr>
      </p:pic>
      <p:pic>
        <p:nvPicPr>
          <p:cNvPr id="7" name="Picture 6" descr="FF 5.jpg"/>
          <p:cNvPicPr>
            <a:picLocks noChangeAspect="1"/>
          </p:cNvPicPr>
          <p:nvPr/>
        </p:nvPicPr>
        <p:blipFill>
          <a:blip r:embed="rId3"/>
          <a:stretch>
            <a:fillRect/>
          </a:stretch>
        </p:blipFill>
        <p:spPr>
          <a:xfrm>
            <a:off x="4800600" y="4343400"/>
            <a:ext cx="3984494" cy="2259662"/>
          </a:xfrm>
          <a:prstGeom prst="rect">
            <a:avLst/>
          </a:prstGeom>
        </p:spPr>
      </p:pic>
      <p:pic>
        <p:nvPicPr>
          <p:cNvPr id="8" name="Picture 7" descr="FF 7.jpg"/>
          <p:cNvPicPr>
            <a:picLocks noChangeAspect="1"/>
          </p:cNvPicPr>
          <p:nvPr/>
        </p:nvPicPr>
        <p:blipFill>
          <a:blip r:embed="rId4"/>
          <a:stretch>
            <a:fillRect/>
          </a:stretch>
        </p:blipFill>
        <p:spPr>
          <a:xfrm>
            <a:off x="5791200" y="304800"/>
            <a:ext cx="2935111" cy="3429000"/>
          </a:xfrm>
          <a:prstGeom prst="rect">
            <a:avLst/>
          </a:prstGeom>
          <a:ln>
            <a:solidFill>
              <a:schemeClr val="tx2">
                <a:lumMod val="75000"/>
              </a:schemeClr>
            </a:solidFill>
          </a:ln>
        </p:spPr>
      </p:pic>
      <p:sp>
        <p:nvSpPr>
          <p:cNvPr id="9" name="Rectangle 8"/>
          <p:cNvSpPr/>
          <p:nvPr/>
        </p:nvSpPr>
        <p:spPr>
          <a:xfrm>
            <a:off x="2819400" y="838200"/>
            <a:ext cx="2727029" cy="369332"/>
          </a:xfrm>
          <a:prstGeom prst="rect">
            <a:avLst/>
          </a:prstGeom>
        </p:spPr>
        <p:txBody>
          <a:bodyPr wrap="none">
            <a:spAutoFit/>
          </a:bodyPr>
          <a:lstStyle/>
          <a:p>
            <a:r>
              <a:rPr lang="id-ID" dirty="0" smtClean="0">
                <a:solidFill>
                  <a:srgbClr val="FFFF00"/>
                </a:solidFill>
              </a:rPr>
              <a:t>  </a:t>
            </a:r>
            <a:r>
              <a:rPr lang="en-US" dirty="0" smtClean="0">
                <a:solidFill>
                  <a:srgbClr val="FFFF00"/>
                </a:solidFill>
              </a:rPr>
              <a:t>Sub </a:t>
            </a:r>
            <a:r>
              <a:rPr lang="en-US" dirty="0" err="1" smtClean="0">
                <a:solidFill>
                  <a:srgbClr val="FFFF00"/>
                </a:solidFill>
              </a:rPr>
              <a:t>trochantor</a:t>
            </a:r>
            <a:r>
              <a:rPr lang="en-US" dirty="0" smtClean="0">
                <a:solidFill>
                  <a:srgbClr val="FFFF00"/>
                </a:solidFill>
              </a:rPr>
              <a:t> ( 1/3 </a:t>
            </a:r>
            <a:r>
              <a:rPr lang="en-US" dirty="0" err="1" smtClean="0">
                <a:solidFill>
                  <a:srgbClr val="FFFF00"/>
                </a:solidFill>
              </a:rPr>
              <a:t>atas</a:t>
            </a:r>
            <a:r>
              <a:rPr lang="en-US" dirty="0" smtClean="0">
                <a:solidFill>
                  <a:srgbClr val="FFFF00"/>
                </a:solidFill>
              </a:rPr>
              <a:t> ) </a:t>
            </a:r>
            <a:endParaRPr lang="id-ID" dirty="0"/>
          </a:p>
        </p:txBody>
      </p:sp>
      <p:sp>
        <p:nvSpPr>
          <p:cNvPr id="10" name="Right Arrow 9"/>
          <p:cNvSpPr/>
          <p:nvPr/>
        </p:nvSpPr>
        <p:spPr>
          <a:xfrm>
            <a:off x="4191000" y="1295400"/>
            <a:ext cx="1295400" cy="990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1600200" y="5181600"/>
            <a:ext cx="2932213" cy="369332"/>
          </a:xfrm>
          <a:prstGeom prst="rect">
            <a:avLst/>
          </a:prstGeom>
        </p:spPr>
        <p:txBody>
          <a:bodyPr wrap="none">
            <a:spAutoFit/>
          </a:bodyPr>
          <a:lstStyle/>
          <a:p>
            <a:r>
              <a:rPr lang="en-US" dirty="0" smtClean="0">
                <a:solidFill>
                  <a:srgbClr val="FFFF00"/>
                </a:solidFill>
              </a:rPr>
              <a:t>Shaft of Femur ( 1/3 </a:t>
            </a:r>
            <a:r>
              <a:rPr lang="en-US" dirty="0" err="1" smtClean="0">
                <a:solidFill>
                  <a:srgbClr val="FFFF00"/>
                </a:solidFill>
              </a:rPr>
              <a:t>tengah</a:t>
            </a:r>
            <a:r>
              <a:rPr lang="en-US" dirty="0" smtClean="0">
                <a:solidFill>
                  <a:srgbClr val="FFFF00"/>
                </a:solidFill>
              </a:rPr>
              <a:t> ) </a:t>
            </a:r>
            <a:endParaRPr lang="id-ID" dirty="0"/>
          </a:p>
        </p:txBody>
      </p:sp>
      <p:sp>
        <p:nvSpPr>
          <p:cNvPr id="12" name="Right Arrow 11"/>
          <p:cNvSpPr/>
          <p:nvPr/>
        </p:nvSpPr>
        <p:spPr>
          <a:xfrm>
            <a:off x="3124200" y="5638800"/>
            <a:ext cx="1295400" cy="990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Up Arrow 12"/>
          <p:cNvSpPr/>
          <p:nvPr/>
        </p:nvSpPr>
        <p:spPr>
          <a:xfrm>
            <a:off x="1371600" y="3962400"/>
            <a:ext cx="990600" cy="10668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r"/>
            <a:r>
              <a:rPr lang="en-US" sz="1800" b="1" dirty="0" smtClean="0">
                <a:solidFill>
                  <a:srgbClr val="FFFF00"/>
                </a:solidFill>
              </a:rPr>
              <a:t/>
            </a:r>
            <a:br>
              <a:rPr lang="en-US" sz="1800" b="1" dirty="0" smtClean="0">
                <a:solidFill>
                  <a:srgbClr val="FFFF00"/>
                </a:solidFill>
              </a:rPr>
            </a:br>
            <a:r>
              <a:rPr lang="id-ID" sz="1800" b="1" dirty="0" smtClean="0">
                <a:solidFill>
                  <a:srgbClr val="FFFF00"/>
                </a:solidFill>
              </a:rPr>
              <a:t/>
            </a:r>
            <a:br>
              <a:rPr lang="id-ID" sz="1800" b="1" dirty="0" smtClean="0">
                <a:solidFill>
                  <a:srgbClr val="FFFF00"/>
                </a:solidFill>
              </a:rPr>
            </a:br>
            <a:r>
              <a:rPr lang="id-ID" sz="1800" b="1" dirty="0" smtClean="0">
                <a:solidFill>
                  <a:srgbClr val="FFFF00"/>
                </a:solidFill>
              </a:rPr>
              <a:t/>
            </a:r>
            <a:br>
              <a:rPr lang="id-ID" sz="1800" b="1" dirty="0" smtClean="0">
                <a:solidFill>
                  <a:srgbClr val="FFFF00"/>
                </a:solidFill>
              </a:rPr>
            </a:br>
            <a:r>
              <a:rPr lang="id-ID" b="1" dirty="0" smtClean="0">
                <a:solidFill>
                  <a:srgbClr val="FFFF00"/>
                </a:solidFill>
              </a:rPr>
              <a:t/>
            </a:r>
            <a:br>
              <a:rPr lang="id-ID" b="1" dirty="0" smtClean="0">
                <a:solidFill>
                  <a:srgbClr val="FFFF00"/>
                </a:solidFill>
              </a:rPr>
            </a:br>
            <a:r>
              <a:rPr lang="en-US" b="1" dirty="0" smtClean="0">
                <a:solidFill>
                  <a:srgbClr val="FFFF00"/>
                </a:solidFill>
              </a:rPr>
              <a:t/>
            </a:r>
            <a:br>
              <a:rPr lang="en-US" b="1" dirty="0" smtClean="0">
                <a:solidFill>
                  <a:srgbClr val="FFFF00"/>
                </a:solidFill>
              </a:rPr>
            </a:br>
            <a:r>
              <a:rPr lang="id-ID" b="1" dirty="0" smtClean="0">
                <a:solidFill>
                  <a:srgbClr val="FFFF00"/>
                </a:solidFill>
              </a:rPr>
              <a:t/>
            </a:r>
            <a:br>
              <a:rPr lang="id-ID" b="1" dirty="0" smtClean="0">
                <a:solidFill>
                  <a:srgbClr val="FFFF00"/>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r>
              <a:rPr lang="id-ID" b="1" dirty="0" smtClean="0">
                <a:solidFill>
                  <a:schemeClr val="bg1"/>
                </a:solidFill>
              </a:rPr>
              <a:t/>
            </a:r>
            <a:br>
              <a:rPr lang="id-ID" b="1" dirty="0" smtClean="0">
                <a:solidFill>
                  <a:schemeClr val="bg1"/>
                </a:solidFill>
              </a:rPr>
            </a:br>
            <a:endParaRPr lang="en-US" b="1" dirty="0">
              <a:solidFill>
                <a:schemeClr val="bg1"/>
              </a:solidFill>
            </a:endParaRPr>
          </a:p>
        </p:txBody>
      </p:sp>
      <p:sp>
        <p:nvSpPr>
          <p:cNvPr id="5" name="Title 1"/>
          <p:cNvSpPr txBox="1">
            <a:spLocks/>
          </p:cNvSpPr>
          <p:nvPr/>
        </p:nvSpPr>
        <p:spPr>
          <a:xfrm>
            <a:off x="457200" y="381000"/>
            <a:ext cx="8229600" cy="1197864"/>
          </a:xfrm>
          <a:prstGeom prst="rect">
            <a:avLst/>
          </a:prstGeom>
        </p:spPr>
        <p:txBody>
          <a:bodyPr vert="horz" anchor="t">
            <a:noAutofit/>
          </a:bodyPr>
          <a:lstStyle/>
          <a:p>
            <a:pPr algn="ctr"/>
            <a:r>
              <a:rPr lang="id-ID" sz="2400" b="1" dirty="0" smtClean="0">
                <a:solidFill>
                  <a:srgbClr val="FFFF00"/>
                </a:solidFill>
              </a:rPr>
              <a:t>Temuan Imaging dan Signifikansi Klinis </a:t>
            </a:r>
          </a:p>
          <a:p>
            <a:pPr algn="ctr"/>
            <a:r>
              <a:rPr lang="id-ID" sz="3600" b="1" dirty="0" smtClean="0">
                <a:solidFill>
                  <a:schemeClr val="tx2"/>
                </a:solidFill>
              </a:rPr>
              <a:t>FRAKTUR  AVULSI  LUTUT</a:t>
            </a:r>
          </a:p>
          <a:p>
            <a:pPr marL="0" marR="9144"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11" name="TextBox 10"/>
          <p:cNvSpPr txBox="1"/>
          <p:nvPr/>
        </p:nvSpPr>
        <p:spPr>
          <a:xfrm>
            <a:off x="381000" y="2590800"/>
            <a:ext cx="8382000" cy="2472472"/>
          </a:xfrm>
          <a:prstGeom prst="rect">
            <a:avLst/>
          </a:prstGeom>
          <a:noFill/>
          <a:ln>
            <a:solidFill>
              <a:schemeClr val="tx2"/>
            </a:solidFill>
          </a:ln>
        </p:spPr>
        <p:txBody>
          <a:bodyPr wrap="square" rtlCol="0">
            <a:spAutoFit/>
          </a:bodyPr>
          <a:lstStyle/>
          <a:p>
            <a:pPr lvl="0" fontAlgn="base">
              <a:spcBef>
                <a:spcPct val="0"/>
              </a:spcBef>
              <a:spcAft>
                <a:spcPct val="0"/>
              </a:spcAft>
              <a:buFontTx/>
              <a:buChar char="•"/>
              <a:tabLst>
                <a:tab pos="457200" algn="l"/>
              </a:tabLst>
            </a:pPr>
            <a:r>
              <a:rPr lang="id-ID" b="1" dirty="0" smtClean="0">
                <a:solidFill>
                  <a:srgbClr val="FFFF00"/>
                </a:solidFill>
                <a:latin typeface="Arial" pitchFamily="34" charset="0"/>
                <a:ea typeface="Times New Roman" pitchFamily="18" charset="0"/>
                <a:cs typeface="Arial" pitchFamily="34" charset="0"/>
              </a:rPr>
              <a:t>Christopher J. Gottsegen, MD, </a:t>
            </a:r>
            <a:endParaRPr lang="id-ID"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id-ID" b="1" dirty="0" smtClean="0">
                <a:solidFill>
                  <a:srgbClr val="FFFF00"/>
                </a:solidFill>
                <a:latin typeface="Arial" pitchFamily="34" charset="0"/>
                <a:ea typeface="Times New Roman" pitchFamily="18" charset="0"/>
                <a:cs typeface="Arial" pitchFamily="34" charset="0"/>
              </a:rPr>
              <a:t>Benjamin A. Eyer, MD, </a:t>
            </a:r>
            <a:endParaRPr lang="id-ID"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id-ID" b="1" dirty="0" smtClean="0">
                <a:solidFill>
                  <a:srgbClr val="FFFF00"/>
                </a:solidFill>
                <a:latin typeface="Arial" pitchFamily="34" charset="0"/>
                <a:ea typeface="Times New Roman" pitchFamily="18" charset="0"/>
                <a:cs typeface="Arial" pitchFamily="34" charset="0"/>
              </a:rPr>
              <a:t>Eric A. White, MD, </a:t>
            </a:r>
            <a:endParaRPr lang="id-ID"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id-ID" b="1" dirty="0" smtClean="0">
                <a:solidFill>
                  <a:srgbClr val="FFFF00"/>
                </a:solidFill>
                <a:latin typeface="Arial" pitchFamily="34" charset="0"/>
                <a:ea typeface="Times New Roman" pitchFamily="18" charset="0"/>
                <a:cs typeface="Arial" pitchFamily="34" charset="0"/>
              </a:rPr>
              <a:t>Thomas J. Learch, MD and </a:t>
            </a:r>
            <a:endParaRPr lang="id-ID"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id-ID" b="1" dirty="0" smtClean="0">
                <a:solidFill>
                  <a:srgbClr val="FFFF00"/>
                </a:solidFill>
                <a:latin typeface="Arial" pitchFamily="34" charset="0"/>
                <a:ea typeface="Times New Roman" pitchFamily="18" charset="0"/>
                <a:cs typeface="Arial" pitchFamily="34" charset="0"/>
              </a:rPr>
              <a:t>Deborah Forrester</a:t>
            </a:r>
          </a:p>
          <a:p>
            <a:pPr lvl="0" eaLnBrk="0" fontAlgn="base" hangingPunct="0">
              <a:spcBef>
                <a:spcPct val="0"/>
              </a:spcBef>
              <a:spcAft>
                <a:spcPct val="0"/>
              </a:spcAft>
              <a:buFontTx/>
              <a:buChar char="•"/>
              <a:tabLst>
                <a:tab pos="457200" algn="l"/>
              </a:tabLst>
            </a:pPr>
            <a:endParaRPr lang="id-ID" sz="1600" baseline="30000" dirty="0" smtClean="0">
              <a:solidFill>
                <a:srgbClr val="FFFF00"/>
              </a:solidFill>
              <a:latin typeface="Arial" pitchFamily="34" charset="0"/>
              <a:ea typeface="Times New Roman" pitchFamily="18" charset="0"/>
              <a:cs typeface="Arial" pitchFamily="34" charset="0"/>
            </a:endParaRPr>
          </a:p>
          <a:p>
            <a:pPr lvl="0" eaLnBrk="0" fontAlgn="base" hangingPunct="0">
              <a:spcBef>
                <a:spcPct val="0"/>
              </a:spcBef>
              <a:spcAft>
                <a:spcPct val="0"/>
              </a:spcAft>
              <a:tabLst>
                <a:tab pos="457200" algn="l"/>
              </a:tabLst>
            </a:pPr>
            <a:r>
              <a:rPr lang="id-ID" b="1" baseline="30000" dirty="0" smtClean="0">
                <a:solidFill>
                  <a:srgbClr val="000000"/>
                </a:solidFill>
                <a:latin typeface="Arial" pitchFamily="34" charset="0"/>
                <a:ea typeface="Times New Roman" pitchFamily="18" charset="0"/>
                <a:cs typeface="Arial" pitchFamily="34" charset="0"/>
              </a:rPr>
              <a:t> </a:t>
            </a:r>
            <a:r>
              <a:rPr lang="id-ID" b="1" dirty="0" smtClean="0">
                <a:latin typeface="Arial" pitchFamily="34" charset="0"/>
                <a:ea typeface="Times New Roman" pitchFamily="18" charset="0"/>
                <a:cs typeface="Arial" pitchFamily="34" charset="0"/>
              </a:rPr>
              <a:t>2008, Department of Radiology, Keck School of Medicine, University of Southern California, Los Angeles County–USC Medical Center, 1200 N State St, Room 3550, Los Angeles, CA 90033 </a:t>
            </a:r>
            <a:endParaRPr lang="id-ID"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algn="ctr"/>
            <a:r>
              <a:rPr lang="id-ID" sz="3200" b="1" dirty="0" smtClean="0">
                <a:solidFill>
                  <a:srgbClr val="FFFF00"/>
                </a:solidFill>
              </a:rPr>
              <a:t>Introduction</a:t>
            </a:r>
            <a:endParaRPr lang="en-US" sz="3200" dirty="0">
              <a:solidFill>
                <a:srgbClr val="FFFF00"/>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9" name="Content Placeholder 8"/>
          <p:cNvSpPr>
            <a:spLocks noGrp="1"/>
          </p:cNvSpPr>
          <p:nvPr>
            <p:ph idx="1"/>
          </p:nvPr>
        </p:nvSpPr>
        <p:spPr>
          <a:xfrm>
            <a:off x="914400" y="1371600"/>
            <a:ext cx="7772400" cy="4572000"/>
          </a:xfrm>
        </p:spPr>
        <p:txBody>
          <a:bodyPr>
            <a:normAutofit lnSpcReduction="10000"/>
          </a:bodyPr>
          <a:lstStyle/>
          <a:p>
            <a:r>
              <a:rPr lang="id-ID" dirty="0" smtClean="0"/>
              <a:t>Akibat dari trauma</a:t>
            </a:r>
          </a:p>
          <a:p>
            <a:r>
              <a:rPr lang="id-ID" dirty="0" smtClean="0"/>
              <a:t>Prevalensi cenderung meningkat karena masyarakat makin menggemari olah raga dan makin banyaknya kendaraan bermotor. </a:t>
            </a:r>
          </a:p>
          <a:p>
            <a:r>
              <a:rPr lang="id-ID" dirty="0" smtClean="0"/>
              <a:t>Sendi lutut tetap sangat rentan terhadap patah tulang avulsi karena terdapat   tendon, ligamen, dan meniscal disekitarnya.</a:t>
            </a:r>
          </a:p>
          <a:p>
            <a:r>
              <a:rPr lang="id-ID" sz="3200" dirty="0" smtClean="0"/>
              <a:t>Fraktur avulsi melibatkan terlepasnya fragmen tulang akibat tertarik  oleh ligamen, tendon, atau kapsul sendi.</a:t>
            </a:r>
          </a:p>
          <a:p>
            <a:endParaRPr lang="id-ID" dirty="0" smtClean="0"/>
          </a:p>
          <a:p>
            <a:endParaRPr lang="id-ID" dirty="0" smtClean="0"/>
          </a:p>
        </p:txBody>
      </p:sp>
      <p:sp>
        <p:nvSpPr>
          <p:cNvPr id="10" name="Rectangle 9"/>
          <p:cNvSpPr/>
          <p:nvPr/>
        </p:nvSpPr>
        <p:spPr>
          <a:xfrm>
            <a:off x="0" y="0"/>
            <a:ext cx="457200" cy="6858000"/>
          </a:xfrm>
          <a:prstGeom prst="rect">
            <a:avLst/>
          </a:prstGeom>
          <a:solidFill>
            <a:srgbClr val="D7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9" name="Content Placeholder 8"/>
          <p:cNvSpPr>
            <a:spLocks noGrp="1"/>
          </p:cNvSpPr>
          <p:nvPr>
            <p:ph idx="1"/>
          </p:nvPr>
        </p:nvSpPr>
        <p:spPr>
          <a:xfrm>
            <a:off x="762000" y="304800"/>
            <a:ext cx="8153400" cy="6248400"/>
          </a:xfrm>
        </p:spPr>
        <p:txBody>
          <a:bodyPr>
            <a:noAutofit/>
          </a:bodyPr>
          <a:lstStyle/>
          <a:p>
            <a:endParaRPr lang="id-ID" sz="2400" dirty="0" smtClean="0"/>
          </a:p>
          <a:p>
            <a:r>
              <a:rPr lang="id-ID" sz="2800" dirty="0" smtClean="0">
                <a:solidFill>
                  <a:srgbClr val="FFFF00"/>
                </a:solidFill>
              </a:rPr>
              <a:t>Jenis cedera sering menghasilkan  radiografis sebagai fragmen osseus kecil yang menampilan  hasil  radiografi yang relatif  tidak ganas dari fragmen kecil dapat menyebabkan  tidak terbiasa dengan cedera  yang dianggap relatif tidak penting, padahal sebenarnya adalah pertanda kerusakan yang mendasari berpotensi lebih parah pada struktur  sendi yang stabil, terutama  berkaitan dengan interpretasi radiografi konvensional.</a:t>
            </a:r>
          </a:p>
          <a:p>
            <a:r>
              <a:rPr lang="id-ID" sz="2800" dirty="0" smtClean="0"/>
              <a:t>Modalitas imaging yang canggih, terutama CT-Scan  dan  MRI, membantu dan dapat memberikan informasi tambahan yang berharga untuk menentukan i tingkat kerusakan yang memadai. </a:t>
            </a:r>
          </a:p>
        </p:txBody>
      </p:sp>
      <p:sp>
        <p:nvSpPr>
          <p:cNvPr id="10" name="Rectangle 9"/>
          <p:cNvSpPr/>
          <p:nvPr/>
        </p:nvSpPr>
        <p:spPr>
          <a:xfrm>
            <a:off x="0" y="0"/>
            <a:ext cx="457200" cy="6858000"/>
          </a:xfrm>
          <a:prstGeom prst="rect">
            <a:avLst/>
          </a:prstGeom>
          <a:solidFill>
            <a:srgbClr val="D7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353&quot;/&gt;&lt;/object&gt;&lt;object type=&quot;3&quot; unique_id=&quot;12446&quot;&gt;&lt;property id=&quot;20148&quot; value=&quot;5&quot;/&gt;&lt;property id=&quot;20300&quot; value=&quot;Slide 3 - &amp;quot;KASUS MUSKULOSKELETAL&amp;quot;&quot;/&gt;&lt;property id=&quot;20307&quot; value=&quot;397&quot;/&gt;&lt;/object&gt;&lt;object type=&quot;3&quot; unique_id=&quot;12447&quot;&gt;&lt;property id=&quot;20148&quot; value=&quot;5&quot;/&gt;&lt;property id=&quot;20300&quot; value=&quot;Slide 2 - &amp;quot;Kemampuan akhir yang diharapkan pada pertemuan  9 - 10&amp;quot;&quot;/&gt;&lt;property id=&quot;20307&quot; value=&quot;398&quot;/&gt;&lt;/object&gt;&lt;object type=&quot;3&quot; unique_id=&quot;12448&quot;&gt;&lt;property id=&quot;20148&quot; value=&quot;5&quot;/&gt;&lt;property id=&quot;20300&quot; value=&quot;Slide 5 - &amp;quot; Treatment&amp;#x0D;&amp;#x0A;&amp;quot;&quot;/&gt;&lt;property id=&quot;20307&quot; value=&quot;399&quot;/&gt;&lt;/object&gt;&lt;object type=&quot;3&quot; unique_id=&quot;12449&quot;&gt;&lt;property id=&quot;20148&quot; value=&quot;5&quot;/&gt;&lt;property id=&quot;20300&quot; value=&quot;Slide 6 - &amp;quot;Complications&amp;#x0D;&amp;#x0A;&amp;quot;&quot;/&gt;&lt;property id=&quot;20307&quot; value=&quot;400&quot;/&gt;&lt;/object&gt;&lt;object type=&quot;3&quot; unique_id=&quot;12450&quot;&gt;&lt;property id=&quot;20148&quot; value=&quot;5&quot;/&gt;&lt;property id=&quot;20300&quot; value=&quot;Slide 7 - &amp;quot;Anterior glenohumeral dislocation&amp;#x0D;&amp;#x0A;&amp;#x0D;&amp;#x0A;&amp;quot;&quot;/&gt;&lt;property id=&quot;20307&quot; value=&quot;401&quot;/&gt;&lt;/object&gt;&lt;object type=&quot;3&quot; unique_id=&quot;12451&quot;&gt;&lt;property id=&quot;20148&quot; value=&quot;5&quot;/&gt;&lt;property id=&quot;20300&quot; value=&quot;Slide 8 - &amp;quot;KLINIS&amp;#x0D;&amp;#x0A;&amp;quot;&quot;/&gt;&lt;property id=&quot;20307&quot; value=&quot;402&quot;/&gt;&lt;/object&gt;&lt;object type=&quot;3&quot; unique_id=&quot;12452&quot;&gt;&lt;property id=&quot;20148&quot; value=&quot;5&quot;/&gt;&lt;property id=&quot;20300&quot; value=&quot;Slide 10 - &amp;quot;Treatment&amp;#x0D;&amp;#x0A;&amp;quot;&quot;/&gt;&lt;property id=&quot;20307&quot; value=&quot;403&quot;/&gt;&lt;/object&gt;&lt;object type=&quot;3&quot; unique_id=&quot;12453&quot;&gt;&lt;property id=&quot;20148&quot; value=&quot;5&quot;/&gt;&lt;property id=&quot;20300&quot; value=&quot;Slide 11 - &amp;quot;Complications&amp;#x0D;&amp;#x0A;&amp;quot;&quot;/&gt;&lt;property id=&quot;20307&quot; value=&quot;404&quot;/&gt;&lt;/object&gt;&lt;object type=&quot;3&quot; unique_id=&quot;12454&quot;&gt;&lt;property id=&quot;20148&quot; value=&quot;5&quot;/&gt;&lt;property id=&quot;20300&quot; value=&quot;Slide 12 - &amp;quot;Rotator Cuff Disease &amp;#x0D;&amp;#x0A;&amp;quot;&quot;/&gt;&lt;property id=&quot;20307&quot; value=&quot;405&quot;/&gt;&lt;/object&gt;&lt;object type=&quot;3&quot; unique_id=&quot;12455&quot;&gt;&lt;property id=&quot;20148&quot; value=&quot;5&quot;/&gt;&lt;property id=&quot;20300&quot; value=&quot;Slide 13&quot;/&gt;&lt;property id=&quot;20307&quot; value=&quot;406&quot;/&gt;&lt;/object&gt;&lt;object type=&quot;3&quot; unique_id=&quot;12456&quot;&gt;&lt;property id=&quot;20148&quot; value=&quot;5&quot;/&gt;&lt;property id=&quot;20300&quot; value=&quot;Slide 14&quot;/&gt;&lt;property id=&quot;20307&quot; value=&quot;407&quot;/&gt;&lt;/object&gt;&lt;object type=&quot;3&quot; unique_id=&quot;12457&quot;&gt;&lt;property id=&quot;20148&quot; value=&quot;5&quot;/&gt;&lt;property id=&quot;20300&quot; value=&quot;Slide 15 - &amp;quot;Yoav Morag, MD ● Jon A. Jacobson, MD ● Bruce Miller, MD ● Michel&amp;#x0D;&amp;#x0A;De Maeseneer, MD, PhD ● Gandikota Girish, MD ● Da&quot;/&gt;&lt;property id=&quot;20307&quot; value=&quot;408&quot;/&gt;&lt;/object&gt;&lt;object type=&quot;3&quot; unique_id=&quot;12458&quot;&gt;&lt;property id=&quot;20148&quot; value=&quot;5&quot;/&gt;&lt;property id=&quot;20300&quot; value=&quot;Slide 16&quot;/&gt;&lt;property id=&quot;20307&quot; value=&quot;409&quot;/&gt;&lt;/object&gt;&lt;object type=&quot;3&quot; unique_id=&quot;12459&quot;&gt;&lt;property id=&quot;20148&quot; value=&quot;5&quot;/&gt;&lt;property id=&quot;20300&quot; value=&quot;Slide 17&quot;/&gt;&lt;property id=&quot;20307&quot; value=&quot;410&quot;/&gt;&lt;/object&gt;&lt;object type=&quot;3&quot; unique_id=&quot;12460&quot;&gt;&lt;property id=&quot;20148&quot; value=&quot;5&quot;/&gt;&lt;property id=&quot;20300&quot; value=&quot;Slide 18&quot;/&gt;&lt;property id=&quot;20307&quot; value=&quot;411&quot;/&gt;&lt;/object&gt;&lt;object type=&quot;3&quot; unique_id=&quot;12461&quot;&gt;&lt;property id=&quot;20148&quot; value=&quot;5&quot;/&gt;&lt;property id=&quot;20300&quot; value=&quot;Slide 19 - &amp;quot;Treatment&amp;quot;&quot;/&gt;&lt;property id=&quot;20307&quot; value=&quot;412&quot;/&gt;&lt;/object&gt;&lt;object type=&quot;3&quot; unique_id=&quot;12462&quot;&gt;&lt;property id=&quot;20148&quot; value=&quot;5&quot;/&gt;&lt;property id=&quot;20300&quot; value=&quot;Slide 20 - &amp;quot;Elbow Dislocation&amp;quot;&quot;/&gt;&lt;property id=&quot;20307&quot; value=&quot;413&quot;/&gt;&lt;/object&gt;&lt;object type=&quot;3&quot; unique_id=&quot;12463&quot;&gt;&lt;property id=&quot;20148&quot; value=&quot;5&quot;/&gt;&lt;property id=&quot;20300&quot; value=&quot;Slide 21 - &amp;quot;Klinis&amp;quot;&quot;/&gt;&lt;property id=&quot;20307&quot; value=&quot;414&quot;/&gt;&lt;/object&gt;&lt;object type=&quot;3&quot; unique_id=&quot;12464&quot;&gt;&lt;property id=&quot;20148&quot; value=&quot;5&quot;/&gt;&lt;property id=&quot;20300&quot; value=&quot;Slide 23 - &amp;quot;Treatment&amp;#x0D;&amp;#x0A;&amp;quot;&quot;/&gt;&lt;property id=&quot;20307&quot; value=&quot;415&quot;/&gt;&lt;/object&gt;&lt;object type=&quot;3&quot; unique_id=&quot;12465&quot;&gt;&lt;property id=&quot;20148&quot; value=&quot;5&quot;/&gt;&lt;property id=&quot;20300&quot; value=&quot;Slide 25 - &amp;quot;Complications&amp;#x0D;&amp;#x0A;&amp;quot;&quot;/&gt;&lt;property id=&quot;20307&quot; value=&quot;416&quot;/&gt;&lt;/object&gt;&lt;object type=&quot;3&quot; unique_id=&quot;12466&quot;&gt;&lt;property id=&quot;20148&quot; value=&quot;5&quot;/&gt;&lt;property id=&quot;20300&quot; value=&quot;Slide 26 - &amp;quot;Fractures of the ulnar and radial shaft&amp;#x0D;&amp;#x0A;&amp;#x0D;&amp;#x0A;&amp;quot;&quot;/&gt;&lt;property id=&quot;20307&quot; value=&quot;417&quot;/&gt;&lt;/object&gt;&lt;object type=&quot;3&quot; unique_id=&quot;12467&quot;&gt;&lt;property id=&quot;20148&quot; value=&quot;5&quot;/&gt;&lt;property id=&quot;20300&quot; value=&quot;Slide 28&quot;/&gt;&lt;property id=&quot;20307&quot; value=&quot;418&quot;/&gt;&lt;/object&gt;&lt;object type=&quot;3&quot; unique_id=&quot;12468&quot;&gt;&lt;property id=&quot;20148&quot; value=&quot;5&quot;/&gt;&lt;property id=&quot;20300&quot; value=&quot;Slide 29 - &amp;quot;Colles fracture &amp;#x0D;&amp;#x0A;(distal radial fracture)&amp;#x0D;&amp;#x0A;&amp;quot;&quot;/&gt;&lt;property id=&quot;20307&quot; value=&quot;419&quot;/&gt;&lt;/object&gt;&lt;object type=&quot;3&quot; unique_id=&quot;12469&quot;&gt;&lt;property id=&quot;20148&quot; value=&quot;5&quot;/&gt;&lt;property id=&quot;20300&quot; value=&quot;Slide 30 - &amp;quot;Klinis&amp;quot;&quot;/&gt;&lt;property id=&quot;20307&quot; value=&quot;420&quot;/&gt;&lt;/object&gt;&lt;object type=&quot;3&quot; unique_id=&quot;12470&quot;&gt;&lt;property id=&quot;20148&quot; value=&quot;5&quot;/&gt;&lt;property id=&quot;20300&quot; value=&quot;Slide 32 - &amp;quot;Treatment&amp;#x0D;&amp;#x0A;&amp;quot;&quot;/&gt;&lt;property id=&quot;20307&quot; value=&quot;421&quot;/&gt;&lt;/object&gt;&lt;object type=&quot;3&quot; unique_id=&quot;12471&quot;&gt;&lt;property id=&quot;20148&quot; value=&quot;5&quot;/&gt;&lt;property id=&quot;20300&quot; value=&quot;Slide 33&quot;/&gt;&lt;property id=&quot;20307&quot; value=&quot;422&quot;/&gt;&lt;/object&gt;&lt;object type=&quot;3&quot; unique_id=&quot;12472&quot;&gt;&lt;property id=&quot;20148&quot; value=&quot;5&quot;/&gt;&lt;property id=&quot;20300&quot; value=&quot;Slide 34 - &amp;quot;Complications&amp;#x0D;&amp;#x0A;&amp;quot;&quot;/&gt;&lt;property id=&quot;20307&quot; value=&quot;423&quot;/&gt;&lt;/object&gt;&lt;object type=&quot;3&quot; unique_id=&quot;12473&quot;&gt;&lt;property id=&quot;20148&quot; value=&quot;5&quot;/&gt;&lt;property id=&quot;20300&quot; value=&quot;Slide 35&quot;/&gt;&lt;property id=&quot;20307&quot; value=&quot;424&quot;/&gt;&lt;/object&gt;&lt;object type=&quot;3&quot; unique_id=&quot;12474&quot;&gt;&lt;property id=&quot;20148&quot; value=&quot;5&quot;/&gt;&lt;property id=&quot;20300&quot; value=&quot;Slide 36 - &amp;quot;Smith’s fracture&amp;#x0D;&amp;#x0A;&amp;quot;&quot;/&gt;&lt;property id=&quot;20307&quot; value=&quot;425&quot;/&gt;&lt;/object&gt;&lt;object type=&quot;3&quot; unique_id=&quot;12475&quot;&gt;&lt;property id=&quot;20148&quot; value=&quot;5&quot;/&gt;&lt;property id=&quot;20300&quot; value=&quot;Slide 37 - &amp;quot;Perbedaan antara Colles &amp;amp; Smith Fracture&amp;#x0D;&amp;#x0A;&amp;quot;&quot;/&gt;&lt;property id=&quot;20307&quot; value=&quot;426&quot;/&gt;&lt;/object&gt;&lt;object type=&quot;3&quot; unique_id=&quot;12476&quot;&gt;&lt;property id=&quot;20148&quot; value=&quot;5&quot;/&gt;&lt;property id=&quot;20300&quot; value=&quot;Slide 40 - &amp;quot;Imaging of elbow pathology&amp;#x0D;&amp;#x0A;&amp;quot;&quot;/&gt;&lt;property id=&quot;20307&quot; value=&quot;427&quot;/&gt;&lt;/object&gt;&lt;object type=&quot;3&quot; unique_id=&quot;12493&quot;&gt;&lt;property id=&quot;20148&quot; value=&quot;5&quot;/&gt;&lt;property id=&quot;20300&quot; value=&quot;Slide 72 - &amp;quot;Klinis&amp;quot;&quot;/&gt;&lt;property id=&quot;20307&quot; value=&quot;444&quot;/&gt;&lt;/object&gt;&lt;object type=&quot;3&quot; unique_id=&quot;12494&quot;&gt;&lt;property id=&quot;20148&quot; value=&quot;5&quot;/&gt;&lt;property id=&quot;20300&quot; value=&quot;Slide 73 - &amp;quot;Investigations&amp;quot;&quot;/&gt;&lt;property id=&quot;20307&quot; value=&quot;445&quot;/&gt;&lt;/object&gt;&lt;object type=&quot;3&quot; unique_id=&quot;12495&quot;&gt;&lt;property id=&quot;20148&quot; value=&quot;5&quot;/&gt;&lt;property id=&quot;20300&quot; value=&quot;Slide 75 - &amp;quot;Treatment&amp;quot;&quot;/&gt;&lt;property id=&quot;20307&quot; value=&quot;446&quot;/&gt;&lt;/object&gt;&lt;object type=&quot;3&quot; unique_id=&quot;12496&quot;&gt;&lt;property id=&quot;20148&quot; value=&quot;5&quot;/&gt;&lt;property id=&quot;20300&quot; value=&quot;Slide 76 - &amp;quot;Complications&amp;quot;&quot;/&gt;&lt;property id=&quot;20307&quot; value=&quot;447&quot;/&gt;&lt;/object&gt;&lt;object type=&quot;3&quot; unique_id=&quot;12497&quot;&gt;&lt;property id=&quot;20148&quot; value=&quot;5&quot;/&gt;&lt;property id=&quot;20300&quot; value=&quot;Slide 78 - &amp;quot;Risk factors&amp;#x0D;&amp;#x0A;&amp;quot;&quot;/&gt;&lt;property id=&quot;20307&quot; value=&quot;448&quot;/&gt;&lt;/object&gt;&lt;object type=&quot;3&quot; unique_id=&quot;12498&quot;&gt;&lt;property id=&quot;20148&quot; value=&quot;5&quot;/&gt;&lt;property id=&quot;20300&quot; value=&quot;Slide 77 - &amp;quot;CARPAL TUNNEL SYNDROME&amp;quot;&quot;/&gt;&lt;property id=&quot;20307&quot; value=&quot;449&quot;/&gt;&lt;/object&gt;&lt;object type=&quot;3&quot; unique_id=&quot;12499&quot;&gt;&lt;property id=&quot;20148&quot; value=&quot;5&quot;/&gt;&lt;property id=&quot;20300&quot; value=&quot;Slide 79 - &amp;quot;Klinis&amp;quot;&quot;/&gt;&lt;property id=&quot;20307&quot; value=&quot;450&quot;/&gt;&lt;/object&gt;&lt;object type=&quot;3&quot; unique_id=&quot;12500&quot;&gt;&lt;property id=&quot;20148&quot; value=&quot;5&quot;/&gt;&lt;property id=&quot;20300&quot; value=&quot;Slide 80 - &amp;quot;Investigations&amp;quot;&quot;/&gt;&lt;property id=&quot;20307&quot; value=&quot;451&quot;/&gt;&lt;/object&gt;&lt;object type=&quot;3&quot; unique_id=&quot;12502&quot;&gt;&lt;property id=&quot;20148&quot; value=&quot;5&quot;/&gt;&lt;property id=&quot;20300&quot; value=&quot;Slide 82 - &amp;quot;Anatomical dissection demonstrating the relative sizes of the median nerve and the flexor carpi radialis.&amp;quot;&quot;/&gt;&lt;property id=&quot;20307&quot; value=&quot;453&quot;/&gt;&lt;/object&gt;&lt;object type=&quot;3&quot; unique_id=&quot;12503&quot;&gt;&lt;property id=&quot;20148&quot; value=&quot;5&quot;/&gt;&lt;property id=&quot;20300&quot; value=&quot;Slide 83 - &amp;quot;Carpal tunnel syndrome is a painful disorder of the hand caused by pressure on the median nerve which runs from th&quot;/&gt;&lt;property id=&quot;20307&quot; value=&quot;454&quot;/&gt;&lt;/object&gt;&lt;object type=&quot;3&quot; unique_id=&quot;12504&quot;&gt;&lt;property id=&quot;20148&quot; value=&quot;5&quot;/&gt;&lt;property id=&quot;20300&quot; value=&quot;Slide 84 - &amp;quot;This technique requires the patient to stand with his/her back to the table and the affected hand dorsiflexed as s&quot;/&gt;&lt;property id=&quot;20307&quot; value=&quot;455&quot;/&gt;&lt;/object&gt;&lt;object type=&quot;3&quot; unique_id=&quot;12505&quot;&gt;&lt;property id=&quot;20148&quot; value=&quot;5&quot;/&gt;&lt;property id=&quot;20300&quot; value=&quot;Slide 86 - &amp;quot;PELVIS, HIP AND KNEE&amp;#x0D;&amp;#x0A;&amp;quot;&quot;/&gt;&lt;property id=&quot;20307&quot; value=&quot;456&quot;/&gt;&lt;/object&gt;&lt;object type=&quot;3&quot; unique_id=&quot;12506&quot;&gt;&lt;property id=&quot;20148&quot; value=&quot;5&quot;/&gt;&lt;property id=&quot;20300&quot; value=&quot;Slide 87&quot;/&gt;&lt;property id=&quot;20307&quot; value=&quot;457&quot;/&gt;&lt;/object&gt;&lt;object type=&quot;3&quot; unique_id=&quot;12507&quot;&gt;&lt;property id=&quot;20148&quot; value=&quot;5&quot;/&gt;&lt;property id=&quot;20300&quot; value=&quot;Slide 88 - &amp;quot;Investigations&amp;quot;&quot;/&gt;&lt;property id=&quot;20307&quot; value=&quot;458&quot;/&gt;&lt;/object&gt;&lt;object type=&quot;3&quot; unique_id=&quot;12508&quot;&gt;&lt;property id=&quot;20148&quot; value=&quot;5&quot;/&gt;&lt;property id=&quot;20300&quot; value=&quot;Slide 89 - &amp;quot;Treatment&amp;#x0D;&amp;#x0A;&amp;quot;&quot;/&gt;&lt;property id=&quot;20307&quot; value=&quot;459&quot;/&gt;&lt;/object&gt;&lt;object type=&quot;3&quot; unique_id=&quot;12509&quot;&gt;&lt;property id=&quot;20148&quot; value=&quot;5&quot;/&gt;&lt;property id=&quot;20300&quot; value=&quot;Slide 90 - &amp;quot;Complications&amp;#x0D;&amp;#x0A;&amp;quot;&quot;/&gt;&lt;property id=&quot;20307&quot; value=&quot;460&quot;/&gt;&lt;/object&gt;&lt;object type=&quot;3&quot; unique_id=&quot;12510&quot;&gt;&lt;property id=&quot;20148&quot; value=&quot;5&quot;/&gt;&lt;property id=&quot;20300&quot; value=&quot;Slide 132&quot;/&gt;&lt;property id=&quot;20307&quot; value=&quot;395&quot;/&gt;&lt;/object&gt;&lt;object type=&quot;3&quot; unique_id=&quot;12579&quot;&gt;&lt;property id=&quot;20148&quot; value=&quot;5&quot;/&gt;&lt;property id=&quot;20300&quot; value=&quot;Slide 4 - &amp;quot;● Klavikula radiograf (AP):&amp;#x0D;&amp;#x0A;&amp;quot;&quot;/&gt;&lt;property id=&quot;20307&quot; value=&quot;461&quot;/&gt;&lt;/object&gt;&lt;object type=&quot;3&quot; unique_id=&quot;12994&quot;&gt;&lt;property id=&quot;20148&quot; value=&quot;5&quot;/&gt;&lt;property id=&quot;20300&quot; value=&quot;Slide 9 - &amp;quot;●  Shoulder  radiograph (AP )&amp;#x0D;&amp;#x0A;&amp;quot;&quot;/&gt;&lt;property id=&quot;20307&quot; value=&quot;462&quot;/&gt;&lt;/object&gt;&lt;object type=&quot;3&quot; unique_id=&quot;13135&quot;&gt;&lt;property id=&quot;20148&quot; value=&quot;5&quot;/&gt;&lt;property id=&quot;20300&quot; value=&quot;Slide 22 - &amp;quot;Investigations&amp;#x0D;&amp;#x0A;&amp;quot;&quot;/&gt;&lt;property id=&quot;20307&quot; value=&quot;463&quot;/&gt;&lt;/object&gt;&lt;object type=&quot;3&quot; unique_id=&quot;13136&quot;&gt;&lt;property id=&quot;20148&quot; value=&quot;5&quot;/&gt;&lt;property id=&quot;20300&quot; value=&quot;Slide 24 - &amp;quot;Surgical&amp;quot;&quot;/&gt;&lt;property id=&quot;20307&quot; value=&quot;464&quot;/&gt;&lt;/object&gt;&lt;object type=&quot;3&quot; unique_id=&quot;13641&quot;&gt;&lt;property id=&quot;20148&quot; value=&quot;5&quot;/&gt;&lt;property id=&quot;20300&quot; value=&quot;Slide 27&quot;/&gt;&lt;property id=&quot;20307&quot; value=&quot;465&quot;/&gt;&lt;/object&gt;&lt;object type=&quot;3&quot; unique_id=&quot;13642&quot;&gt;&lt;property id=&quot;20148&quot; value=&quot;5&quot;/&gt;&lt;property id=&quot;20300&quot; value=&quot;Slide 31 - &amp;quot;Wrist radiographs &amp;#x0D;&amp;#x0A;(AP and lateral) &amp;quot;&quot;/&gt;&lt;property id=&quot;20307&quot; value=&quot;466&quot;/&gt;&lt;/object&gt;&lt;object type=&quot;3&quot; unique_id=&quot;16603&quot;&gt;&lt;property id=&quot;20148&quot; value=&quot;5&quot;/&gt;&lt;property id=&quot;20300&quot; value=&quot;Slide 38 - &amp;quot;Radiographs:&amp;quot;&quot;/&gt;&lt;property id=&quot;20307&quot; value=&quot;467&quot;/&gt;&lt;/object&gt;&lt;object type=&quot;3&quot; unique_id=&quot;16604&quot;&gt;&lt;property id=&quot;20148&quot; value=&quot;5&quot;/&gt;&lt;property id=&quot;20300&quot; value=&quot;Slide 39 - &amp;quot;Pre and Post Operative&amp;quot;&quot;/&gt;&lt;property id=&quot;20307&quot; value=&quot;468&quot;/&gt;&lt;/object&gt;&lt;object type=&quot;3&quot; unique_id=&quot;16605&quot;&gt;&lt;property id=&quot;20148&quot; value=&quot;5&quot;/&gt;&lt;property id=&quot;20300&quot; value=&quot;Slide 41&quot;/&gt;&lt;property id=&quot;20307&quot; value=&quot;469&quot;/&gt;&lt;/object&gt;&lt;object type=&quot;3&quot; unique_id=&quot;16606&quot;&gt;&lt;property id=&quot;20148&quot; value=&quot;5&quot;/&gt;&lt;property id=&quot;20300&quot; value=&quot;Slide 42&quot;/&gt;&lt;property id=&quot;20307&quot; value=&quot;470&quot;/&gt;&lt;/object&gt;&lt;object type=&quot;3&quot; unique_id=&quot;16607&quot;&gt;&lt;property id=&quot;20148&quot; value=&quot;5&quot;/&gt;&lt;property id=&quot;20300&quot; value=&quot;Slide 43&quot;/&gt;&lt;property id=&quot;20307&quot; value=&quot;477&quot;/&gt;&lt;/object&gt;&lt;object type=&quot;3&quot; unique_id=&quot;16608&quot;&gt;&lt;property id=&quot;20148&quot; value=&quot;5&quot;/&gt;&lt;property id=&quot;20300&quot; value=&quot;Slide 44&quot;/&gt;&lt;property id=&quot;20307&quot; value=&quot;478&quot;/&gt;&lt;/object&gt;&lt;object type=&quot;3&quot; unique_id=&quot;16609&quot;&gt;&lt;property id=&quot;20148&quot; value=&quot;5&quot;/&gt;&lt;property id=&quot;20300&quot; value=&quot;Slide 45&quot;/&gt;&lt;property id=&quot;20307&quot; value=&quot;479&quot;/&gt;&lt;/object&gt;&lt;object type=&quot;3&quot; unique_id=&quot;16610&quot;&gt;&lt;property id=&quot;20148&quot; value=&quot;5&quot;/&gt;&lt;property id=&quot;20300&quot; value=&quot;Slide 46&quot;/&gt;&lt;property id=&quot;20307&quot; value=&quot;480&quot;/&gt;&lt;/object&gt;&lt;object type=&quot;3&quot; unique_id=&quot;16611&quot;&gt;&lt;property id=&quot;20148&quot; value=&quot;5&quot;/&gt;&lt;property id=&quot;20300&quot; value=&quot;Slide 47&quot;/&gt;&lt;property id=&quot;20307&quot; value=&quot;481&quot;/&gt;&lt;/object&gt;&lt;object type=&quot;3&quot; unique_id=&quot;16612&quot;&gt;&lt;property id=&quot;20148&quot; value=&quot;5&quot;/&gt;&lt;property id=&quot;20300&quot; value=&quot;Slide 48&quot;/&gt;&lt;property id=&quot;20307&quot; value=&quot;482&quot;/&gt;&lt;/object&gt;&lt;object type=&quot;3&quot; unique_id=&quot;16613&quot;&gt;&lt;property id=&quot;20148&quot; value=&quot;5&quot;/&gt;&lt;property id=&quot;20300&quot; value=&quot;Slide 49&quot;/&gt;&lt;property id=&quot;20307&quot; value=&quot;483&quot;/&gt;&lt;/object&gt;&lt;object type=&quot;3&quot; unique_id=&quot;16614&quot;&gt;&lt;property id=&quot;20148&quot; value=&quot;5&quot;/&gt;&lt;property id=&quot;20300&quot; value=&quot;Slide 50&quot;/&gt;&lt;property id=&quot;20307&quot; value=&quot;484&quot;/&gt;&lt;/object&gt;&lt;object type=&quot;3&quot; unique_id=&quot;16615&quot;&gt;&lt;property id=&quot;20148&quot; value=&quot;5&quot;/&gt;&lt;property id=&quot;20300&quot; value=&quot;Slide 51&quot;/&gt;&lt;property id=&quot;20307&quot; value=&quot;485&quot;/&gt;&lt;/object&gt;&lt;object type=&quot;3&quot; unique_id=&quot;16616&quot;&gt;&lt;property id=&quot;20148&quot; value=&quot;5&quot;/&gt;&lt;property id=&quot;20300&quot; value=&quot;Slide 52&quot;/&gt;&lt;property id=&quot;20307&quot; value=&quot;486&quot;/&gt;&lt;/object&gt;&lt;object type=&quot;3&quot; unique_id=&quot;16617&quot;&gt;&lt;property id=&quot;20148&quot; value=&quot;5&quot;/&gt;&lt;property id=&quot;20300&quot; value=&quot;Slide 53&quot;/&gt;&lt;property id=&quot;20307&quot; value=&quot;487&quot;/&gt;&lt;/object&gt;&lt;object type=&quot;3&quot; unique_id=&quot;16618&quot;&gt;&lt;property id=&quot;20148&quot; value=&quot;5&quot;/&gt;&lt;property id=&quot;20300&quot; value=&quot;Slide 54&quot;/&gt;&lt;property id=&quot;20307&quot; value=&quot;488&quot;/&gt;&lt;/object&gt;&lt;object type=&quot;3&quot; unique_id=&quot;16619&quot;&gt;&lt;property id=&quot;20148&quot; value=&quot;5&quot;/&gt;&lt;property id=&quot;20300&quot; value=&quot;Slide 55&quot;/&gt;&lt;property id=&quot;20307&quot; value=&quot;489&quot;/&gt;&lt;/object&gt;&lt;object type=&quot;3&quot; unique_id=&quot;16620&quot;&gt;&lt;property id=&quot;20148&quot; value=&quot;5&quot;/&gt;&lt;property id=&quot;20300&quot; value=&quot;Slide 56&quot;/&gt;&lt;property id=&quot;20307&quot; value=&quot;490&quot;/&gt;&lt;/object&gt;&lt;object type=&quot;3&quot; unique_id=&quot;16621&quot;&gt;&lt;property id=&quot;20148&quot; value=&quot;5&quot;/&gt;&lt;property id=&quot;20300&quot; value=&quot;Slide 57&quot;/&gt;&lt;property id=&quot;20307&quot; value=&quot;491&quot;/&gt;&lt;/object&gt;&lt;object type=&quot;3&quot; unique_id=&quot;16622&quot;&gt;&lt;property id=&quot;20148&quot; value=&quot;5&quot;/&gt;&lt;property id=&quot;20300&quot; value=&quot;Slide 58&quot;/&gt;&lt;property id=&quot;20307&quot; value=&quot;492&quot;/&gt;&lt;/object&gt;&lt;object type=&quot;3&quot; unique_id=&quot;16623&quot;&gt;&lt;property id=&quot;20148&quot; value=&quot;5&quot;/&gt;&lt;property id=&quot;20300&quot; value=&quot;Slide 59&quot;/&gt;&lt;property id=&quot;20307&quot; value=&quot;493&quot;/&gt;&lt;/object&gt;&lt;object type=&quot;3&quot; unique_id=&quot;16624&quot;&gt;&lt;property id=&quot;20148&quot; value=&quot;5&quot;/&gt;&lt;property id=&quot;20300&quot; value=&quot;Slide 60&quot;/&gt;&lt;property id=&quot;20307&quot; value=&quot;494&quot;/&gt;&lt;/object&gt;&lt;object type=&quot;3&quot; unique_id=&quot;16625&quot;&gt;&lt;property id=&quot;20148&quot; value=&quot;5&quot;/&gt;&lt;property id=&quot;20300&quot; value=&quot;Slide 61&quot;/&gt;&lt;property id=&quot;20307&quot; value=&quot;495&quot;/&gt;&lt;/object&gt;&lt;object type=&quot;3&quot; unique_id=&quot;16626&quot;&gt;&lt;property id=&quot;20148&quot; value=&quot;5&quot;/&gt;&lt;property id=&quot;20300&quot; value=&quot;Slide 62&quot;/&gt;&lt;property id=&quot;20307&quot; value=&quot;496&quot;/&gt;&lt;/object&gt;&lt;object type=&quot;3&quot; unique_id=&quot;16627&quot;&gt;&lt;property id=&quot;20148&quot; value=&quot;5&quot;/&gt;&lt;property id=&quot;20300&quot; value=&quot;Slide 66&quot;/&gt;&lt;property id=&quot;20307&quot; value=&quot;497&quot;/&gt;&lt;/object&gt;&lt;object type=&quot;3&quot; unique_id=&quot;16628&quot;&gt;&lt;property id=&quot;20148&quot; value=&quot;5&quot;/&gt;&lt;property id=&quot;20300&quot; value=&quot;Slide 68 - &amp;quot;Bila hasil x-ray kurang jelas, perlu dilakukan:&amp;#x0D;&amp;#x0A;CT-Scan&amp;quot;&quot;/&gt;&lt;property id=&quot;20307&quot; value=&quot;498&quot;/&gt;&lt;/object&gt;&lt;object type=&quot;3&quot; unique_id=&quot;16629&quot;&gt;&lt;property id=&quot;20148&quot; value=&quot;5&quot;/&gt;&lt;property id=&quot;20300&quot; value=&quot;Slide 74 - &amp;quot;Thumb  radiographs (AP, lateral and oblique):&amp;quot;&quot;/&gt;&lt;property id=&quot;20307&quot; value=&quot;499&quot;/&gt;&lt;/object&gt;&lt;object type=&quot;3&quot; unique_id=&quot;16630&quot;&gt;&lt;property id=&quot;20148&quot; value=&quot;5&quot;/&gt;&lt;property id=&quot;20300&quot; value=&quot;Slide 81 - &amp;quot;Carpal Tunnel Syndrome Imaging &amp;#x0D;&amp;#x0A;Author: Patrick D Browning, MD, MA; Chief Editor: Felix S Chew, MD, MBA, EdM   &amp;quot;&quot;/&gt;&lt;property id=&quot;20307&quot; value=&quot;500&quot;/&gt;&lt;/object&gt;&lt;object type=&quot;3&quot; unique_id=&quot;17342&quot;&gt;&lt;property id=&quot;20148&quot; value=&quot;5&quot;/&gt;&lt;property id=&quot;20300&quot; value=&quot;Slide 63 - &amp;quot;Conclusion &amp;#x0D;&amp;#x0A;&amp;quot;&quot;/&gt;&lt;property id=&quot;20307&quot; value=&quot;501&quot;/&gt;&lt;/object&gt;&lt;object type=&quot;3&quot; unique_id=&quot;17430&quot;&gt;&lt;property id=&quot;20148&quot; value=&quot;5&quot;/&gt;&lt;property id=&quot;20300&quot; value=&quot;Slide 64 - &amp;quot;WRIST AND HAND&amp;quot;&quot;/&gt;&lt;property id=&quot;20307&quot; value=&quot;519&quot;/&gt;&lt;/object&gt;&lt;object type=&quot;3&quot; unique_id=&quot;17431&quot;&gt;&lt;property id=&quot;20148&quot; value=&quot;5&quot;/&gt;&lt;property id=&quot;20300&quot; value=&quot;Slide 65 - &amp;quot;Klinis&amp;quot;&quot;/&gt;&lt;property id=&quot;20307&quot; value=&quot;520&quot;/&gt;&lt;/object&gt;&lt;object type=&quot;3&quot; unique_id=&quot;17432&quot;&gt;&lt;property id=&quot;20148&quot; value=&quot;5&quot;/&gt;&lt;property id=&quot;20300&quot; value=&quot;Slide 67&quot;/&gt;&lt;property id=&quot;20307&quot; value=&quot;524&quot;/&gt;&lt;/object&gt;&lt;object type=&quot;3&quot; unique_id=&quot;17433&quot;&gt;&lt;property id=&quot;20148&quot; value=&quot;5&quot;/&gt;&lt;property id=&quot;20300&quot; value=&quot;Slide 69 - &amp;quot;Treatment&amp;#x0D;&amp;#x0A;&amp;quot;&quot;/&gt;&lt;property id=&quot;20307&quot; value=&quot;521&quot;/&gt;&lt;/object&gt;&lt;object type=&quot;3&quot; unique_id=&quot;17434&quot;&gt;&lt;property id=&quot;20148&quot; value=&quot;5&quot;/&gt;&lt;property id=&quot;20300&quot; value=&quot;Slide 70 - &amp;quot;Complications&amp;#x0D;&amp;#x0A;&amp;quot;&quot;/&gt;&lt;property id=&quot;20307&quot; value=&quot;522&quot;/&gt;&lt;/object&gt;&lt;object type=&quot;3&quot; unique_id=&quot;17435&quot;&gt;&lt;property id=&quot;20148&quot; value=&quot;5&quot;/&gt;&lt;property id=&quot;20300&quot; value=&quot;Slide 71 - &amp;quot;CARPAL DISLOCATION&amp;#x0D;&amp;#x0A;&amp;quot;&quot;/&gt;&lt;property id=&quot;20307&quot; value=&quot;523&quot;/&gt;&lt;/object&gt;&lt;object type=&quot;3&quot; unique_id=&quot;17436&quot;&gt;&lt;property id=&quot;20148&quot; value=&quot;5&quot;/&gt;&lt;property id=&quot;20300&quot; value=&quot;Slide 85 - &amp;quot;Treatment&amp;#x0D;&amp;#x0A;&amp;quot;&quot;/&gt;&lt;property id=&quot;20307&quot; value=&quot;525&quot;/&gt;&lt;/object&gt;&lt;object type=&quot;3&quot; unique_id=&quot;17437&quot;&gt;&lt;property id=&quot;20148&quot; value=&quot;5&quot;/&gt;&lt;property id=&quot;20300&quot; value=&quot;Slide 91 - &amp;quot;HIP DISLOCATION&amp;#x0D;&amp;#x0A;&amp;quot;&quot;/&gt;&lt;property id=&quot;20307&quot; value=&quot;502&quot;/&gt;&lt;/object&gt;&lt;object type=&quot;3&quot; unique_id=&quot;17438&quot;&gt;&lt;property id=&quot;20148&quot; value=&quot;5&quot;/&gt;&lt;property id=&quot;20300&quot; value=&quot;Slide 92&quot;/&gt;&lt;property id=&quot;20307&quot; value=&quot;503&quot;/&gt;&lt;/object&gt;&lt;object type=&quot;3&quot; unique_id=&quot;17439&quot;&gt;&lt;property id=&quot;20148&quot; value=&quot;5&quot;/&gt;&lt;property id=&quot;20300&quot; value=&quot;Slide 93 - &amp;quot;Treatment&amp;#x0D;&amp;#x0A;&amp;quot;&quot;/&gt;&lt;property id=&quot;20307&quot; value=&quot;504&quot;/&gt;&lt;/object&gt;&lt;object type=&quot;3&quot; unique_id=&quot;17440&quot;&gt;&lt;property id=&quot;20148&quot; value=&quot;5&quot;/&gt;&lt;property id=&quot;20300&quot; value=&quot;Slide 94&quot;/&gt;&lt;property id=&quot;20307&quot; value=&quot;505&quot;/&gt;&lt;/object&gt;&lt;object type=&quot;3&quot; unique_id=&quot;17441&quot;&gt;&lt;property id=&quot;20148&quot; value=&quot;5&quot;/&gt;&lt;property id=&quot;20300&quot; value=&quot;Slide 95 - &amp;quot;PROXIMAL FEMORAL FRACTURES&amp;quot;&quot;/&gt;&lt;property id=&quot;20307&quot; value=&quot;506&quot;/&gt;&lt;/object&gt;&lt;object type=&quot;3&quot; unique_id=&quot;17442&quot;&gt;&lt;property id=&quot;20148&quot; value=&quot;5&quot;/&gt;&lt;property id=&quot;20300&quot; value=&quot;Slide 99 - &amp;quot;KNEE LIGAMENT INJURY&amp;quot;&quot;/&gt;&lt;property id=&quot;20307&quot; value=&quot;507&quot;/&gt;&lt;/object&gt;&lt;object type=&quot;3&quot; unique_id=&quot;17443&quot;&gt;&lt;property id=&quot;20148&quot; value=&quot;5&quot;/&gt;&lt;property id=&quot;20300&quot; value=&quot;Slide 108&quot;/&gt;&lt;property id=&quot;20307&quot; value=&quot;508&quot;/&gt;&lt;/object&gt;&lt;object type=&quot;3&quot; unique_id=&quot;17444&quot;&gt;&lt;property id=&quot;20148&quot; value=&quot;5&quot;/&gt;&lt;property id=&quot;20300&quot; value=&quot;Slide 109&quot;/&gt;&lt;property id=&quot;20307&quot; value=&quot;509&quot;/&gt;&lt;/object&gt;&lt;object type=&quot;3&quot; unique_id=&quot;17445&quot;&gt;&lt;property id=&quot;20148&quot; value=&quot;5&quot;/&gt;&lt;property id=&quot;20300&quot; value=&quot;Slide 110&quot;/&gt;&lt;property id=&quot;20307&quot; value=&quot;510&quot;/&gt;&lt;/object&gt;&lt;object type=&quot;3&quot; unique_id=&quot;17446&quot;&gt;&lt;property id=&quot;20148&quot; value=&quot;5&quot;/&gt;&lt;property id=&quot;20300&quot; value=&quot;Slide 111&quot;/&gt;&lt;property id=&quot;20307&quot; value=&quot;511&quot;/&gt;&lt;/object&gt;&lt;object type=&quot;3&quot; unique_id=&quot;17447&quot;&gt;&lt;property id=&quot;20148&quot; value=&quot;5&quot;/&gt;&lt;property id=&quot;20300&quot; value=&quot;Slide 112&quot;/&gt;&lt;property id=&quot;20307&quot; value=&quot;512&quot;/&gt;&lt;/object&gt;&lt;object type=&quot;3&quot; unique_id=&quot;17448&quot;&gt;&lt;property id=&quot;20148&quot; value=&quot;5&quot;/&gt;&lt;property id=&quot;20300&quot; value=&quot;Slide 113&quot;/&gt;&lt;property id=&quot;20307&quot; value=&quot;513&quot;/&gt;&lt;/object&gt;&lt;object type=&quot;3&quot; unique_id=&quot;17449&quot;&gt;&lt;property id=&quot;20148&quot; value=&quot;5&quot;/&gt;&lt;property id=&quot;20300&quot; value=&quot;Slide 114&quot;/&gt;&lt;property id=&quot;20307&quot; value=&quot;514&quot;/&gt;&lt;/object&gt;&lt;object type=&quot;3&quot; unique_id=&quot;17450&quot;&gt;&lt;property id=&quot;20148&quot; value=&quot;5&quot;/&gt;&lt;property id=&quot;20300&quot; value=&quot;Slide 115&quot;/&gt;&lt;property id=&quot;20307&quot; value=&quot;515&quot;/&gt;&lt;/object&gt;&lt;object type=&quot;3&quot; unique_id=&quot;17451&quot;&gt;&lt;property id=&quot;20148&quot; value=&quot;5&quot;/&gt;&lt;property id=&quot;20300&quot; value=&quot;Slide 116&quot;/&gt;&lt;property id=&quot;20307&quot; value=&quot;516&quot;/&gt;&lt;/object&gt;&lt;object type=&quot;3&quot; unique_id=&quot;17452&quot;&gt;&lt;property id=&quot;20148&quot; value=&quot;5&quot;/&gt;&lt;property id=&quot;20300&quot; value=&quot;Slide 117&quot;/&gt;&lt;property id=&quot;20307&quot; value=&quot;517&quot;/&gt;&lt;/object&gt;&lt;object type=&quot;3&quot; unique_id=&quot;17453&quot;&gt;&lt;property id=&quot;20148&quot; value=&quot;5&quot;/&gt;&lt;property id=&quot;20300&quot; value=&quot;Slide 118&quot;/&gt;&lt;property id=&quot;20307&quot; value=&quot;518&quot;/&gt;&lt;/object&gt;&lt;object type=&quot;3&quot; unique_id=&quot;20756&quot;&gt;&lt;property id=&quot;20148&quot; value=&quot;5&quot;/&gt;&lt;property id=&quot;20300&quot; value=&quot;Slide 96&quot;/&gt;&lt;property id=&quot;20307&quot; value=&quot;548&quot;/&gt;&lt;/object&gt;&lt;object type=&quot;3&quot; unique_id=&quot;20757&quot;&gt;&lt;property id=&quot;20148&quot; value=&quot;5&quot;/&gt;&lt;property id=&quot;20300&quot; value=&quot;Slide 97&quot;/&gt;&lt;property id=&quot;20307&quot; value=&quot;549&quot;/&gt;&lt;/object&gt;&lt;object type=&quot;3&quot; unique_id=&quot;20758&quot;&gt;&lt;property id=&quot;20148&quot; value=&quot;5&quot;/&gt;&lt;property id=&quot;20300&quot; value=&quot;Slide 98&quot;/&gt;&lt;property id=&quot;20307&quot; value=&quot;550&quot;/&gt;&lt;/object&gt;&lt;object type=&quot;3&quot; unique_id=&quot;20759&quot;&gt;&lt;property id=&quot;20148&quot; value=&quot;5&quot;/&gt;&lt;property id=&quot;20300&quot; value=&quot;Slide 100&quot;/&gt;&lt;property id=&quot;20307&quot; value=&quot;547&quot;/&gt;&lt;/object&gt;&lt;object type=&quot;3&quot; unique_id=&quot;20760&quot;&gt;&lt;property id=&quot;20148&quot; value=&quot;5&quot;/&gt;&lt;property id=&quot;20300&quot; value=&quot;Slide 101&quot;/&gt;&lt;property id=&quot;20307&quot; value=&quot;539&quot;/&gt;&lt;/object&gt;&lt;object type=&quot;3&quot; unique_id=&quot;20761&quot;&gt;&lt;property id=&quot;20148&quot; value=&quot;5&quot;/&gt;&lt;property id=&quot;20300&quot; value=&quot;Slide 102&quot;/&gt;&lt;property id=&quot;20307&quot; value=&quot;540&quot;/&gt;&lt;/object&gt;&lt;object type=&quot;3&quot; unique_id=&quot;20762&quot;&gt;&lt;property id=&quot;20148&quot; value=&quot;5&quot;/&gt;&lt;property id=&quot;20300&quot; value=&quot;Slide 103&quot;/&gt;&lt;property id=&quot;20307&quot; value=&quot;541&quot;/&gt;&lt;/object&gt;&lt;object type=&quot;3&quot; unique_id=&quot;20763&quot;&gt;&lt;property id=&quot;20148&quot; value=&quot;5&quot;/&gt;&lt;property id=&quot;20300&quot; value=&quot;Slide 104&quot;/&gt;&lt;property id=&quot;20307&quot; value=&quot;542&quot;/&gt;&lt;/object&gt;&lt;object type=&quot;3&quot; unique_id=&quot;20764&quot;&gt;&lt;property id=&quot;20148&quot; value=&quot;5&quot;/&gt;&lt;property id=&quot;20300&quot; value=&quot;Slide 105&quot;/&gt;&lt;property id=&quot;20307&quot; value=&quot;544&quot;/&gt;&lt;/object&gt;&lt;object type=&quot;3&quot; unique_id=&quot;20765&quot;&gt;&lt;property id=&quot;20148&quot; value=&quot;5&quot;/&gt;&lt;property id=&quot;20300&quot; value=&quot;Slide 106&quot;/&gt;&lt;property id=&quot;20307&quot; value=&quot;545&quot;/&gt;&lt;/object&gt;&lt;object type=&quot;3&quot; unique_id=&quot;20766&quot;&gt;&lt;property id=&quot;20148&quot; value=&quot;5&quot;/&gt;&lt;property id=&quot;20300&quot; value=&quot;Slide 107&quot;/&gt;&lt;property id=&quot;20307&quot; value=&quot;546&quot;/&gt;&lt;/object&gt;&lt;object type=&quot;3&quot; unique_id=&quot;20767&quot;&gt;&lt;property id=&quot;20148&quot; value=&quot;5&quot;/&gt;&lt;property id=&quot;20300&quot; value=&quot;Slide 119&quot;/&gt;&lt;property id=&quot;20307&quot; value=&quot;526&quot;/&gt;&lt;/object&gt;&lt;object type=&quot;3&quot; unique_id=&quot;20768&quot;&gt;&lt;property id=&quot;20148&quot; value=&quot;5&quot;/&gt;&lt;property id=&quot;20300&quot; value=&quot;Slide 120&quot;/&gt;&lt;property id=&quot;20307&quot; value=&quot;527&quot;/&gt;&lt;/object&gt;&lt;object type=&quot;3&quot; unique_id=&quot;20769&quot;&gt;&lt;property id=&quot;20148&quot; value=&quot;5&quot;/&gt;&lt;property id=&quot;20300&quot; value=&quot;Slide 121&quot;/&gt;&lt;property id=&quot;20307&quot; value=&quot;528&quot;/&gt;&lt;/object&gt;&lt;object type=&quot;3&quot; unique_id=&quot;20770&quot;&gt;&lt;property id=&quot;20148&quot; value=&quot;5&quot;/&gt;&lt;property id=&quot;20300&quot; value=&quot;Slide 122&quot;/&gt;&lt;property id=&quot;20307&quot; value=&quot;529&quot;/&gt;&lt;/object&gt;&lt;object type=&quot;3&quot; unique_id=&quot;20771&quot;&gt;&lt;property id=&quot;20148&quot; value=&quot;5&quot;/&gt;&lt;property id=&quot;20300&quot; value=&quot;Slide 123&quot;/&gt;&lt;property id=&quot;20307&quot; value=&quot;530&quot;/&gt;&lt;/object&gt;&lt;object type=&quot;3&quot; unique_id=&quot;20772&quot;&gt;&lt;property id=&quot;20148&quot; value=&quot;5&quot;/&gt;&lt;property id=&quot;20300&quot; value=&quot;Slide 124&quot;/&gt;&lt;property id=&quot;20307&quot; value=&quot;531&quot;/&gt;&lt;/object&gt;&lt;object type=&quot;3&quot; unique_id=&quot;20773&quot;&gt;&lt;property id=&quot;20148&quot; value=&quot;5&quot;/&gt;&lt;property id=&quot;20300&quot; value=&quot;Slide 125&quot;/&gt;&lt;property id=&quot;20307&quot; value=&quot;532&quot;/&gt;&lt;/object&gt;&lt;object type=&quot;3&quot; unique_id=&quot;20774&quot;&gt;&lt;property id=&quot;20148&quot; value=&quot;5&quot;/&gt;&lt;property id=&quot;20300&quot; value=&quot;Slide 126&quot;/&gt;&lt;property id=&quot;20307&quot; value=&quot;533&quot;/&gt;&lt;/object&gt;&lt;object type=&quot;3&quot; unique_id=&quot;20775&quot;&gt;&lt;property id=&quot;20148&quot; value=&quot;5&quot;/&gt;&lt;property id=&quot;20300&quot; value=&quot;Slide 127&quot;/&gt;&lt;property id=&quot;20307&quot; value=&quot;534&quot;/&gt;&lt;/object&gt;&lt;object type=&quot;3&quot; unique_id=&quot;20776&quot;&gt;&lt;property id=&quot;20148&quot; value=&quot;5&quot;/&gt;&lt;property id=&quot;20300&quot; value=&quot;Slide 128&quot;/&gt;&lt;property id=&quot;20307&quot; value=&quot;535&quot;/&gt;&lt;/object&gt;&lt;object type=&quot;3&quot; unique_id=&quot;20777&quot;&gt;&lt;property id=&quot;20148&quot; value=&quot;5&quot;/&gt;&lt;property id=&quot;20300&quot; value=&quot;Slide 129&quot;/&gt;&lt;property id=&quot;20307&quot; value=&quot;536&quot;/&gt;&lt;/object&gt;&lt;object type=&quot;3&quot; unique_id=&quot;20778&quot;&gt;&lt;property id=&quot;20148&quot; value=&quot;5&quot;/&gt;&lt;property id=&quot;20300&quot; value=&quot;Slide 130&quot;/&gt;&lt;property id=&quot;20307&quot; value=&quot;537&quot;/&gt;&lt;/object&gt;&lt;object type=&quot;3&quot; unique_id=&quot;20779&quot;&gt;&lt;property id=&quot;20148&quot; value=&quot;5&quot;/&gt;&lt;property id=&quot;20300&quot; value=&quot;Slide 131&quot;/&gt;&lt;property id=&quot;20307&quot; value=&quot;53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3577</TotalTime>
  <Words>3250</Words>
  <Application>Microsoft Office PowerPoint</Application>
  <PresentationFormat>On-screen Show (4:3)</PresentationFormat>
  <Paragraphs>519</Paragraphs>
  <Slides>131</Slides>
  <Notes>6</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Metro</vt:lpstr>
      <vt:lpstr>Slide 1</vt:lpstr>
      <vt:lpstr>DIAGNOSE MUSKULOSKELETAL</vt:lpstr>
      <vt:lpstr>Gangguan sikap, kinerja otot, mobilitas sendi, fungsi motor, kinerja otot dan ROM yang berkaitan dengan                Connective tissue. </vt:lpstr>
      <vt:lpstr>PEMERIKSAAN LABORATORIUM </vt:lpstr>
      <vt:lpstr>Slide 5</vt:lpstr>
      <vt:lpstr>Slide 6</vt:lpstr>
      <vt:lpstr>MR images showing myositis.    A: GambarT1- menunjukkan penggantian kelompok otot posterior dengan atrofi lemak.  B: Menunjukkan otot sebagai sinyal tinggi,yang menunjukkan peningkatan isi cairan di otot(edema)              A                          B</vt:lpstr>
      <vt:lpstr>Slide 8</vt:lpstr>
      <vt:lpstr>Gangguan mobilitas sendi, fungsi motor, kinerja otot dan ROM yang berkaitan dengan  Inflamasi lokal.  </vt:lpstr>
      <vt:lpstr>Slide 10</vt:lpstr>
      <vt:lpstr>Slide 11</vt:lpstr>
      <vt:lpstr>Slide 12</vt:lpstr>
      <vt:lpstr>Slide 13</vt:lpstr>
      <vt:lpstr>Slide 14</vt:lpstr>
      <vt:lpstr>Slide 15</vt:lpstr>
      <vt:lpstr>Slide 16</vt:lpstr>
      <vt:lpstr>Slide 17</vt:lpstr>
      <vt:lpstr>- MRI biasanya tidak diperlukan secara rutin. - MRI dapat menunjukkan status ligamen dan tulang rawan        yang tidak terlihat pada sinar x.  - MRI dapat membantu untuk mendiagnosa osteoarthritis awal.</vt:lpstr>
      <vt:lpstr>OA KNEE GRADE 1</vt:lpstr>
      <vt:lpstr>OA KNEE GRADE 2</vt:lpstr>
      <vt:lpstr>OA KNEE GRADE 3</vt:lpstr>
      <vt:lpstr>OA KNEE GRADE 4</vt:lpstr>
      <vt:lpstr>Gangguan mobilitas sendi, fungsi motor, kinerja otot dan ROM yang berkaitan dengan Kerusakan Spinal.   </vt:lpstr>
      <vt:lpstr>Thoracic Spinal Trauma   Imaging   </vt:lpstr>
      <vt:lpstr>Thoracic spine trauma. Mekanisme cedera yang menyebabkan patah tulang </vt:lpstr>
      <vt:lpstr>Radiography</vt:lpstr>
      <vt:lpstr>CT-Scan</vt:lpstr>
      <vt:lpstr>Thoracic spine trauma. Fracture dislocation of the lower thoracic spine.  Axial CT image demonstrates the large distance that the lower thoracic spine has been displaced</vt:lpstr>
      <vt:lpstr>Magnetic Resonance Imaging </vt:lpstr>
      <vt:lpstr>Thoracic spine trauma.  Sagittal MRI of the thoracic spine in a patient who had a complete spinal cord injury</vt:lpstr>
      <vt:lpstr>Thoracic spine trauma.  Sagittal T1-weighted MRI image of a compression fracture of the lower thoracic spine</vt:lpstr>
      <vt:lpstr>Ultrasonography </vt:lpstr>
      <vt:lpstr>Gangguan mobilitas sendi, fungsi motor, kinerja otot dan ROM yang berkaitan dengan  Fraktur &amp; Dislokasi  </vt:lpstr>
      <vt:lpstr>Slide 34</vt:lpstr>
      <vt:lpstr>● Klavikula radiograf (AP): </vt:lpstr>
      <vt:lpstr> Treatment </vt:lpstr>
      <vt:lpstr>Complications </vt:lpstr>
      <vt:lpstr>Anterior glenohumeral dislocation  </vt:lpstr>
      <vt:lpstr>KLINIS </vt:lpstr>
      <vt:lpstr>●  Shoulder  radiograph (AP ) </vt:lpstr>
      <vt:lpstr>Treatment </vt:lpstr>
      <vt:lpstr>Complications </vt:lpstr>
      <vt:lpstr>Elbow Dislocation</vt:lpstr>
      <vt:lpstr>Klinis</vt:lpstr>
      <vt:lpstr>Investigations </vt:lpstr>
      <vt:lpstr>Treatment </vt:lpstr>
      <vt:lpstr>Surgical</vt:lpstr>
      <vt:lpstr>Complications </vt:lpstr>
      <vt:lpstr>Fractures of the ulnar and radial shaft  </vt:lpstr>
      <vt:lpstr>Slide 50</vt:lpstr>
      <vt:lpstr>Slide 51</vt:lpstr>
      <vt:lpstr>Slide 52</vt:lpstr>
      <vt:lpstr>Slide 53</vt:lpstr>
      <vt:lpstr>Slide 54</vt:lpstr>
      <vt:lpstr>Slide 55</vt:lpstr>
      <vt:lpstr>Slide 56</vt:lpstr>
      <vt:lpstr>Colles fracture  (distal radial fracture) </vt:lpstr>
      <vt:lpstr>Klinis</vt:lpstr>
      <vt:lpstr>Wrist radiographs  (AP and lateral) </vt:lpstr>
      <vt:lpstr>Treatment </vt:lpstr>
      <vt:lpstr>Slide 61</vt:lpstr>
      <vt:lpstr>Complications </vt:lpstr>
      <vt:lpstr>Slide 63</vt:lpstr>
      <vt:lpstr>Smith’s fracture </vt:lpstr>
      <vt:lpstr>Perbedaan antara Colles &amp; Smith Fracture </vt:lpstr>
      <vt:lpstr>Radiographs:</vt:lpstr>
      <vt:lpstr>Pre and Post Operative</vt:lpstr>
      <vt:lpstr>WRIST AND HAND</vt:lpstr>
      <vt:lpstr>Klinis</vt:lpstr>
      <vt:lpstr>Slide 70</vt:lpstr>
      <vt:lpstr>Slide 71</vt:lpstr>
      <vt:lpstr>Bila hasil x-ray kurang jelas, perlu dilakukan: CT-Scan</vt:lpstr>
      <vt:lpstr>Treatment </vt:lpstr>
      <vt:lpstr>Slide 74</vt:lpstr>
      <vt:lpstr>Complications </vt:lpstr>
      <vt:lpstr>CARPAL DISLOCATION </vt:lpstr>
      <vt:lpstr>Klinis</vt:lpstr>
      <vt:lpstr>Thumb  radiographs (AP, lateral and oblique):</vt:lpstr>
      <vt:lpstr>Treatment</vt:lpstr>
      <vt:lpstr>Complications</vt:lpstr>
      <vt:lpstr>PELVIS, HIP AND KNEE </vt:lpstr>
      <vt:lpstr>Investigations</vt:lpstr>
      <vt:lpstr>Slide 83</vt:lpstr>
      <vt:lpstr>Slide 84</vt:lpstr>
      <vt:lpstr>Treatment</vt:lpstr>
      <vt:lpstr>Complications </vt:lpstr>
      <vt:lpstr> </vt:lpstr>
      <vt:lpstr>Slide 88</vt:lpstr>
      <vt:lpstr>Fractur Throchantor</vt:lpstr>
      <vt:lpstr>HIP DISLOCATION </vt:lpstr>
      <vt:lpstr>Slide 91</vt:lpstr>
      <vt:lpstr>Treatment </vt:lpstr>
      <vt:lpstr>Complications </vt:lpstr>
      <vt:lpstr>SHAFT FEMORAL FRACTURES</vt:lpstr>
      <vt:lpstr>Slide 95</vt:lpstr>
      <vt:lpstr>Slide 96</vt:lpstr>
      <vt:lpstr>              </vt:lpstr>
      <vt:lpstr>Introduction</vt:lpstr>
      <vt:lpstr>Slide 99</vt:lpstr>
      <vt:lpstr>Slide 100</vt:lpstr>
      <vt:lpstr>Segond fracture</vt:lpstr>
      <vt:lpstr>Slide 102</vt:lpstr>
      <vt:lpstr>ACL Avulsion Fracture </vt:lpstr>
      <vt:lpstr>Slide 104</vt:lpstr>
      <vt:lpstr>PCL Avulsion Fracture </vt:lpstr>
      <vt:lpstr>Slide 106</vt:lpstr>
      <vt:lpstr>Iliotibial Band Avulsion Fracture</vt:lpstr>
      <vt:lpstr>Biceps Femoris Tendon Avulsion Fracture </vt:lpstr>
      <vt:lpstr>Slide 109</vt:lpstr>
      <vt:lpstr>Semimembranosus Tendon Avulsion Fracture</vt:lpstr>
      <vt:lpstr>Quadriceps Tendon Avulsion Fracture </vt:lpstr>
      <vt:lpstr>Slide 112</vt:lpstr>
      <vt:lpstr>Osgood-Schlatter Disease</vt:lpstr>
      <vt:lpstr>Slide 114</vt:lpstr>
      <vt:lpstr>Conclusions</vt:lpstr>
      <vt:lpstr>Slide 116</vt:lpstr>
      <vt:lpstr>Fracture  Patella</vt:lpstr>
      <vt:lpstr>Slide 118</vt:lpstr>
      <vt:lpstr>Pemeriksaan Penunjang</vt:lpstr>
      <vt:lpstr>Dislocation of the patella</vt:lpstr>
      <vt:lpstr>CT scan mungkin diperlukan untuk menggambarkan sepenuhnya tingkat fraktur tibial plateau dan patah tulang lutut yang kompleks. </vt:lpstr>
      <vt:lpstr>Tibial plateau fractures.  MRI lutut pada pasien dengan fraktur tibial plateau.Tiga lapisan efusi yang ditunjukkan pada urutan kepadatan proton: lemak, sel darah merah, dan serum. </vt:lpstr>
      <vt:lpstr>Tibial plateau fractures. Radiograf lutut menunjukkan Tidak ada depresi artikular</vt:lpstr>
      <vt:lpstr>Gangguan mobilitas sendi, fungsi motor, kinerja otot dan ROM yang berkaitan dengan  Artropalsti sendi. </vt:lpstr>
      <vt:lpstr>Slide 125</vt:lpstr>
      <vt:lpstr>A. Hip Replacement  </vt:lpstr>
      <vt:lpstr>Pengertian</vt:lpstr>
      <vt:lpstr>Risks and complications</vt:lpstr>
      <vt:lpstr>B. TOTAL KNEE REPLACEMENT</vt:lpstr>
      <vt:lpstr>Slide 130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PENUNJANG DIAGNOSIS FISIOTERAPI</dc:title>
  <dc:creator>twa</dc:creator>
  <cp:lastModifiedBy>wismanto</cp:lastModifiedBy>
  <cp:revision>268</cp:revision>
  <dcterms:created xsi:type="dcterms:W3CDTF">2007-04-13T16:45:22Z</dcterms:created>
  <dcterms:modified xsi:type="dcterms:W3CDTF">2012-12-06T09:46:32Z</dcterms:modified>
</cp:coreProperties>
</file>