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Illness RF		</a:t>
            </a:r>
            <a:r>
              <a:rPr lang="en-US" dirty="0" err="1" smtClean="0"/>
              <a:t>Backgr</a:t>
            </a:r>
            <a:r>
              <a:rPr lang="en-US" dirty="0" smtClean="0"/>
              <a:t> &amp; Person F	     Physic &amp; Soc </a:t>
            </a:r>
            <a:r>
              <a:rPr lang="en-US" dirty="0" err="1" smtClean="0"/>
              <a:t>Env</a:t>
            </a:r>
            <a:r>
              <a:rPr lang="en-US" dirty="0" smtClean="0"/>
              <a:t> F</a:t>
            </a:r>
          </a:p>
          <a:p>
            <a:pPr lvl="1">
              <a:buNone/>
            </a:pPr>
            <a:r>
              <a:rPr lang="en-US" dirty="0" smtClean="0"/>
              <a:t>	!				!				!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Proses</a:t>
            </a:r>
            <a:r>
              <a:rPr lang="en-US" dirty="0" smtClean="0"/>
              <a:t> Coping</a:t>
            </a:r>
          </a:p>
          <a:p>
            <a:pPr>
              <a:buNone/>
            </a:pPr>
            <a:r>
              <a:rPr lang="en-US" dirty="0" smtClean="0"/>
              <a:t>					!</a:t>
            </a:r>
          </a:p>
          <a:p>
            <a:pPr>
              <a:buNone/>
            </a:pPr>
            <a:r>
              <a:rPr lang="en-US" dirty="0" smtClean="0"/>
              <a:t>Cog App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	Adaptive Tasks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	Coping Skills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ym typeface="Wingdings" pitchFamily="2" charset="2"/>
              </a:rPr>
              <a:t>			`	</a:t>
            </a:r>
          </a:p>
          <a:p>
            <a:pPr>
              <a:buNone/>
            </a:pPr>
            <a:r>
              <a:rPr lang="en-US" dirty="0" smtClean="0"/>
              <a:t>					!</a:t>
            </a:r>
          </a:p>
          <a:p>
            <a:pPr>
              <a:buNone/>
            </a:pPr>
            <a:r>
              <a:rPr lang="en-US" dirty="0" smtClean="0"/>
              <a:t>				Outcome of Crisis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Coping Strategies for Chronic Health Problems (Moos, 1982)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Denying or minimizing the seriousness of the situation</a:t>
            </a:r>
          </a:p>
          <a:p>
            <a:r>
              <a:rPr lang="en-US" dirty="0" smtClean="0"/>
              <a:t>Seeking information about the health problem and treatment procedures</a:t>
            </a:r>
          </a:p>
          <a:p>
            <a:r>
              <a:rPr lang="en-US" dirty="0" smtClean="0"/>
              <a:t>Learning to provide one’s own medical care such as self administering insulin shots.</a:t>
            </a:r>
          </a:p>
          <a:p>
            <a:r>
              <a:rPr lang="en-US" dirty="0" smtClean="0"/>
              <a:t>Setting concrete, limited goals such as in exercising or social gathering</a:t>
            </a:r>
          </a:p>
          <a:p>
            <a:r>
              <a:rPr lang="en-US" dirty="0" smtClean="0"/>
              <a:t>Recruiting instrumental and </a:t>
            </a:r>
            <a:r>
              <a:rPr lang="en-US" dirty="0" err="1" smtClean="0"/>
              <a:t>emosional</a:t>
            </a:r>
            <a:r>
              <a:rPr lang="en-US" dirty="0" smtClean="0"/>
              <a:t> support from family, friend, and practitioners by expressing needs and feelings – </a:t>
            </a:r>
            <a:r>
              <a:rPr lang="en-US" dirty="0" err="1" smtClean="0"/>
              <a:t>mengerahkan</a:t>
            </a:r>
            <a:endParaRPr lang="en-US" dirty="0" smtClean="0"/>
          </a:p>
          <a:p>
            <a:r>
              <a:rPr lang="en-US" dirty="0" smtClean="0"/>
              <a:t>Considering possible future events and stressful circumstances</a:t>
            </a:r>
          </a:p>
          <a:p>
            <a:r>
              <a:rPr lang="en-US" dirty="0" smtClean="0"/>
              <a:t>Gaining a manageable perspective on the health problem and its treatment  by finding a long term purpose or meaning for the experience.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Adjustment Problems in Chronic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Physical – being unable to cope with disability or pain</a:t>
            </a:r>
          </a:p>
          <a:p>
            <a:r>
              <a:rPr lang="en-US" dirty="0" smtClean="0"/>
              <a:t>Vocational – having difficulty revising educational and career plans or finding a new jobs.</a:t>
            </a:r>
          </a:p>
          <a:p>
            <a:r>
              <a:rPr lang="en-US" dirty="0" smtClean="0"/>
              <a:t>Self Concept – being unable to accept one’s changed body image, self esteem, and level of achievement or competence</a:t>
            </a:r>
          </a:p>
          <a:p>
            <a:r>
              <a:rPr lang="en-US" dirty="0" smtClean="0"/>
              <a:t>Social – having difficulty with </a:t>
            </a:r>
            <a:r>
              <a:rPr lang="en-US" dirty="0" err="1" smtClean="0"/>
              <a:t>losting</a:t>
            </a:r>
            <a:r>
              <a:rPr lang="en-US" dirty="0" smtClean="0"/>
              <a:t> enjoyable activities or finding new ones and coping with changed relationships with family, friends, and sexual partners.</a:t>
            </a:r>
          </a:p>
          <a:p>
            <a:r>
              <a:rPr lang="en-US" dirty="0" smtClean="0"/>
              <a:t>Emotional – experiencing high levels of denial, anxiety, or depression.</a:t>
            </a:r>
          </a:p>
          <a:p>
            <a:r>
              <a:rPr lang="en-US" dirty="0" smtClean="0"/>
              <a:t>Compliance – failing to adhere to the rehabilitation regimen –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dg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interdisiplin</a:t>
            </a:r>
            <a:r>
              <a:rPr lang="en-US" dirty="0" smtClean="0"/>
              <a:t> –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perawat</a:t>
            </a:r>
            <a:r>
              <a:rPr lang="en-US" dirty="0" smtClean="0"/>
              <a:t>, </a:t>
            </a:r>
            <a:r>
              <a:rPr lang="en-US" dirty="0" err="1" smtClean="0"/>
              <a:t>psikolog</a:t>
            </a:r>
            <a:r>
              <a:rPr lang="en-US" dirty="0" smtClean="0"/>
              <a:t>, </a:t>
            </a:r>
            <a:r>
              <a:rPr lang="en-US" dirty="0" err="1" smtClean="0"/>
              <a:t>terapis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&amp; </a:t>
            </a:r>
            <a:r>
              <a:rPr lang="en-US" dirty="0" err="1" smtClean="0"/>
              <a:t>keperjaan</a:t>
            </a:r>
            <a:r>
              <a:rPr lang="en-US" dirty="0" smtClean="0"/>
              <a:t>, vocational </a:t>
            </a:r>
            <a:r>
              <a:rPr lang="en-US" dirty="0" err="1" smtClean="0"/>
              <a:t>konselor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terapis</a:t>
            </a:r>
            <a:r>
              <a:rPr lang="en-US" dirty="0" smtClean="0"/>
              <a:t> </a:t>
            </a:r>
            <a:r>
              <a:rPr lang="en-US" dirty="0" err="1" smtClean="0"/>
              <a:t>rekreasi</a:t>
            </a:r>
            <a:r>
              <a:rPr lang="en-US" dirty="0" smtClean="0"/>
              <a:t> –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(Bleiberg, </a:t>
            </a:r>
            <a:r>
              <a:rPr lang="en-US" dirty="0" err="1" smtClean="0"/>
              <a:t>Ciulla</a:t>
            </a:r>
            <a:r>
              <a:rPr lang="en-US" dirty="0" smtClean="0"/>
              <a:t>, &amp; Katz, 1991).</a:t>
            </a:r>
          </a:p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medisnya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behavioral </a:t>
            </a:r>
            <a:r>
              <a:rPr lang="en-US" dirty="0" err="1" smtClean="0"/>
              <a:t>dan</a:t>
            </a:r>
            <a:r>
              <a:rPr lang="en-US" dirty="0" smtClean="0"/>
              <a:t> cognitive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mentaati</a:t>
            </a:r>
            <a:r>
              <a:rPr lang="en-US" dirty="0" smtClean="0"/>
              <a:t> program </a:t>
            </a:r>
            <a:r>
              <a:rPr lang="en-US" dirty="0" err="1" smtClean="0"/>
              <a:t>rehabilitasi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Kita mempertimbangkan beberapa pendekatan psikososial yang banyak digunakan secara individual atau kelompok untuk berbagai penyakit.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psikososial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Educational, Social Support, and Behavioral Methods</a:t>
            </a:r>
          </a:p>
          <a:p>
            <a:r>
              <a:rPr lang="id-ID" dirty="0" smtClean="0"/>
              <a:t>Relaxation and Biofeedback</a:t>
            </a:r>
          </a:p>
          <a:p>
            <a:r>
              <a:rPr lang="id-ID" dirty="0" smtClean="0"/>
              <a:t>Cognitive Methods</a:t>
            </a:r>
          </a:p>
          <a:p>
            <a:r>
              <a:rPr lang="id-ID" smtClean="0"/>
              <a:t>Insight and Family Therapy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endParaRPr lang="en-US" dirty="0" smtClean="0"/>
          </a:p>
          <a:p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 smtClean="0"/>
          </a:p>
          <a:p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dipukul</a:t>
            </a:r>
            <a:r>
              <a:rPr lang="en-US" dirty="0" smtClean="0"/>
              <a:t> </a:t>
            </a:r>
            <a:r>
              <a:rPr lang="en-US" dirty="0" err="1" smtClean="0"/>
              <a:t>perutnya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palu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diagnosis </a:t>
            </a:r>
            <a:r>
              <a:rPr lang="en-US" dirty="0" err="1" smtClean="0"/>
              <a:t>benar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Akankah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cakap</a:t>
            </a:r>
            <a:r>
              <a:rPr lang="en-US" dirty="0" smtClean="0"/>
              <a:t>,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Akankah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shock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menceriterakan</a:t>
            </a:r>
            <a:r>
              <a:rPr lang="en-US" dirty="0" smtClean="0"/>
              <a:t> </a:t>
            </a:r>
            <a:r>
              <a:rPr lang="en-US" dirty="0" err="1" smtClean="0"/>
              <a:t>diagnosisnya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Shock,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,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3 </a:t>
            </a:r>
            <a:r>
              <a:rPr lang="en-US" dirty="0" err="1" smtClean="0"/>
              <a:t>ciri</a:t>
            </a:r>
            <a:r>
              <a:rPr lang="en-US" dirty="0" smtClean="0"/>
              <a:t>, </a:t>
            </a:r>
            <a:r>
              <a:rPr lang="en-US" dirty="0" err="1" smtClean="0"/>
              <a:t>yt</a:t>
            </a:r>
            <a:r>
              <a:rPr lang="en-US" dirty="0" smtClean="0"/>
              <a:t> </a:t>
            </a:r>
            <a:r>
              <a:rPr lang="en-US" dirty="0" err="1" smtClean="0"/>
              <a:t>mena’jubkan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; </a:t>
            </a:r>
            <a:r>
              <a:rPr lang="en-US" dirty="0" err="1" smtClean="0"/>
              <a:t>cara</a:t>
            </a:r>
            <a:r>
              <a:rPr lang="en-US" dirty="0" smtClean="0"/>
              <a:t> at model </a:t>
            </a:r>
            <a:r>
              <a:rPr lang="en-US" dirty="0" err="1" smtClean="0"/>
              <a:t>otomatis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pengamat</a:t>
            </a:r>
            <a:r>
              <a:rPr lang="en-US" dirty="0" smtClean="0"/>
              <a:t> </a:t>
            </a:r>
            <a:r>
              <a:rPr lang="en-US" dirty="0" err="1" smtClean="0"/>
              <a:t>drpd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Shock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at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pd </a:t>
            </a:r>
            <a:r>
              <a:rPr lang="en-US" dirty="0" err="1" smtClean="0"/>
              <a:t>pengucapan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Encounter (</a:t>
            </a:r>
            <a:r>
              <a:rPr lang="en-US" dirty="0" err="1" smtClean="0"/>
              <a:t>perjumpaan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memberanikan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, </a:t>
            </a:r>
            <a:r>
              <a:rPr lang="en-US" dirty="0" err="1" smtClean="0"/>
              <a:t>kejujuran</a:t>
            </a:r>
            <a:r>
              <a:rPr lang="en-US" dirty="0" smtClean="0"/>
              <a:t>,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lain), </a:t>
            </a:r>
            <a:r>
              <a:rPr lang="en-US" dirty="0" err="1" smtClean="0"/>
              <a:t>yt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disorganisasi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dukacita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berdaya</a:t>
            </a:r>
            <a:r>
              <a:rPr lang="en-US" dirty="0" smtClean="0"/>
              <a:t>,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Retreat (</a:t>
            </a:r>
            <a:r>
              <a:rPr lang="en-US" dirty="0" err="1" smtClean="0"/>
              <a:t>mundur</a:t>
            </a:r>
            <a:r>
              <a:rPr lang="en-US" dirty="0" smtClean="0"/>
              <a:t>),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menghindar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mengingkari</a:t>
            </a:r>
            <a:r>
              <a:rPr lang="en-US" dirty="0" smtClean="0"/>
              <a:t> </a:t>
            </a:r>
            <a:r>
              <a:rPr lang="en-US" dirty="0" err="1" smtClean="0"/>
              <a:t>drpd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problem </a:t>
            </a:r>
            <a:r>
              <a:rPr lang="en-US" dirty="0" err="1" smtClean="0"/>
              <a:t>kesehatan</a:t>
            </a:r>
            <a:r>
              <a:rPr lang="en-US" dirty="0" smtClean="0"/>
              <a:t> at </a:t>
            </a:r>
            <a:r>
              <a:rPr lang="en-US" dirty="0" err="1" smtClean="0"/>
              <a:t>implikasinya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:  </a:t>
            </a:r>
            <a:r>
              <a:rPr lang="en-US" dirty="0" err="1" smtClean="0"/>
              <a:t>simptom</a:t>
            </a:r>
            <a:r>
              <a:rPr lang="en-US" dirty="0" smtClean="0"/>
              <a:t> </a:t>
            </a:r>
            <a:r>
              <a:rPr lang="en-US" dirty="0" err="1" smtClean="0"/>
              <a:t>membekas</a:t>
            </a:r>
            <a:r>
              <a:rPr lang="en-US" dirty="0" smtClean="0"/>
              <a:t> at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, diagnosis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original,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-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cool, </a:t>
            </a:r>
            <a:r>
              <a:rPr lang="en-US" dirty="0" err="1" smtClean="0"/>
              <a:t>lumpuh</a:t>
            </a:r>
            <a:r>
              <a:rPr lang="en-US" dirty="0" smtClean="0"/>
              <a:t> dg anxiety at </a:t>
            </a:r>
            <a:r>
              <a:rPr lang="en-US" dirty="0" err="1" smtClean="0"/>
              <a:t>histeris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terbebani</a:t>
            </a:r>
            <a:r>
              <a:rPr lang="en-US" dirty="0" smtClean="0"/>
              <a:t> shock, </a:t>
            </a:r>
            <a:r>
              <a:rPr lang="en-US" dirty="0" err="1" smtClean="0"/>
              <a:t>ttp</a:t>
            </a:r>
            <a:r>
              <a:rPr lang="en-US" dirty="0" smtClean="0"/>
              <a:t> yang lain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dg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menghindar</a:t>
            </a:r>
            <a:r>
              <a:rPr lang="en-US" dirty="0" smtClean="0"/>
              <a:t>,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pemulihannya</a:t>
            </a:r>
            <a:r>
              <a:rPr lang="en-US" dirty="0" smtClean="0"/>
              <a:t>, </a:t>
            </a:r>
            <a:r>
              <a:rPr lang="en-US" dirty="0" err="1" smtClean="0"/>
              <a:t>mengurangi</a:t>
            </a:r>
            <a:r>
              <a:rPr lang="en-US" dirty="0" smtClean="0"/>
              <a:t> problem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Cara </a:t>
            </a:r>
            <a:r>
              <a:rPr lang="en-US" dirty="0" err="1" smtClean="0"/>
              <a:t>Mengatasinya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at </a:t>
            </a:r>
            <a:r>
              <a:rPr lang="en-US" dirty="0" err="1" smtClean="0"/>
              <a:t>kronis</a:t>
            </a:r>
            <a:r>
              <a:rPr lang="en-US" dirty="0" smtClean="0"/>
              <a:t>,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coping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Berbeda</a:t>
            </a:r>
            <a:r>
              <a:rPr lang="en-US" dirty="0" smtClean="0"/>
              <a:t>, pd problem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diagnosis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diagnosis.</a:t>
            </a:r>
          </a:p>
          <a:p>
            <a:r>
              <a:rPr lang="en-US" dirty="0" err="1" smtClean="0"/>
              <a:t>Teory</a:t>
            </a:r>
            <a:r>
              <a:rPr lang="en-US" dirty="0" smtClean="0"/>
              <a:t> Crisis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pd </a:t>
            </a:r>
            <a:r>
              <a:rPr lang="en-US" dirty="0" err="1" smtClean="0"/>
              <a:t>Proses</a:t>
            </a:r>
            <a:r>
              <a:rPr lang="en-US" dirty="0" smtClean="0"/>
              <a:t> Coping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Illness-related factors</a:t>
            </a:r>
          </a:p>
          <a:p>
            <a:pPr lvl="1"/>
            <a:r>
              <a:rPr lang="en-US" dirty="0" smtClean="0"/>
              <a:t>Background </a:t>
            </a:r>
            <a:r>
              <a:rPr lang="en-US" dirty="0" err="1" smtClean="0"/>
              <a:t>dan</a:t>
            </a:r>
            <a:r>
              <a:rPr lang="en-US" dirty="0" smtClean="0"/>
              <a:t> personal factors</a:t>
            </a:r>
          </a:p>
          <a:p>
            <a:pPr lvl="1"/>
            <a:r>
              <a:rPr lang="en-US" dirty="0" smtClean="0"/>
              <a:t>Physical and social environmental factors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811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Penyakit Kronis</vt:lpstr>
      <vt:lpstr>Penyakit Kronis</vt:lpstr>
      <vt:lpstr>Reaksi Pertama</vt:lpstr>
      <vt:lpstr> Pertanyaan tanpa ada jawaban dalam pikirannya: </vt:lpstr>
      <vt:lpstr>Slide 5</vt:lpstr>
      <vt:lpstr>Urutan Reaksi Seseorang: </vt:lpstr>
      <vt:lpstr>Reaksi selanjutnya</vt:lpstr>
      <vt:lpstr>Reaksi selanjutnya - lanjutan</vt:lpstr>
      <vt:lpstr>Faktor yang Mempengaruhi dan Cara Mengatasinya</vt:lpstr>
      <vt:lpstr>Slide 10</vt:lpstr>
      <vt:lpstr>Coping Strategies for Chronic Health Problems (Moos, 1982)</vt:lpstr>
      <vt:lpstr>Types of Adjustment Problems in Chronic Illness</vt:lpstr>
      <vt:lpstr>Intervensi Psikososial</vt:lpstr>
      <vt:lpstr>Pendekatan psikososial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Kronis</dc:title>
  <dc:creator/>
  <cp:lastModifiedBy>Amanah</cp:lastModifiedBy>
  <cp:revision>30</cp:revision>
  <dcterms:created xsi:type="dcterms:W3CDTF">2006-08-16T00:00:00Z</dcterms:created>
  <dcterms:modified xsi:type="dcterms:W3CDTF">2012-12-17T01:13:50Z</dcterms:modified>
</cp:coreProperties>
</file>