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Pain </a:t>
            </a:r>
            <a:r>
              <a:rPr lang="en-US" dirty="0" smtClean="0"/>
              <a:t>Syndrome -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insensitisasi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Stimulation-Produced Analgesia (SPA).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natural Opiate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penghilang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. </a:t>
            </a:r>
            <a:r>
              <a:rPr lang="id-ID" dirty="0" smtClean="0"/>
              <a:t>Aktivasi </a:t>
            </a:r>
            <a:r>
              <a:rPr lang="id-ID" dirty="0" smtClean="0"/>
              <a:t>ini dipicu oleh </a:t>
            </a:r>
            <a:r>
              <a:rPr lang="id-ID" dirty="0" smtClean="0"/>
              <a:t>neurotransmitter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opioid</a:t>
            </a:r>
            <a:r>
              <a:rPr lang="en-US" dirty="0" smtClean="0"/>
              <a:t> </a:t>
            </a:r>
            <a:r>
              <a:rPr lang="id-ID" dirty="0" smtClean="0"/>
              <a:t>tampak jelas </a:t>
            </a:r>
            <a:r>
              <a:rPr lang="en-US" dirty="0" err="1" smtClean="0"/>
              <a:t>bahwa</a:t>
            </a:r>
            <a:r>
              <a:rPr lang="id-ID" dirty="0" smtClean="0"/>
              <a:t> </a:t>
            </a:r>
            <a:r>
              <a:rPr lang="id-ID" dirty="0" smtClean="0"/>
              <a:t>memiliki bahan kimia </a:t>
            </a:r>
            <a:r>
              <a:rPr lang="en-US" dirty="0" smtClean="0"/>
              <a:t>p</a:t>
            </a:r>
            <a:r>
              <a:rPr lang="id-ID" dirty="0" smtClean="0"/>
              <a:t>enghilang nyeri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id-ID" dirty="0" smtClean="0"/>
              <a:t> </a:t>
            </a:r>
            <a:r>
              <a:rPr lang="id-ID" dirty="0" smtClean="0"/>
              <a:t>internal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</a:t>
            </a:r>
            <a:r>
              <a:rPr lang="id-ID" dirty="0" smtClean="0"/>
              <a:t>fungsi adaptif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Pain </a:t>
            </a:r>
            <a:r>
              <a:rPr lang="en-US" dirty="0" err="1" smtClean="0"/>
              <a:t>mengaktifkan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analgesic (Winters, 1985).</a:t>
            </a:r>
          </a:p>
          <a:p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opioid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maladaptif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cognitive coping,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, coping,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opioid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disuntik</a:t>
            </a:r>
            <a:r>
              <a:rPr lang="en-US" dirty="0" smtClean="0"/>
              <a:t>, </a:t>
            </a:r>
            <a:r>
              <a:rPr lang="en-US" dirty="0" err="1" smtClean="0"/>
              <a:t>menangis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memukul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classical conditioning 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vaksinasi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Migraine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pusing</a:t>
            </a:r>
            <a:r>
              <a:rPr lang="en-US" dirty="0" smtClean="0"/>
              <a:t>.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CS </a:t>
            </a:r>
            <a:r>
              <a:rPr lang="en-US" dirty="0" err="1" smtClean="0"/>
              <a:t>menghasilkan</a:t>
            </a:r>
            <a:r>
              <a:rPr lang="en-US" dirty="0" smtClean="0"/>
              <a:t> distress </a:t>
            </a:r>
            <a:r>
              <a:rPr lang="en-US" dirty="0" err="1" smtClean="0"/>
              <a:t>sbg</a:t>
            </a:r>
            <a:r>
              <a:rPr lang="en-US" dirty="0" smtClean="0"/>
              <a:t> CR.</a:t>
            </a:r>
          </a:p>
          <a:p>
            <a:pPr lvl="1"/>
            <a:r>
              <a:rPr lang="en-US" dirty="0" err="1" smtClean="0"/>
              <a:t>Pusing</a:t>
            </a:r>
            <a:r>
              <a:rPr lang="en-US" dirty="0" smtClean="0"/>
              <a:t> (CS) – Migraine   </a:t>
            </a:r>
            <a:r>
              <a:rPr lang="en-US" dirty="0" smtClean="0">
                <a:sym typeface="Wingdings" pitchFamily="2" charset="2"/>
              </a:rPr>
              <a:t> Distress (CR)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 rasa </a:t>
            </a:r>
            <a:r>
              <a:rPr lang="en-US" dirty="0" err="1" smtClean="0">
                <a:sym typeface="Wingdings" pitchFamily="2" charset="2"/>
              </a:rPr>
              <a:t>nyeri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Learning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seseorang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merasakan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nyerinya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id-ID" dirty="0" smtClean="0"/>
              <a:t>Orang sakit berperilaku dengan </a:t>
            </a:r>
            <a:r>
              <a:rPr lang="id-ID" dirty="0" smtClean="0"/>
              <a:t>karakteristik </a:t>
            </a:r>
            <a:r>
              <a:rPr lang="en-US" dirty="0" err="1" smtClean="0"/>
              <a:t>berbeda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id-ID" dirty="0" smtClean="0"/>
              <a:t>mungkin mengerang, meringis, atau </a:t>
            </a:r>
            <a:r>
              <a:rPr lang="id-ID" dirty="0" smtClean="0"/>
              <a:t>lemas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Pain Behavior.</a:t>
            </a:r>
            <a:endParaRPr lang="id-ID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Pain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Facial </a:t>
            </a:r>
            <a:r>
              <a:rPr lang="en-US" b="1" dirty="0" err="1" smtClean="0"/>
              <a:t>atau</a:t>
            </a:r>
            <a:r>
              <a:rPr lang="en-US" b="1" dirty="0" smtClean="0"/>
              <a:t> Audible Expression of Distress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id-ID" dirty="0" smtClean="0"/>
              <a:t>orang mengepalkan gigi mereka, erangan, atau </a:t>
            </a:r>
            <a:r>
              <a:rPr lang="id-ID" dirty="0" smtClean="0"/>
              <a:t>meringis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Distorted Ambulation or Posture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id-ID" dirty="0" smtClean="0"/>
              <a:t>bergerak </a:t>
            </a:r>
            <a:r>
              <a:rPr lang="en-US" dirty="0" err="1" smtClean="0"/>
              <a:t>dengan</a:t>
            </a:r>
            <a:r>
              <a:rPr lang="id-ID" dirty="0" smtClean="0"/>
              <a:t> m</a:t>
            </a:r>
            <a:r>
              <a:rPr lang="en-US" dirty="0" smtClean="0"/>
              <a:t>enl</a:t>
            </a:r>
            <a:r>
              <a:rPr lang="id-ID" dirty="0" smtClean="0"/>
              <a:t>indung</a:t>
            </a:r>
            <a:r>
              <a:rPr lang="en-US" dirty="0" err="1" smtClean="0"/>
              <a:t>i</a:t>
            </a:r>
            <a:r>
              <a:rPr lang="id-ID" dirty="0" smtClean="0"/>
              <a:t>, </a:t>
            </a:r>
            <a:r>
              <a:rPr lang="id-ID" dirty="0" smtClean="0"/>
              <a:t>membungkuk sambil berjalan, atau menggosok atau memegang daerah yang menyakitkan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b="1" dirty="0" smtClean="0"/>
              <a:t>Negative affect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Avoidance of activity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sv-SE" dirty="0" smtClean="0"/>
              <a:t>berbaring sepanjang hari, berdiam di rumah, atau menahan </a:t>
            </a:r>
            <a:r>
              <a:rPr lang="sv-SE" dirty="0" smtClean="0"/>
              <a:t>diri </a:t>
            </a:r>
            <a:r>
              <a:rPr lang="sv-SE" dirty="0" smtClean="0"/>
              <a:t>dari pergerakan atau aktivitas berat.</a:t>
            </a:r>
            <a:endParaRPr lang="sv-SE" dirty="0" smtClean="0"/>
          </a:p>
          <a:p>
            <a:pPr>
              <a:buNone/>
            </a:pP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, </a:t>
            </a:r>
            <a:r>
              <a:rPr lang="en-US" dirty="0" err="1" smtClean="0"/>
              <a:t>perawatan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afeksi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reinforcement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Ciccone</a:t>
            </a:r>
            <a:r>
              <a:rPr lang="en-US" dirty="0" smtClean="0"/>
              <a:t>, et al., 1999; </a:t>
            </a:r>
            <a:r>
              <a:rPr lang="en-US" dirty="0" err="1" smtClean="0"/>
              <a:t>Flor</a:t>
            </a:r>
            <a:r>
              <a:rPr lang="en-US" dirty="0" smtClean="0"/>
              <a:t> et al., 1987).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Emotions, Coping Processes, and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Nyeri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emosi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senang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Pikiran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gigi</a:t>
            </a:r>
            <a:r>
              <a:rPr lang="en-US" dirty="0" smtClean="0">
                <a:sym typeface="Wingdings" pitchFamily="2" charset="2"/>
              </a:rPr>
              <a:t>  Coping </a:t>
            </a:r>
            <a:r>
              <a:rPr lang="en-US" dirty="0" err="1" smtClean="0">
                <a:sym typeface="Wingdings" pitchFamily="2" charset="2"/>
              </a:rPr>
              <a:t>negatif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Nyeri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meningkat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Pikiran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gigi</a:t>
            </a:r>
            <a:r>
              <a:rPr lang="en-US" dirty="0" smtClean="0">
                <a:sym typeface="Wingdings" pitchFamily="2" charset="2"/>
              </a:rPr>
              <a:t>  Coping </a:t>
            </a:r>
            <a:r>
              <a:rPr lang="en-US" dirty="0" err="1" smtClean="0">
                <a:sym typeface="Wingdings" pitchFamily="2" charset="2"/>
              </a:rPr>
              <a:t>positif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Nyeri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menurun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Emosi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nyeri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Coping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rasa </a:t>
            </a:r>
            <a:r>
              <a:rPr lang="en-US" dirty="0" err="1" smtClean="0">
                <a:sym typeface="Wingdings" pitchFamily="2" charset="2"/>
              </a:rPr>
              <a:t>nyeri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sensori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yang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gigi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.   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arthritis (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),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punggung</a:t>
            </a:r>
            <a:r>
              <a:rPr lang="en-US" dirty="0" smtClean="0"/>
              <a:t> bag </a:t>
            </a:r>
            <a:r>
              <a:rPr lang="en-US" dirty="0" err="1" smtClean="0"/>
              <a:t>bawah</a:t>
            </a:r>
            <a:r>
              <a:rPr lang="en-US" dirty="0" smtClean="0"/>
              <a:t>, migraine,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menunda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Nyeri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lama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korbannya</a:t>
            </a:r>
            <a:r>
              <a:rPr lang="en-US" dirty="0" smtClean="0"/>
              <a:t>, </a:t>
            </a:r>
            <a:r>
              <a:rPr lang="en-US" dirty="0" err="1" smtClean="0"/>
              <a:t>melemahkan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Nyeri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lokasinya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</a:t>
            </a:r>
            <a:r>
              <a:rPr lang="id-ID" dirty="0" smtClean="0"/>
              <a:t>ondisi </a:t>
            </a:r>
            <a:r>
              <a:rPr lang="id-ID" dirty="0" smtClean="0"/>
              <a:t>menyakitkan </a:t>
            </a:r>
            <a:r>
              <a:rPr lang="en-US" dirty="0" err="1" smtClean="0"/>
              <a:t>sese</a:t>
            </a:r>
            <a:r>
              <a:rPr lang="id-ID" dirty="0" smtClean="0"/>
              <a:t>orang juga </a:t>
            </a:r>
            <a:r>
              <a:rPr lang="id-ID" dirty="0" smtClean="0"/>
              <a:t>berbeda dalam bagaimana rasa sakit berasal dan berapa lama berlangsung. </a:t>
            </a:r>
            <a:endParaRPr lang="en-US" dirty="0" smtClean="0"/>
          </a:p>
          <a:p>
            <a:r>
              <a:rPr lang="en-US" dirty="0" err="1" smtClean="0"/>
              <a:t>Dua</a:t>
            </a:r>
            <a:r>
              <a:rPr lang="id-ID" dirty="0" smtClean="0"/>
              <a:t> </a:t>
            </a:r>
            <a:r>
              <a:rPr lang="id-ID" dirty="0" smtClean="0"/>
              <a:t>dimensi </a:t>
            </a:r>
            <a:r>
              <a:rPr lang="id-ID" dirty="0" smtClean="0"/>
              <a:t>perbedaan, </a:t>
            </a:r>
            <a:r>
              <a:rPr lang="en-US" dirty="0" err="1" smtClean="0"/>
              <a:t>tergantung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mana </a:t>
            </a:r>
            <a:r>
              <a:rPr lang="id-ID" dirty="0" smtClean="0"/>
              <a:t>asal rasa sakit </a:t>
            </a:r>
            <a:r>
              <a:rPr lang="en-US" dirty="0" smtClean="0"/>
              <a:t>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 smtClean="0"/>
              <a:t>kerusakan jaringan</a:t>
            </a:r>
            <a:r>
              <a:rPr lang="id-ID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Organic versus Psychogenic Pain</a:t>
            </a:r>
          </a:p>
          <a:p>
            <a:pPr lvl="1"/>
            <a:r>
              <a:rPr lang="en-US" dirty="0" smtClean="0"/>
              <a:t>Acute versus Chronic Pain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000" dirty="0" smtClean="0"/>
              <a:t>Organic versus Psychogenic Pain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Luka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,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sensasi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Organic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.  Luka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sensasi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Psychogenic 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:  Schizophrenia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Psikogenik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psikogenik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kontinum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dikhotomi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psikogenik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lama (Turk &amp; </a:t>
            </a:r>
            <a:r>
              <a:rPr lang="en-US" dirty="0" err="1" smtClean="0"/>
              <a:t>Okifuji</a:t>
            </a:r>
            <a:r>
              <a:rPr lang="en-US" dirty="0" smtClean="0"/>
              <a:t>, 1999).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didiagnosa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Pain Disorder  (</a:t>
            </a:r>
            <a:r>
              <a:rPr lang="en-US" dirty="0" err="1" smtClean="0"/>
              <a:t>diklasifikasi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Somatoform Disorders)</a:t>
            </a:r>
          </a:p>
          <a:p>
            <a:r>
              <a:rPr lang="en-US" dirty="0" smtClean="0"/>
              <a:t>“The pain isn’t just  in my head, Doc”            (</a:t>
            </a:r>
            <a:r>
              <a:rPr lang="en-US" dirty="0" err="1" smtClean="0"/>
              <a:t>Karoly</a:t>
            </a:r>
            <a:r>
              <a:rPr lang="en-US" dirty="0" smtClean="0"/>
              <a:t>, 1985).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Acute </a:t>
            </a:r>
            <a:r>
              <a:rPr lang="en-US" sz="4900" dirty="0" smtClean="0"/>
              <a:t>versus Chronic Pain</a:t>
            </a:r>
            <a:r>
              <a:rPr lang="id-ID" dirty="0" smtClean="0"/>
              <a:t/>
            </a:r>
            <a:br>
              <a:rPr lang="id-I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dibe</a:t>
            </a:r>
            <a:r>
              <a:rPr lang="id-ID" dirty="0" smtClean="0"/>
              <a:t>da</a:t>
            </a:r>
            <a:r>
              <a:rPr lang="en-US" dirty="0" err="1" smtClean="0"/>
              <a:t>kan</a:t>
            </a:r>
            <a:r>
              <a:rPr lang="id-ID" dirty="0" smtClean="0"/>
              <a:t> </a:t>
            </a:r>
            <a:r>
              <a:rPr lang="id-ID" dirty="0" smtClean="0"/>
              <a:t>dari </a:t>
            </a:r>
            <a:r>
              <a:rPr lang="id-ID" dirty="0" smtClean="0"/>
              <a:t>sesekali </a:t>
            </a:r>
            <a:r>
              <a:rPr lang="en-US" dirty="0" err="1" smtClean="0"/>
              <a:t>atau</a:t>
            </a:r>
            <a:r>
              <a:rPr lang="id-ID" dirty="0" smtClean="0"/>
              <a:t> </a:t>
            </a:r>
            <a:r>
              <a:rPr lang="en-US" dirty="0" err="1" smtClean="0"/>
              <a:t>temporer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Acute Pain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ketidaknyamanan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temporer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(Chapman, 1991; Turk, </a:t>
            </a:r>
            <a:r>
              <a:rPr lang="en-US" dirty="0" err="1" smtClean="0"/>
              <a:t>Meichenbaum</a:t>
            </a:r>
            <a:r>
              <a:rPr lang="en-US" dirty="0" smtClean="0"/>
              <a:t> &amp; </a:t>
            </a:r>
            <a:r>
              <a:rPr lang="en-US" dirty="0" err="1" smtClean="0"/>
              <a:t>Genest</a:t>
            </a:r>
            <a:r>
              <a:rPr lang="en-US" dirty="0" smtClean="0"/>
              <a:t>, 1983).</a:t>
            </a:r>
            <a:r>
              <a:rPr lang="id-ID" dirty="0" smtClean="0"/>
              <a:t> 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id-ID" dirty="0" smtClean="0"/>
              <a:t>kondisi </a:t>
            </a:r>
            <a:r>
              <a:rPr lang="id-ID" dirty="0" smtClean="0"/>
              <a:t>yang menyakitkan berlangsung selama lebih dari </a:t>
            </a:r>
            <a:r>
              <a:rPr lang="en-US" dirty="0" smtClean="0"/>
              <a:t>6</a:t>
            </a:r>
            <a:r>
              <a:rPr lang="id-ID" dirty="0" smtClean="0"/>
              <a:t> </a:t>
            </a:r>
            <a:r>
              <a:rPr lang="id-ID" dirty="0" smtClean="0"/>
              <a:t>bulan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Chronic Pain.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</a:t>
            </a:r>
            <a:r>
              <a:rPr lang="en-US" dirty="0" smtClean="0"/>
              <a:t>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Chronic Pain, </a:t>
            </a:r>
            <a:r>
              <a:rPr lang="en-US" dirty="0" err="1" smtClean="0"/>
              <a:t>memiliki</a:t>
            </a:r>
            <a:r>
              <a:rPr lang="en-US" dirty="0" smtClean="0"/>
              <a:t> anxiety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ketidakberdayaan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. Rasa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bercampur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kesehariannya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tidurnya</a:t>
            </a:r>
            <a:r>
              <a:rPr lang="en-US" dirty="0" smtClean="0"/>
              <a:t>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Rasa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id-ID" dirty="0" smtClean="0"/>
              <a:t>itu </a:t>
            </a:r>
            <a:r>
              <a:rPr lang="id-ID" dirty="0" smtClean="0"/>
              <a:t>sendiri dapat mengganggu </a:t>
            </a:r>
            <a:r>
              <a:rPr lang="en-US" dirty="0" smtClean="0"/>
              <a:t> </a:t>
            </a:r>
            <a:r>
              <a:rPr lang="id-ID" dirty="0" smtClean="0"/>
              <a:t>tidur,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pikiran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Problem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perangsangan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area </a:t>
            </a:r>
            <a:r>
              <a:rPr lang="en-US" dirty="0" err="1" smtClean="0"/>
              <a:t>otak</a:t>
            </a:r>
            <a:r>
              <a:rPr lang="en-US" dirty="0" smtClean="0"/>
              <a:t> (</a:t>
            </a:r>
            <a:r>
              <a:rPr lang="en-US" dirty="0" err="1" smtClean="0"/>
              <a:t>periaqueductal</a:t>
            </a:r>
            <a:r>
              <a:rPr lang="en-US" dirty="0" smtClean="0"/>
              <a:t> gray area) </a:t>
            </a:r>
            <a:r>
              <a:rPr lang="en-US" dirty="0" err="1" smtClean="0"/>
              <a:t>menghasilkan</a:t>
            </a:r>
            <a:r>
              <a:rPr lang="en-US" dirty="0" smtClean="0"/>
              <a:t> analgesia?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neurochemical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neurochemical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Pain,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neurochemical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, </a:t>
            </a:r>
            <a:r>
              <a:rPr lang="en-US" dirty="0" err="1" smtClean="0"/>
              <a:t>Psikologis</a:t>
            </a:r>
            <a:r>
              <a:rPr lang="en-US" dirty="0" smtClean="0"/>
              <a:t>, &amp;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872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Pain</vt:lpstr>
      <vt:lpstr>Pain</vt:lpstr>
      <vt:lpstr>Intensitas Nyeri</vt:lpstr>
      <vt:lpstr>Tahapan Nyeri </vt:lpstr>
      <vt:lpstr>Organic versus Psychogenic Pain </vt:lpstr>
      <vt:lpstr>Campuran Nyeri Organik dan Psikogenik</vt:lpstr>
      <vt:lpstr> Acute versus Chronic Pain </vt:lpstr>
      <vt:lpstr>Chronic Pain</vt:lpstr>
      <vt:lpstr>Pain Syndrome</vt:lpstr>
      <vt:lpstr>Pain Syndrome - lanjutan</vt:lpstr>
      <vt:lpstr>Faktor Psikososial</vt:lpstr>
      <vt:lpstr>Empat Macam Pain Behavior</vt:lpstr>
      <vt:lpstr>Proses Sosial dan Rasa Nyeri</vt:lpstr>
      <vt:lpstr>Emotions, Coping Processes, and Pain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</dc:title>
  <dc:creator/>
  <cp:lastModifiedBy>winar</cp:lastModifiedBy>
  <cp:revision>32</cp:revision>
  <dcterms:created xsi:type="dcterms:W3CDTF">2006-08-16T00:00:00Z</dcterms:created>
  <dcterms:modified xsi:type="dcterms:W3CDTF">2012-10-22T02:54:47Z</dcterms:modified>
</cp:coreProperties>
</file>