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5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D051-2ED3-4D3A-8B2E-D6781D04CCEB}" type="datetimeFigureOut">
              <a:rPr lang="id-ID" smtClean="0"/>
              <a:pPr/>
              <a:t>20/02/2013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0E8A-A556-4CCB-B794-B0B62A6977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D051-2ED3-4D3A-8B2E-D6781D04CCEB}" type="datetimeFigureOut">
              <a:rPr lang="id-ID" smtClean="0"/>
              <a:pPr/>
              <a:t>20/02/2013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0E8A-A556-4CCB-B794-B0B62A6977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D051-2ED3-4D3A-8B2E-D6781D04CCEB}" type="datetimeFigureOut">
              <a:rPr lang="id-ID" smtClean="0"/>
              <a:pPr/>
              <a:t>20/02/2013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0E8A-A556-4CCB-B794-B0B62A6977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D051-2ED3-4D3A-8B2E-D6781D04CCEB}" type="datetimeFigureOut">
              <a:rPr lang="id-ID" smtClean="0"/>
              <a:pPr/>
              <a:t>20/02/2013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0E8A-A556-4CCB-B794-B0B62A6977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D051-2ED3-4D3A-8B2E-D6781D04CCEB}" type="datetimeFigureOut">
              <a:rPr lang="id-ID" smtClean="0"/>
              <a:pPr/>
              <a:t>20/02/2013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0E8A-A556-4CCB-B794-B0B62A6977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D051-2ED3-4D3A-8B2E-D6781D04CCEB}" type="datetimeFigureOut">
              <a:rPr lang="id-ID" smtClean="0"/>
              <a:pPr/>
              <a:t>20/02/2013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0E8A-A556-4CCB-B794-B0B62A6977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D051-2ED3-4D3A-8B2E-D6781D04CCEB}" type="datetimeFigureOut">
              <a:rPr lang="id-ID" smtClean="0"/>
              <a:pPr/>
              <a:t>20/02/2013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0E8A-A556-4CCB-B794-B0B62A6977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D051-2ED3-4D3A-8B2E-D6781D04CCEB}" type="datetimeFigureOut">
              <a:rPr lang="id-ID" smtClean="0"/>
              <a:pPr/>
              <a:t>20/02/2013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0E8A-A556-4CCB-B794-B0B62A6977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D051-2ED3-4D3A-8B2E-D6781D04CCEB}" type="datetimeFigureOut">
              <a:rPr lang="id-ID" smtClean="0"/>
              <a:pPr/>
              <a:t>20/02/2013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0E8A-A556-4CCB-B794-B0B62A6977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D051-2ED3-4D3A-8B2E-D6781D04CCEB}" type="datetimeFigureOut">
              <a:rPr lang="id-ID" smtClean="0"/>
              <a:pPr/>
              <a:t>20/02/2013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0E8A-A556-4CCB-B794-B0B62A6977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D051-2ED3-4D3A-8B2E-D6781D04CCEB}" type="datetimeFigureOut">
              <a:rPr lang="id-ID" smtClean="0"/>
              <a:pPr/>
              <a:t>20/02/2013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0E8A-A556-4CCB-B794-B0B62A6977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D051-2ED3-4D3A-8B2E-D6781D04CCEB}" type="datetimeFigureOut">
              <a:rPr lang="id-ID" smtClean="0"/>
              <a:pPr/>
              <a:t>20/02/2013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10E8A-A556-4CCB-B794-B0B62A69774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Gaya Hidup</a:t>
            </a:r>
            <a:br>
              <a:rPr lang="id-ID" dirty="0" smtClean="0"/>
            </a:br>
            <a:r>
              <a:rPr lang="id-ID" dirty="0" smtClean="0"/>
              <a:t>Nutrisi dan Diet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Materi 7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b="1" dirty="0" err="1" smtClean="0"/>
              <a:t>serat</a:t>
            </a:r>
            <a:r>
              <a:rPr lang="en-US" b="1" dirty="0" smtClean="0"/>
              <a:t>,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pencernaan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serat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butuhkan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diet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lima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: biji2an, buah2an, </a:t>
            </a:r>
            <a:r>
              <a:rPr lang="en-US" dirty="0" err="1" smtClean="0"/>
              <a:t>sayuran</a:t>
            </a:r>
            <a:r>
              <a:rPr lang="en-US" dirty="0" smtClean="0"/>
              <a:t>,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r>
              <a:rPr lang="en-US" dirty="0" smtClean="0"/>
              <a:t>, </a:t>
            </a:r>
            <a:r>
              <a:rPr lang="en-US" dirty="0" err="1" smtClean="0"/>
              <a:t>daging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Roti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cereal yang </a:t>
            </a:r>
            <a:r>
              <a:rPr lang="en-US" dirty="0" err="1" smtClean="0"/>
              <a:t>terbuat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biji2an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serat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biji2an yang </a:t>
            </a:r>
            <a:r>
              <a:rPr lang="en-US" dirty="0" err="1" smtClean="0"/>
              <a:t>diperkaya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diperkuat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yang </a:t>
            </a:r>
            <a:r>
              <a:rPr lang="en-US" b="1" dirty="0" err="1" smtClean="0"/>
              <a:t>makan</a:t>
            </a:r>
            <a:r>
              <a:rPr lang="en-US" b="1" dirty="0" smtClean="0"/>
              <a:t> </a:t>
            </a:r>
            <a:r>
              <a:rPr lang="en-US" b="1" dirty="0" err="1" smtClean="0"/>
              <a:t>sehat</a:t>
            </a:r>
            <a:r>
              <a:rPr lang="en-US" b="1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vitamin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wortel</a:t>
            </a:r>
            <a:r>
              <a:rPr lang="en-US" dirty="0" smtClean="0"/>
              <a:t> </a:t>
            </a:r>
            <a:r>
              <a:rPr lang="en-US" dirty="0" err="1" smtClean="0"/>
              <a:t>misal</a:t>
            </a:r>
            <a:r>
              <a:rPr lang="en-US" dirty="0" smtClean="0"/>
              <a:t>,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vitamin A </a:t>
            </a:r>
            <a:r>
              <a:rPr lang="en-US" dirty="0" err="1" smtClean="0"/>
              <a:t>utk</a:t>
            </a:r>
            <a:r>
              <a:rPr lang="en-US" dirty="0" smtClean="0"/>
              <a:t> 4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Wanita</a:t>
            </a:r>
            <a:r>
              <a:rPr lang="en-US" b="1" dirty="0" smtClean="0"/>
              <a:t> </a:t>
            </a:r>
            <a:r>
              <a:rPr lang="en-US" b="1" dirty="0" err="1" smtClean="0"/>
              <a:t>hamil</a:t>
            </a:r>
            <a:r>
              <a:rPr lang="en-US" b="1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: 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makannya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direkomendasi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besi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smtClean="0"/>
              <a:t>gen </a:t>
            </a:r>
            <a:r>
              <a:rPr lang="en-US" b="1" dirty="0" err="1" smtClean="0"/>
              <a:t>spesifik</a:t>
            </a:r>
            <a:r>
              <a:rPr lang="en-US" dirty="0" smtClean="0"/>
              <a:t>,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 folic acid, </a:t>
            </a:r>
            <a:r>
              <a:rPr lang="en-US" dirty="0" err="1" smtClean="0"/>
              <a:t>vit</a:t>
            </a:r>
            <a:r>
              <a:rPr lang="en-US" dirty="0" smtClean="0"/>
              <a:t> B,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bayidari</a:t>
            </a:r>
            <a:r>
              <a:rPr lang="en-US" dirty="0" smtClean="0"/>
              <a:t> </a:t>
            </a:r>
            <a:r>
              <a:rPr lang="en-US" dirty="0" err="1" smtClean="0"/>
              <a:t>perkemb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parah</a:t>
            </a:r>
            <a:r>
              <a:rPr lang="en-US" dirty="0" smtClean="0"/>
              <a:t> (</a:t>
            </a:r>
            <a:r>
              <a:rPr lang="en-US" dirty="0" err="1" smtClean="0"/>
              <a:t>Spna</a:t>
            </a:r>
            <a:r>
              <a:rPr lang="en-US" dirty="0" smtClean="0"/>
              <a:t> bifida).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mengkonsumsi</a:t>
            </a:r>
            <a:r>
              <a:rPr lang="en-US" dirty="0" smtClean="0"/>
              <a:t> </a:t>
            </a:r>
            <a:r>
              <a:rPr lang="en-US" b="1" dirty="0" err="1" smtClean="0"/>
              <a:t>suplemen</a:t>
            </a:r>
            <a:r>
              <a:rPr lang="en-US" b="1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, yang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keracunan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menumpuk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. </a:t>
            </a:r>
            <a:r>
              <a:rPr lang="en-US" dirty="0" err="1" smtClean="0"/>
              <a:t>Misal</a:t>
            </a:r>
            <a:r>
              <a:rPr lang="en-US" dirty="0" smtClean="0"/>
              <a:t>,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vit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D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Makanan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diproses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diproses</a:t>
            </a:r>
            <a:r>
              <a:rPr lang="en-US" dirty="0" smtClean="0"/>
              <a:t>,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b="1" dirty="0" err="1" smtClean="0"/>
              <a:t>bahan</a:t>
            </a:r>
            <a:r>
              <a:rPr lang="en-US" b="1" dirty="0" smtClean="0"/>
              <a:t> </a:t>
            </a:r>
            <a:r>
              <a:rPr lang="en-US" b="1" dirty="0" err="1" smtClean="0"/>
              <a:t>pengawet</a:t>
            </a:r>
            <a:r>
              <a:rPr lang="en-US" b="1" dirty="0" smtClean="0"/>
              <a:t>,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mpertahankan</a:t>
            </a:r>
            <a:r>
              <a:rPr lang="en-US" dirty="0" smtClean="0"/>
              <a:t> </a:t>
            </a:r>
            <a:r>
              <a:rPr lang="en-US" dirty="0" err="1" smtClean="0"/>
              <a:t>tekstur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rasa </a:t>
            </a:r>
            <a:r>
              <a:rPr lang="en-US" dirty="0" err="1" smtClean="0"/>
              <a:t>makanan</a:t>
            </a:r>
            <a:r>
              <a:rPr lang="en-US" dirty="0" smtClean="0"/>
              <a:t>. 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berbahaya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alergi</a:t>
            </a:r>
            <a:r>
              <a:rPr lang="en-US" dirty="0" smtClean="0"/>
              <a:t>.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sensitif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monosodium glutamate (MSG),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berkeringat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mengkonsumsinya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peka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tubuhnya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matang</a:t>
            </a:r>
            <a:r>
              <a:rPr lang="en-US" dirty="0" smtClean="0"/>
              <a:t> ,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Diet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Di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diet </a:t>
            </a:r>
            <a:r>
              <a:rPr lang="en-US" dirty="0" err="1" smtClean="0"/>
              <a:t>bervariasi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Orang</a:t>
            </a:r>
            <a:r>
              <a:rPr lang="en-US" dirty="0" smtClean="0"/>
              <a:t> Denmark </a:t>
            </a:r>
            <a:r>
              <a:rPr lang="en-US" dirty="0" err="1" smtClean="0"/>
              <a:t>konsumsi</a:t>
            </a:r>
            <a:r>
              <a:rPr lang="en-US" dirty="0" smtClean="0"/>
              <a:t> 60%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err="1" smtClean="0"/>
              <a:t>dp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kali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Israel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Itali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Spanyol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40% </a:t>
            </a:r>
            <a:r>
              <a:rPr lang="en-US" dirty="0" err="1" smtClean="0"/>
              <a:t>lebih</a:t>
            </a:r>
            <a:r>
              <a:rPr lang="en-US" dirty="0" smtClean="0"/>
              <a:t> sayur2an </a:t>
            </a:r>
            <a:r>
              <a:rPr lang="en-US" dirty="0" err="1" smtClean="0"/>
              <a:t>dp</a:t>
            </a:r>
            <a:r>
              <a:rPr lang="en-US" dirty="0" smtClean="0"/>
              <a:t> </a:t>
            </a:r>
            <a:r>
              <a:rPr lang="en-US" dirty="0" err="1" smtClean="0"/>
              <a:t>Finlandia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20,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mprlihatkan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: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r>
              <a:rPr lang="en-US" dirty="0" smtClean="0"/>
              <a:t>,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protein </a:t>
            </a:r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serat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Cara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  <a:r>
              <a:rPr lang="en-US" dirty="0" err="1" smtClean="0"/>
              <a:t>Misal</a:t>
            </a:r>
            <a:r>
              <a:rPr lang="en-US" dirty="0" smtClean="0"/>
              <a:t>, </a:t>
            </a:r>
            <a:r>
              <a:rPr lang="en-US" dirty="0" err="1" smtClean="0"/>
              <a:t>kentang</a:t>
            </a:r>
            <a:r>
              <a:rPr lang="en-US" dirty="0" smtClean="0"/>
              <a:t> rebus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kalori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digoreng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potato chips, </a:t>
            </a:r>
            <a:r>
              <a:rPr lang="en-US" dirty="0" err="1" smtClean="0"/>
              <a:t>kalori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.  </a:t>
            </a:r>
            <a:r>
              <a:rPr lang="en-US" dirty="0" err="1" smtClean="0"/>
              <a:t>Penggunaan</a:t>
            </a:r>
            <a:r>
              <a:rPr lang="en-US" dirty="0" smtClean="0"/>
              <a:t>  </a:t>
            </a:r>
            <a:r>
              <a:rPr lang="en-US" dirty="0" err="1" smtClean="0"/>
              <a:t>pemrosesan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fast food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Diet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Biopsikososial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, </a:t>
            </a:r>
            <a:r>
              <a:rPr lang="en-US" dirty="0" err="1" smtClean="0"/>
              <a:t>menyukai</a:t>
            </a:r>
            <a:r>
              <a:rPr lang="en-US" dirty="0" smtClean="0"/>
              <a:t> rasa </a:t>
            </a:r>
            <a:r>
              <a:rPr lang="en-US" dirty="0" err="1" smtClean="0"/>
              <a:t>manis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rasa </a:t>
            </a:r>
            <a:r>
              <a:rPr lang="en-US" dirty="0" err="1" smtClean="0"/>
              <a:t>pahit</a:t>
            </a:r>
            <a:r>
              <a:rPr lang="en-US" dirty="0" smtClean="0"/>
              <a:t>.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membimbing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berlemak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mengaktifkan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kenikmatan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mrk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mmakannya</a:t>
            </a:r>
            <a:endParaRPr lang="en-US" dirty="0" smtClean="0"/>
          </a:p>
          <a:p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(Diet)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b="1" dirty="0" err="1" smtClean="0"/>
              <a:t>individu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dimakan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, </a:t>
            </a:r>
            <a:r>
              <a:rPr lang="en-US" dirty="0" err="1" smtClean="0"/>
              <a:t>bekerja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.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mengkonsumsi</a:t>
            </a:r>
            <a:r>
              <a:rPr lang="en-US" dirty="0" smtClean="0"/>
              <a:t> 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lain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b="1" dirty="0" err="1" smtClean="0"/>
              <a:t>kultural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.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TV yang </a:t>
            </a:r>
            <a:r>
              <a:rPr lang="en-US" dirty="0" err="1" smtClean="0"/>
              <a:t>menayangkan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menyukainya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faktor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sosial</a:t>
            </a:r>
            <a:r>
              <a:rPr lang="en-US" b="1" dirty="0" smtClean="0">
                <a:sym typeface="Wingdings" pitchFamily="2" charset="2"/>
              </a:rPr>
              <a:t>.</a:t>
            </a:r>
            <a:r>
              <a:rPr lang="en-US" dirty="0" smtClean="0"/>
              <a:t> 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50%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kerdil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malnutrisi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Ethiopia, Guatemala, </a:t>
            </a:r>
            <a:r>
              <a:rPr lang="en-US" dirty="0" err="1" smtClean="0"/>
              <a:t>dan</a:t>
            </a:r>
            <a:r>
              <a:rPr lang="en-US" dirty="0" smtClean="0"/>
              <a:t> India (WHO, 1999).</a:t>
            </a:r>
          </a:p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rata2 </a:t>
            </a:r>
            <a:r>
              <a:rPr lang="en-US" dirty="0" err="1" smtClean="0"/>
              <a:t>anak</a:t>
            </a:r>
            <a:r>
              <a:rPr lang="en-US" dirty="0" smtClean="0"/>
              <a:t>,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bhw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lbh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cend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pd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kaya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pd area </a:t>
            </a:r>
            <a:r>
              <a:rPr lang="en-US" dirty="0" err="1" smtClean="0"/>
              <a:t>sama</a:t>
            </a:r>
            <a:r>
              <a:rPr lang="en-US" dirty="0" smtClean="0"/>
              <a:t>: </a:t>
            </a:r>
            <a:r>
              <a:rPr lang="en-US" dirty="0" err="1" smtClean="0"/>
              <a:t>anak</a:t>
            </a:r>
            <a:r>
              <a:rPr lang="en-US" dirty="0" smtClean="0"/>
              <a:t> upper class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dp</a:t>
            </a:r>
            <a:r>
              <a:rPr lang="en-US" dirty="0" smtClean="0"/>
              <a:t> lower class.</a:t>
            </a:r>
          </a:p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, </a:t>
            </a:r>
            <a:r>
              <a:rPr lang="en-US" dirty="0" err="1" smtClean="0"/>
              <a:t>nutrisi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Nutrisi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Bbrp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Biji2an</a:t>
            </a:r>
          </a:p>
          <a:p>
            <a:pPr lvl="2"/>
            <a:r>
              <a:rPr lang="en-US" dirty="0" smtClean="0"/>
              <a:t>Vegetarian</a:t>
            </a:r>
          </a:p>
          <a:p>
            <a:r>
              <a:rPr lang="en-US" dirty="0" smtClean="0"/>
              <a:t>Pd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ttt</a:t>
            </a:r>
            <a:r>
              <a:rPr lang="en-US" dirty="0" smtClean="0"/>
              <a:t>, diet yang </a:t>
            </a:r>
            <a:r>
              <a:rPr lang="en-US" dirty="0" err="1" smtClean="0"/>
              <a:t>exessive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atherosclerosis, </a:t>
            </a:r>
            <a:r>
              <a:rPr lang="en-US" dirty="0" err="1" smtClean="0"/>
              <a:t>hipertensi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&amp; 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“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”.</a:t>
            </a:r>
          </a:p>
          <a:p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anak2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overweight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tersisih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mperhatikan</a:t>
            </a:r>
            <a:r>
              <a:rPr lang="en-US" dirty="0" smtClean="0"/>
              <a:t> </a:t>
            </a: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endParaRPr lang="en-US" dirty="0" smtClean="0"/>
          </a:p>
          <a:p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mengekspresikan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atletis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Dan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Sosiokultural</a:t>
            </a:r>
            <a:r>
              <a:rPr lang="en-US" dirty="0" smtClean="0"/>
              <a:t>, Gender,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USA, </a:t>
            </a:r>
            <a:r>
              <a:rPr lang="en-US" dirty="0" err="1" smtClean="0"/>
              <a:t>prosentase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Overweight &amp; Obesity </a:t>
            </a:r>
            <a:r>
              <a:rPr lang="en-US" dirty="0" err="1" smtClean="0"/>
              <a:t>dp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Canada</a:t>
            </a:r>
          </a:p>
          <a:p>
            <a:r>
              <a:rPr lang="en-US" dirty="0" smtClean="0"/>
              <a:t>UAS, &gt;50% </a:t>
            </a:r>
            <a:r>
              <a:rPr lang="en-US" dirty="0" err="1" smtClean="0"/>
              <a:t>remaja</a:t>
            </a:r>
            <a:r>
              <a:rPr lang="en-US" dirty="0" smtClean="0"/>
              <a:t> overweight </a:t>
            </a:r>
            <a:r>
              <a:rPr lang="en-US" dirty="0" err="1" smtClean="0"/>
              <a:t>dan</a:t>
            </a:r>
            <a:r>
              <a:rPr lang="en-US" dirty="0" smtClean="0"/>
              <a:t> 25% </a:t>
            </a:r>
            <a:r>
              <a:rPr lang="en-US" dirty="0" err="1" smtClean="0"/>
              <a:t>ecesity</a:t>
            </a:r>
            <a:r>
              <a:rPr lang="en-US" dirty="0" smtClean="0"/>
              <a:t>,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delapan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Ow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Obes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Prosentase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laki2 </a:t>
            </a:r>
            <a:r>
              <a:rPr lang="en-US" dirty="0" err="1" smtClean="0"/>
              <a:t>dp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Ow</a:t>
            </a:r>
            <a:r>
              <a:rPr lang="en-US" dirty="0" smtClean="0"/>
              <a:t>, </a:t>
            </a:r>
            <a:r>
              <a:rPr lang="en-US" dirty="0" err="1" smtClean="0"/>
              <a:t>tp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obesity.</a:t>
            </a:r>
          </a:p>
          <a:p>
            <a:r>
              <a:rPr lang="en-US" dirty="0" err="1" smtClean="0"/>
              <a:t>Prosentase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Ow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Obesity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bg</a:t>
            </a:r>
            <a:r>
              <a:rPr lang="en-US" dirty="0" smtClean="0"/>
              <a:t> </a:t>
            </a:r>
            <a:r>
              <a:rPr lang="en-US" dirty="0" err="1" smtClean="0"/>
              <a:t>Afrika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metabolik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–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endokrin</a:t>
            </a:r>
            <a:endParaRPr lang="en-US" dirty="0" smtClean="0"/>
          </a:p>
          <a:p>
            <a:r>
              <a:rPr lang="en-US" dirty="0" err="1" smtClean="0"/>
              <a:t>Herediter</a:t>
            </a:r>
            <a:endParaRPr lang="en-US" dirty="0" smtClean="0"/>
          </a:p>
          <a:p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hypothalamus</a:t>
            </a:r>
          </a:p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 insulin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 smtClean="0"/>
          </a:p>
          <a:p>
            <a:r>
              <a:rPr lang="en-US" dirty="0" smtClean="0"/>
              <a:t>Exercise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Nutrisi dan Diet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Komponen makanan</a:t>
            </a:r>
          </a:p>
          <a:p>
            <a:r>
              <a:rPr lang="id-ID" dirty="0" smtClean="0"/>
              <a:t>Proses metabolik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b="1" dirty="0" err="1" smtClean="0"/>
              <a:t>kecepatan</a:t>
            </a:r>
            <a:r>
              <a:rPr lang="en-US" b="1" dirty="0" smtClean="0"/>
              <a:t> </a:t>
            </a:r>
            <a:r>
              <a:rPr lang="en-US" b="1" dirty="0" err="1" smtClean="0"/>
              <a:t>metabolik</a:t>
            </a:r>
            <a:r>
              <a:rPr lang="en-US" b="1" dirty="0" smtClean="0"/>
              <a:t> </a:t>
            </a:r>
            <a:r>
              <a:rPr lang="en-US" b="1" dirty="0" err="1" smtClean="0"/>
              <a:t>individu</a:t>
            </a:r>
            <a:r>
              <a:rPr lang="en-US" b="1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kurus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kalori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dp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gemuk</a:t>
            </a:r>
            <a:r>
              <a:rPr lang="en-US" dirty="0" smtClean="0"/>
              <a:t>.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metabolik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 </a:t>
            </a:r>
            <a:r>
              <a:rPr lang="en-US" dirty="0" err="1" smtClean="0"/>
              <a:t>pindah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kegemukan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2"/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gemuk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krn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terlalu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makan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dirty="0" err="1" smtClean="0">
                <a:sym typeface="Wingdings" pitchFamily="2" charset="2"/>
              </a:rPr>
              <a:t>Porsi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banyak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Studi</a:t>
            </a:r>
            <a:r>
              <a:rPr lang="en-US" dirty="0" smtClean="0">
                <a:sym typeface="Wingdings" pitchFamily="2" charset="2"/>
              </a:rPr>
              <a:t> pd adult </a:t>
            </a:r>
            <a:r>
              <a:rPr lang="en-US" dirty="0" err="1" smtClean="0">
                <a:sym typeface="Wingdings" pitchFamily="2" charset="2"/>
              </a:rPr>
              <a:t>didapatkan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ttg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bhw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tercatat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terdapat</a:t>
            </a:r>
            <a:r>
              <a:rPr lang="en-US" dirty="0" smtClean="0">
                <a:sym typeface="Wingdings" pitchFamily="2" charset="2"/>
              </a:rPr>
              <a:t> pd </a:t>
            </a:r>
            <a:r>
              <a:rPr lang="en-US" dirty="0" err="1" smtClean="0">
                <a:sym typeface="Wingdings" pitchFamily="2" charset="2"/>
              </a:rPr>
              <a:t>orang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lbh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dp</a:t>
            </a:r>
            <a:r>
              <a:rPr lang="en-US" dirty="0" smtClean="0">
                <a:sym typeface="Wingdings" pitchFamily="2" charset="2"/>
              </a:rPr>
              <a:t> normal, </a:t>
            </a:r>
            <a:r>
              <a:rPr lang="en-US" dirty="0" err="1" smtClean="0">
                <a:sym typeface="Wingdings" pitchFamily="2" charset="2"/>
              </a:rPr>
              <a:t>wanita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pria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sedikit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pendidikan</a:t>
            </a:r>
            <a:r>
              <a:rPr lang="en-US" dirty="0" smtClean="0">
                <a:sym typeface="Wingdings" pitchFamily="2" charset="2"/>
              </a:rPr>
              <a:t>. 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Psikososial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Kecemasan</a:t>
            </a:r>
            <a:r>
              <a:rPr lang="en-US" dirty="0" smtClean="0"/>
              <a:t>,  </a:t>
            </a:r>
            <a:r>
              <a:rPr lang="en-US" dirty="0" err="1" smtClean="0"/>
              <a:t>kemarahan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endParaRPr lang="en-US" dirty="0" smtClean="0"/>
          </a:p>
          <a:p>
            <a:r>
              <a:rPr lang="en-US" dirty="0" smtClean="0"/>
              <a:t>Life style</a:t>
            </a:r>
          </a:p>
          <a:p>
            <a:r>
              <a:rPr lang="en-US" dirty="0" err="1" smtClean="0"/>
              <a:t>Kepekaan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isyarat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Pengekangan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, </a:t>
            </a:r>
            <a:r>
              <a:rPr lang="en-US" dirty="0" err="1" smtClean="0"/>
              <a:t>menahan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yang abnormal,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temporer</a:t>
            </a:r>
            <a:r>
              <a:rPr lang="en-US" dirty="0" smtClean="0"/>
              <a:t> </a:t>
            </a:r>
            <a:r>
              <a:rPr lang="en-US" dirty="0" err="1" smtClean="0"/>
              <a:t>disinhibited</a:t>
            </a:r>
            <a:r>
              <a:rPr lang="en-US" dirty="0" smtClean="0"/>
              <a:t> (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menghambat</a:t>
            </a:r>
            <a:r>
              <a:rPr lang="en-US" dirty="0" smtClean="0"/>
              <a:t>)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melepas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Prevensi</a:t>
            </a:r>
            <a:r>
              <a:rPr lang="en-US" dirty="0" smtClean="0"/>
              <a:t> Overweight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Overweight – </a:t>
            </a:r>
            <a:r>
              <a:rPr lang="en-US" dirty="0" err="1" smtClean="0"/>
              <a:t>Kesehatan</a:t>
            </a:r>
            <a:r>
              <a:rPr lang="en-US" dirty="0" smtClean="0"/>
              <a:t> – </a:t>
            </a:r>
            <a:r>
              <a:rPr lang="en-US" dirty="0" err="1" smtClean="0"/>
              <a:t>Prevensi</a:t>
            </a:r>
            <a:endParaRPr lang="en-US" dirty="0" smtClean="0"/>
          </a:p>
          <a:p>
            <a:r>
              <a:rPr lang="en-US" dirty="0" err="1" smtClean="0"/>
              <a:t>Prevensi</a:t>
            </a:r>
            <a:endParaRPr lang="en-US" dirty="0" smtClean="0"/>
          </a:p>
          <a:p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endParaRPr lang="en-US" dirty="0" smtClean="0"/>
          </a:p>
          <a:p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endParaRPr lang="en-US" dirty="0" smtClean="0"/>
          </a:p>
          <a:p>
            <a:r>
              <a:rPr lang="en-US" dirty="0" err="1" smtClean="0"/>
              <a:t>Kurangi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berkolesterol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bergula</a:t>
            </a:r>
            <a:endParaRPr lang="en-US" dirty="0" smtClean="0"/>
          </a:p>
          <a:p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, </a:t>
            </a:r>
            <a:r>
              <a:rPr lang="en-US" dirty="0" err="1" smtClean="0"/>
              <a:t>kacang</a:t>
            </a:r>
            <a:r>
              <a:rPr lang="en-US" dirty="0" smtClean="0"/>
              <a:t> &amp;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lain </a:t>
            </a:r>
          </a:p>
          <a:p>
            <a:r>
              <a:rPr lang="en-US" dirty="0" smtClean="0"/>
              <a:t>Monitoring</a:t>
            </a:r>
          </a:p>
          <a:p>
            <a:r>
              <a:rPr lang="en-US" dirty="0" smtClean="0"/>
              <a:t>Exercise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Diet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&amp; Cognitive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Nutrition and exercise counseling</a:t>
            </a:r>
          </a:p>
          <a:p>
            <a:r>
              <a:rPr lang="en-US" dirty="0" smtClean="0"/>
              <a:t>Self monitoring</a:t>
            </a:r>
          </a:p>
          <a:p>
            <a:r>
              <a:rPr lang="en-US" dirty="0" smtClean="0"/>
              <a:t>Stimulus control techniques</a:t>
            </a:r>
          </a:p>
          <a:p>
            <a:r>
              <a:rPr lang="en-US" dirty="0" smtClean="0"/>
              <a:t>Altering the act of eating (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) – </a:t>
            </a:r>
            <a:r>
              <a:rPr lang="en-US" dirty="0" err="1" smtClean="0"/>
              <a:t>permen</a:t>
            </a:r>
            <a:r>
              <a:rPr lang="en-US" dirty="0" smtClean="0"/>
              <a:t> </a:t>
            </a:r>
            <a:r>
              <a:rPr lang="en-US" dirty="0" err="1" smtClean="0"/>
              <a:t>karet</a:t>
            </a:r>
            <a:endParaRPr lang="en-US" dirty="0" smtClean="0"/>
          </a:p>
          <a:p>
            <a:r>
              <a:rPr lang="en-US" dirty="0" smtClean="0"/>
              <a:t>Behavioral contracting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Anorexia &amp; Bulimia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Anorexia: </a:t>
            </a:r>
            <a:r>
              <a:rPr lang="en-US" dirty="0" err="1" smtClean="0"/>
              <a:t>kehilangan</a:t>
            </a:r>
            <a:r>
              <a:rPr lang="en-US" dirty="0" smtClean="0"/>
              <a:t> rasa </a:t>
            </a:r>
            <a:r>
              <a:rPr lang="en-US" dirty="0" err="1" smtClean="0"/>
              <a:t>lapar</a:t>
            </a:r>
            <a:r>
              <a:rPr lang="en-US" dirty="0" smtClean="0"/>
              <a:t> yang </a:t>
            </a:r>
            <a:r>
              <a:rPr lang="en-US" dirty="0" err="1" smtClean="0"/>
              <a:t>patologis</a:t>
            </a:r>
            <a:r>
              <a:rPr lang="en-US" dirty="0" smtClean="0"/>
              <a:t>. Anorexia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mental ( </a:t>
            </a:r>
            <a:r>
              <a:rPr lang="en-US" dirty="0" err="1" smtClean="0"/>
              <a:t>lawan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bulimia)</a:t>
            </a:r>
          </a:p>
          <a:p>
            <a:r>
              <a:rPr lang="en-US" dirty="0" smtClean="0"/>
              <a:t>Bulimia: rasa </a:t>
            </a:r>
            <a:r>
              <a:rPr lang="en-US" dirty="0" err="1" smtClean="0"/>
              <a:t>lapar</a:t>
            </a:r>
            <a:r>
              <a:rPr lang="en-US" dirty="0" smtClean="0"/>
              <a:t> yang </a:t>
            </a:r>
            <a:r>
              <a:rPr lang="en-US" dirty="0" err="1" smtClean="0"/>
              <a:t>berlebihan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smtClean="0"/>
              <a:t>patologis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Komponen Makanan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Diet sehat dilengkapi jumlah optimal semua nutrisi penting untuk kebutuhan metabolik tubuh.</a:t>
            </a:r>
          </a:p>
          <a:p>
            <a:r>
              <a:rPr lang="id-ID" dirty="0" smtClean="0"/>
              <a:t>Selain air, makanan terdiri dari lima tipe komponen kimia yang melengkapi nutrisi spesifik untuk fungsi tubuh</a:t>
            </a:r>
          </a:p>
          <a:p>
            <a:r>
              <a:rPr lang="id-ID" dirty="0" smtClean="0"/>
              <a:t>Lima tipe komponen dan peranannya dalam metabolisme adalah :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Lima Tipe Komponen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Karbohidrat</a:t>
            </a:r>
          </a:p>
          <a:p>
            <a:r>
              <a:rPr lang="id-ID" dirty="0" smtClean="0"/>
              <a:t>Lemak</a:t>
            </a:r>
          </a:p>
          <a:p>
            <a:r>
              <a:rPr lang="id-ID" dirty="0" smtClean="0"/>
              <a:t>Protein</a:t>
            </a:r>
          </a:p>
          <a:p>
            <a:r>
              <a:rPr lang="id-ID" dirty="0" smtClean="0"/>
              <a:t>Vitamin</a:t>
            </a:r>
          </a:p>
          <a:p>
            <a:r>
              <a:rPr lang="id-ID" dirty="0" smtClean="0"/>
              <a:t>Mineral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Karbohidrat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Terdiri dari simple sugars dan complex sugars sebagai sumber utama energi untuk tubuh.</a:t>
            </a:r>
          </a:p>
          <a:p>
            <a:r>
              <a:rPr lang="id-ID" dirty="0" smtClean="0"/>
              <a:t>Simple sugars adalah glukosa, yang terdapat dalam daging, dan fructose yang terdapat dalam buah dan madu. </a:t>
            </a:r>
          </a:p>
          <a:p>
            <a:r>
              <a:rPr lang="id-ID" dirty="0" smtClean="0"/>
              <a:t>Pelaku pola hidup diet juga mbutuhkan kandungan gula complex, spt sucrose (gula pemanis), lactosa yang terdapat dalam produk susu, dan starch (kanji) dlm berbagai tumbuhan  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Lemak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Lemak juga menghasilkan energi untuk tubuh.</a:t>
            </a:r>
          </a:p>
          <a:p>
            <a:r>
              <a:rPr lang="id-ID" dirty="0" smtClean="0"/>
              <a:t>Lemak meliputi lemak jenuh dan lemak tidak jenuh atau dikenal sebagai kolesterol.</a:t>
            </a:r>
          </a:p>
          <a:p>
            <a:r>
              <a:rPr lang="id-ID" dirty="0" smtClean="0"/>
              <a:t>Ahli nutrisi merekomendasikan  bahwa diet terdiri tidak lebih dari 30 % kalori (tidak kurang dari 10%) dari lemak. </a:t>
            </a:r>
          </a:p>
          <a:p>
            <a:r>
              <a:rPr lang="id-ID" dirty="0" smtClean="0"/>
              <a:t>Untuk menghitung prosentase kalori dari lemak, perlu mengetahui jumlah kalori dan gram dari lemak. Gram lemak X 9, dan dibagi jumlah kalori.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Protein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Merupakan unsur penting terutama dalam pembentukan sel baru. Mereka terdiri dari molekul organik yang disebut asam amino: sekitar setengah dari 20 atau lebih asam amino yang dikenal penting untuk perkembangan dan fungsi tubuh serta harus disediakan oleh pola makan kita.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id-ID" dirty="0" smtClean="0"/>
              <a:t>Vitamin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544616"/>
          </a:xfrm>
        </p:spPr>
        <p:txBody>
          <a:bodyPr>
            <a:normAutofit/>
          </a:bodyPr>
          <a:lstStyle/>
          <a:p>
            <a:r>
              <a:rPr lang="en-US" dirty="0" smtClean="0"/>
              <a:t>Vitamin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metabolosme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mengkonversi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,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menghancurkan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racun</a:t>
            </a:r>
            <a:r>
              <a:rPr lang="en-US" dirty="0" smtClean="0"/>
              <a:t>. </a:t>
            </a:r>
            <a:r>
              <a:rPr lang="en-US" dirty="0" err="1" smtClean="0"/>
              <a:t>Beberapa</a:t>
            </a:r>
            <a:r>
              <a:rPr lang="en-US" dirty="0" smtClean="0"/>
              <a:t> vitamin A,D,E, </a:t>
            </a:r>
            <a:r>
              <a:rPr lang="en-US" dirty="0" err="1" smtClean="0"/>
              <a:t>dan</a:t>
            </a:r>
            <a:r>
              <a:rPr lang="en-US" dirty="0" smtClean="0"/>
              <a:t> K </a:t>
            </a:r>
            <a:r>
              <a:rPr lang="en-US" dirty="0" err="1" smtClean="0"/>
              <a:t>hancur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. Vitamin </a:t>
            </a:r>
            <a:r>
              <a:rPr lang="en-US" dirty="0" err="1" smtClean="0"/>
              <a:t>tersisa</a:t>
            </a:r>
            <a:r>
              <a:rPr lang="en-US" dirty="0" smtClean="0"/>
              <a:t> (B </a:t>
            </a:r>
            <a:r>
              <a:rPr lang="en-US" dirty="0" err="1" smtClean="0"/>
              <a:t>dan</a:t>
            </a:r>
            <a:r>
              <a:rPr lang="en-US" dirty="0" smtClean="0"/>
              <a:t> C) </a:t>
            </a:r>
            <a:r>
              <a:rPr lang="en-US" dirty="0" err="1" smtClean="0"/>
              <a:t>larut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air, </a:t>
            </a:r>
            <a:r>
              <a:rPr lang="en-US" dirty="0" err="1" smtClean="0"/>
              <a:t>cadangan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vitamin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. 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Mineral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Mineral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in </a:t>
            </a:r>
            <a:r>
              <a:rPr lang="en-US" dirty="0" err="1" smtClean="0"/>
              <a:t>organik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calcium, </a:t>
            </a:r>
            <a:r>
              <a:rPr lang="en-US" dirty="0" err="1" smtClean="0"/>
              <a:t>fosfor</a:t>
            </a:r>
            <a:r>
              <a:rPr lang="en-US" dirty="0" smtClean="0"/>
              <a:t>, </a:t>
            </a:r>
            <a:r>
              <a:rPr lang="en-US" dirty="0" err="1" smtClean="0"/>
              <a:t>potasium</a:t>
            </a:r>
            <a:r>
              <a:rPr lang="en-US" dirty="0" smtClean="0"/>
              <a:t>, sodium, </a:t>
            </a:r>
            <a:r>
              <a:rPr lang="en-US" dirty="0" err="1" smtClean="0"/>
              <a:t>besi</a:t>
            </a:r>
            <a:r>
              <a:rPr lang="en-US" dirty="0" smtClean="0"/>
              <a:t>, </a:t>
            </a:r>
            <a:r>
              <a:rPr lang="en-US" dirty="0" err="1" smtClean="0"/>
              <a:t>yodium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seng</a:t>
            </a:r>
            <a:r>
              <a:rPr lang="en-US" dirty="0" smtClean="0"/>
              <a:t>,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. </a:t>
            </a:r>
            <a:r>
              <a:rPr lang="en-US" dirty="0" err="1" smtClean="0"/>
              <a:t>Misal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calcium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fosfor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gigi</a:t>
            </a:r>
            <a:r>
              <a:rPr lang="en-US" dirty="0" smtClean="0"/>
              <a:t>; </a:t>
            </a:r>
          </a:p>
          <a:p>
            <a:pPr lvl="1"/>
            <a:r>
              <a:rPr lang="en-US" dirty="0" err="1" smtClean="0"/>
              <a:t>potasium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sodium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trans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besi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mengedarkan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1392</Words>
  <Application>Microsoft Office PowerPoint</Application>
  <PresentationFormat>On-screen Show (4:3)</PresentationFormat>
  <Paragraphs>115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Gaya Hidup Nutrisi dan Diet</vt:lpstr>
      <vt:lpstr> Nutrisi dan Diet</vt:lpstr>
      <vt:lpstr>Komponen Makanan</vt:lpstr>
      <vt:lpstr>Lima Tipe Komponen</vt:lpstr>
      <vt:lpstr>Karbohidrat</vt:lpstr>
      <vt:lpstr>Lemak</vt:lpstr>
      <vt:lpstr>Protein</vt:lpstr>
      <vt:lpstr>Vitamin</vt:lpstr>
      <vt:lpstr>Mineral </vt:lpstr>
      <vt:lpstr>Slide 10</vt:lpstr>
      <vt:lpstr>Slide 11</vt:lpstr>
      <vt:lpstr>Slide 12</vt:lpstr>
      <vt:lpstr>Diet di Seluruh Kelompok Budaya</vt:lpstr>
      <vt:lpstr>Diet merupakan Faktor Biopsikososial</vt:lpstr>
      <vt:lpstr>Pada beberapa Negara</vt:lpstr>
      <vt:lpstr>Nutrisi dan Kesehatan</vt:lpstr>
      <vt:lpstr>Kontrol Berat &amp; Diet</vt:lpstr>
      <vt:lpstr>Perbedaan Sosiokultural, Gender, dan Usia dalam Kontrol Berat</vt:lpstr>
      <vt:lpstr>Faktor Biologis pada Kontrol Berat</vt:lpstr>
      <vt:lpstr>Faktor Biologis pada Kontrol Berat</vt:lpstr>
      <vt:lpstr>Faktor Psikososial dlm Kontrol Berat</vt:lpstr>
      <vt:lpstr>Prevensi Overweight</vt:lpstr>
      <vt:lpstr>Behavioral &amp; Cognitive Method</vt:lpstr>
      <vt:lpstr>Anorexia &amp; Bulimia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Gaya Hidup Nutrisi dan Diet</dc:title>
  <dc:creator>Amanah</dc:creator>
  <cp:lastModifiedBy>User</cp:lastModifiedBy>
  <cp:revision>53</cp:revision>
  <dcterms:created xsi:type="dcterms:W3CDTF">2012-11-02T14:37:19Z</dcterms:created>
  <dcterms:modified xsi:type="dcterms:W3CDTF">2013-02-20T01:59:17Z</dcterms:modified>
</cp:coreProperties>
</file>