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76" r:id="rId6"/>
    <p:sldId id="259" r:id="rId7"/>
    <p:sldId id="260" r:id="rId8"/>
    <p:sldId id="261" r:id="rId9"/>
    <p:sldId id="262" r:id="rId10"/>
    <p:sldId id="263" r:id="rId11"/>
    <p:sldId id="278"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9" r:id="rId25"/>
    <p:sldId id="280" r:id="rId26"/>
    <p:sldId id="281" r:id="rId27"/>
    <p:sldId id="282" r:id="rId28"/>
    <p:sldId id="283" r:id="rId29"/>
    <p:sldId id="284" r:id="rId30"/>
    <p:sldId id="285" r:id="rId31"/>
    <p:sldId id="286" r:id="rId32"/>
    <p:sldId id="287" r:id="rId33"/>
    <p:sldId id="288" r:id="rId34"/>
    <p:sldId id="289" r:id="rId35"/>
    <p:sldId id="296" r:id="rId36"/>
    <p:sldId id="290" r:id="rId37"/>
    <p:sldId id="292" r:id="rId38"/>
    <p:sldId id="293" r:id="rId39"/>
    <p:sldId id="294" r:id="rId40"/>
    <p:sldId id="308" r:id="rId41"/>
    <p:sldId id="297" r:id="rId42"/>
    <p:sldId id="298" r:id="rId43"/>
    <p:sldId id="299" r:id="rId44"/>
    <p:sldId id="300" r:id="rId45"/>
    <p:sldId id="301" r:id="rId46"/>
    <p:sldId id="302" r:id="rId47"/>
    <p:sldId id="303" r:id="rId48"/>
    <p:sldId id="304" r:id="rId49"/>
    <p:sldId id="305" r:id="rId50"/>
    <p:sldId id="306" r:id="rId51"/>
    <p:sldId id="307" r:id="rId52"/>
    <p:sldId id="295" r:id="rId5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 d="1"/>
        <a:sy n="1" d="1"/>
      </p:scale>
      <p:origin x="0" y="0"/>
    </p:cViewPr>
  </p:notesTextViewPr>
  <p:sorterViewPr>
    <p:cViewPr>
      <p:scale>
        <a:sx n="100" d="100"/>
        <a:sy n="100" d="100"/>
      </p:scale>
      <p:origin x="0" y="847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3947001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3065405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258553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34463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46790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16370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174296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1217505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296332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246250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B5463-155D-42FE-8D65-B5F10DEBA763}" type="datetimeFigureOut">
              <a:rPr lang="id-ID" smtClean="0"/>
              <a:pPr/>
              <a:t>12/01/2016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1854596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B5463-155D-42FE-8D65-B5F10DEBA763}" type="datetimeFigureOut">
              <a:rPr lang="id-ID" smtClean="0"/>
              <a:pPr/>
              <a:t>12/01/2016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77068-75D0-4FB9-8C6C-32B1E00E8ED5}" type="slidenum">
              <a:rPr lang="id-ID" smtClean="0"/>
              <a:pPr/>
              <a:t>‹#›</a:t>
            </a:fld>
            <a:endParaRPr lang="id-ID"/>
          </a:p>
        </p:txBody>
      </p:sp>
    </p:spTree>
    <p:extLst>
      <p:ext uri="{BB962C8B-B14F-4D97-AF65-F5344CB8AC3E}">
        <p14:creationId xmlns:p14="http://schemas.microsoft.com/office/powerpoint/2010/main" xmlns="" val="385390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b="1" dirty="0" smtClean="0"/>
              <a:t>TEMU XIV</a:t>
            </a:r>
            <a:endParaRPr lang="id-ID" sz="9600" b="1"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INTERPRETATION AND REPORT WRITING</a:t>
            </a:r>
            <a:endParaRPr lang="id-ID" sz="4400" b="1" dirty="0">
              <a:solidFill>
                <a:schemeClr val="tx1"/>
              </a:solidFill>
            </a:endParaRPr>
          </a:p>
        </p:txBody>
      </p:sp>
    </p:spTree>
    <p:extLst>
      <p:ext uri="{BB962C8B-B14F-4D97-AF65-F5344CB8AC3E}">
        <p14:creationId xmlns:p14="http://schemas.microsoft.com/office/powerpoint/2010/main" xmlns="" val="183223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534401" cy="3970318"/>
          </a:xfrm>
          <a:prstGeom prst="rect">
            <a:avLst/>
          </a:prstGeom>
          <a:noFill/>
        </p:spPr>
        <p:txBody>
          <a:bodyPr wrap="square" rtlCol="0">
            <a:spAutoFit/>
          </a:bodyPr>
          <a:lstStyle/>
          <a:p>
            <a:pPr marL="514350" indent="-514350">
              <a:buFont typeface="+mj-lt"/>
              <a:buAutoNum type="arabicPeriod" startAt="3"/>
            </a:pPr>
            <a:r>
              <a:rPr lang="en-US" sz="2800" b="1" dirty="0" smtClean="0"/>
              <a:t>He must be aware that the task of interpretation is very much intertwined  with analysis and cannot be distinctly separated.</a:t>
            </a:r>
          </a:p>
          <a:p>
            <a:pPr marL="514350" indent="-514350">
              <a:buFont typeface="+mj-lt"/>
              <a:buAutoNum type="arabicPeriod" startAt="3"/>
            </a:pPr>
            <a:r>
              <a:rPr lang="en-US" sz="2800" b="1" dirty="0" smtClean="0"/>
              <a:t>He must never lose sight of the fact that his task is not only to make sensitive observation of relevant occurrences, but also to identify &amp;</a:t>
            </a:r>
            <a:r>
              <a:rPr lang="en-US" sz="2800" b="1" dirty="0"/>
              <a:t> </a:t>
            </a:r>
            <a:r>
              <a:rPr lang="en-US" sz="2800" b="1" dirty="0" smtClean="0"/>
              <a:t>disengage the factors that are initially hidden to the eye. This will enable him to do his job of interpretation on proper lines.</a:t>
            </a:r>
          </a:p>
        </p:txBody>
      </p:sp>
    </p:spTree>
    <p:extLst>
      <p:ext uri="{BB962C8B-B14F-4D97-AF65-F5344CB8AC3E}">
        <p14:creationId xmlns:p14="http://schemas.microsoft.com/office/powerpoint/2010/main" xmlns="" val="2608845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001000" cy="3539430"/>
          </a:xfrm>
          <a:prstGeom prst="rect">
            <a:avLst/>
          </a:prstGeom>
          <a:noFill/>
        </p:spPr>
        <p:txBody>
          <a:bodyPr wrap="square" rtlCol="0">
            <a:spAutoFit/>
          </a:bodyPr>
          <a:lstStyle/>
          <a:p>
            <a:pPr marL="514350" indent="-514350">
              <a:buFont typeface="+mj-lt"/>
              <a:buAutoNum type="arabicPeriod" startAt="5"/>
            </a:pPr>
            <a:r>
              <a:rPr lang="en-US" sz="2800" b="1" dirty="0"/>
              <a:t>‘R’ must remember that ‘ideally in the course of a research, there should be constant interaction between initial hypothesis, empirical observation &amp; theoretical conceptions</a:t>
            </a:r>
            <a:r>
              <a:rPr lang="en-US" sz="2800" b="1" dirty="0" smtClean="0"/>
              <a:t>.’  </a:t>
            </a:r>
            <a:r>
              <a:rPr lang="en-US" sz="2800" b="1" dirty="0"/>
              <a:t>In this are of interaction between theoretical orientation and empirical observation that opportunities for originality and creativity lie.</a:t>
            </a:r>
            <a:endParaRPr lang="id-ID" sz="2800" b="1" dirty="0"/>
          </a:p>
          <a:p>
            <a:pPr marL="514350" indent="-514350">
              <a:buFont typeface="+mj-lt"/>
              <a:buAutoNum type="arabicPeriod" startAt="5"/>
            </a:pPr>
            <a:endParaRPr lang="id-ID" sz="2800" dirty="0"/>
          </a:p>
        </p:txBody>
      </p:sp>
    </p:spTree>
    <p:extLst>
      <p:ext uri="{BB962C8B-B14F-4D97-AF65-F5344CB8AC3E}">
        <p14:creationId xmlns:p14="http://schemas.microsoft.com/office/powerpoint/2010/main" xmlns="" val="2694190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5078313"/>
          </a:xfrm>
          <a:prstGeom prst="rect">
            <a:avLst/>
          </a:prstGeom>
          <a:noFill/>
        </p:spPr>
        <p:txBody>
          <a:bodyPr wrap="square" rtlCol="0">
            <a:spAutoFit/>
          </a:bodyPr>
          <a:lstStyle/>
          <a:p>
            <a:r>
              <a:rPr lang="en-US" sz="3600" b="1" dirty="0" smtClean="0"/>
              <a:t>SIGNIFICANT OF REPORT WRITING</a:t>
            </a:r>
          </a:p>
          <a:p>
            <a:endParaRPr lang="en-US" sz="3600" b="1" dirty="0"/>
          </a:p>
          <a:p>
            <a:r>
              <a:rPr lang="en-US" sz="2800" b="1" dirty="0" smtClean="0"/>
              <a:t>Research report is a major component of the study. The ‘R’ task remains incomplete till the report has been written &amp;/ presented. The most brilliant hypothesis, highly well designed and conducted study, and the most striking generalization and findings are of little value unless they are effectively communicated to others.</a:t>
            </a:r>
          </a:p>
          <a:p>
            <a:endParaRPr lang="en-US" sz="2800" b="1" dirty="0" smtClean="0"/>
          </a:p>
          <a:p>
            <a:r>
              <a:rPr lang="en-US" sz="2800" b="1" dirty="0" smtClean="0"/>
              <a:t>Research results must enter the general store of knowledge</a:t>
            </a:r>
            <a:endParaRPr lang="id-ID" sz="2800" b="1" dirty="0"/>
          </a:p>
        </p:txBody>
      </p:sp>
    </p:spTree>
    <p:extLst>
      <p:ext uri="{BB962C8B-B14F-4D97-AF65-F5344CB8AC3E}">
        <p14:creationId xmlns:p14="http://schemas.microsoft.com/office/powerpoint/2010/main" xmlns="" val="1908831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0"/>
            <a:ext cx="7772400" cy="2677656"/>
          </a:xfrm>
          <a:prstGeom prst="rect">
            <a:avLst/>
          </a:prstGeom>
          <a:noFill/>
        </p:spPr>
        <p:txBody>
          <a:bodyPr wrap="square" rtlCol="0">
            <a:spAutoFit/>
          </a:bodyPr>
          <a:lstStyle/>
          <a:p>
            <a:r>
              <a:rPr lang="en-US" sz="2800" b="1" dirty="0" smtClean="0"/>
              <a:t>Writing of report is the last step in a research study requires a set of skills somewhat different from those called for in respect of the earlier stages of research. This task should be accomplished by the researcher with utmost care; he may seek the assistance and guidance of experts for the purpose.</a:t>
            </a:r>
            <a:endParaRPr lang="id-ID" sz="2800" b="1" dirty="0"/>
          </a:p>
        </p:txBody>
      </p:sp>
    </p:spTree>
    <p:extLst>
      <p:ext uri="{BB962C8B-B14F-4D97-AF65-F5344CB8AC3E}">
        <p14:creationId xmlns:p14="http://schemas.microsoft.com/office/powerpoint/2010/main" xmlns="" val="1303060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458200" cy="4801314"/>
          </a:xfrm>
          <a:prstGeom prst="rect">
            <a:avLst/>
          </a:prstGeom>
          <a:noFill/>
        </p:spPr>
        <p:txBody>
          <a:bodyPr wrap="square" rtlCol="0">
            <a:spAutoFit/>
          </a:bodyPr>
          <a:lstStyle/>
          <a:p>
            <a:r>
              <a:rPr lang="en-US" sz="3600" b="1" dirty="0" smtClean="0"/>
              <a:t>DIFFERENT STEPS IN WRITING REPORT</a:t>
            </a:r>
          </a:p>
          <a:p>
            <a:endParaRPr lang="en-US" b="1" dirty="0"/>
          </a:p>
          <a:p>
            <a:r>
              <a:rPr lang="en-US" sz="2800" b="1" dirty="0" smtClean="0"/>
              <a:t>Research reports are the product of slow, painstaking, accurate inductive work.</a:t>
            </a:r>
          </a:p>
          <a:p>
            <a:r>
              <a:rPr lang="en-US" sz="2800" b="1" dirty="0" smtClean="0"/>
              <a:t>The steps are:</a:t>
            </a:r>
          </a:p>
          <a:p>
            <a:pPr marL="514350" indent="-514350">
              <a:buFont typeface="+mj-lt"/>
              <a:buAutoNum type="alphaLcPeriod"/>
            </a:pPr>
            <a:r>
              <a:rPr lang="en-US" sz="2800" b="1" dirty="0" smtClean="0"/>
              <a:t>Logical analysis of the subject-matter;</a:t>
            </a:r>
          </a:p>
          <a:p>
            <a:pPr marL="514350" indent="-514350">
              <a:buFont typeface="+mj-lt"/>
              <a:buAutoNum type="alphaLcPeriod"/>
            </a:pPr>
            <a:r>
              <a:rPr lang="en-US" sz="2800" b="1" dirty="0" smtClean="0"/>
              <a:t>Preparation of the final outline;</a:t>
            </a:r>
          </a:p>
          <a:p>
            <a:pPr marL="514350" indent="-514350">
              <a:buFont typeface="+mj-lt"/>
              <a:buAutoNum type="alphaLcPeriod"/>
            </a:pPr>
            <a:r>
              <a:rPr lang="en-US" sz="2800" b="1" dirty="0" smtClean="0"/>
              <a:t>Preparation of the rough draft;</a:t>
            </a:r>
          </a:p>
          <a:p>
            <a:pPr marL="514350" indent="-514350">
              <a:buFont typeface="+mj-lt"/>
              <a:buAutoNum type="alphaLcPeriod"/>
            </a:pPr>
            <a:r>
              <a:rPr lang="en-US" sz="2800" b="1" dirty="0" smtClean="0"/>
              <a:t>Rewriting &amp; polishing;</a:t>
            </a:r>
          </a:p>
          <a:p>
            <a:pPr marL="514350" indent="-514350">
              <a:buFont typeface="+mj-lt"/>
              <a:buAutoNum type="alphaLcPeriod"/>
            </a:pPr>
            <a:r>
              <a:rPr lang="en-US" sz="2800" b="1" dirty="0" smtClean="0"/>
              <a:t>Preparation of final bibliography;</a:t>
            </a:r>
          </a:p>
          <a:p>
            <a:pPr marL="514350" indent="-514350">
              <a:buFont typeface="+mj-lt"/>
              <a:buAutoNum type="alphaLcPeriod"/>
            </a:pPr>
            <a:r>
              <a:rPr lang="en-US" sz="2800" b="1" dirty="0" smtClean="0"/>
              <a:t>Writing the final draft.</a:t>
            </a:r>
            <a:endParaRPr lang="id-ID" sz="2800" b="1" dirty="0"/>
          </a:p>
        </p:txBody>
      </p:sp>
    </p:spTree>
    <p:extLst>
      <p:ext uri="{BB962C8B-B14F-4D97-AF65-F5344CB8AC3E}">
        <p14:creationId xmlns:p14="http://schemas.microsoft.com/office/powerpoint/2010/main" xmlns="" val="160461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610600" cy="5755422"/>
          </a:xfrm>
          <a:prstGeom prst="rect">
            <a:avLst/>
          </a:prstGeom>
          <a:noFill/>
        </p:spPr>
        <p:txBody>
          <a:bodyPr wrap="square" rtlCol="0">
            <a:spAutoFit/>
          </a:bodyPr>
          <a:lstStyle/>
          <a:p>
            <a:r>
              <a:rPr lang="en-US" sz="3200" b="1" i="1" u="sng" dirty="0" smtClean="0"/>
              <a:t>Logical analysis of the subject matter</a:t>
            </a:r>
          </a:p>
          <a:p>
            <a:endParaRPr lang="en-US" sz="2800" b="1" dirty="0" smtClean="0"/>
          </a:p>
          <a:p>
            <a:r>
              <a:rPr lang="en-US" sz="2800" b="1" dirty="0" smtClean="0"/>
              <a:t>It is the first step which is primarily concerned with the development of a subject. Two ways to develop a subject:</a:t>
            </a:r>
          </a:p>
          <a:p>
            <a:r>
              <a:rPr lang="en-US" sz="2800" b="1" dirty="0" smtClean="0"/>
              <a:t>Logically and Chronology</a:t>
            </a:r>
          </a:p>
          <a:p>
            <a:endParaRPr lang="en-US" sz="2800" b="1" dirty="0"/>
          </a:p>
          <a:p>
            <a:r>
              <a:rPr lang="en-US" sz="2800" b="1" dirty="0" smtClean="0"/>
              <a:t>The logical development is made on the basis of mental connections and associations between the one things and another by means of analysis, start from the simple possible to the most complex structure.</a:t>
            </a:r>
          </a:p>
          <a:p>
            <a:r>
              <a:rPr lang="en-US" sz="2800" b="1" dirty="0" smtClean="0"/>
              <a:t>Chronological development is based on a connection or sequence in time and occurrence.</a:t>
            </a:r>
            <a:endParaRPr lang="id-ID" sz="2800" b="1" dirty="0"/>
          </a:p>
        </p:txBody>
      </p:sp>
    </p:spTree>
    <p:extLst>
      <p:ext uri="{BB962C8B-B14F-4D97-AF65-F5344CB8AC3E}">
        <p14:creationId xmlns:p14="http://schemas.microsoft.com/office/powerpoint/2010/main" xmlns="" val="677443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4031873"/>
          </a:xfrm>
          <a:prstGeom prst="rect">
            <a:avLst/>
          </a:prstGeom>
          <a:noFill/>
        </p:spPr>
        <p:txBody>
          <a:bodyPr wrap="square" rtlCol="0">
            <a:spAutoFit/>
          </a:bodyPr>
          <a:lstStyle/>
          <a:p>
            <a:r>
              <a:rPr lang="en-US" sz="3200" b="1" i="1" u="sng" dirty="0" smtClean="0"/>
              <a:t>Preparation of the final outline  </a:t>
            </a:r>
          </a:p>
          <a:p>
            <a:endParaRPr lang="en-US" sz="3200" b="1" dirty="0" smtClean="0"/>
          </a:p>
          <a:p>
            <a:r>
              <a:rPr lang="en-US" sz="3200" b="1" dirty="0" smtClean="0"/>
              <a:t>It is the next step in writing the research report.  ‘Outlines are the framework upon which long written works are constructed. They </a:t>
            </a:r>
            <a:r>
              <a:rPr lang="en-US" sz="3200" b="1" dirty="0" err="1" smtClean="0"/>
              <a:t>rae</a:t>
            </a:r>
            <a:r>
              <a:rPr lang="en-US" sz="3200" b="1" dirty="0" smtClean="0"/>
              <a:t> an aid to logical organization of the material and a reminder of the points to be stressed in the report’</a:t>
            </a:r>
            <a:endParaRPr lang="id-ID" sz="3200" b="1" dirty="0"/>
          </a:p>
        </p:txBody>
      </p:sp>
    </p:spTree>
    <p:extLst>
      <p:ext uri="{BB962C8B-B14F-4D97-AF65-F5344CB8AC3E}">
        <p14:creationId xmlns:p14="http://schemas.microsoft.com/office/powerpoint/2010/main" xmlns="" val="4248537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5816977"/>
          </a:xfrm>
          <a:prstGeom prst="rect">
            <a:avLst/>
          </a:prstGeom>
          <a:noFill/>
        </p:spPr>
        <p:txBody>
          <a:bodyPr wrap="square" rtlCol="0">
            <a:spAutoFit/>
          </a:bodyPr>
          <a:lstStyle/>
          <a:p>
            <a:r>
              <a:rPr lang="en-US" sz="3200" b="1" i="1" u="sng" dirty="0" smtClean="0"/>
              <a:t>Preparation of the rough draft</a:t>
            </a:r>
          </a:p>
          <a:p>
            <a:endParaRPr lang="en-US" sz="3200" b="1" i="1" u="sng" dirty="0" smtClean="0"/>
          </a:p>
          <a:p>
            <a:r>
              <a:rPr lang="en-US" sz="2800" b="1" dirty="0" smtClean="0"/>
              <a:t>This follows the logical analysis of the subject and the preparation of the final outline. Such a step is of utmost importance for the ‘R’ now sits to write down what he done in the context of his research: </a:t>
            </a:r>
          </a:p>
          <a:p>
            <a:pPr marL="457200" indent="-457200">
              <a:buFont typeface="Wingdings" panose="05000000000000000000" pitchFamily="2" charset="2"/>
              <a:buChar char="§"/>
            </a:pPr>
            <a:r>
              <a:rPr lang="en-US" sz="2800" b="1" dirty="0" smtClean="0"/>
              <a:t>the procedure adopted in collecting the material along with limitations, </a:t>
            </a:r>
          </a:p>
          <a:p>
            <a:pPr marL="457200" indent="-457200">
              <a:buFont typeface="Wingdings" panose="05000000000000000000" pitchFamily="2" charset="2"/>
              <a:buChar char="§"/>
            </a:pPr>
            <a:r>
              <a:rPr lang="en-US" sz="2800" b="1" dirty="0" smtClean="0"/>
              <a:t>technique of analysis, </a:t>
            </a:r>
          </a:p>
          <a:p>
            <a:pPr marL="457200" indent="-457200">
              <a:buFont typeface="Wingdings" panose="05000000000000000000" pitchFamily="2" charset="2"/>
              <a:buChar char="§"/>
            </a:pPr>
            <a:r>
              <a:rPr lang="en-US" sz="2800" b="1" dirty="0" smtClean="0"/>
              <a:t>the findings and generalization, and </a:t>
            </a:r>
          </a:p>
          <a:p>
            <a:pPr marL="457200" indent="-457200">
              <a:buFont typeface="Wingdings" panose="05000000000000000000" pitchFamily="2" charset="2"/>
              <a:buChar char="§"/>
            </a:pPr>
            <a:r>
              <a:rPr lang="en-US" sz="2800" b="1" dirty="0" smtClean="0"/>
              <a:t>various suggestions regarding the problem concerned.</a:t>
            </a:r>
          </a:p>
          <a:p>
            <a:endParaRPr lang="id-ID" sz="2800" b="1" dirty="0"/>
          </a:p>
        </p:txBody>
      </p:sp>
    </p:spTree>
    <p:extLst>
      <p:ext uri="{BB962C8B-B14F-4D97-AF65-F5344CB8AC3E}">
        <p14:creationId xmlns:p14="http://schemas.microsoft.com/office/powerpoint/2010/main" xmlns="" val="1008329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4739759"/>
          </a:xfrm>
          <a:prstGeom prst="rect">
            <a:avLst/>
          </a:prstGeom>
          <a:noFill/>
        </p:spPr>
        <p:txBody>
          <a:bodyPr wrap="square" rtlCol="0">
            <a:spAutoFit/>
          </a:bodyPr>
          <a:lstStyle/>
          <a:p>
            <a:r>
              <a:rPr lang="en-US" sz="3200" b="1" i="1" u="sng" dirty="0" smtClean="0"/>
              <a:t>Rewriting and polishing of the rough draft</a:t>
            </a:r>
          </a:p>
          <a:p>
            <a:endParaRPr lang="en-US" dirty="0" smtClean="0"/>
          </a:p>
          <a:p>
            <a:r>
              <a:rPr lang="en-US" sz="2800" b="1" dirty="0" smtClean="0"/>
              <a:t>This step happens to be the most difficult part of all formal writing. This step requires more time  than the writing of a rough draft. The careful revision makes the difference between a mediocre and a good piece of writing. The ‘R’ should ‘see whether or not the material, has unity &amp; cohesion; does the report stand upright and firm and exhibit a definite pattern. He should check the mechanics of writing-grammar, spelling and usage.</a:t>
            </a:r>
            <a:endParaRPr lang="id-ID" sz="2800" b="1" dirty="0"/>
          </a:p>
        </p:txBody>
      </p:sp>
    </p:spTree>
    <p:extLst>
      <p:ext uri="{BB962C8B-B14F-4D97-AF65-F5344CB8AC3E}">
        <p14:creationId xmlns:p14="http://schemas.microsoft.com/office/powerpoint/2010/main" xmlns="" val="2132734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915400" cy="2154436"/>
          </a:xfrm>
          <a:prstGeom prst="rect">
            <a:avLst/>
          </a:prstGeom>
          <a:noFill/>
        </p:spPr>
        <p:txBody>
          <a:bodyPr wrap="square" rtlCol="0">
            <a:spAutoFit/>
          </a:bodyPr>
          <a:lstStyle/>
          <a:p>
            <a:r>
              <a:rPr lang="en-US" sz="3200" b="1" i="1" u="sng" dirty="0" smtClean="0"/>
              <a:t>Preparation of the final bibliography.</a:t>
            </a:r>
          </a:p>
          <a:p>
            <a:endParaRPr lang="en-US" dirty="0"/>
          </a:p>
          <a:p>
            <a:r>
              <a:rPr lang="en-US" sz="2800" b="1" dirty="0" smtClean="0"/>
              <a:t>The bibliography is a list of references which is appended to research report. It should contain all those works which the ‘R’ has consulted.</a:t>
            </a:r>
            <a:endParaRPr lang="id-ID" sz="2800" b="1" dirty="0"/>
          </a:p>
        </p:txBody>
      </p:sp>
      <p:sp>
        <p:nvSpPr>
          <p:cNvPr id="4" name="TextBox 3"/>
          <p:cNvSpPr txBox="1"/>
          <p:nvPr/>
        </p:nvSpPr>
        <p:spPr>
          <a:xfrm>
            <a:off x="304800" y="2560836"/>
            <a:ext cx="8763000" cy="3016210"/>
          </a:xfrm>
          <a:prstGeom prst="rect">
            <a:avLst/>
          </a:prstGeom>
          <a:noFill/>
        </p:spPr>
        <p:txBody>
          <a:bodyPr wrap="square" rtlCol="0">
            <a:spAutoFit/>
          </a:bodyPr>
          <a:lstStyle/>
          <a:p>
            <a:r>
              <a:rPr lang="en-US" sz="3200" b="1" i="1" u="sng" dirty="0" smtClean="0"/>
              <a:t>Writing the final draft</a:t>
            </a:r>
          </a:p>
          <a:p>
            <a:endParaRPr lang="en-US" dirty="0"/>
          </a:p>
          <a:p>
            <a:r>
              <a:rPr lang="en-US" sz="2800" b="1" dirty="0" smtClean="0"/>
              <a:t>The FD should be written in a concise &amp; objective style &amp; in simple language, avoiding vague expression. The ‘R’ must avoid abstract terminology &amp; technical jargon. A R-R should not be dull, but must enthuse people &amp; maintain interest &amp; show originality.</a:t>
            </a:r>
          </a:p>
        </p:txBody>
      </p:sp>
    </p:spTree>
    <p:extLst>
      <p:ext uri="{BB962C8B-B14F-4D97-AF65-F5344CB8AC3E}">
        <p14:creationId xmlns:p14="http://schemas.microsoft.com/office/powerpoint/2010/main" xmlns="" val="3527213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5693866"/>
          </a:xfrm>
          <a:prstGeom prst="rect">
            <a:avLst/>
          </a:prstGeom>
          <a:noFill/>
        </p:spPr>
        <p:txBody>
          <a:bodyPr wrap="square" rtlCol="0">
            <a:spAutoFit/>
          </a:bodyPr>
          <a:lstStyle/>
          <a:p>
            <a:r>
              <a:rPr lang="en-US" sz="2800" b="1" dirty="0" smtClean="0"/>
              <a:t>After collecting and analyzing the data, the researcher has to accomplish the task of drawing inferences by report writing. This has to done very carefully, otherwise misleading conclusions may be drawn and the whole purpose of doing research may get vitiated.</a:t>
            </a:r>
          </a:p>
          <a:p>
            <a:endParaRPr lang="en-US" sz="2800" b="1" dirty="0"/>
          </a:p>
          <a:p>
            <a:r>
              <a:rPr lang="en-US" sz="2800" b="1" dirty="0" smtClean="0"/>
              <a:t>It is only through interpretation that the researcher can expose relations and processes the underlie his findings.</a:t>
            </a:r>
          </a:p>
          <a:p>
            <a:endParaRPr lang="en-US" sz="2800" b="1" dirty="0"/>
          </a:p>
          <a:p>
            <a:r>
              <a:rPr lang="en-US" sz="2800" b="1" dirty="0" smtClean="0"/>
              <a:t>All this analytical information and consequential inference(s) may be well communicate preferably through research report</a:t>
            </a:r>
            <a:endParaRPr lang="id-ID" sz="2800" b="1" dirty="0"/>
          </a:p>
        </p:txBody>
      </p:sp>
    </p:spTree>
    <p:extLst>
      <p:ext uri="{BB962C8B-B14F-4D97-AF65-F5344CB8AC3E}">
        <p14:creationId xmlns:p14="http://schemas.microsoft.com/office/powerpoint/2010/main" xmlns="" val="716038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01000" cy="1815882"/>
          </a:xfrm>
          <a:prstGeom prst="rect">
            <a:avLst/>
          </a:prstGeom>
          <a:noFill/>
        </p:spPr>
        <p:txBody>
          <a:bodyPr wrap="square" rtlCol="0">
            <a:spAutoFit/>
          </a:bodyPr>
          <a:lstStyle/>
          <a:p>
            <a:r>
              <a:rPr lang="en-US" sz="2800" b="1" dirty="0"/>
              <a:t>Every report must be an attempt to solve intellectual problem &amp; contribute to the solution of problem &amp; add to the knowledge.</a:t>
            </a:r>
            <a:endParaRPr lang="id-ID" sz="2800" b="1" dirty="0"/>
          </a:p>
          <a:p>
            <a:endParaRPr lang="id-ID" sz="2800" dirty="0"/>
          </a:p>
        </p:txBody>
      </p:sp>
    </p:spTree>
    <p:extLst>
      <p:ext uri="{BB962C8B-B14F-4D97-AF65-F5344CB8AC3E}">
        <p14:creationId xmlns:p14="http://schemas.microsoft.com/office/powerpoint/2010/main" xmlns="" val="1317292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4339650"/>
          </a:xfrm>
          <a:prstGeom prst="rect">
            <a:avLst/>
          </a:prstGeom>
          <a:noFill/>
        </p:spPr>
        <p:txBody>
          <a:bodyPr wrap="square" rtlCol="0">
            <a:spAutoFit/>
          </a:bodyPr>
          <a:lstStyle/>
          <a:p>
            <a:r>
              <a:rPr lang="en-US" sz="4000" b="1" dirty="0" smtClean="0"/>
              <a:t>LAYOUT OF THE RESEARCH REPORT</a:t>
            </a:r>
          </a:p>
          <a:p>
            <a:endParaRPr lang="en-US" sz="4000" b="1" dirty="0"/>
          </a:p>
          <a:p>
            <a:r>
              <a:rPr lang="en-US" sz="2800" b="1" dirty="0" smtClean="0"/>
              <a:t>The ‘R’ report must necessarily be conveyed enough about the study so that he can place it in its general scientific context, judge adequacy of its method and thus form an opinion of how seriously the findings are to be taken. For this purpose there is the need for proper layout of the report. The </a:t>
            </a:r>
            <a:r>
              <a:rPr lang="en-US" sz="2800" b="1" dirty="0" err="1" smtClean="0"/>
              <a:t>lauout</a:t>
            </a:r>
            <a:r>
              <a:rPr lang="en-US" sz="2800" b="1" dirty="0" smtClean="0"/>
              <a:t> of the report means as to what the research report should contain,</a:t>
            </a:r>
            <a:endParaRPr lang="id-ID" sz="2800" b="1" dirty="0"/>
          </a:p>
        </p:txBody>
      </p:sp>
    </p:spTree>
    <p:extLst>
      <p:ext uri="{BB962C8B-B14F-4D97-AF65-F5344CB8AC3E}">
        <p14:creationId xmlns:p14="http://schemas.microsoft.com/office/powerpoint/2010/main" xmlns="" val="875840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381000"/>
            <a:ext cx="7543800" cy="3046988"/>
          </a:xfrm>
          <a:prstGeom prst="rect">
            <a:avLst/>
          </a:prstGeom>
          <a:noFill/>
        </p:spPr>
        <p:txBody>
          <a:bodyPr wrap="square" rtlCol="0">
            <a:spAutoFit/>
          </a:bodyPr>
          <a:lstStyle/>
          <a:p>
            <a:r>
              <a:rPr lang="en-US" sz="3200" b="1" dirty="0" smtClean="0"/>
              <a:t>A comprehensive layout of the research report should comprise:</a:t>
            </a:r>
          </a:p>
          <a:p>
            <a:endParaRPr lang="en-US" sz="3200" b="1" dirty="0" smtClean="0"/>
          </a:p>
          <a:p>
            <a:pPr marL="514350" indent="-514350">
              <a:buFont typeface="+mj-lt"/>
              <a:buAutoNum type="alphaLcParenR"/>
            </a:pPr>
            <a:r>
              <a:rPr lang="en-US" sz="3200" b="1" dirty="0" smtClean="0"/>
              <a:t>Preliminary pages;</a:t>
            </a:r>
          </a:p>
          <a:p>
            <a:pPr marL="514350" indent="-514350">
              <a:buFont typeface="+mj-lt"/>
              <a:buAutoNum type="alphaLcParenR"/>
            </a:pPr>
            <a:r>
              <a:rPr lang="en-US" sz="3200" b="1" dirty="0" smtClean="0"/>
              <a:t>The main text;</a:t>
            </a:r>
          </a:p>
          <a:p>
            <a:pPr marL="514350" indent="-514350">
              <a:buFont typeface="+mj-lt"/>
              <a:buAutoNum type="alphaLcParenR"/>
            </a:pPr>
            <a:r>
              <a:rPr lang="en-US" sz="3200" b="1" dirty="0" smtClean="0"/>
              <a:t>The end matter</a:t>
            </a:r>
            <a:endParaRPr lang="id-ID" sz="3200" b="1" dirty="0"/>
          </a:p>
        </p:txBody>
      </p:sp>
    </p:spTree>
    <p:extLst>
      <p:ext uri="{BB962C8B-B14F-4D97-AF65-F5344CB8AC3E}">
        <p14:creationId xmlns:p14="http://schemas.microsoft.com/office/powerpoint/2010/main" xmlns="" val="1796885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3914" y="685800"/>
            <a:ext cx="8610600" cy="4093428"/>
          </a:xfrm>
          <a:prstGeom prst="rect">
            <a:avLst/>
          </a:prstGeom>
          <a:noFill/>
        </p:spPr>
        <p:txBody>
          <a:bodyPr wrap="square" rtlCol="0">
            <a:spAutoFit/>
          </a:bodyPr>
          <a:lstStyle/>
          <a:p>
            <a:pPr marL="514350" indent="-514350">
              <a:buAutoNum type="alphaUcParenBoth"/>
            </a:pPr>
            <a:r>
              <a:rPr lang="en-US" sz="3600" b="1" dirty="0" smtClean="0"/>
              <a:t> Preliminary Pages</a:t>
            </a:r>
          </a:p>
          <a:p>
            <a:endParaRPr lang="en-US" sz="2800" b="1" dirty="0"/>
          </a:p>
          <a:p>
            <a:r>
              <a:rPr lang="en-US" sz="2800" b="1" dirty="0" smtClean="0"/>
              <a:t>In its preliminary pages the report should carry </a:t>
            </a:r>
            <a:r>
              <a:rPr lang="en-US" sz="2800" b="1" i="1" u="sng" dirty="0" smtClean="0"/>
              <a:t>a title and date</a:t>
            </a:r>
            <a:r>
              <a:rPr lang="en-US" sz="2800" b="1" dirty="0" smtClean="0"/>
              <a:t>, followed by acknowledgement in the for of ‘Preface’ or ‘Foreword’.</a:t>
            </a:r>
          </a:p>
          <a:p>
            <a:r>
              <a:rPr lang="en-US" sz="2800" b="1" dirty="0" smtClean="0"/>
              <a:t>Then there should be </a:t>
            </a:r>
            <a:r>
              <a:rPr lang="en-US" sz="2800" b="1" i="1" u="sng" dirty="0" smtClean="0"/>
              <a:t>a table of contents </a:t>
            </a:r>
            <a:r>
              <a:rPr lang="en-US" sz="2800" b="1" dirty="0" smtClean="0"/>
              <a:t>followed by </a:t>
            </a:r>
            <a:r>
              <a:rPr lang="en-US" sz="2800" b="1" i="1" u="sng" dirty="0" smtClean="0"/>
              <a:t>list of tables and illustrations</a:t>
            </a:r>
            <a:r>
              <a:rPr lang="en-US" sz="2800" b="1" dirty="0" smtClean="0"/>
              <a:t> so that the decision=maker or anybody interested in reading the report can easily locate the required information in the report</a:t>
            </a:r>
            <a:endParaRPr lang="id-ID" sz="2800" b="1" dirty="0"/>
          </a:p>
        </p:txBody>
      </p:sp>
    </p:spTree>
    <p:extLst>
      <p:ext uri="{BB962C8B-B14F-4D97-AF65-F5344CB8AC3E}">
        <p14:creationId xmlns:p14="http://schemas.microsoft.com/office/powerpoint/2010/main" xmlns="" val="897584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81000"/>
            <a:ext cx="8077200" cy="4431983"/>
          </a:xfrm>
          <a:prstGeom prst="rect">
            <a:avLst/>
          </a:prstGeom>
          <a:noFill/>
        </p:spPr>
        <p:txBody>
          <a:bodyPr wrap="square" rtlCol="0">
            <a:spAutoFit/>
          </a:bodyPr>
          <a:lstStyle/>
          <a:p>
            <a:r>
              <a:rPr lang="en-US" sz="3600" dirty="0" smtClean="0"/>
              <a:t>(</a:t>
            </a:r>
            <a:r>
              <a:rPr lang="en-US" sz="3600" b="1" dirty="0" smtClean="0"/>
              <a:t>B) MAIN TEXT</a:t>
            </a:r>
          </a:p>
          <a:p>
            <a:endParaRPr lang="en-US" dirty="0"/>
          </a:p>
          <a:p>
            <a:r>
              <a:rPr lang="en-US" sz="2800" b="1" dirty="0" smtClean="0"/>
              <a:t>It provides the complete outline of the ‘R’ report with all details.</a:t>
            </a:r>
          </a:p>
          <a:p>
            <a:r>
              <a:rPr lang="en-US" sz="2800" b="1" dirty="0" smtClean="0"/>
              <a:t>Title of the research study is repeated at the top of the first page of the main text and then follows the order details on page numbered consecutively, beginning with the second page. </a:t>
            </a:r>
          </a:p>
          <a:p>
            <a:r>
              <a:rPr lang="en-US" sz="2800" b="1" dirty="0" smtClean="0"/>
              <a:t>Each main section of the report should begin on a new page</a:t>
            </a:r>
            <a:endParaRPr lang="id-ID" sz="2800" b="1" dirty="0"/>
          </a:p>
        </p:txBody>
      </p:sp>
    </p:spTree>
    <p:extLst>
      <p:ext uri="{BB962C8B-B14F-4D97-AF65-F5344CB8AC3E}">
        <p14:creationId xmlns:p14="http://schemas.microsoft.com/office/powerpoint/2010/main" xmlns="" val="2092952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066800"/>
            <a:ext cx="7924800" cy="3539430"/>
          </a:xfrm>
          <a:prstGeom prst="rect">
            <a:avLst/>
          </a:prstGeom>
          <a:noFill/>
        </p:spPr>
        <p:txBody>
          <a:bodyPr wrap="square" rtlCol="0">
            <a:spAutoFit/>
          </a:bodyPr>
          <a:lstStyle/>
          <a:p>
            <a:r>
              <a:rPr lang="en-US" sz="2800" b="1" dirty="0" smtClean="0"/>
              <a:t>The main text of the report should have the </a:t>
            </a:r>
            <a:r>
              <a:rPr lang="en-US" sz="2800" b="1" dirty="0" err="1" smtClean="0"/>
              <a:t>the</a:t>
            </a:r>
            <a:r>
              <a:rPr lang="en-US" sz="2800" b="1" dirty="0" smtClean="0"/>
              <a:t> following section:</a:t>
            </a:r>
          </a:p>
          <a:p>
            <a:endParaRPr lang="en-US" sz="2800" b="1" dirty="0" smtClean="0"/>
          </a:p>
          <a:p>
            <a:pPr marL="514350" indent="-514350">
              <a:buFont typeface="+mj-lt"/>
              <a:buAutoNum type="alphaLcPeriod"/>
            </a:pPr>
            <a:r>
              <a:rPr lang="en-US" sz="2800" b="1" dirty="0" smtClean="0"/>
              <a:t>Introduction;</a:t>
            </a:r>
          </a:p>
          <a:p>
            <a:pPr marL="514350" indent="-514350">
              <a:buFont typeface="+mj-lt"/>
              <a:buAutoNum type="alphaLcPeriod"/>
            </a:pPr>
            <a:r>
              <a:rPr lang="en-US" sz="2800" b="1" dirty="0" smtClean="0"/>
              <a:t>Statement of findings and recommendations;</a:t>
            </a:r>
          </a:p>
          <a:p>
            <a:pPr marL="514350" indent="-514350">
              <a:buFont typeface="+mj-lt"/>
              <a:buAutoNum type="alphaLcPeriod"/>
            </a:pPr>
            <a:r>
              <a:rPr lang="en-US" sz="2800" b="1" dirty="0" smtClean="0"/>
              <a:t>The results;</a:t>
            </a:r>
          </a:p>
          <a:p>
            <a:pPr marL="514350" indent="-514350">
              <a:buFont typeface="+mj-lt"/>
              <a:buAutoNum type="alphaLcPeriod"/>
            </a:pPr>
            <a:r>
              <a:rPr lang="en-US" sz="2800" b="1" dirty="0" smtClean="0"/>
              <a:t>The implications drawn from the results; and</a:t>
            </a:r>
          </a:p>
          <a:p>
            <a:pPr marL="514350" indent="-514350">
              <a:buFont typeface="+mj-lt"/>
              <a:buAutoNum type="alphaLcPeriod"/>
            </a:pPr>
            <a:r>
              <a:rPr lang="en-US" sz="2800" b="1" dirty="0" smtClean="0"/>
              <a:t>The summary</a:t>
            </a:r>
            <a:endParaRPr lang="id-ID" sz="2800" b="1" dirty="0"/>
          </a:p>
        </p:txBody>
      </p:sp>
    </p:spTree>
    <p:extLst>
      <p:ext uri="{BB962C8B-B14F-4D97-AF65-F5344CB8AC3E}">
        <p14:creationId xmlns:p14="http://schemas.microsoft.com/office/powerpoint/2010/main" xmlns="" val="347193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001000" cy="5447645"/>
          </a:xfrm>
          <a:prstGeom prst="rect">
            <a:avLst/>
          </a:prstGeom>
          <a:noFill/>
        </p:spPr>
        <p:txBody>
          <a:bodyPr wrap="square" rtlCol="0">
            <a:spAutoFit/>
          </a:bodyPr>
          <a:lstStyle/>
          <a:p>
            <a:pPr marL="514350" indent="-514350">
              <a:buAutoNum type="alphaLcPeriod"/>
            </a:pPr>
            <a:r>
              <a:rPr lang="en-US" sz="4000" b="1" dirty="0" smtClean="0"/>
              <a:t>Introduction</a:t>
            </a:r>
          </a:p>
          <a:p>
            <a:r>
              <a:rPr lang="en-US" sz="2800" b="1" dirty="0"/>
              <a:t>	</a:t>
            </a:r>
            <a:r>
              <a:rPr lang="en-US" sz="2800" b="1" dirty="0" smtClean="0"/>
              <a:t>The purpose is to introduce the research project the readers. It contain a clear statement of the objectives of research </a:t>
            </a:r>
            <a:r>
              <a:rPr lang="en-US" sz="2800" b="1" dirty="0" smtClean="0">
                <a:sym typeface="Wingdings" panose="05000000000000000000" pitchFamily="2" charset="2"/>
              </a:rPr>
              <a:t> enough background should be made clear to reader why the problem was considered worth investigating. </a:t>
            </a:r>
          </a:p>
          <a:p>
            <a:r>
              <a:rPr lang="en-US" sz="2800" b="1" dirty="0" smtClean="0">
                <a:sym typeface="Wingdings" panose="05000000000000000000" pitchFamily="2" charset="2"/>
              </a:rPr>
              <a:t>A brief summary of other relevant research may also be stated so that the present study can be seen in that context.</a:t>
            </a:r>
          </a:p>
          <a:p>
            <a:r>
              <a:rPr lang="en-US" sz="2800" b="1" dirty="0" smtClean="0">
                <a:sym typeface="Wingdings" panose="05000000000000000000" pitchFamily="2" charset="2"/>
              </a:rPr>
              <a:t>The hypothesis and definitions of the major concepts employed should be explicitly stated in the introduction of the report</a:t>
            </a:r>
            <a:endParaRPr lang="id-ID" sz="2800" b="1" dirty="0"/>
          </a:p>
        </p:txBody>
      </p:sp>
    </p:spTree>
    <p:extLst>
      <p:ext uri="{BB962C8B-B14F-4D97-AF65-F5344CB8AC3E}">
        <p14:creationId xmlns:p14="http://schemas.microsoft.com/office/powerpoint/2010/main" xmlns="" val="3938630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382000" cy="5693866"/>
          </a:xfrm>
          <a:prstGeom prst="rect">
            <a:avLst/>
          </a:prstGeom>
          <a:noFill/>
        </p:spPr>
        <p:txBody>
          <a:bodyPr wrap="square" rtlCol="0">
            <a:spAutoFit/>
          </a:bodyPr>
          <a:lstStyle/>
          <a:p>
            <a:r>
              <a:rPr lang="en-US" sz="2800" b="1" dirty="0" smtClean="0"/>
              <a:t>The methodology  adopted must be fully explained. The scientific reader would like to know in detail about:</a:t>
            </a:r>
          </a:p>
          <a:p>
            <a:pPr marL="514350" indent="-514350">
              <a:buAutoNum type="alphaLcPeriod"/>
            </a:pPr>
            <a:r>
              <a:rPr lang="en-US" sz="2800" b="1" dirty="0" smtClean="0"/>
              <a:t>How was the study carried out?</a:t>
            </a:r>
          </a:p>
          <a:p>
            <a:pPr marL="514350" indent="-514350">
              <a:buAutoNum type="alphaLcPeriod"/>
            </a:pPr>
            <a:r>
              <a:rPr lang="en-US" sz="2800" b="1" dirty="0" smtClean="0"/>
              <a:t>What was its basic design?</a:t>
            </a:r>
          </a:p>
          <a:p>
            <a:pPr marL="514350" indent="-514350">
              <a:buAutoNum type="alphaLcPeriod"/>
            </a:pPr>
            <a:r>
              <a:rPr lang="en-US" sz="2800" b="1" dirty="0" smtClean="0"/>
              <a:t>If the study was an experimental one, that what were the experimental manipulations?</a:t>
            </a:r>
          </a:p>
          <a:p>
            <a:pPr marL="514350" indent="-514350">
              <a:buAutoNum type="alphaLcPeriod"/>
            </a:pPr>
            <a:r>
              <a:rPr lang="en-US" sz="2800" b="1" dirty="0" smtClean="0"/>
              <a:t>If the data were collected by means of questionnaires or interviews, then exactly what questions were asked (The questionnaire or interview schedule is usually given in an appendix)?</a:t>
            </a:r>
          </a:p>
          <a:p>
            <a:pPr marL="514350" indent="-514350">
              <a:buAutoNum type="alphaLcPeriod"/>
            </a:pPr>
            <a:r>
              <a:rPr lang="en-US" sz="2800" b="1" dirty="0" smtClean="0"/>
              <a:t>If measurements were based on observation then what was instructions were given to the observers?</a:t>
            </a:r>
          </a:p>
        </p:txBody>
      </p:sp>
    </p:spTree>
    <p:extLst>
      <p:ext uri="{BB962C8B-B14F-4D97-AF65-F5344CB8AC3E}">
        <p14:creationId xmlns:p14="http://schemas.microsoft.com/office/powerpoint/2010/main" xmlns="" val="947761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771" y="304800"/>
            <a:ext cx="8229600" cy="6124754"/>
          </a:xfrm>
          <a:prstGeom prst="rect">
            <a:avLst/>
          </a:prstGeom>
          <a:noFill/>
        </p:spPr>
        <p:txBody>
          <a:bodyPr wrap="square" rtlCol="0">
            <a:spAutoFit/>
          </a:bodyPr>
          <a:lstStyle/>
          <a:p>
            <a:r>
              <a:rPr lang="en-US" sz="2800" b="1" dirty="0" smtClean="0"/>
              <a:t>Regarding the sample used in the study the reader should be told:</a:t>
            </a:r>
          </a:p>
          <a:p>
            <a:pPr marL="342900" indent="-342900">
              <a:buAutoNum type="alphaLcPeriod"/>
            </a:pPr>
            <a:r>
              <a:rPr lang="en-US" sz="2800" b="1" dirty="0" smtClean="0"/>
              <a:t>Who were the subjects?</a:t>
            </a:r>
          </a:p>
          <a:p>
            <a:pPr marL="342900" indent="-342900">
              <a:buAutoNum type="alphaLcPeriod"/>
            </a:pPr>
            <a:r>
              <a:rPr lang="en-US" sz="2800" b="1" dirty="0" smtClean="0"/>
              <a:t>How many were there?</a:t>
            </a:r>
          </a:p>
          <a:p>
            <a:pPr marL="342900" indent="-342900">
              <a:buAutoNum type="alphaLcPeriod"/>
            </a:pPr>
            <a:r>
              <a:rPr lang="en-US" sz="2800" b="1" dirty="0" smtClean="0"/>
              <a:t>How were they selected?</a:t>
            </a:r>
          </a:p>
          <a:p>
            <a:endParaRPr lang="en-US" sz="2800" b="1" dirty="0"/>
          </a:p>
          <a:p>
            <a:r>
              <a:rPr lang="en-US" sz="2800" b="1" dirty="0" smtClean="0"/>
              <a:t>All these questions are crucial for estimating the probable limits of generalizability of the findings.</a:t>
            </a:r>
          </a:p>
          <a:p>
            <a:endParaRPr lang="en-US" sz="2800" b="1" dirty="0"/>
          </a:p>
          <a:p>
            <a:r>
              <a:rPr lang="en-US" sz="2800" b="1" dirty="0" smtClean="0"/>
              <a:t>The statistical analysis adopted must also be clearly stated. In addition to all this, the scope of the study should be stated and boundary lines be demarcated. The various limitations, under which the research project was completed, must also be narrated.</a:t>
            </a:r>
            <a:endParaRPr lang="id-ID" sz="2800" b="1" dirty="0"/>
          </a:p>
        </p:txBody>
      </p:sp>
    </p:spTree>
    <p:extLst>
      <p:ext uri="{BB962C8B-B14F-4D97-AF65-F5344CB8AC3E}">
        <p14:creationId xmlns:p14="http://schemas.microsoft.com/office/powerpoint/2010/main" xmlns="" val="1097212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458200" cy="3600986"/>
          </a:xfrm>
          <a:prstGeom prst="rect">
            <a:avLst/>
          </a:prstGeom>
          <a:noFill/>
        </p:spPr>
        <p:txBody>
          <a:bodyPr wrap="square" rtlCol="0">
            <a:spAutoFit/>
          </a:bodyPr>
          <a:lstStyle/>
          <a:p>
            <a:r>
              <a:rPr lang="en-US" sz="3200" b="1" dirty="0" smtClean="0"/>
              <a:t>b. Statement of findings and recommendations</a:t>
            </a:r>
          </a:p>
          <a:p>
            <a:r>
              <a:rPr lang="en-US" sz="2800" b="1" dirty="0"/>
              <a:t>	</a:t>
            </a:r>
            <a:endParaRPr lang="en-US" sz="2800" b="1" dirty="0" smtClean="0"/>
          </a:p>
          <a:p>
            <a:r>
              <a:rPr lang="en-US" sz="2800" b="1" dirty="0" smtClean="0"/>
              <a:t>After introduction, the research report must contain a statement of findings and recommendations in non-technical language so that it can be easily understood by all concerned. In the findings happen to be extensive, at this point they should be put in the summarized form</a:t>
            </a:r>
            <a:endParaRPr lang="id-ID" sz="2800" b="1" dirty="0"/>
          </a:p>
        </p:txBody>
      </p:sp>
    </p:spTree>
    <p:extLst>
      <p:ext uri="{BB962C8B-B14F-4D97-AF65-F5344CB8AC3E}">
        <p14:creationId xmlns:p14="http://schemas.microsoft.com/office/powerpoint/2010/main" xmlns="" val="2374484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6128" y="27482"/>
            <a:ext cx="8957872" cy="6555641"/>
          </a:xfrm>
          <a:prstGeom prst="rect">
            <a:avLst/>
          </a:prstGeom>
          <a:noFill/>
        </p:spPr>
        <p:txBody>
          <a:bodyPr wrap="square" rtlCol="0">
            <a:spAutoFit/>
          </a:bodyPr>
          <a:lstStyle/>
          <a:p>
            <a:r>
              <a:rPr lang="en-US" sz="2800" b="1" dirty="0" smtClean="0"/>
              <a:t>MEANING OF INTERPRETATION</a:t>
            </a:r>
          </a:p>
          <a:p>
            <a:r>
              <a:rPr lang="en-US" sz="2800" b="1" dirty="0" smtClean="0"/>
              <a:t>Interpretation refers to the task of drawing inference from  the collected facts after analytical </a:t>
            </a:r>
            <a:r>
              <a:rPr lang="en-US" sz="2800" b="1" dirty="0"/>
              <a:t>&amp;</a:t>
            </a:r>
            <a:r>
              <a:rPr lang="en-US" sz="2800" b="1" dirty="0" smtClean="0"/>
              <a:t>/or experimental study. </a:t>
            </a:r>
          </a:p>
          <a:p>
            <a:r>
              <a:rPr lang="en-US" sz="2800" b="1" dirty="0" smtClean="0"/>
              <a:t>The task of interpretation:</a:t>
            </a:r>
          </a:p>
          <a:p>
            <a:pPr marL="457200" indent="-457200">
              <a:buFont typeface="Arial" panose="020B0604020202020204" pitchFamily="34" charset="0"/>
              <a:buChar char="•"/>
            </a:pPr>
            <a:r>
              <a:rPr lang="en-US" sz="2800" b="1" dirty="0" smtClean="0"/>
              <a:t>The effort to establish continuity in research through linking the results of a given study with those of another;</a:t>
            </a:r>
          </a:p>
          <a:p>
            <a:pPr marL="457200" indent="-457200">
              <a:buFont typeface="Arial" panose="020B0604020202020204" pitchFamily="34" charset="0"/>
              <a:buChar char="•"/>
            </a:pPr>
            <a:r>
              <a:rPr lang="en-US" sz="2800" b="1" dirty="0" smtClean="0"/>
              <a:t>The establishment of some explanatory concepts.</a:t>
            </a:r>
          </a:p>
          <a:p>
            <a:pPr marL="457200" indent="-457200">
              <a:buFont typeface="Arial" panose="020B0604020202020204" pitchFamily="34" charset="0"/>
              <a:buChar char="•"/>
            </a:pPr>
            <a:r>
              <a:rPr lang="en-US" sz="2800" b="1" dirty="0" smtClean="0"/>
              <a:t>Interpretation is the device through which the factors that seem to explain what has been observed by researcher in the course of the study can be better understood and it also provides a theoretical conception which can serve a guide to further researches.</a:t>
            </a:r>
          </a:p>
        </p:txBody>
      </p:sp>
    </p:spTree>
    <p:extLst>
      <p:ext uri="{BB962C8B-B14F-4D97-AF65-F5344CB8AC3E}">
        <p14:creationId xmlns:p14="http://schemas.microsoft.com/office/powerpoint/2010/main" xmlns="" val="1035640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848600" cy="5786199"/>
          </a:xfrm>
          <a:prstGeom prst="rect">
            <a:avLst/>
          </a:prstGeom>
          <a:noFill/>
        </p:spPr>
        <p:txBody>
          <a:bodyPr wrap="square" rtlCol="0">
            <a:spAutoFit/>
          </a:bodyPr>
          <a:lstStyle/>
          <a:p>
            <a:r>
              <a:rPr lang="en-US" sz="3600" b="1" dirty="0" smtClean="0"/>
              <a:t>c. Results</a:t>
            </a:r>
          </a:p>
          <a:p>
            <a:endParaRPr lang="en-US" sz="3600" b="1" dirty="0" smtClean="0"/>
          </a:p>
          <a:p>
            <a:r>
              <a:rPr lang="en-US" sz="2800" b="1" dirty="0" smtClean="0"/>
              <a:t>A detailed presentation of the findings of the study, with supporting data in the form of tables and charts together with a validation results id the next step in writing the main text of the report.</a:t>
            </a:r>
          </a:p>
          <a:p>
            <a:r>
              <a:rPr lang="en-US" sz="2800" b="1" dirty="0" smtClean="0"/>
              <a:t>This generally comprises the main body of the report, extending over several chapters. It also should contain statistical summaries. </a:t>
            </a:r>
          </a:p>
          <a:p>
            <a:r>
              <a:rPr lang="en-US" sz="2800" b="1" dirty="0" smtClean="0"/>
              <a:t>All the results should be presented in logical sequence. All relevant results must find a place in the report.</a:t>
            </a:r>
          </a:p>
          <a:p>
            <a:endParaRPr lang="id-ID" dirty="0"/>
          </a:p>
        </p:txBody>
      </p:sp>
    </p:spTree>
    <p:extLst>
      <p:ext uri="{BB962C8B-B14F-4D97-AF65-F5344CB8AC3E}">
        <p14:creationId xmlns:p14="http://schemas.microsoft.com/office/powerpoint/2010/main" xmlns="" val="23735757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8534400" cy="5447645"/>
          </a:xfrm>
          <a:prstGeom prst="rect">
            <a:avLst/>
          </a:prstGeom>
          <a:noFill/>
        </p:spPr>
        <p:txBody>
          <a:bodyPr wrap="square" rtlCol="0">
            <a:spAutoFit/>
          </a:bodyPr>
          <a:lstStyle/>
          <a:p>
            <a:r>
              <a:rPr lang="en-US" sz="2800" b="1" dirty="0" smtClean="0"/>
              <a:t>But how one is to decide about what is relevant is the basic question. Quite of the guidance comes primarily from the research problem and from the hypotheses.</a:t>
            </a:r>
          </a:p>
          <a:p>
            <a:r>
              <a:rPr lang="en-US" sz="2800" b="1" dirty="0" smtClean="0"/>
              <a:t>But the ‘R’ must rely on his own judgment in </a:t>
            </a:r>
            <a:r>
              <a:rPr lang="en-US" sz="2800" b="1" dirty="0" err="1" smtClean="0"/>
              <a:t>diciding</a:t>
            </a:r>
            <a:r>
              <a:rPr lang="en-US" sz="2800" b="1" dirty="0" smtClean="0"/>
              <a:t> the outline of the report.</a:t>
            </a:r>
          </a:p>
          <a:p>
            <a:endParaRPr lang="en-US" sz="2800" b="1" dirty="0"/>
          </a:p>
          <a:p>
            <a:endParaRPr lang="en-US" sz="2800" b="1" dirty="0"/>
          </a:p>
          <a:p>
            <a:r>
              <a:rPr lang="en-US" sz="4000" b="1" i="1" u="sng" dirty="0" smtClean="0"/>
              <a:t>REMEMBER</a:t>
            </a:r>
          </a:p>
          <a:p>
            <a:r>
              <a:rPr lang="en-US" sz="2800" b="1" dirty="0" smtClean="0"/>
              <a:t>It is still necessary that the ‘R’ states clearly the problem with which he was concerned, the procedure by which he worked on the problem, the conclusions at which he arrived, and the bases for his conclusions.</a:t>
            </a:r>
            <a:endParaRPr lang="id-ID" sz="2800" b="1" dirty="0"/>
          </a:p>
        </p:txBody>
      </p:sp>
    </p:spTree>
    <p:extLst>
      <p:ext uri="{BB962C8B-B14F-4D97-AF65-F5344CB8AC3E}">
        <p14:creationId xmlns:p14="http://schemas.microsoft.com/office/powerpoint/2010/main" xmlns="" val="472499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991600" cy="6955750"/>
          </a:xfrm>
          <a:prstGeom prst="rect">
            <a:avLst/>
          </a:prstGeom>
          <a:noFill/>
        </p:spPr>
        <p:txBody>
          <a:bodyPr wrap="square" rtlCol="0">
            <a:spAutoFit/>
          </a:bodyPr>
          <a:lstStyle/>
          <a:p>
            <a:r>
              <a:rPr lang="en-US" sz="3600" b="1" dirty="0"/>
              <a:t>d</a:t>
            </a:r>
            <a:r>
              <a:rPr lang="en-US" sz="3600" b="1" dirty="0" smtClean="0"/>
              <a:t>. Implications of the results.</a:t>
            </a:r>
          </a:p>
          <a:p>
            <a:r>
              <a:rPr lang="en-US" sz="2800" b="1" dirty="0" smtClean="0"/>
              <a:t>Toward the end of the main text, the researcher should again put down the results of his research clearly and precisely. He should state the implications that flow from the results:</a:t>
            </a:r>
          </a:p>
          <a:p>
            <a:pPr marL="514350" indent="-514350">
              <a:buAutoNum type="alphaLcParenR"/>
            </a:pPr>
            <a:r>
              <a:rPr lang="en-US" sz="2800" b="1" dirty="0" smtClean="0"/>
              <a:t>A statement of the inferences drawn from the present study which may be expected to apply in similar circumstances;</a:t>
            </a:r>
          </a:p>
          <a:p>
            <a:pPr marL="514350" indent="-514350">
              <a:buAutoNum type="alphaLcParenR"/>
            </a:pPr>
            <a:r>
              <a:rPr lang="en-US" sz="2800" b="1" dirty="0" smtClean="0"/>
              <a:t>The conditions of the present study which may limit the extent of legitimate generalization of the inference drawn from the study;</a:t>
            </a:r>
          </a:p>
          <a:p>
            <a:pPr marL="514350" indent="-514350">
              <a:buAutoNum type="alphaLcParenR"/>
            </a:pPr>
            <a:r>
              <a:rPr lang="en-US" sz="2800" b="1" dirty="0" smtClean="0"/>
              <a:t>The relevant questions that still remain unanswered or new questions raised by the study a long with suggestions for the kind of research that would provide answers for them</a:t>
            </a:r>
          </a:p>
          <a:p>
            <a:endParaRPr lang="id-ID" dirty="0"/>
          </a:p>
        </p:txBody>
      </p:sp>
    </p:spTree>
    <p:extLst>
      <p:ext uri="{BB962C8B-B14F-4D97-AF65-F5344CB8AC3E}">
        <p14:creationId xmlns:p14="http://schemas.microsoft.com/office/powerpoint/2010/main" xmlns="" val="1468400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8077200" cy="1200329"/>
          </a:xfrm>
          <a:prstGeom prst="rect">
            <a:avLst/>
          </a:prstGeom>
          <a:noFill/>
        </p:spPr>
        <p:txBody>
          <a:bodyPr wrap="square" rtlCol="0">
            <a:spAutoFit/>
          </a:bodyPr>
          <a:lstStyle/>
          <a:p>
            <a:pPr algn="ctr"/>
            <a:r>
              <a:rPr lang="en-US" sz="3600" b="1" dirty="0" smtClean="0"/>
              <a:t>SUMMARY CHART CONCERNING ANALYSIS OF DATA</a:t>
            </a:r>
            <a:endParaRPr lang="id-ID" sz="3600" b="1" dirty="0"/>
          </a:p>
        </p:txBody>
      </p:sp>
      <p:sp>
        <p:nvSpPr>
          <p:cNvPr id="5" name="TextBox 4"/>
          <p:cNvSpPr txBox="1"/>
          <p:nvPr/>
        </p:nvSpPr>
        <p:spPr>
          <a:xfrm>
            <a:off x="2133600" y="2036802"/>
            <a:ext cx="5181600" cy="738664"/>
          </a:xfrm>
          <a:prstGeom prst="rect">
            <a:avLst/>
          </a:prstGeom>
          <a:noFill/>
        </p:spPr>
        <p:txBody>
          <a:bodyPr wrap="square" rtlCol="0">
            <a:spAutoFit/>
          </a:bodyPr>
          <a:lstStyle/>
          <a:p>
            <a:pPr algn="ctr"/>
            <a:r>
              <a:rPr lang="en-US" sz="2400" b="1" dirty="0"/>
              <a:t>ANALYSIS OF DATA</a:t>
            </a:r>
            <a:endParaRPr lang="id-ID" sz="2400" b="1" dirty="0"/>
          </a:p>
          <a:p>
            <a:endParaRPr lang="id-ID" dirty="0"/>
          </a:p>
        </p:txBody>
      </p:sp>
      <p:cxnSp>
        <p:nvCxnSpPr>
          <p:cNvPr id="7" name="Straight Connector 6"/>
          <p:cNvCxnSpPr/>
          <p:nvPr/>
        </p:nvCxnSpPr>
        <p:spPr>
          <a:xfrm>
            <a:off x="2198913" y="3505200"/>
            <a:ext cx="449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95799" y="2590800"/>
            <a:ext cx="0"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198913" y="3505200"/>
            <a:ext cx="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694713" y="3505200"/>
            <a:ext cx="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1000" y="4191000"/>
            <a:ext cx="3581400" cy="830997"/>
          </a:xfrm>
          <a:prstGeom prst="rect">
            <a:avLst/>
          </a:prstGeom>
          <a:noFill/>
        </p:spPr>
        <p:txBody>
          <a:bodyPr wrap="square" rtlCol="0">
            <a:spAutoFit/>
          </a:bodyPr>
          <a:lstStyle/>
          <a:p>
            <a:pPr algn="ctr"/>
            <a:r>
              <a:rPr lang="en-US" sz="2400" b="1" dirty="0" smtClean="0"/>
              <a:t>PROCESSING OF DATA</a:t>
            </a:r>
          </a:p>
          <a:p>
            <a:pPr algn="ctr"/>
            <a:r>
              <a:rPr lang="en-US" sz="2400" b="1" dirty="0" smtClean="0"/>
              <a:t>Preparing data for analysis</a:t>
            </a:r>
            <a:endParaRPr lang="id-ID" sz="2400" b="1" dirty="0"/>
          </a:p>
        </p:txBody>
      </p:sp>
      <p:sp>
        <p:nvSpPr>
          <p:cNvPr id="15" name="Rectangle 14"/>
          <p:cNvSpPr/>
          <p:nvPr/>
        </p:nvSpPr>
        <p:spPr>
          <a:xfrm>
            <a:off x="5599124" y="4191000"/>
            <a:ext cx="2355838" cy="830997"/>
          </a:xfrm>
          <a:prstGeom prst="rect">
            <a:avLst/>
          </a:prstGeom>
        </p:spPr>
        <p:txBody>
          <a:bodyPr wrap="none">
            <a:spAutoFit/>
          </a:bodyPr>
          <a:lstStyle/>
          <a:p>
            <a:pPr algn="ctr"/>
            <a:r>
              <a:rPr lang="en-US" sz="2400" b="1" dirty="0" smtClean="0"/>
              <a:t>DATA  ANALYSIS</a:t>
            </a:r>
          </a:p>
          <a:p>
            <a:pPr algn="ctr"/>
            <a:r>
              <a:rPr lang="en-US" sz="2400" b="1" dirty="0" smtClean="0"/>
              <a:t>(Analysis proper)</a:t>
            </a:r>
            <a:endParaRPr lang="id-ID" sz="2400" b="1" dirty="0"/>
          </a:p>
        </p:txBody>
      </p:sp>
    </p:spTree>
    <p:extLst>
      <p:ext uri="{BB962C8B-B14F-4D97-AF65-F5344CB8AC3E}">
        <p14:creationId xmlns:p14="http://schemas.microsoft.com/office/powerpoint/2010/main" xmlns="" val="39560321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808964"/>
            <a:ext cx="4648200" cy="954107"/>
          </a:xfrm>
          <a:prstGeom prst="rect">
            <a:avLst/>
          </a:prstGeom>
          <a:noFill/>
        </p:spPr>
        <p:txBody>
          <a:bodyPr wrap="square" rtlCol="0">
            <a:spAutoFit/>
          </a:bodyPr>
          <a:lstStyle/>
          <a:p>
            <a:pPr algn="ctr"/>
            <a:r>
              <a:rPr lang="en-US" sz="2800" b="1" dirty="0"/>
              <a:t>PROCESSING OF DATA</a:t>
            </a:r>
          </a:p>
          <a:p>
            <a:pPr algn="ctr"/>
            <a:r>
              <a:rPr lang="en-US" sz="2800" b="1" dirty="0"/>
              <a:t>Preparing data for </a:t>
            </a:r>
            <a:r>
              <a:rPr lang="en-US" sz="2800" b="1" dirty="0" smtClean="0"/>
              <a:t>analysis</a:t>
            </a:r>
            <a:endParaRPr lang="id-ID" sz="2800" b="1" dirty="0"/>
          </a:p>
        </p:txBody>
      </p:sp>
      <p:cxnSp>
        <p:nvCxnSpPr>
          <p:cNvPr id="5" name="Straight Connector 4"/>
          <p:cNvCxnSpPr/>
          <p:nvPr/>
        </p:nvCxnSpPr>
        <p:spPr>
          <a:xfrm>
            <a:off x="4581071" y="1716107"/>
            <a:ext cx="0"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19200" y="2630507"/>
            <a:ext cx="64062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219200" y="2630507"/>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47700" y="3047999"/>
            <a:ext cx="1143000" cy="461665"/>
          </a:xfrm>
          <a:prstGeom prst="rect">
            <a:avLst/>
          </a:prstGeom>
          <a:noFill/>
        </p:spPr>
        <p:txBody>
          <a:bodyPr wrap="square" rtlCol="0">
            <a:spAutoFit/>
          </a:bodyPr>
          <a:lstStyle/>
          <a:p>
            <a:r>
              <a:rPr lang="en-US" sz="2400" b="1" dirty="0" smtClean="0"/>
              <a:t>Editing</a:t>
            </a:r>
            <a:endParaRPr lang="id-ID" sz="2400" b="1" dirty="0"/>
          </a:p>
        </p:txBody>
      </p:sp>
      <p:cxnSp>
        <p:nvCxnSpPr>
          <p:cNvPr id="12" name="Straight Arrow Connector 11"/>
          <p:cNvCxnSpPr/>
          <p:nvPr/>
        </p:nvCxnSpPr>
        <p:spPr>
          <a:xfrm>
            <a:off x="2895600" y="2630507"/>
            <a:ext cx="0" cy="101086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62200" y="3651388"/>
            <a:ext cx="1066800" cy="461665"/>
          </a:xfrm>
          <a:prstGeom prst="rect">
            <a:avLst/>
          </a:prstGeom>
          <a:noFill/>
        </p:spPr>
        <p:txBody>
          <a:bodyPr wrap="square" rtlCol="0">
            <a:spAutoFit/>
          </a:bodyPr>
          <a:lstStyle/>
          <a:p>
            <a:r>
              <a:rPr lang="en-US" sz="2400" b="1" dirty="0" smtClean="0"/>
              <a:t>Coding</a:t>
            </a:r>
            <a:endParaRPr lang="id-ID" sz="2400" b="1" dirty="0"/>
          </a:p>
        </p:txBody>
      </p:sp>
      <p:cxnSp>
        <p:nvCxnSpPr>
          <p:cNvPr id="15" name="Straight Arrow Connector 14"/>
          <p:cNvCxnSpPr/>
          <p:nvPr/>
        </p:nvCxnSpPr>
        <p:spPr>
          <a:xfrm>
            <a:off x="4581071" y="2630507"/>
            <a:ext cx="0" cy="192526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24300" y="4454992"/>
            <a:ext cx="1981200" cy="461665"/>
          </a:xfrm>
          <a:prstGeom prst="rect">
            <a:avLst/>
          </a:prstGeom>
          <a:noFill/>
        </p:spPr>
        <p:txBody>
          <a:bodyPr wrap="square" rtlCol="0">
            <a:spAutoFit/>
          </a:bodyPr>
          <a:lstStyle/>
          <a:p>
            <a:r>
              <a:rPr lang="en-US" sz="2400" b="1" dirty="0" smtClean="0"/>
              <a:t>Classification</a:t>
            </a:r>
            <a:endParaRPr lang="id-ID" sz="2400" b="1" dirty="0"/>
          </a:p>
        </p:txBody>
      </p:sp>
      <p:cxnSp>
        <p:nvCxnSpPr>
          <p:cNvPr id="19" name="Straight Arrow Connector 18"/>
          <p:cNvCxnSpPr/>
          <p:nvPr/>
        </p:nvCxnSpPr>
        <p:spPr>
          <a:xfrm>
            <a:off x="6096000" y="2630507"/>
            <a:ext cx="0" cy="25982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551063" y="5228771"/>
            <a:ext cx="1851874" cy="523220"/>
          </a:xfrm>
          <a:prstGeom prst="rect">
            <a:avLst/>
          </a:prstGeom>
          <a:noFill/>
        </p:spPr>
        <p:txBody>
          <a:bodyPr wrap="square" rtlCol="0">
            <a:spAutoFit/>
          </a:bodyPr>
          <a:lstStyle/>
          <a:p>
            <a:r>
              <a:rPr lang="en-US" sz="2800" b="1" dirty="0" smtClean="0"/>
              <a:t>Tabulation</a:t>
            </a:r>
            <a:endParaRPr lang="id-ID" sz="2800" b="1" dirty="0"/>
          </a:p>
        </p:txBody>
      </p:sp>
      <p:cxnSp>
        <p:nvCxnSpPr>
          <p:cNvPr id="22" name="Straight Arrow Connector 21"/>
          <p:cNvCxnSpPr/>
          <p:nvPr/>
        </p:nvCxnSpPr>
        <p:spPr>
          <a:xfrm>
            <a:off x="7625443" y="2630507"/>
            <a:ext cx="0" cy="353080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248400" y="6139542"/>
            <a:ext cx="2667000" cy="461665"/>
          </a:xfrm>
          <a:prstGeom prst="rect">
            <a:avLst/>
          </a:prstGeom>
          <a:noFill/>
        </p:spPr>
        <p:txBody>
          <a:bodyPr wrap="square" rtlCol="0">
            <a:spAutoFit/>
          </a:bodyPr>
          <a:lstStyle/>
          <a:p>
            <a:r>
              <a:rPr lang="en-US" sz="2400" b="1" dirty="0" smtClean="0"/>
              <a:t>Using Percentages</a:t>
            </a:r>
            <a:endParaRPr lang="id-ID" sz="2400" b="1" dirty="0"/>
          </a:p>
        </p:txBody>
      </p:sp>
    </p:spTree>
    <p:extLst>
      <p:ext uri="{BB962C8B-B14F-4D97-AF65-F5344CB8AC3E}">
        <p14:creationId xmlns:p14="http://schemas.microsoft.com/office/powerpoint/2010/main" xmlns="" val="14685652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2943" y="1800999"/>
            <a:ext cx="3367314" cy="954107"/>
          </a:xfrm>
          <a:prstGeom prst="rect">
            <a:avLst/>
          </a:prstGeom>
          <a:noFill/>
        </p:spPr>
        <p:txBody>
          <a:bodyPr wrap="square" rtlCol="0">
            <a:spAutoFit/>
          </a:bodyPr>
          <a:lstStyle/>
          <a:p>
            <a:r>
              <a:rPr lang="en-US" sz="2800" b="1" dirty="0"/>
              <a:t>Inferential Analysis/ Statistical </a:t>
            </a:r>
            <a:r>
              <a:rPr lang="en-US" sz="2800" b="1" dirty="0" smtClean="0"/>
              <a:t>Analysis</a:t>
            </a:r>
            <a:endParaRPr lang="id-ID" sz="2800" b="1" dirty="0"/>
          </a:p>
        </p:txBody>
      </p:sp>
      <p:sp>
        <p:nvSpPr>
          <p:cNvPr id="3" name="TextBox 2"/>
          <p:cNvSpPr txBox="1"/>
          <p:nvPr/>
        </p:nvSpPr>
        <p:spPr>
          <a:xfrm>
            <a:off x="0" y="1815580"/>
            <a:ext cx="3200400" cy="954107"/>
          </a:xfrm>
          <a:prstGeom prst="rect">
            <a:avLst/>
          </a:prstGeom>
          <a:noFill/>
        </p:spPr>
        <p:txBody>
          <a:bodyPr wrap="square" rtlCol="0">
            <a:spAutoFit/>
          </a:bodyPr>
          <a:lstStyle/>
          <a:p>
            <a:pPr algn="ctr"/>
            <a:r>
              <a:rPr lang="en-US" sz="2800" b="1" dirty="0"/>
              <a:t>Descriptive and Causal Analysis</a:t>
            </a:r>
            <a:endParaRPr lang="id-ID" sz="2800" b="1" dirty="0"/>
          </a:p>
        </p:txBody>
      </p:sp>
      <p:sp>
        <p:nvSpPr>
          <p:cNvPr id="4" name="TextBox 3"/>
          <p:cNvSpPr txBox="1"/>
          <p:nvPr/>
        </p:nvSpPr>
        <p:spPr>
          <a:xfrm>
            <a:off x="990600" y="152400"/>
            <a:ext cx="6096000" cy="1231106"/>
          </a:xfrm>
          <a:prstGeom prst="rect">
            <a:avLst/>
          </a:prstGeom>
          <a:noFill/>
        </p:spPr>
        <p:txBody>
          <a:bodyPr wrap="square" rtlCol="0">
            <a:spAutoFit/>
          </a:bodyPr>
          <a:lstStyle/>
          <a:p>
            <a:pPr algn="ctr"/>
            <a:r>
              <a:rPr lang="en-US" sz="2800" b="1" dirty="0"/>
              <a:t>DATA  ANALYSIS</a:t>
            </a:r>
          </a:p>
          <a:p>
            <a:pPr algn="ctr"/>
            <a:r>
              <a:rPr lang="en-US" sz="2800" b="1" dirty="0"/>
              <a:t>(Analysis proper)</a:t>
            </a:r>
            <a:endParaRPr lang="id-ID" sz="2800" b="1" dirty="0"/>
          </a:p>
          <a:p>
            <a:endParaRPr lang="id-ID" dirty="0"/>
          </a:p>
        </p:txBody>
      </p:sp>
      <p:cxnSp>
        <p:nvCxnSpPr>
          <p:cNvPr id="6" name="Straight Connector 5"/>
          <p:cNvCxnSpPr/>
          <p:nvPr/>
        </p:nvCxnSpPr>
        <p:spPr>
          <a:xfrm>
            <a:off x="3897086" y="994577"/>
            <a:ext cx="0" cy="388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95400" y="1392898"/>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20800" y="1383506"/>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458857" y="1434549"/>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91515" y="2755106"/>
            <a:ext cx="0" cy="388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038600" y="3137612"/>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38600" y="3143606"/>
            <a:ext cx="0" cy="6663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848600" y="3137612"/>
            <a:ext cx="0" cy="6723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38400" y="3934003"/>
            <a:ext cx="2964543" cy="954107"/>
          </a:xfrm>
          <a:prstGeom prst="rect">
            <a:avLst/>
          </a:prstGeom>
          <a:noFill/>
        </p:spPr>
        <p:txBody>
          <a:bodyPr wrap="square" rtlCol="0">
            <a:spAutoFit/>
          </a:bodyPr>
          <a:lstStyle/>
          <a:p>
            <a:pPr algn="ctr"/>
            <a:r>
              <a:rPr lang="en-US" sz="2800" b="1" dirty="0" smtClean="0"/>
              <a:t>Estimation of parameter values</a:t>
            </a:r>
            <a:endParaRPr lang="id-ID" sz="2800" b="1" dirty="0"/>
          </a:p>
        </p:txBody>
      </p:sp>
      <p:sp>
        <p:nvSpPr>
          <p:cNvPr id="15" name="TextBox 14"/>
          <p:cNvSpPr txBox="1"/>
          <p:nvPr/>
        </p:nvSpPr>
        <p:spPr>
          <a:xfrm>
            <a:off x="6495143" y="3857171"/>
            <a:ext cx="2532743" cy="954107"/>
          </a:xfrm>
          <a:prstGeom prst="rect">
            <a:avLst/>
          </a:prstGeom>
          <a:noFill/>
        </p:spPr>
        <p:txBody>
          <a:bodyPr wrap="square" rtlCol="0">
            <a:spAutoFit/>
          </a:bodyPr>
          <a:lstStyle/>
          <a:p>
            <a:pPr algn="ctr"/>
            <a:r>
              <a:rPr lang="en-US" sz="2800" b="1" dirty="0" smtClean="0"/>
              <a:t>Testing hypothesis</a:t>
            </a:r>
            <a:endParaRPr lang="id-ID" sz="2800" b="1" dirty="0"/>
          </a:p>
        </p:txBody>
      </p:sp>
    </p:spTree>
    <p:extLst>
      <p:ext uri="{BB962C8B-B14F-4D97-AF65-F5344CB8AC3E}">
        <p14:creationId xmlns:p14="http://schemas.microsoft.com/office/powerpoint/2010/main" xmlns="" val="1438277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457200"/>
            <a:ext cx="7467600" cy="1107996"/>
          </a:xfrm>
          <a:prstGeom prst="rect">
            <a:avLst/>
          </a:prstGeom>
          <a:noFill/>
        </p:spPr>
        <p:txBody>
          <a:bodyPr wrap="square" rtlCol="0">
            <a:spAutoFit/>
          </a:bodyPr>
          <a:lstStyle/>
          <a:p>
            <a:pPr algn="ctr"/>
            <a:r>
              <a:rPr lang="en-US" sz="2400" b="1" dirty="0"/>
              <a:t>DATA  ANALYSIS</a:t>
            </a:r>
          </a:p>
          <a:p>
            <a:pPr algn="ctr"/>
            <a:r>
              <a:rPr lang="en-US" sz="2400" b="1" dirty="0"/>
              <a:t>(Analysis proper)</a:t>
            </a:r>
            <a:endParaRPr lang="id-ID" sz="2400" b="1" dirty="0"/>
          </a:p>
          <a:p>
            <a:endParaRPr lang="id-ID" dirty="0"/>
          </a:p>
        </p:txBody>
      </p:sp>
      <p:cxnSp>
        <p:nvCxnSpPr>
          <p:cNvPr id="5" name="Straight Connector 4"/>
          <p:cNvCxnSpPr/>
          <p:nvPr/>
        </p:nvCxnSpPr>
        <p:spPr>
          <a:xfrm>
            <a:off x="1447799" y="1899025"/>
            <a:ext cx="64062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671785" y="1224111"/>
            <a:ext cx="0" cy="6749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447800" y="1924853"/>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848599" y="1924853"/>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570424"/>
            <a:ext cx="2667000" cy="830997"/>
          </a:xfrm>
          <a:prstGeom prst="rect">
            <a:avLst/>
          </a:prstGeom>
          <a:noFill/>
        </p:spPr>
        <p:txBody>
          <a:bodyPr wrap="square" rtlCol="0">
            <a:spAutoFit/>
          </a:bodyPr>
          <a:lstStyle/>
          <a:p>
            <a:pPr algn="ctr"/>
            <a:r>
              <a:rPr lang="en-US" sz="2400" b="1" dirty="0" smtClean="0"/>
              <a:t>Descriptive and Causal Analysis</a:t>
            </a:r>
            <a:endParaRPr lang="id-ID" sz="2400" b="1" dirty="0"/>
          </a:p>
        </p:txBody>
      </p:sp>
      <p:sp>
        <p:nvSpPr>
          <p:cNvPr id="11" name="TextBox 10"/>
          <p:cNvSpPr txBox="1"/>
          <p:nvPr/>
        </p:nvSpPr>
        <p:spPr>
          <a:xfrm>
            <a:off x="5638800" y="2343741"/>
            <a:ext cx="3352800" cy="830997"/>
          </a:xfrm>
          <a:prstGeom prst="rect">
            <a:avLst/>
          </a:prstGeom>
          <a:noFill/>
        </p:spPr>
        <p:txBody>
          <a:bodyPr wrap="square" rtlCol="0">
            <a:spAutoFit/>
          </a:bodyPr>
          <a:lstStyle/>
          <a:p>
            <a:pPr algn="ctr"/>
            <a:r>
              <a:rPr lang="en-US" sz="2400" b="1" dirty="0" smtClean="0"/>
              <a:t>Inferential Analysis/ Statistical Analysis</a:t>
            </a:r>
            <a:endParaRPr lang="id-ID" sz="2400" b="1" dirty="0"/>
          </a:p>
        </p:txBody>
      </p:sp>
      <p:cxnSp>
        <p:nvCxnSpPr>
          <p:cNvPr id="12" name="Straight Arrow Connector 11"/>
          <p:cNvCxnSpPr/>
          <p:nvPr/>
        </p:nvCxnSpPr>
        <p:spPr>
          <a:xfrm>
            <a:off x="1447800" y="3401421"/>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2343" y="3826171"/>
            <a:ext cx="64062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2343" y="3826171"/>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9" idx="0"/>
          </p:cNvCxnSpPr>
          <p:nvPr/>
        </p:nvCxnSpPr>
        <p:spPr>
          <a:xfrm>
            <a:off x="3657600" y="3914967"/>
            <a:ext cx="0" cy="11705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08586" y="3826171"/>
            <a:ext cx="0" cy="41749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0" y="4254550"/>
            <a:ext cx="2590800" cy="830997"/>
          </a:xfrm>
          <a:prstGeom prst="rect">
            <a:avLst/>
          </a:prstGeom>
          <a:noFill/>
        </p:spPr>
        <p:txBody>
          <a:bodyPr wrap="square" rtlCol="0">
            <a:spAutoFit/>
          </a:bodyPr>
          <a:lstStyle/>
          <a:p>
            <a:pPr algn="ctr"/>
            <a:r>
              <a:rPr lang="en-US" sz="2400" b="1" dirty="0" err="1" smtClean="0"/>
              <a:t>Uni</a:t>
            </a:r>
            <a:r>
              <a:rPr lang="en-US" sz="2400" b="1" dirty="0" smtClean="0"/>
              <a:t>-</a:t>
            </a:r>
            <a:r>
              <a:rPr lang="en-US" sz="2400" b="1" dirty="0"/>
              <a:t>d</a:t>
            </a:r>
            <a:r>
              <a:rPr lang="en-US" sz="2400" b="1" dirty="0" smtClean="0"/>
              <a:t>imensional</a:t>
            </a:r>
          </a:p>
          <a:p>
            <a:pPr algn="ctr"/>
            <a:r>
              <a:rPr lang="en-US" sz="2400" b="1" dirty="0" smtClean="0"/>
              <a:t>analysis</a:t>
            </a:r>
            <a:endParaRPr lang="id-ID" sz="2400" b="1" dirty="0"/>
          </a:p>
        </p:txBody>
      </p:sp>
      <p:sp>
        <p:nvSpPr>
          <p:cNvPr id="19" name="TextBox 18"/>
          <p:cNvSpPr txBox="1"/>
          <p:nvPr/>
        </p:nvSpPr>
        <p:spPr>
          <a:xfrm>
            <a:off x="2057400" y="5085547"/>
            <a:ext cx="3200400" cy="1569660"/>
          </a:xfrm>
          <a:prstGeom prst="rect">
            <a:avLst/>
          </a:prstGeom>
          <a:noFill/>
        </p:spPr>
        <p:txBody>
          <a:bodyPr wrap="square" rtlCol="0">
            <a:spAutoFit/>
          </a:bodyPr>
          <a:lstStyle/>
          <a:p>
            <a:pPr algn="ctr"/>
            <a:r>
              <a:rPr lang="en-US" sz="2400" b="1" dirty="0" smtClean="0"/>
              <a:t>Bivariate analysis Analyses of 2 variables or attributes in a two-way classification</a:t>
            </a:r>
            <a:endParaRPr lang="id-ID" sz="2400" b="1" dirty="0"/>
          </a:p>
        </p:txBody>
      </p:sp>
      <p:sp>
        <p:nvSpPr>
          <p:cNvPr id="20" name="TextBox 19"/>
          <p:cNvSpPr txBox="1"/>
          <p:nvPr/>
        </p:nvSpPr>
        <p:spPr>
          <a:xfrm>
            <a:off x="5715000" y="4200918"/>
            <a:ext cx="3276600" cy="2308324"/>
          </a:xfrm>
          <a:prstGeom prst="rect">
            <a:avLst/>
          </a:prstGeom>
          <a:noFill/>
        </p:spPr>
        <p:txBody>
          <a:bodyPr wrap="square" rtlCol="0">
            <a:spAutoFit/>
          </a:bodyPr>
          <a:lstStyle/>
          <a:p>
            <a:pPr algn="ctr"/>
            <a:r>
              <a:rPr lang="en-US" sz="2400" b="1" dirty="0" smtClean="0"/>
              <a:t>Multi-variate analysis (simultaneous analysis of more than two variables/attributes in a multiway classification)      </a:t>
            </a:r>
          </a:p>
          <a:p>
            <a:endParaRPr lang="id-ID" sz="2400" b="1" dirty="0"/>
          </a:p>
        </p:txBody>
      </p:sp>
    </p:spTree>
    <p:extLst>
      <p:ext uri="{BB962C8B-B14F-4D97-AF65-F5344CB8AC3E}">
        <p14:creationId xmlns:p14="http://schemas.microsoft.com/office/powerpoint/2010/main" xmlns="" val="28182976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305800" cy="1569660"/>
          </a:xfrm>
          <a:prstGeom prst="rect">
            <a:avLst/>
          </a:prstGeom>
          <a:noFill/>
        </p:spPr>
        <p:txBody>
          <a:bodyPr wrap="square" rtlCol="0">
            <a:spAutoFit/>
          </a:bodyPr>
          <a:lstStyle/>
          <a:p>
            <a:pPr algn="ctr"/>
            <a:r>
              <a:rPr lang="en-US" sz="3200" b="1" dirty="0" err="1" smtClean="0"/>
              <a:t>Uni</a:t>
            </a:r>
            <a:r>
              <a:rPr lang="en-US" sz="3200" b="1" dirty="0" smtClean="0"/>
              <a:t>-dimensional Analysis</a:t>
            </a:r>
          </a:p>
          <a:p>
            <a:pPr algn="ctr"/>
            <a:r>
              <a:rPr lang="en-US" sz="3200" b="1" dirty="0" smtClean="0"/>
              <a:t>Calculation of several measures mostly concerning one variable</a:t>
            </a:r>
            <a:endParaRPr lang="id-ID" sz="3200" b="1" dirty="0"/>
          </a:p>
        </p:txBody>
      </p:sp>
      <p:sp>
        <p:nvSpPr>
          <p:cNvPr id="3" name="TextBox 2"/>
          <p:cNvSpPr txBox="1"/>
          <p:nvPr/>
        </p:nvSpPr>
        <p:spPr>
          <a:xfrm>
            <a:off x="381000" y="2362200"/>
            <a:ext cx="8229600" cy="2246769"/>
          </a:xfrm>
          <a:prstGeom prst="rect">
            <a:avLst/>
          </a:prstGeom>
          <a:noFill/>
        </p:spPr>
        <p:txBody>
          <a:bodyPr wrap="square" rtlCol="0">
            <a:spAutoFit/>
          </a:bodyPr>
          <a:lstStyle/>
          <a:p>
            <a:pPr marL="514350" indent="-514350">
              <a:buAutoNum type="alphaLcPeriod"/>
            </a:pPr>
            <a:r>
              <a:rPr lang="en-US" sz="2800" b="1" dirty="0" smtClean="0"/>
              <a:t>Measures of Central Tendency</a:t>
            </a:r>
          </a:p>
          <a:p>
            <a:pPr marL="514350" indent="-514350">
              <a:buAutoNum type="alphaLcPeriod"/>
            </a:pPr>
            <a:r>
              <a:rPr lang="en-US" sz="2800" b="1" dirty="0" smtClean="0"/>
              <a:t>Measures of dispersion</a:t>
            </a:r>
          </a:p>
          <a:p>
            <a:pPr marL="514350" indent="-514350">
              <a:buAutoNum type="alphaLcPeriod"/>
            </a:pPr>
            <a:r>
              <a:rPr lang="en-US" sz="2800" b="1" dirty="0" smtClean="0"/>
              <a:t>Measures of skewness</a:t>
            </a:r>
          </a:p>
          <a:p>
            <a:pPr marL="514350" indent="-514350">
              <a:buAutoNum type="alphaLcPeriod"/>
            </a:pPr>
            <a:r>
              <a:rPr lang="en-US" sz="2800" b="1" dirty="0" smtClean="0"/>
              <a:t>One-way ANOVA, Index numbers, etc.</a:t>
            </a:r>
          </a:p>
          <a:p>
            <a:pPr marL="514350" indent="-514350">
              <a:buAutoNum type="alphaLcPeriod"/>
            </a:pPr>
            <a:r>
              <a:rPr lang="en-US" sz="2800" b="1" dirty="0" smtClean="0"/>
              <a:t>Others (incl. simple correlation, simple regression</a:t>
            </a:r>
            <a:endParaRPr lang="id-ID" sz="2800" b="1" dirty="0"/>
          </a:p>
        </p:txBody>
      </p:sp>
    </p:spTree>
    <p:extLst>
      <p:ext uri="{BB962C8B-B14F-4D97-AF65-F5344CB8AC3E}">
        <p14:creationId xmlns:p14="http://schemas.microsoft.com/office/powerpoint/2010/main" xmlns="" val="30319111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87417"/>
            <a:ext cx="8229600" cy="1354217"/>
          </a:xfrm>
          <a:prstGeom prst="rect">
            <a:avLst/>
          </a:prstGeom>
          <a:noFill/>
        </p:spPr>
        <p:txBody>
          <a:bodyPr wrap="square" rtlCol="0">
            <a:spAutoFit/>
          </a:bodyPr>
          <a:lstStyle/>
          <a:p>
            <a:pPr algn="ctr"/>
            <a:r>
              <a:rPr lang="en-US" sz="3200" b="1" dirty="0"/>
              <a:t>Bivariate analysis Analyses of 2 variables or attributes in a two-way classification</a:t>
            </a:r>
            <a:endParaRPr lang="id-ID" sz="3200" b="1" dirty="0"/>
          </a:p>
          <a:p>
            <a:endParaRPr lang="id-ID" dirty="0"/>
          </a:p>
        </p:txBody>
      </p:sp>
      <p:sp>
        <p:nvSpPr>
          <p:cNvPr id="3" name="TextBox 2"/>
          <p:cNvSpPr txBox="1"/>
          <p:nvPr/>
        </p:nvSpPr>
        <p:spPr>
          <a:xfrm>
            <a:off x="838200" y="1905000"/>
            <a:ext cx="7620000" cy="2246769"/>
          </a:xfrm>
          <a:prstGeom prst="rect">
            <a:avLst/>
          </a:prstGeom>
          <a:noFill/>
        </p:spPr>
        <p:txBody>
          <a:bodyPr wrap="square" rtlCol="0">
            <a:spAutoFit/>
          </a:bodyPr>
          <a:lstStyle/>
          <a:p>
            <a:pPr marL="514350" indent="-514350">
              <a:buAutoNum type="alphaLcPeriod"/>
            </a:pPr>
            <a:r>
              <a:rPr lang="en-US" sz="2800" b="1" dirty="0" smtClean="0"/>
              <a:t>Simple correlation and simple regression (in respect of variable)</a:t>
            </a:r>
          </a:p>
          <a:p>
            <a:pPr marL="514350" indent="-514350">
              <a:buAutoNum type="alphaLcPeriod"/>
            </a:pPr>
            <a:r>
              <a:rPr lang="en-US" sz="2800" b="1" dirty="0" smtClean="0"/>
              <a:t>Association of attributes (through coefficient of association and coefficient contingency)</a:t>
            </a:r>
          </a:p>
          <a:p>
            <a:pPr marL="514350" indent="-514350">
              <a:buAutoNum type="alphaLcPeriod"/>
            </a:pPr>
            <a:r>
              <a:rPr lang="en-US" sz="2800" b="1" dirty="0" smtClean="0"/>
              <a:t>Two-way ANOVA</a:t>
            </a:r>
            <a:endParaRPr lang="id-ID" sz="2800" b="1" dirty="0"/>
          </a:p>
        </p:txBody>
      </p:sp>
    </p:spTree>
    <p:extLst>
      <p:ext uri="{BB962C8B-B14F-4D97-AF65-F5344CB8AC3E}">
        <p14:creationId xmlns:p14="http://schemas.microsoft.com/office/powerpoint/2010/main" xmlns="" val="11769205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1569660"/>
          </a:xfrm>
          <a:prstGeom prst="rect">
            <a:avLst/>
          </a:prstGeom>
          <a:noFill/>
        </p:spPr>
        <p:txBody>
          <a:bodyPr wrap="square" rtlCol="0">
            <a:spAutoFit/>
          </a:bodyPr>
          <a:lstStyle/>
          <a:p>
            <a:pPr algn="ctr"/>
            <a:r>
              <a:rPr lang="en-US" sz="3200" b="1" dirty="0"/>
              <a:t>Multi-variate analysis </a:t>
            </a:r>
            <a:endParaRPr lang="en-US" sz="3200" b="1" dirty="0" smtClean="0"/>
          </a:p>
          <a:p>
            <a:pPr algn="ctr"/>
            <a:r>
              <a:rPr lang="en-US" sz="3200" b="1" dirty="0" smtClean="0"/>
              <a:t>(</a:t>
            </a:r>
            <a:r>
              <a:rPr lang="en-US" sz="3200" b="1" dirty="0"/>
              <a:t>simultaneous analysis of more than two variables/attributes in a multiway classification)      </a:t>
            </a:r>
          </a:p>
        </p:txBody>
      </p:sp>
      <p:sp>
        <p:nvSpPr>
          <p:cNvPr id="3" name="TextBox 2"/>
          <p:cNvSpPr txBox="1"/>
          <p:nvPr/>
        </p:nvSpPr>
        <p:spPr>
          <a:xfrm>
            <a:off x="381000" y="2514600"/>
            <a:ext cx="8610600" cy="3108543"/>
          </a:xfrm>
          <a:prstGeom prst="rect">
            <a:avLst/>
          </a:prstGeom>
          <a:noFill/>
        </p:spPr>
        <p:txBody>
          <a:bodyPr wrap="square" rtlCol="0">
            <a:spAutoFit/>
          </a:bodyPr>
          <a:lstStyle/>
          <a:p>
            <a:pPr marL="514350" indent="-514350">
              <a:buAutoNum type="arabicPeriod"/>
            </a:pPr>
            <a:r>
              <a:rPr lang="en-US" sz="2800" b="1" dirty="0" smtClean="0"/>
              <a:t>Multiple Regression and multiple correlation/ partial correlation in respects of variables;</a:t>
            </a:r>
          </a:p>
          <a:p>
            <a:pPr marL="514350" indent="-514350">
              <a:buAutoNum type="arabicPeriod"/>
            </a:pPr>
            <a:r>
              <a:rPr lang="en-US" sz="2800" b="1" dirty="0" smtClean="0"/>
              <a:t>Multiple discriminant analysis (in respect to variable;</a:t>
            </a:r>
          </a:p>
          <a:p>
            <a:pPr marL="514350" indent="-514350">
              <a:buAutoNum type="arabicPeriod"/>
            </a:pPr>
            <a:r>
              <a:rPr lang="en-US" sz="2800" b="1" dirty="0" smtClean="0"/>
              <a:t>Multi ANOVA ( in respect of variables);</a:t>
            </a:r>
          </a:p>
          <a:p>
            <a:pPr marL="514350" indent="-514350">
              <a:buAutoNum type="arabicPeriod"/>
            </a:pPr>
            <a:r>
              <a:rPr lang="en-US" sz="2800" b="1" dirty="0" smtClean="0"/>
              <a:t>Canonical analysis;</a:t>
            </a:r>
          </a:p>
          <a:p>
            <a:pPr marL="514350" indent="-514350">
              <a:buAutoNum type="arabicPeriod"/>
            </a:pPr>
            <a:r>
              <a:rPr lang="en-US" sz="2800" b="1" dirty="0" smtClean="0"/>
              <a:t>Other types of analyses (e.g. factor analysis, cluster analysis.</a:t>
            </a:r>
            <a:endParaRPr lang="id-ID" sz="2800" b="1" dirty="0"/>
          </a:p>
        </p:txBody>
      </p:sp>
    </p:spTree>
    <p:extLst>
      <p:ext uri="{BB962C8B-B14F-4D97-AF65-F5344CB8AC3E}">
        <p14:creationId xmlns:p14="http://schemas.microsoft.com/office/powerpoint/2010/main" xmlns="" val="1255362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2814"/>
            <a:ext cx="8991600" cy="6740307"/>
          </a:xfrm>
          <a:prstGeom prst="rect">
            <a:avLst/>
          </a:prstGeom>
          <a:noFill/>
        </p:spPr>
        <p:txBody>
          <a:bodyPr wrap="square" rtlCol="0">
            <a:spAutoFit/>
          </a:bodyPr>
          <a:lstStyle/>
          <a:p>
            <a:r>
              <a:rPr lang="en-US" sz="4000" b="1" dirty="0" smtClean="0"/>
              <a:t>WHY INTERPRETATION</a:t>
            </a:r>
          </a:p>
          <a:p>
            <a:r>
              <a:rPr lang="en-US" sz="2800" b="1" dirty="0" smtClean="0"/>
              <a:t>Interpretation is essential for the simple reason that the usefulness and utility of research findings lie in proper interpretation.</a:t>
            </a:r>
          </a:p>
          <a:p>
            <a:endParaRPr lang="en-US" sz="2800" b="1" dirty="0" smtClean="0"/>
          </a:p>
          <a:p>
            <a:r>
              <a:rPr lang="en-US" sz="2800" b="1" dirty="0" smtClean="0"/>
              <a:t>It is being considered a basic component of research process because of:</a:t>
            </a:r>
          </a:p>
          <a:p>
            <a:pPr marL="514350" indent="-514350">
              <a:buFont typeface="+mj-lt"/>
              <a:buAutoNum type="alphaLcPeriod"/>
            </a:pPr>
            <a:r>
              <a:rPr lang="en-US" sz="2800" b="1" dirty="0" smtClean="0"/>
              <a:t>It is through interpretation that the researcher can well understand the abstract principle that works beneath his finding. Through this he can link up his finding with those of other studies, having same abstract principle, and thereby can predict about the concrete world of events. Fresh inquiry can test the predictions later on. This way the continuity in research can be maintained.</a:t>
            </a:r>
          </a:p>
          <a:p>
            <a:pPr marL="514350" indent="-514350">
              <a:buFont typeface="+mj-lt"/>
              <a:buAutoNum type="alphaLcPeriod"/>
            </a:pPr>
            <a:endParaRPr lang="id-ID" sz="2800" b="1" dirty="0"/>
          </a:p>
        </p:txBody>
      </p:sp>
    </p:spTree>
    <p:extLst>
      <p:ext uri="{BB962C8B-B14F-4D97-AF65-F5344CB8AC3E}">
        <p14:creationId xmlns:p14="http://schemas.microsoft.com/office/powerpoint/2010/main" xmlns="" val="15847370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924800" cy="2585323"/>
          </a:xfrm>
          <a:prstGeom prst="rect">
            <a:avLst/>
          </a:prstGeom>
          <a:noFill/>
        </p:spPr>
        <p:txBody>
          <a:bodyPr wrap="square" rtlCol="0">
            <a:spAutoFit/>
          </a:bodyPr>
          <a:lstStyle/>
          <a:p>
            <a:pPr algn="ctr"/>
            <a:r>
              <a:rPr lang="en-US" sz="5400" b="1" dirty="0" smtClean="0"/>
              <a:t>PERHATIKAN             PESAN-PESAN        BERIKUT:</a:t>
            </a:r>
            <a:endParaRPr lang="id-ID" sz="5400" b="1" dirty="0"/>
          </a:p>
        </p:txBody>
      </p:sp>
    </p:spTree>
    <p:extLst>
      <p:ext uri="{BB962C8B-B14F-4D97-AF65-F5344CB8AC3E}">
        <p14:creationId xmlns:p14="http://schemas.microsoft.com/office/powerpoint/2010/main" xmlns="" val="33334034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632311"/>
          </a:xfrm>
          <a:prstGeom prst="rect">
            <a:avLst/>
          </a:prstGeom>
          <a:noFill/>
        </p:spPr>
        <p:txBody>
          <a:bodyPr wrap="square" rtlCol="0">
            <a:spAutoFit/>
          </a:bodyPr>
          <a:lstStyle/>
          <a:p>
            <a:r>
              <a:rPr lang="en-US" sz="4000" b="1" dirty="0" smtClean="0"/>
              <a:t>STEPS IN PLANNING GOOD RESEARCH</a:t>
            </a:r>
          </a:p>
          <a:p>
            <a:endParaRPr lang="en-US" sz="4000" b="1" dirty="0" smtClean="0"/>
          </a:p>
          <a:p>
            <a:pPr marL="514350" indent="-514350">
              <a:buAutoNum type="arabicPeriod"/>
            </a:pPr>
            <a:r>
              <a:rPr lang="en-US" sz="2800" b="1" i="1" u="sng" dirty="0" smtClean="0"/>
              <a:t>BASIC DIFFICULTY </a:t>
            </a:r>
            <a:r>
              <a:rPr lang="en-US" sz="2800" b="1" dirty="0" smtClean="0"/>
              <a:t>– </a:t>
            </a:r>
            <a:r>
              <a:rPr lang="en-US" sz="2400" b="1" dirty="0" smtClean="0"/>
              <a:t>WHAT IS IT THAT HAS CAUGHT YOUR INTEREST OR RAISED A QUESTION IN YOUR MIND</a:t>
            </a:r>
            <a:r>
              <a:rPr lang="en-US" sz="2800" b="1" dirty="0" smtClean="0"/>
              <a:t>?</a:t>
            </a:r>
          </a:p>
          <a:p>
            <a:endParaRPr lang="en-US" sz="2800" b="1" dirty="0" smtClean="0"/>
          </a:p>
          <a:p>
            <a:pPr marL="514350" indent="-514350">
              <a:buFont typeface="+mj-lt"/>
              <a:buAutoNum type="arabicPeriod" startAt="2"/>
            </a:pPr>
            <a:r>
              <a:rPr lang="en-US" sz="2800" b="1" i="1" u="sng" dirty="0" smtClean="0"/>
              <a:t>RATIONAL AND THEORITICAL BASE</a:t>
            </a:r>
            <a:r>
              <a:rPr lang="en-US" sz="2800" b="1" dirty="0" smtClean="0"/>
              <a:t>- </a:t>
            </a:r>
            <a:r>
              <a:rPr lang="en-US" sz="2400" b="1" dirty="0" smtClean="0"/>
              <a:t>CAN THIS BE FITTED INTO A CONCEPTUAL FRAMEWORK THAT GIVES A STRUCTURED POINT-OF-VIEW? </a:t>
            </a:r>
            <a:r>
              <a:rPr lang="en-US" sz="2400" b="1" dirty="0" smtClean="0">
                <a:sym typeface="Wingdings" panose="05000000000000000000" pitchFamily="2" charset="2"/>
              </a:rPr>
              <a:t> CAN YOU BEGIN FROM A POSITION OF LOGICAL CONCEPTS, RELATIONSHIPS, AND EXPECTATIONS BASED ON CURRENT THINKING IN THIS AREA? CAN YOU BUILD A CONCEPTUAL FRAMEWORK INTO WHICH YOUR IDEAS CAN BE PLACED, GIVING DEFINITION, ORIENTATION, AND DIRECTION TO YOUR THINKING</a:t>
            </a:r>
            <a:endParaRPr lang="id-ID" sz="2400" b="1" dirty="0"/>
          </a:p>
        </p:txBody>
      </p:sp>
    </p:spTree>
    <p:extLst>
      <p:ext uri="{BB962C8B-B14F-4D97-AF65-F5344CB8AC3E}">
        <p14:creationId xmlns:p14="http://schemas.microsoft.com/office/powerpoint/2010/main" xmlns="" val="2169228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915400" cy="5509200"/>
          </a:xfrm>
          <a:prstGeom prst="rect">
            <a:avLst/>
          </a:prstGeom>
          <a:noFill/>
        </p:spPr>
        <p:txBody>
          <a:bodyPr wrap="square" rtlCol="0">
            <a:spAutoFit/>
          </a:bodyPr>
          <a:lstStyle/>
          <a:p>
            <a:pPr marL="514350" indent="-514350">
              <a:buFont typeface="+mj-lt"/>
              <a:buAutoNum type="arabicPeriod" startAt="3"/>
            </a:pPr>
            <a:r>
              <a:rPr lang="en-US" sz="2800" b="1" u="sng" dirty="0" smtClean="0"/>
              <a:t>STATEMENT OF THE PURPOSE OR PROBLEM – WHAT IS IT THAT YOU PLAN TO INVESTIGA</a:t>
            </a:r>
            <a:r>
              <a:rPr lang="en-US" sz="2800" b="1" dirty="0" smtClean="0"/>
              <a:t>TED? </a:t>
            </a:r>
            <a:r>
              <a:rPr lang="en-US" sz="2400" b="1" dirty="0" smtClean="0"/>
              <a:t>WHAT ARE  THE GENERAL GOALS OF THE STUDY? DEFINE THE PROBLEM.</a:t>
            </a:r>
          </a:p>
          <a:p>
            <a:endParaRPr lang="en-US" sz="2400" b="1" dirty="0" smtClean="0"/>
          </a:p>
          <a:p>
            <a:pPr marL="514350" indent="-514350">
              <a:buFont typeface="+mj-lt"/>
              <a:buAutoNum type="arabicPeriod" startAt="4"/>
            </a:pPr>
            <a:r>
              <a:rPr lang="en-US" sz="2800" b="1" i="1" u="sng" dirty="0" smtClean="0"/>
              <a:t>QUESTIONS TO BE ANSWERED</a:t>
            </a:r>
            <a:r>
              <a:rPr lang="en-US" sz="2800" b="1" dirty="0" smtClean="0"/>
              <a:t>- </a:t>
            </a:r>
            <a:r>
              <a:rPr lang="en-US" sz="2400" b="1" dirty="0" smtClean="0"/>
              <a:t>WHEN THE RESEARCH IS FINISHED, WHAT ARE THE QUESTIONS TO WHICH REASONABLE ANSWRES CAN BE EXPECTED?</a:t>
            </a:r>
          </a:p>
          <a:p>
            <a:endParaRPr lang="en-US" sz="2400" b="1" dirty="0" smtClean="0"/>
          </a:p>
          <a:p>
            <a:pPr marL="514350" indent="-514350">
              <a:buFont typeface="+mj-lt"/>
              <a:buAutoNum type="arabicPeriod" startAt="5"/>
            </a:pPr>
            <a:r>
              <a:rPr lang="en-US" sz="2800" b="1" i="1" u="sng" dirty="0" smtClean="0"/>
              <a:t>STATEMENT OF HYPOTHESES OR OBJECTIVES </a:t>
            </a:r>
            <a:r>
              <a:rPr lang="en-US" sz="2800" b="1" dirty="0" smtClean="0"/>
              <a:t>– </a:t>
            </a:r>
            <a:r>
              <a:rPr lang="en-US" sz="2400" b="1" dirty="0" smtClean="0"/>
              <a:t>SPELL OUT THE PARTICULAR RESEARCH HYPOTHESES YOU WILL TEST OR THE SPECIFIC OBJECTIVES AT WHICH THE RESEARCH IS AIMED. BE CONCRETE AND CLEAR, MAKING SURE THAT EACH HYPOTHESIS OR OBJECTIVE IS STATED IN TERMS OF OBSERVABLE BEHAVIOR ALLOWING OBJECTIVE EVALUATION OF THE RESULTS.</a:t>
            </a:r>
          </a:p>
        </p:txBody>
      </p:sp>
    </p:spTree>
    <p:extLst>
      <p:ext uri="{BB962C8B-B14F-4D97-AF65-F5344CB8AC3E}">
        <p14:creationId xmlns:p14="http://schemas.microsoft.com/office/powerpoint/2010/main" xmlns="" val="37066590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016758"/>
          </a:xfrm>
          <a:prstGeom prst="rect">
            <a:avLst/>
          </a:prstGeom>
          <a:noFill/>
        </p:spPr>
        <p:txBody>
          <a:bodyPr wrap="square" rtlCol="0">
            <a:spAutoFit/>
          </a:bodyPr>
          <a:lstStyle/>
          <a:p>
            <a:pPr marL="514350" indent="-514350">
              <a:buFont typeface="+mj-lt"/>
              <a:buAutoNum type="arabicPeriod" startAt="6"/>
            </a:pPr>
            <a:r>
              <a:rPr lang="en-US" sz="2800" b="1" i="1" u="sng" dirty="0" smtClean="0"/>
              <a:t>DESIGN AND PROCEDURE</a:t>
            </a:r>
            <a:r>
              <a:rPr lang="en-US" sz="2800" b="1" dirty="0" smtClean="0"/>
              <a:t>- </a:t>
            </a:r>
            <a:r>
              <a:rPr lang="en-US" sz="2400" b="1" dirty="0" smtClean="0"/>
              <a:t>STATE WHO YOUR SUBJECTS WILL BE, HOW THEY WILL BE SELECTED, THE CONDITION UNDER WHICH THE DATA WILL BE COLLECTED, TREATMENT VARIABLES TO BE MANIPULATED, WHAT MEASURING INSTRUMENTS OF DATA GATHERING TECHNIQUES WILL BE USED, AND HOW THE DATA WILL BE ANALYZED AND INTERPRETED.</a:t>
            </a:r>
          </a:p>
          <a:p>
            <a:endParaRPr lang="en-US" sz="2400" b="1" dirty="0" smtClean="0"/>
          </a:p>
          <a:p>
            <a:pPr marL="514350" indent="-514350">
              <a:buFont typeface="+mj-lt"/>
              <a:buAutoNum type="arabicPeriod" startAt="7"/>
            </a:pPr>
            <a:r>
              <a:rPr lang="en-US" sz="2800" b="1" i="1" u="sng" cap="all" dirty="0" smtClean="0"/>
              <a:t>Assumptions</a:t>
            </a:r>
            <a:r>
              <a:rPr lang="en-US" sz="2800" b="1" cap="all" dirty="0" smtClean="0"/>
              <a:t>- </a:t>
            </a:r>
            <a:r>
              <a:rPr lang="en-US" sz="2400" b="1" cap="all" dirty="0" smtClean="0"/>
              <a:t>WHAT ASSUMPIONS HAVE YOU MADE ABOUT THE NATURE OF THE BEHAVIOR YOU ARE INVESTIGATING, ABOUT THE CONDITIONS UNDER WHICH THE BEHAVIOR OCCURS, ABOUT YOUR METHODS AND MEASUREMENTS, OR ABOUT THE RELATIONSHIP OF THIS STUDY TO OTHER PERSONS AND SITUATIONS?</a:t>
            </a:r>
            <a:endParaRPr lang="id-ID" sz="2400" b="1" cap="all" dirty="0"/>
          </a:p>
        </p:txBody>
      </p:sp>
    </p:spTree>
    <p:extLst>
      <p:ext uri="{BB962C8B-B14F-4D97-AF65-F5344CB8AC3E}">
        <p14:creationId xmlns:p14="http://schemas.microsoft.com/office/powerpoint/2010/main" xmlns="" val="16752727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067799" cy="7663636"/>
          </a:xfrm>
          <a:prstGeom prst="rect">
            <a:avLst/>
          </a:prstGeom>
          <a:noFill/>
        </p:spPr>
        <p:txBody>
          <a:bodyPr wrap="square" rtlCol="0">
            <a:spAutoFit/>
          </a:bodyPr>
          <a:lstStyle/>
          <a:p>
            <a:pPr marL="342900" indent="-342900">
              <a:buFont typeface="+mj-lt"/>
              <a:buAutoNum type="arabicPeriod" startAt="8"/>
            </a:pPr>
            <a:r>
              <a:rPr lang="en-US" sz="2800" b="1" i="1" u="sng" dirty="0" smtClean="0"/>
              <a:t>LIMITATIONS</a:t>
            </a:r>
            <a:r>
              <a:rPr lang="en-US" b="1" dirty="0" smtClean="0"/>
              <a:t> – </a:t>
            </a:r>
            <a:r>
              <a:rPr lang="en-US" sz="2400" b="1" dirty="0" smtClean="0"/>
              <a:t>WHAT ARE THE LIMITATIONS SURROUNDING YOUR STUDY AND WITHIN WHICH CONCLUSIONS MUST BE CONFINED? WHAT ARE LIMITATIONS EXIST IN YOUR METHODS OR APPROACH-SAMPLING RESTRICTIONS, UNCONTROLLED VARIABLES, FAULTY INSTRUMENTATIO, AND OTHER COMPROMISES TO INTERNAL AND EXTERNAL VALIDITY.</a:t>
            </a:r>
          </a:p>
          <a:p>
            <a:endParaRPr lang="en-US" sz="2400" b="1" dirty="0"/>
          </a:p>
          <a:p>
            <a:pPr marL="514350" indent="-514350">
              <a:buFont typeface="+mj-lt"/>
              <a:buAutoNum type="arabicPeriod" startAt="9"/>
            </a:pPr>
            <a:r>
              <a:rPr lang="en-US" sz="2800" b="1" i="1" u="sng" dirty="0" smtClean="0"/>
              <a:t>DELIMITATIONS</a:t>
            </a:r>
            <a:r>
              <a:rPr lang="en-US" sz="2400" b="1" dirty="0" smtClean="0"/>
              <a:t> – HOW HAVE YOU ARBITRARILY NARROWED THE SCOPE OF THE STUDY? DID YOU FOCUS ONLY ON SELECTED ASPECTS OF THE PROBLEM, CERTAIN AREAS OF INTEREST, A LIMITED RANGE OF SUBJECTS, AND LEVEL OF SOPHISTICATION INVOLVED?</a:t>
            </a:r>
          </a:p>
          <a:p>
            <a:pPr marL="514350" indent="-514350">
              <a:buFont typeface="+mj-lt"/>
              <a:buAutoNum type="arabicPeriod" startAt="9"/>
            </a:pPr>
            <a:endParaRPr lang="en-US" sz="2400" b="1" dirty="0"/>
          </a:p>
          <a:p>
            <a:pPr marL="514350" indent="-514350">
              <a:buFont typeface="+mj-lt"/>
              <a:buAutoNum type="arabicPeriod" startAt="9"/>
            </a:pPr>
            <a:r>
              <a:rPr lang="en-US" sz="2800" b="1" dirty="0" smtClean="0"/>
              <a:t>DEFINITION OF TERMS </a:t>
            </a:r>
            <a:r>
              <a:rPr lang="en-US" sz="2400" b="1" dirty="0" smtClean="0"/>
              <a:t>-  LIST AND DEFINE THE PRINCIPAL TERMS YOU WILL BE USE, PARTICULARLY WHERE TERMS HAVE DIFFERENT MEANINGS TO DIFFERENT PEOPLE. EMPHASIS SHOULD BE PLAVED ON OPERATIONAL OR BEAHVIORAL DEFINITIONS.</a:t>
            </a:r>
            <a:endParaRPr lang="id-ID" sz="2400" b="1" dirty="0" smtClean="0"/>
          </a:p>
          <a:p>
            <a:pPr marL="514350" indent="-514350">
              <a:buFont typeface="+mj-lt"/>
              <a:buAutoNum type="arabicPeriod" startAt="9"/>
            </a:pPr>
            <a:endParaRPr lang="en-US" sz="2400" b="1" dirty="0" smtClean="0"/>
          </a:p>
          <a:p>
            <a:pPr marL="514350" indent="-514350">
              <a:buFont typeface="+mj-lt"/>
              <a:buAutoNum type="arabicPeriod" startAt="9"/>
            </a:pPr>
            <a:endParaRPr lang="en-US" sz="2400" b="1" dirty="0"/>
          </a:p>
          <a:p>
            <a:pPr marL="514350" indent="-514350">
              <a:buFont typeface="+mj-lt"/>
              <a:buAutoNum type="arabicPeriod" startAt="9"/>
            </a:pPr>
            <a:endParaRPr lang="id-ID" sz="2400" b="1" dirty="0"/>
          </a:p>
        </p:txBody>
      </p:sp>
    </p:spTree>
    <p:extLst>
      <p:ext uri="{BB962C8B-B14F-4D97-AF65-F5344CB8AC3E}">
        <p14:creationId xmlns:p14="http://schemas.microsoft.com/office/powerpoint/2010/main" xmlns="" val="42367066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386090"/>
          </a:xfrm>
          <a:prstGeom prst="rect">
            <a:avLst/>
          </a:prstGeom>
          <a:noFill/>
        </p:spPr>
        <p:txBody>
          <a:bodyPr wrap="square" rtlCol="0">
            <a:spAutoFit/>
          </a:bodyPr>
          <a:lstStyle/>
          <a:p>
            <a:r>
              <a:rPr lang="en-US" sz="3600" b="1" dirty="0" smtClean="0"/>
              <a:t>COMMON MISTAKES MADE BY STUDENTS</a:t>
            </a:r>
          </a:p>
          <a:p>
            <a:endParaRPr lang="en-US" sz="3600" b="1" dirty="0"/>
          </a:p>
          <a:p>
            <a:pPr marL="514350" indent="-514350">
              <a:buAutoNum type="alphaUcPeriod"/>
            </a:pPr>
            <a:r>
              <a:rPr lang="en-US" sz="2800" b="1" dirty="0" smtClean="0"/>
              <a:t>IN FORMULATING A RESEARCH STUDY</a:t>
            </a:r>
          </a:p>
          <a:p>
            <a:endParaRPr lang="en-US" sz="2800" b="1" dirty="0" smtClean="0"/>
          </a:p>
          <a:p>
            <a:pPr marL="457200" indent="-457200">
              <a:buFont typeface="+mj-lt"/>
              <a:buAutoNum type="arabicPeriod"/>
            </a:pPr>
            <a:r>
              <a:rPr lang="en-US" sz="2400" b="1" dirty="0" smtClean="0"/>
              <a:t>PUTS OF SELECTION OF A PROBLEM UNTIL HE/SHE HAS FINISHED ALL OR MOST OF HIS/HER COURSES.</a:t>
            </a:r>
          </a:p>
          <a:p>
            <a:pPr marL="457200" indent="-457200">
              <a:buFont typeface="+mj-lt"/>
              <a:buAutoNum type="arabicPeriod"/>
            </a:pPr>
            <a:r>
              <a:rPr lang="en-US" sz="2400" b="1" dirty="0" smtClean="0"/>
              <a:t>UNCRITICALLY ACCEPTS THE FIRST RESEARCH IDEA THAT HE/SHE THINKS OF OR THET IS SUGGESTED TO HIM/HER.</a:t>
            </a:r>
          </a:p>
          <a:p>
            <a:pPr marL="457200" indent="-457200">
              <a:buFont typeface="+mj-lt"/>
              <a:buAutoNum type="arabicPeriod"/>
            </a:pPr>
            <a:r>
              <a:rPr lang="en-US" sz="2400" b="1" dirty="0" smtClean="0"/>
              <a:t>SELECTS A PROBLEM THAT IS TOO VAST OR TOO VAGUE TO INVESTIGATE MEANINGFULLY.</a:t>
            </a:r>
          </a:p>
          <a:p>
            <a:pPr marL="457200" indent="-457200">
              <a:buFont typeface="+mj-lt"/>
              <a:buAutoNum type="arabicPeriod"/>
            </a:pPr>
            <a:r>
              <a:rPr lang="en-US" sz="2400" b="1" dirty="0" smtClean="0"/>
              <a:t>PREPARES FUZZY OR UNSTABLE HYPOTHESES.</a:t>
            </a:r>
          </a:p>
          <a:p>
            <a:pPr marL="457200" indent="-457200">
              <a:buFont typeface="+mj-lt"/>
              <a:buAutoNum type="arabicPeriod"/>
            </a:pPr>
            <a:r>
              <a:rPr lang="en-US" sz="2400" b="1" dirty="0" smtClean="0"/>
              <a:t>FAILS TO CONSIDER METHODS OR ANALYSIS PROCEDURES IN DEVELOPING HIS TENTATIVE RESEARCH PLAN.</a:t>
            </a:r>
            <a:endParaRPr lang="id-ID" sz="2400" b="1" dirty="0"/>
          </a:p>
        </p:txBody>
      </p:sp>
    </p:spTree>
    <p:extLst>
      <p:ext uri="{BB962C8B-B14F-4D97-AF65-F5344CB8AC3E}">
        <p14:creationId xmlns:p14="http://schemas.microsoft.com/office/powerpoint/2010/main" xmlns="" val="23906042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5755422"/>
          </a:xfrm>
          <a:prstGeom prst="rect">
            <a:avLst/>
          </a:prstGeom>
          <a:noFill/>
        </p:spPr>
        <p:txBody>
          <a:bodyPr wrap="square" rtlCol="0">
            <a:spAutoFit/>
          </a:bodyPr>
          <a:lstStyle/>
          <a:p>
            <a:r>
              <a:rPr lang="en-US" sz="2800" b="1" dirty="0" smtClean="0"/>
              <a:t>B. IN REVIEWING THE LITERATURE</a:t>
            </a:r>
          </a:p>
          <a:p>
            <a:endParaRPr lang="en-US" sz="2800" b="1" dirty="0" smtClean="0"/>
          </a:p>
          <a:p>
            <a:pPr marL="457200" indent="-457200">
              <a:buFont typeface="+mj-lt"/>
              <a:buAutoNum type="arabicPeriod"/>
            </a:pPr>
            <a:r>
              <a:rPr lang="en-US" sz="2400" b="1" dirty="0" smtClean="0"/>
              <a:t>CARRIES OUT A HURRIED REVIEW OF THE LITERATURE IN ORDER TO GET STARTED ON THE RESEARCH PROJECT. </a:t>
            </a:r>
            <a:r>
              <a:rPr lang="en-US" sz="2400" b="1" cap="all" dirty="0" smtClean="0"/>
              <a:t>This usually </a:t>
            </a:r>
            <a:r>
              <a:rPr lang="en-US" sz="2400" b="1" cap="all" dirty="0" err="1" smtClean="0"/>
              <a:t>resultS</a:t>
            </a:r>
            <a:r>
              <a:rPr lang="en-US" sz="2400" b="1" cap="all" dirty="0"/>
              <a:t> </a:t>
            </a:r>
            <a:r>
              <a:rPr lang="en-US" sz="2400" b="1" cap="all" dirty="0" smtClean="0"/>
              <a:t>IN OVERLOOKING PREVIOUS STUDIES CONTAINING IDEAS THAT WOULD HAVE IMPROVED THE STUDENT’S PROJECT.</a:t>
            </a:r>
          </a:p>
          <a:p>
            <a:pPr marL="457200" indent="-457200">
              <a:buFont typeface="+mj-lt"/>
              <a:buAutoNum type="arabicPeriod"/>
            </a:pPr>
            <a:r>
              <a:rPr lang="en-US" sz="2400" b="1" cap="all" dirty="0" smtClean="0"/>
              <a:t>RELIES TOO HEAVILY UPON SECONDARY SOURCES.</a:t>
            </a:r>
          </a:p>
          <a:p>
            <a:pPr marL="457200" indent="-457200">
              <a:buFont typeface="+mj-lt"/>
              <a:buAutoNum type="arabicPeriod"/>
            </a:pPr>
            <a:r>
              <a:rPr lang="en-US" sz="2400" b="1" cap="all" dirty="0" smtClean="0"/>
              <a:t>CONCENTRATES ON RESEARCH FINDINGS WHEN READING RESEARCH ARTICLES, THUS OVERLOOKING VALUABLE INFORMATION ON METHODS, MEASURES, AND SO FORTH.</a:t>
            </a:r>
          </a:p>
          <a:p>
            <a:pPr marL="457200" indent="-457200">
              <a:buFont typeface="+mj-lt"/>
              <a:buAutoNum type="arabicPeriod"/>
            </a:pPr>
            <a:r>
              <a:rPr lang="en-US" sz="2400" b="1" cap="all" dirty="0" smtClean="0"/>
              <a:t>OVERLOOKS SOURCES OTHER THAN SCIENTIFIC JOURNALS, SUCH AS NEWSPAPERS AND POPULAR MAGAZINES WHICH OFTEN CONTAIN ARTICLE ON POPULAR ARTICLES.</a:t>
            </a:r>
          </a:p>
          <a:p>
            <a:pPr marL="457200" indent="-457200">
              <a:buFont typeface="+mj-lt"/>
              <a:buAutoNum type="arabicPeriod"/>
            </a:pPr>
            <a:endParaRPr lang="id-ID" sz="2400" b="1" cap="all" dirty="0"/>
          </a:p>
        </p:txBody>
      </p:sp>
    </p:spTree>
    <p:extLst>
      <p:ext uri="{BB962C8B-B14F-4D97-AF65-F5344CB8AC3E}">
        <p14:creationId xmlns:p14="http://schemas.microsoft.com/office/powerpoint/2010/main" xmlns="" val="8822736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5632311"/>
          </a:xfrm>
          <a:prstGeom prst="rect">
            <a:avLst/>
          </a:prstGeom>
          <a:noFill/>
        </p:spPr>
        <p:txBody>
          <a:bodyPr wrap="square" rtlCol="0">
            <a:spAutoFit/>
          </a:bodyPr>
          <a:lstStyle/>
          <a:p>
            <a:pPr marL="457200" indent="-457200">
              <a:buFont typeface="+mj-lt"/>
              <a:buAutoNum type="arabicPeriod" startAt="5"/>
            </a:pPr>
            <a:r>
              <a:rPr lang="en-US" sz="2400" b="1" cap="all" dirty="0" smtClean="0"/>
              <a:t>Fails to define satisfactorily the topic limits of his review of the literature. Searching too broad an area often leads to the student’s becoming discourage or doing a slipshod job. Searching too narrow an area causes him to overlook many articles that are peripheral to his research topic but contain information  that would help him/her design a better way.</a:t>
            </a:r>
          </a:p>
          <a:p>
            <a:pPr marL="457200" indent="-457200">
              <a:buFont typeface="+mj-lt"/>
              <a:buAutoNum type="arabicPeriod" startAt="5"/>
            </a:pPr>
            <a:r>
              <a:rPr lang="en-US" sz="2400" b="1" cap="all" dirty="0" smtClean="0"/>
              <a:t>Copies bibliographic data incorrectly and is then unable to locate the reference needed.</a:t>
            </a:r>
          </a:p>
          <a:p>
            <a:pPr marL="457200" indent="-457200">
              <a:buFont typeface="+mj-lt"/>
              <a:buAutoNum type="arabicPeriod" startAt="5"/>
            </a:pPr>
            <a:r>
              <a:rPr lang="en-US" sz="2400" b="1" cap="all" dirty="0" smtClean="0"/>
              <a:t>Copies far too much material onto note cards. This often indicates that the student does not have a clear understanding of his/her project and thus cannot separate important from unimportant </a:t>
            </a:r>
            <a:r>
              <a:rPr lang="en-US" sz="2400" b="1" cap="all" dirty="0" err="1" smtClean="0"/>
              <a:t>infOrmation</a:t>
            </a:r>
            <a:r>
              <a:rPr lang="en-US" sz="2400" b="1" cap="all" dirty="0" smtClean="0"/>
              <a:t>.</a:t>
            </a:r>
            <a:endParaRPr lang="id-ID" sz="2400" b="1" cap="all" dirty="0"/>
          </a:p>
        </p:txBody>
      </p:sp>
    </p:spTree>
    <p:extLst>
      <p:ext uri="{BB962C8B-B14F-4D97-AF65-F5344CB8AC3E}">
        <p14:creationId xmlns:p14="http://schemas.microsoft.com/office/powerpoint/2010/main" xmlns="" val="8379734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886" y="228600"/>
            <a:ext cx="8777514" cy="5755422"/>
          </a:xfrm>
          <a:prstGeom prst="rect">
            <a:avLst/>
          </a:prstGeom>
          <a:noFill/>
        </p:spPr>
        <p:txBody>
          <a:bodyPr wrap="square" rtlCol="0">
            <a:spAutoFit/>
          </a:bodyPr>
          <a:lstStyle/>
          <a:p>
            <a:r>
              <a:rPr lang="en-US" sz="2800" b="1" dirty="0" smtClean="0"/>
              <a:t>C. IN GATHERING  RESEARCH DATA</a:t>
            </a:r>
          </a:p>
          <a:p>
            <a:endParaRPr lang="en-US" sz="2800" b="1" dirty="0" smtClean="0"/>
          </a:p>
          <a:p>
            <a:pPr marL="457200" indent="-457200">
              <a:buFont typeface="+mj-lt"/>
              <a:buAutoNum type="arabicPeriod"/>
            </a:pPr>
            <a:r>
              <a:rPr lang="en-US" sz="2400" b="1" cap="all" dirty="0" smtClean="0"/>
              <a:t>Pays insufficient ATTENTION IN ESTABLISHING AND MAINTAINING RAPPORT WITH HIS/HER SUBJECTS. THIS OFTEN LEADS TO REFUSALS TO COOPERATE OR TO A NEGATIVE ATTITUDE THAT CAN REDUCE THE VALIDITY OF TESTS AND OTHER MEASURES.</a:t>
            </a:r>
          </a:p>
          <a:p>
            <a:pPr marL="457200" indent="-457200">
              <a:buFont typeface="+mj-lt"/>
              <a:buAutoNum type="arabicPeriod"/>
            </a:pPr>
            <a:r>
              <a:rPr lang="en-US" sz="2400" b="1" cap="all" dirty="0" smtClean="0"/>
              <a:t>WEAKENS HIS/HER RESEARCH DESIGN BY MAKING CHANGES FOR THE ADMINISTRATIVE CINVENIENCE OF THE LOCATION FROM WHICH HE/SHE DRAWS HIS/HER SUBJECTS.</a:t>
            </a:r>
          </a:p>
          <a:p>
            <a:pPr marL="457200" indent="-457200">
              <a:buFont typeface="+mj-lt"/>
              <a:buAutoNum type="arabicPeriod"/>
            </a:pPr>
            <a:r>
              <a:rPr lang="en-US" sz="2400" b="1" cap="all" dirty="0" smtClean="0"/>
              <a:t>FAIL TO EXPLAIN THE PURPOSE OF MEASURES USED IN THE RESEARCH TO LOCAL ADMINISTRATORS. If administrator thinks a test or a measure is worthless, his/her attitude is quickly sensed by subjects and leads to poor cooperation.</a:t>
            </a:r>
          </a:p>
        </p:txBody>
      </p:sp>
    </p:spTree>
    <p:extLst>
      <p:ext uri="{BB962C8B-B14F-4D97-AF65-F5344CB8AC3E}">
        <p14:creationId xmlns:p14="http://schemas.microsoft.com/office/powerpoint/2010/main" xmlns="" val="12867452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82000" cy="3416320"/>
          </a:xfrm>
          <a:prstGeom prst="rect">
            <a:avLst/>
          </a:prstGeom>
          <a:noFill/>
        </p:spPr>
        <p:txBody>
          <a:bodyPr wrap="square" rtlCol="0">
            <a:spAutoFit/>
          </a:bodyPr>
          <a:lstStyle/>
          <a:p>
            <a:pPr marL="457200" indent="-457200">
              <a:buFont typeface="+mj-lt"/>
              <a:buAutoNum type="arabicPeriod" startAt="5"/>
            </a:pPr>
            <a:r>
              <a:rPr lang="en-US" sz="2400" b="1" cap="all" dirty="0" smtClean="0"/>
              <a:t>Fails to evaluate available measures thoroughly before selecting those to be used in his research. This often leads to the use of invalid or inappropriate measures.</a:t>
            </a:r>
          </a:p>
          <a:p>
            <a:pPr marL="457200" indent="-457200">
              <a:buFont typeface="+mj-lt"/>
              <a:buAutoNum type="arabicPeriod" startAt="5"/>
            </a:pPr>
            <a:r>
              <a:rPr lang="en-US" sz="2400" b="1" dirty="0" smtClean="0"/>
              <a:t>SELECT MEASURES TO USE IN HIIS/HER RESEARCH OF SUCH LOW RELIABILITY THAT TRUE DIFFERENCES ARE HIDDEN BY THE ERRORS OF THE MEASURE.</a:t>
            </a:r>
          </a:p>
          <a:p>
            <a:pPr marL="457200" indent="-457200">
              <a:buFont typeface="+mj-lt"/>
              <a:buAutoNum type="arabicPeriod" startAt="5"/>
            </a:pPr>
            <a:r>
              <a:rPr lang="en-US" sz="2400" b="1" dirty="0" smtClean="0"/>
              <a:t>SELECT MEASURES TO USE IN HIS RESEARCH THAT HE IS NOT QUALIFIED TO ADMINISTER AND SCORE</a:t>
            </a:r>
            <a:endParaRPr lang="id-ID" sz="2400" b="1" dirty="0"/>
          </a:p>
        </p:txBody>
      </p:sp>
    </p:spTree>
    <p:extLst>
      <p:ext uri="{BB962C8B-B14F-4D97-AF65-F5344CB8AC3E}">
        <p14:creationId xmlns:p14="http://schemas.microsoft.com/office/powerpoint/2010/main" xmlns="" val="4010779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534400" cy="4832092"/>
          </a:xfrm>
          <a:prstGeom prst="rect">
            <a:avLst/>
          </a:prstGeom>
          <a:noFill/>
        </p:spPr>
        <p:txBody>
          <a:bodyPr wrap="square" rtlCol="0">
            <a:spAutoFit/>
          </a:bodyPr>
          <a:lstStyle/>
          <a:p>
            <a:pPr marL="514350" indent="-514350">
              <a:buFont typeface="+mj-lt"/>
              <a:buAutoNum type="alphaLcPeriod" startAt="2"/>
            </a:pPr>
            <a:r>
              <a:rPr lang="en-US" sz="2800" b="1" dirty="0" smtClean="0"/>
              <a:t>Interpretation leads to the establishment of explanatory concepts that can serve as a guide for future research studies; it opens new avenues of intellectual adventure and stimulates the quest for more knowledge;</a:t>
            </a:r>
          </a:p>
          <a:p>
            <a:pPr marL="514350" indent="-514350">
              <a:buFont typeface="+mj-lt"/>
              <a:buAutoNum type="alphaLcPeriod" startAt="2"/>
            </a:pPr>
            <a:r>
              <a:rPr lang="en-US" sz="2800" b="1" dirty="0" smtClean="0"/>
              <a:t>‘R’ can better appreciate only through interpretation why his findings are what they are and can make others to understand the real significance of his research findings; </a:t>
            </a:r>
          </a:p>
          <a:p>
            <a:pPr marL="514350" indent="-514350">
              <a:buFont typeface="+mj-lt"/>
              <a:buAutoNum type="alphaLcPeriod" startAt="2"/>
            </a:pPr>
            <a:r>
              <a:rPr lang="en-US" sz="2800" b="1" dirty="0" smtClean="0"/>
              <a:t>The interpretation of the findings often results into hypothesis:  e.g. from exploratory to experiment.</a:t>
            </a:r>
            <a:endParaRPr lang="id-ID" sz="2800" b="1" dirty="0"/>
          </a:p>
        </p:txBody>
      </p:sp>
    </p:spTree>
    <p:extLst>
      <p:ext uri="{BB962C8B-B14F-4D97-AF65-F5344CB8AC3E}">
        <p14:creationId xmlns:p14="http://schemas.microsoft.com/office/powerpoint/2010/main" xmlns="" val="15847370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970865"/>
          </a:xfrm>
          <a:prstGeom prst="rect">
            <a:avLst/>
          </a:prstGeom>
          <a:noFill/>
        </p:spPr>
        <p:txBody>
          <a:bodyPr wrap="square" rtlCol="0">
            <a:spAutoFit/>
          </a:bodyPr>
          <a:lstStyle/>
          <a:p>
            <a:r>
              <a:rPr lang="en-US" sz="2800" b="1" dirty="0" smtClean="0"/>
              <a:t>D. IN USE OF STANDARD MEASURING INSTRUMENTS</a:t>
            </a:r>
          </a:p>
          <a:p>
            <a:endParaRPr lang="en-US" b="1" dirty="0"/>
          </a:p>
          <a:p>
            <a:pPr marL="457200" indent="-457200">
              <a:buFont typeface="+mj-lt"/>
              <a:buAutoNum type="arabicPeriod"/>
            </a:pPr>
            <a:r>
              <a:rPr lang="en-US" sz="2400" b="1" dirty="0" smtClean="0"/>
              <a:t>FAILS TO CHECK THE CONTENT VALIDITY OF ACHIEVEMENT MEASURES IN THE SITUATION IN WHICH THE RESEARCH IS TO BE CARRIED OUT.</a:t>
            </a:r>
          </a:p>
          <a:p>
            <a:pPr marL="457200" indent="-457200">
              <a:buFont typeface="+mj-lt"/>
              <a:buAutoNum type="arabicPeriod"/>
            </a:pPr>
            <a:r>
              <a:rPr lang="en-US" sz="2400" b="1" dirty="0" smtClean="0"/>
              <a:t>FAILS TO STANDARDIZE OR CONTROL THE SUPERVISOR’S ROLE IN THE DATA COLLECTION SITUATION, THEREFORE INTRODUCING BIAS RESULTING FROM NONSTANDARD INSTRUCTIONS, COACHING OF SOME OF THE ENUMERTORS INVOLVED IN THE STUDY, AND VARIATIONS IN DEGREE OF ASSISTANCE GIVEN ENUMERATORS DURING DATA COLLECTION.</a:t>
            </a:r>
          </a:p>
          <a:p>
            <a:pPr marL="457200" indent="-457200">
              <a:buFont typeface="+mj-lt"/>
              <a:buAutoNum type="arabicPeriod"/>
            </a:pPr>
            <a:r>
              <a:rPr lang="en-US" sz="2400" b="1" dirty="0" smtClean="0"/>
              <a:t>FAILS TO CHECK VALIDITY AND RELIABLITIY DATA.</a:t>
            </a:r>
          </a:p>
          <a:p>
            <a:pPr marL="457200" indent="-457200">
              <a:buFont typeface="+mj-lt"/>
              <a:buAutoNum type="arabicPeriod"/>
            </a:pPr>
            <a:r>
              <a:rPr lang="en-US" sz="2400" b="1" dirty="0" smtClean="0"/>
              <a:t>USES PERSONALITY INVENTORIES AND OTHER SELF-REPORTING DEVICES IN SITUATIONS IN WHICH THE SUBJECT MIGHT BE EXPECTED TO FAKE HIS/HER REPLIES IN ORDER TO CREATE A DESIRED IMPRESSION.</a:t>
            </a:r>
            <a:endParaRPr lang="id-ID" sz="2400" b="1" dirty="0"/>
          </a:p>
        </p:txBody>
      </p:sp>
    </p:spTree>
    <p:extLst>
      <p:ext uri="{BB962C8B-B14F-4D97-AF65-F5344CB8AC3E}">
        <p14:creationId xmlns:p14="http://schemas.microsoft.com/office/powerpoint/2010/main" xmlns="" val="16203431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82000" cy="4893647"/>
          </a:xfrm>
          <a:prstGeom prst="rect">
            <a:avLst/>
          </a:prstGeom>
          <a:noFill/>
        </p:spPr>
        <p:txBody>
          <a:bodyPr wrap="square" rtlCol="0">
            <a:spAutoFit/>
          </a:bodyPr>
          <a:lstStyle/>
          <a:p>
            <a:pPr marL="457200" indent="-457200">
              <a:buFont typeface="+mj-lt"/>
              <a:buAutoNum type="arabicPeriod" startAt="5"/>
            </a:pPr>
            <a:r>
              <a:rPr lang="en-US" sz="2400" b="1" dirty="0" smtClean="0"/>
              <a:t>ASSUMES THAT STANDARD TESTS MEASURE WHAT THEY CLAIM TO MEASURE WITHOUT MAKING A THOROUGH EVALUATION OF VALIDITY DATA AVAILABLE.</a:t>
            </a:r>
          </a:p>
          <a:p>
            <a:pPr marL="457200" indent="-457200">
              <a:buFont typeface="+mj-lt"/>
              <a:buAutoNum type="arabicPeriod" startAt="5"/>
            </a:pPr>
            <a:r>
              <a:rPr lang="en-US" sz="2400" b="1" dirty="0" smtClean="0"/>
              <a:t>ATTEMPTS TO USE MEASURES THAT HE/SHE IS NOT TRAINED TO ADMINISTER, ANALYZE, OR INERPRET.</a:t>
            </a:r>
          </a:p>
          <a:p>
            <a:pPr marL="457200" indent="-457200">
              <a:buFont typeface="+mj-lt"/>
              <a:buAutoNum type="arabicPeriod" startAt="5"/>
            </a:pPr>
            <a:r>
              <a:rPr lang="en-US" sz="2400" b="1" dirty="0" smtClean="0"/>
              <a:t>FAILS TO MAKE OPTIMUM USE OF THE TESTING TIME HE/SHE HAS AVAILABLE BY ADMINISTERING LONG TESTS WHEN SHORTER ONES ARE AVAILABLE THAT MEET THE REQUIREMENTS OF RESEARCH PROJECT EQUALLY WELL.</a:t>
            </a:r>
          </a:p>
          <a:p>
            <a:pPr marL="457200" indent="-457200">
              <a:buFont typeface="+mj-lt"/>
              <a:buAutoNum type="arabicPeriod" startAt="5"/>
            </a:pPr>
            <a:r>
              <a:rPr lang="en-US" sz="2400" b="1" dirty="0" smtClean="0"/>
              <a:t>DOES NOT CARRY OUT A PRETRIAL OF HIS MEAURING INTRUMENTS AND, AS A RESULTS, MAKES BLUDERS IN THE ADMINISTRATION PROCEDURES DURING THE COLLECTION OF HIS/HER FIRST DATA, THUS INTRODUCING BIAS.</a:t>
            </a:r>
            <a:endParaRPr lang="id-ID" sz="2400" b="1" dirty="0"/>
          </a:p>
        </p:txBody>
      </p:sp>
    </p:spTree>
    <p:extLst>
      <p:ext uri="{BB962C8B-B14F-4D97-AF65-F5344CB8AC3E}">
        <p14:creationId xmlns:p14="http://schemas.microsoft.com/office/powerpoint/2010/main" xmlns="" val="32909014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45111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52400"/>
            <a:ext cx="8382000" cy="6494085"/>
          </a:xfrm>
          <a:prstGeom prst="rect">
            <a:avLst/>
          </a:prstGeom>
          <a:noFill/>
        </p:spPr>
        <p:txBody>
          <a:bodyPr wrap="square" rtlCol="0">
            <a:spAutoFit/>
          </a:bodyPr>
          <a:lstStyle/>
          <a:p>
            <a:r>
              <a:rPr lang="en-US" sz="4000" b="1" dirty="0" smtClean="0"/>
              <a:t>TECHNIQUE OF INTERPRETATION</a:t>
            </a:r>
          </a:p>
          <a:p>
            <a:endParaRPr lang="en-US" sz="4000" b="1" dirty="0" smtClean="0"/>
          </a:p>
          <a:p>
            <a:r>
              <a:rPr lang="en-US" sz="2800" b="1" dirty="0" smtClean="0"/>
              <a:t>The task of interpretation is not an easy job, rather it requires a great skill and dexterity on the part of researcher. Interpretation is an art that one learns through practice and experience.</a:t>
            </a:r>
          </a:p>
          <a:p>
            <a:endParaRPr lang="en-US" sz="2800" b="1" dirty="0"/>
          </a:p>
          <a:p>
            <a:r>
              <a:rPr lang="en-US" sz="2800" b="1" dirty="0" smtClean="0"/>
              <a:t>The technique of interpretation as follows:</a:t>
            </a:r>
          </a:p>
          <a:p>
            <a:pPr marL="514350" indent="-514350">
              <a:buFont typeface="+mj-lt"/>
              <a:buAutoNum type="alphaLcPeriod"/>
            </a:pPr>
            <a:r>
              <a:rPr lang="en-US" sz="2800" b="1" dirty="0" smtClean="0"/>
              <a:t>‘R’ must give reasonable explanation of his findings and he must interpret the lines of relationship in terms of the underlying processes. In fact, this is the technique of how generalization should be done and concepts be formulated.</a:t>
            </a:r>
          </a:p>
          <a:p>
            <a:endParaRPr lang="id-ID" sz="2800" b="1" dirty="0"/>
          </a:p>
        </p:txBody>
      </p:sp>
    </p:spTree>
    <p:extLst>
      <p:ext uri="{BB962C8B-B14F-4D97-AF65-F5344CB8AC3E}">
        <p14:creationId xmlns:p14="http://schemas.microsoft.com/office/powerpoint/2010/main" xmlns="" val="1082650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693866"/>
          </a:xfrm>
          <a:prstGeom prst="rect">
            <a:avLst/>
          </a:prstGeom>
          <a:noFill/>
        </p:spPr>
        <p:txBody>
          <a:bodyPr wrap="square" rtlCol="0">
            <a:spAutoFit/>
          </a:bodyPr>
          <a:lstStyle/>
          <a:p>
            <a:pPr marL="514350" indent="-514350">
              <a:buFont typeface="+mj-lt"/>
              <a:buAutoNum type="alphaLcPeriod" startAt="2"/>
            </a:pPr>
            <a:r>
              <a:rPr lang="en-US" sz="2800" b="1" dirty="0" smtClean="0"/>
              <a:t>Extraneous information, if collected during the study, must be considered while interpreting the final results of research study, for it may prove to be a key factor in understanding the problem under consideration;</a:t>
            </a:r>
          </a:p>
          <a:p>
            <a:pPr marL="514350" indent="-514350">
              <a:buFont typeface="+mj-lt"/>
              <a:buAutoNum type="alphaLcPeriod" startAt="2"/>
            </a:pPr>
            <a:r>
              <a:rPr lang="en-US" sz="2800" b="1" dirty="0" smtClean="0"/>
              <a:t>It is advisable, before embarking upon final interpretation, to consult someone having insight into the study. Such a consultation will result in correct interpretation, and will enhance the utility of research results;</a:t>
            </a:r>
          </a:p>
          <a:p>
            <a:pPr marL="514350" indent="-514350">
              <a:buFont typeface="+mj-lt"/>
              <a:buAutoNum type="alphaLcPeriod" startAt="2"/>
            </a:pPr>
            <a:r>
              <a:rPr lang="en-US" sz="2800" b="1" dirty="0" smtClean="0"/>
              <a:t>‘R’ must accomplish the task of interpretation only after considering all relevant factors affecting the problem to avoid false generalization. He must be in no hurry while interpreting results.</a:t>
            </a:r>
            <a:endParaRPr lang="id-ID" sz="2800" b="1" dirty="0"/>
          </a:p>
        </p:txBody>
      </p:sp>
    </p:spTree>
    <p:extLst>
      <p:ext uri="{BB962C8B-B14F-4D97-AF65-F5344CB8AC3E}">
        <p14:creationId xmlns:p14="http://schemas.microsoft.com/office/powerpoint/2010/main" xmlns="" val="2196634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344" y="533400"/>
            <a:ext cx="8610600" cy="5078313"/>
          </a:xfrm>
          <a:prstGeom prst="rect">
            <a:avLst/>
          </a:prstGeom>
          <a:noFill/>
        </p:spPr>
        <p:txBody>
          <a:bodyPr wrap="square" rtlCol="0">
            <a:spAutoFit/>
          </a:bodyPr>
          <a:lstStyle/>
          <a:p>
            <a:r>
              <a:rPr lang="en-US" sz="3600" b="1" dirty="0" smtClean="0"/>
              <a:t>PRECAUTION IN INTERPRETATION</a:t>
            </a:r>
          </a:p>
          <a:p>
            <a:endParaRPr lang="en-US" sz="3600" b="1" dirty="0"/>
          </a:p>
          <a:p>
            <a:r>
              <a:rPr lang="en-US" sz="3600" b="1" dirty="0" smtClean="0"/>
              <a:t>One should always remember that even it the data are properly collected and analyzed, wrong interpretation lead to inaccurate conclusions. It is essential that the task of interpretation be accomplished with patience in an impartial manner and in correct perspective.</a:t>
            </a:r>
          </a:p>
        </p:txBody>
      </p:sp>
    </p:spTree>
    <p:extLst>
      <p:ext uri="{BB962C8B-B14F-4D97-AF65-F5344CB8AC3E}">
        <p14:creationId xmlns:p14="http://schemas.microsoft.com/office/powerpoint/2010/main" xmlns="" val="2314946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028" y="228600"/>
            <a:ext cx="8621486" cy="6555641"/>
          </a:xfrm>
          <a:prstGeom prst="rect">
            <a:avLst/>
          </a:prstGeom>
          <a:noFill/>
        </p:spPr>
        <p:txBody>
          <a:bodyPr wrap="square" rtlCol="0">
            <a:spAutoFit/>
          </a:bodyPr>
          <a:lstStyle/>
          <a:p>
            <a:r>
              <a:rPr lang="en-US" sz="2800" b="1" dirty="0"/>
              <a:t>‘R’ must pay attention to following points for correct interpretation:</a:t>
            </a:r>
            <a:endParaRPr lang="id-ID" sz="2800" b="1" dirty="0"/>
          </a:p>
          <a:p>
            <a:pPr marL="514350" indent="-514350">
              <a:buFont typeface="+mj-lt"/>
              <a:buAutoNum type="arabicPeriod"/>
            </a:pPr>
            <a:endParaRPr lang="en-US" sz="2800" b="1" dirty="0" smtClean="0"/>
          </a:p>
          <a:p>
            <a:pPr marL="514350" indent="-514350">
              <a:buFont typeface="+mj-lt"/>
              <a:buAutoNum type="arabicPeriod"/>
            </a:pPr>
            <a:r>
              <a:rPr lang="en-US" sz="2800" b="1" dirty="0" smtClean="0"/>
              <a:t>‘R’ must satisfy himself that</a:t>
            </a:r>
          </a:p>
          <a:p>
            <a:pPr marL="514350" indent="-514350">
              <a:buFont typeface="+mj-lt"/>
              <a:buAutoNum type="arabicPeriod"/>
            </a:pPr>
            <a:r>
              <a:rPr lang="en-US" sz="2800" b="1" u="sng" dirty="0" smtClean="0"/>
              <a:t>(a)</a:t>
            </a:r>
            <a:r>
              <a:rPr lang="en-US" sz="2800" b="1" dirty="0" smtClean="0"/>
              <a:t> data are appropriate, trustworthy and adequate for drawing inference; </a:t>
            </a:r>
            <a:r>
              <a:rPr lang="en-US" sz="2800" b="1" u="sng" dirty="0" smtClean="0"/>
              <a:t>(b)</a:t>
            </a:r>
            <a:r>
              <a:rPr lang="en-US" sz="2800" b="1" dirty="0" smtClean="0"/>
              <a:t> the data reflect good homogeneity; and </a:t>
            </a:r>
            <a:r>
              <a:rPr lang="en-US" sz="2800" b="1" u="sng" dirty="0" smtClean="0"/>
              <a:t>(c)</a:t>
            </a:r>
            <a:r>
              <a:rPr lang="en-US" sz="2800" b="1" dirty="0" smtClean="0"/>
              <a:t>  proper analysis has been done through statistical methods.</a:t>
            </a:r>
          </a:p>
          <a:p>
            <a:pPr marL="514350" indent="-514350">
              <a:buFont typeface="+mj-lt"/>
              <a:buAutoNum type="arabicPeriod"/>
            </a:pPr>
            <a:r>
              <a:rPr lang="en-US" sz="2800" b="1" dirty="0" smtClean="0"/>
              <a:t>‘R’ must remain cautious about the error that can possibly arise in the process of interpreting results. Errors can be arise due to false generalization &amp;/or due to wrong interpretation of statistical measures. He should be well equipped with must know the correct use of statistical measures for drawing inferences concerning his study. </a:t>
            </a:r>
            <a:endParaRPr lang="id-ID" sz="2800" b="1" dirty="0"/>
          </a:p>
        </p:txBody>
      </p:sp>
    </p:spTree>
    <p:extLst>
      <p:ext uri="{BB962C8B-B14F-4D97-AF65-F5344CB8AC3E}">
        <p14:creationId xmlns:p14="http://schemas.microsoft.com/office/powerpoint/2010/main" xmlns="" val="3659168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14169</TotalTime>
  <Words>3493</Words>
  <Application>Microsoft Office PowerPoint</Application>
  <PresentationFormat>On-screen Show (4:3)</PresentationFormat>
  <Paragraphs>246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TEMU XIV</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 XIV</dc:title>
  <dc:creator>Idrus</dc:creator>
  <cp:lastModifiedBy>univ_indonusa</cp:lastModifiedBy>
  <cp:revision>57</cp:revision>
  <dcterms:created xsi:type="dcterms:W3CDTF">2015-09-11T17:52:00Z</dcterms:created>
  <dcterms:modified xsi:type="dcterms:W3CDTF">2016-01-12T01:43:13Z</dcterms:modified>
</cp:coreProperties>
</file>