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2"/>
  </p:notesMasterIdLst>
  <p:sldIdLst>
    <p:sldId id="257" r:id="rId4"/>
    <p:sldId id="301" r:id="rId5"/>
    <p:sldId id="302" r:id="rId6"/>
    <p:sldId id="311" r:id="rId7"/>
    <p:sldId id="312" r:id="rId8"/>
    <p:sldId id="313" r:id="rId9"/>
    <p:sldId id="314" r:id="rId10"/>
    <p:sldId id="303" r:id="rId11"/>
    <p:sldId id="310" r:id="rId12"/>
    <p:sldId id="304" r:id="rId13"/>
    <p:sldId id="305" r:id="rId14"/>
    <p:sldId id="306" r:id="rId15"/>
    <p:sldId id="30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9" r:id="rId29"/>
    <p:sldId id="300"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AED95-49C1-4A29-806B-2D446FD7CFE0}"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268CB-1DDE-4779-BEAB-B5C6660C576C}" type="slidenum">
              <a:rPr lang="en-US" smtClean="0"/>
              <a:t>‹#›</a:t>
            </a:fld>
            <a:endParaRPr lang="en-US"/>
          </a:p>
        </p:txBody>
      </p:sp>
    </p:spTree>
    <p:extLst>
      <p:ext uri="{BB962C8B-B14F-4D97-AF65-F5344CB8AC3E}">
        <p14:creationId xmlns:p14="http://schemas.microsoft.com/office/powerpoint/2010/main" val="320266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9/15/2015 4:30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b="1" dirty="0" smtClean="0"/>
              <a:t>TEMU IX</a:t>
            </a:r>
            <a:endParaRPr lang="en-US" sz="6600" b="1" dirty="0"/>
          </a:p>
        </p:txBody>
      </p:sp>
      <p:sp>
        <p:nvSpPr>
          <p:cNvPr id="3" name="Subtitle 2"/>
          <p:cNvSpPr>
            <a:spLocks noGrp="1"/>
          </p:cNvSpPr>
          <p:nvPr>
            <p:ph type="subTitle" idx="1"/>
          </p:nvPr>
        </p:nvSpPr>
        <p:spPr>
          <a:xfrm>
            <a:off x="762000" y="3581400"/>
            <a:ext cx="7681913" cy="1370012"/>
          </a:xfrm>
        </p:spPr>
        <p:txBody>
          <a:bodyPr>
            <a:noAutofit/>
          </a:bodyPr>
          <a:lstStyle/>
          <a:p>
            <a:pPr algn="ctr"/>
            <a:r>
              <a:rPr lang="en-US" sz="4800" b="1" dirty="0" smtClean="0"/>
              <a:t>REVIEW:</a:t>
            </a:r>
          </a:p>
          <a:p>
            <a:pPr algn="ctr"/>
            <a:r>
              <a:rPr lang="en-US" sz="4800" b="1" dirty="0" smtClean="0"/>
              <a:t>VARIABEL, HIPOTESIS, DAN TERMINOLOGI</a:t>
            </a:r>
            <a:endParaRPr lang="en-US" sz="48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3" y="1447800"/>
            <a:ext cx="7924800" cy="2923877"/>
          </a:xfrm>
          <a:prstGeom prst="rect">
            <a:avLst/>
          </a:prstGeom>
          <a:noFill/>
        </p:spPr>
        <p:txBody>
          <a:bodyPr wrap="square" rtlCol="0">
            <a:spAutoFit/>
          </a:bodyPr>
          <a:lstStyle/>
          <a:p>
            <a:r>
              <a:rPr lang="en-US" sz="3600" b="1" dirty="0" smtClean="0"/>
              <a:t>HIPOTESIS KAUSAL</a:t>
            </a:r>
          </a:p>
          <a:p>
            <a:endParaRPr lang="en-US" sz="3600" b="1" dirty="0" smtClean="0"/>
          </a:p>
          <a:p>
            <a:r>
              <a:rPr lang="en-US" sz="2800" b="1" dirty="0" smtClean="0"/>
              <a:t>PERNYATAAN DARI PENJELASAN ATAU PROPOSISI KAUSAL YG MEMILIKI SETIDAKNYA SATU VARIABEL INDEPENDEN DAN SATU VARIABEL DEPENDEN DAN BELUM DIUJI SECARA EMPIRIS</a:t>
            </a:r>
            <a:endParaRPr lang="id-ID" sz="2800" b="1" dirty="0"/>
          </a:p>
        </p:txBody>
      </p:sp>
    </p:spTree>
    <p:extLst>
      <p:ext uri="{BB962C8B-B14F-4D97-AF65-F5344CB8AC3E}">
        <p14:creationId xmlns:p14="http://schemas.microsoft.com/office/powerpoint/2010/main" val="12669625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5509200"/>
          </a:xfrm>
          <a:prstGeom prst="rect">
            <a:avLst/>
          </a:prstGeom>
          <a:noFill/>
        </p:spPr>
        <p:txBody>
          <a:bodyPr wrap="square" rtlCol="0">
            <a:spAutoFit/>
          </a:bodyPr>
          <a:lstStyle/>
          <a:p>
            <a:pPr algn="ctr"/>
            <a:r>
              <a:rPr lang="en-US" sz="3600" b="1" dirty="0" smtClean="0"/>
              <a:t>KARAKTERISTIK HIPOTESIS KAUSAL</a:t>
            </a:r>
          </a:p>
          <a:p>
            <a:endParaRPr lang="en-US" sz="3600" b="1" dirty="0"/>
          </a:p>
          <a:p>
            <a:pPr marL="514350" indent="-514350">
              <a:buAutoNum type="arabicPeriod"/>
            </a:pPr>
            <a:r>
              <a:rPr lang="en-US" sz="2800" b="1" dirty="0" smtClean="0"/>
              <a:t>HIPOTESIS SETIDAKNYA MEMILIKI DUA VARIABEL;</a:t>
            </a:r>
          </a:p>
          <a:p>
            <a:pPr marL="514350" indent="-514350">
              <a:buAutoNum type="arabicPeriod"/>
            </a:pPr>
            <a:r>
              <a:rPr lang="en-US" sz="2800" b="1" dirty="0" smtClean="0"/>
              <a:t>HIPOTESIS MENGUNGKAPKAN HUBUNGAN KAUSAL ATAU SEBAB AKIBAT ANTAR VARIABEL</a:t>
            </a:r>
            <a:r>
              <a:rPr lang="en-US" sz="2800" b="1" baseline="30000" dirty="0" smtClean="0"/>
              <a:t>2</a:t>
            </a:r>
            <a:r>
              <a:rPr lang="en-US" sz="2800" b="1" dirty="0" smtClean="0"/>
              <a:t> TERSEBUT;</a:t>
            </a:r>
          </a:p>
          <a:p>
            <a:pPr marL="514350" indent="-514350">
              <a:buAutoNum type="arabicPeriod"/>
            </a:pPr>
            <a:r>
              <a:rPr lang="en-US" sz="2800" b="1" dirty="0" smtClean="0"/>
              <a:t>HIPOTESIS DAPT DINYATAKAN SEBAGAI SUATU PREDIKSI ATAU HARAPAN HASIL MASA DEPAN;</a:t>
            </a:r>
          </a:p>
          <a:p>
            <a:pPr marL="514350" indent="-514350">
              <a:buAutoNum type="arabicPeriod"/>
            </a:pPr>
            <a:r>
              <a:rPr lang="en-US" sz="2800" b="1" dirty="0" smtClean="0"/>
              <a:t>HIPOTESIS SECARA LOGIS TERKAIT DENGAN PERTANYAAN PENELITIAN;</a:t>
            </a:r>
          </a:p>
          <a:p>
            <a:pPr marL="514350" indent="-514350">
              <a:buAutoNum type="arabicPeriod"/>
            </a:pPr>
            <a:r>
              <a:rPr lang="en-US" sz="2800" b="1" dirty="0" smtClean="0"/>
              <a:t>HIPOTESIS DAPAT DIPUTAR BALIKKAN YAKNI BISA DIUJI TERHADAP BUKTI EMPIRIS DAN TERLIHAT DITERIMA ATAU DITOLAK </a:t>
            </a:r>
            <a:endParaRPr lang="id-ID" sz="2800" b="1" dirty="0"/>
          </a:p>
        </p:txBody>
      </p:sp>
    </p:spTree>
    <p:extLst>
      <p:ext uri="{BB962C8B-B14F-4D97-AF65-F5344CB8AC3E}">
        <p14:creationId xmlns:p14="http://schemas.microsoft.com/office/powerpoint/2010/main" val="40859131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4401205"/>
          </a:xfrm>
          <a:prstGeom prst="rect">
            <a:avLst/>
          </a:prstGeom>
          <a:noFill/>
        </p:spPr>
        <p:txBody>
          <a:bodyPr wrap="square" rtlCol="0">
            <a:spAutoFit/>
          </a:bodyPr>
          <a:lstStyle/>
          <a:p>
            <a:r>
              <a:rPr lang="en-US" sz="2800" b="1" dirty="0" smtClean="0"/>
              <a:t>HIPOTESIS NOL (NULL HYPOTHESIS)                                   </a:t>
            </a:r>
            <a:r>
              <a:rPr lang="en-US" sz="2800" b="1" dirty="0" smtClean="0">
                <a:sym typeface="Wingdings" panose="05000000000000000000" pitchFamily="2" charset="2"/>
              </a:rPr>
              <a:t> MENYATAKAN BAHWA TDK ADA PENGARUH/ HUBUNGAN SIGNIFIKAN DARI VARIABEL INDEPENDEN TERHADAP VAIABEL  DEPENDEN</a:t>
            </a:r>
          </a:p>
          <a:p>
            <a:endParaRPr lang="en-US" sz="2800" b="1" dirty="0">
              <a:sym typeface="Wingdings" panose="05000000000000000000" pitchFamily="2" charset="2"/>
            </a:endParaRPr>
          </a:p>
          <a:p>
            <a:r>
              <a:rPr lang="en-US" sz="2800" b="1" dirty="0" smtClean="0">
                <a:sym typeface="Wingdings" panose="05000000000000000000" pitchFamily="2" charset="2"/>
              </a:rPr>
              <a:t>HIPOTESIS ALTERNATIF (ALTERNATIVE HYPOTHESIS)         DIPASANGKAN DENGAN HIPOTESIS NOL YANG MENYATKAN BAHWA VARIABEL INDEPENDEN MEMILIKI PENGARUH SIGNIFIKAN TERHADAP VARIABEL DEPENDEN</a:t>
            </a:r>
            <a:endParaRPr lang="id-ID" sz="2800" b="1" dirty="0"/>
          </a:p>
        </p:txBody>
      </p:sp>
    </p:spTree>
    <p:extLst>
      <p:ext uri="{BB962C8B-B14F-4D97-AF65-F5344CB8AC3E}">
        <p14:creationId xmlns:p14="http://schemas.microsoft.com/office/powerpoint/2010/main" val="29751304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133600"/>
            <a:ext cx="8839200" cy="830997"/>
          </a:xfrm>
          <a:prstGeom prst="rect">
            <a:avLst/>
          </a:prstGeom>
          <a:noFill/>
        </p:spPr>
        <p:txBody>
          <a:bodyPr wrap="square" rtlCol="0">
            <a:spAutoFit/>
          </a:bodyPr>
          <a:lstStyle/>
          <a:p>
            <a:r>
              <a:rPr lang="en-US" sz="4800" b="1" dirty="0" smtClean="0"/>
              <a:t>TINJAU ULANG BEBERAPA ISTILAH</a:t>
            </a:r>
            <a:endParaRPr lang="id-ID" sz="4800" b="1" dirty="0"/>
          </a:p>
        </p:txBody>
      </p:sp>
    </p:spTree>
    <p:extLst>
      <p:ext uri="{BB962C8B-B14F-4D97-AF65-F5344CB8AC3E}">
        <p14:creationId xmlns:p14="http://schemas.microsoft.com/office/powerpoint/2010/main" val="32887894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153400" cy="3539430"/>
          </a:xfrm>
          <a:prstGeom prst="rect">
            <a:avLst/>
          </a:prstGeom>
          <a:noFill/>
        </p:spPr>
        <p:txBody>
          <a:bodyPr wrap="square" rtlCol="0">
            <a:spAutoFit/>
          </a:bodyPr>
          <a:lstStyle/>
          <a:p>
            <a:r>
              <a:rPr lang="en-US" sz="2800" b="1" dirty="0" smtClean="0"/>
              <a:t>PENELITIAN DASAR (BASIC RESEARCH) </a:t>
            </a:r>
          </a:p>
          <a:p>
            <a:endParaRPr lang="en-US" sz="2800" b="1" dirty="0" smtClean="0"/>
          </a:p>
          <a:p>
            <a:r>
              <a:rPr lang="en-US" sz="2800" b="1" dirty="0" smtClean="0"/>
              <a:t>PENELITIAN YG DIRANCANG UTK MEMAJUKAN PENGETAHUAN DASAR MENGENAI CARA BEKERJA DUNIA &amp; MEMBENTUK/MENGUJIPENJELASAN TEORITIS DGN CARA BERFOKUS PADA PERTANYAAN ‘MENGAPA’. KOMUNITAS ILMIAH MENJADI AUDIENS UTAMANYA</a:t>
            </a:r>
            <a:endParaRPr lang="id-ID" sz="2800" b="1" dirty="0"/>
          </a:p>
        </p:txBody>
      </p:sp>
    </p:spTree>
    <p:extLst>
      <p:ext uri="{BB962C8B-B14F-4D97-AF65-F5344CB8AC3E}">
        <p14:creationId xmlns:p14="http://schemas.microsoft.com/office/powerpoint/2010/main" val="18674512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3539430"/>
          </a:xfrm>
          <a:prstGeom prst="rect">
            <a:avLst/>
          </a:prstGeom>
          <a:noFill/>
        </p:spPr>
        <p:txBody>
          <a:bodyPr wrap="square" rtlCol="0">
            <a:spAutoFit/>
          </a:bodyPr>
          <a:lstStyle/>
          <a:p>
            <a:r>
              <a:rPr lang="en-US" sz="3200" b="1" dirty="0" smtClean="0"/>
              <a:t>PENELITIAN TERAPAN (APPLIED RESEARCH) </a:t>
            </a:r>
          </a:p>
          <a:p>
            <a:endParaRPr lang="en-US" sz="3200" b="1" dirty="0"/>
          </a:p>
          <a:p>
            <a:r>
              <a:rPr lang="en-US" sz="3200" b="1" dirty="0" smtClean="0"/>
              <a:t>PENELITIAN YANG DIRANCANG UNTUK MEMBERIKAN JAWABAN PRAKTIS ATAS MASALAH NYATA ATAU MENJELASKAN KEBUTUHAN PRAKTISI SECARA LANGSUNG DAN SPESIFIK</a:t>
            </a:r>
            <a:endParaRPr lang="id-ID" sz="3200" b="1" dirty="0"/>
          </a:p>
        </p:txBody>
      </p:sp>
    </p:spTree>
    <p:extLst>
      <p:ext uri="{BB962C8B-B14F-4D97-AF65-F5344CB8AC3E}">
        <p14:creationId xmlns:p14="http://schemas.microsoft.com/office/powerpoint/2010/main" val="5594940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05800" cy="3046988"/>
          </a:xfrm>
          <a:prstGeom prst="rect">
            <a:avLst/>
          </a:prstGeom>
          <a:noFill/>
        </p:spPr>
        <p:txBody>
          <a:bodyPr wrap="square" rtlCol="0">
            <a:spAutoFit/>
          </a:bodyPr>
          <a:lstStyle/>
          <a:p>
            <a:r>
              <a:rPr lang="en-US" sz="3200" b="1" dirty="0" smtClean="0"/>
              <a:t>PENELTIAN EVALUASI  (EVALUATION RESEARCH) </a:t>
            </a:r>
          </a:p>
          <a:p>
            <a:endParaRPr lang="en-US" sz="3200" b="1" dirty="0"/>
          </a:p>
          <a:p>
            <a:r>
              <a:rPr lang="en-US" sz="3200" b="1" dirty="0" smtClean="0"/>
              <a:t>PENELITIAN TERAPAN YANG MENCOBA MENENTUKAN SEBERAPA BAIK SUATU PROGRAM ATAU KEBIJAKAN MENCAPAI TUJUAN DAN SASARANNYA</a:t>
            </a:r>
            <a:endParaRPr lang="id-ID" sz="3200" b="1" dirty="0"/>
          </a:p>
        </p:txBody>
      </p:sp>
    </p:spTree>
    <p:extLst>
      <p:ext uri="{BB962C8B-B14F-4D97-AF65-F5344CB8AC3E}">
        <p14:creationId xmlns:p14="http://schemas.microsoft.com/office/powerpoint/2010/main" val="17763515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4031873"/>
          </a:xfrm>
          <a:prstGeom prst="rect">
            <a:avLst/>
          </a:prstGeom>
          <a:noFill/>
        </p:spPr>
        <p:txBody>
          <a:bodyPr wrap="square" rtlCol="0">
            <a:spAutoFit/>
          </a:bodyPr>
          <a:lstStyle/>
          <a:p>
            <a:r>
              <a:rPr lang="en-US" sz="3200" b="1" dirty="0" smtClean="0"/>
              <a:t>PENELITIAN BERORIENTASI PADA TINDAKAN (ACTION RESEARCH) </a:t>
            </a:r>
          </a:p>
          <a:p>
            <a:endParaRPr lang="en-US" sz="3200" b="1" dirty="0" smtClean="0"/>
          </a:p>
          <a:p>
            <a:r>
              <a:rPr lang="en-US" sz="3200" b="1" dirty="0" smtClean="0"/>
              <a:t>PENELITIAN TERAPAN YANG TUJUAN UTAMANYA UNTUK MEMFASILITASI PERUBAHAN SOSIAL ATAU MEMBAWA TUJUAN SOSIAL-POLITIK YANG BERORIENTASI PADA NILAI</a:t>
            </a:r>
            <a:endParaRPr lang="id-ID" sz="3200" b="1" dirty="0"/>
          </a:p>
        </p:txBody>
      </p:sp>
    </p:spTree>
    <p:extLst>
      <p:ext uri="{BB962C8B-B14F-4D97-AF65-F5344CB8AC3E}">
        <p14:creationId xmlns:p14="http://schemas.microsoft.com/office/powerpoint/2010/main" val="34379865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6494085"/>
          </a:xfrm>
          <a:prstGeom prst="rect">
            <a:avLst/>
          </a:prstGeom>
          <a:noFill/>
        </p:spPr>
        <p:txBody>
          <a:bodyPr wrap="square" rtlCol="0">
            <a:spAutoFit/>
          </a:bodyPr>
          <a:lstStyle/>
          <a:p>
            <a:r>
              <a:rPr lang="en-US" sz="3200" b="1" dirty="0" smtClean="0"/>
              <a:t>KAJI TINDAKAN PARTISIPATIF (PARTICIPATORY ACTION RESEARCH) </a:t>
            </a:r>
          </a:p>
          <a:p>
            <a:endParaRPr lang="en-US" sz="3200" b="1" dirty="0"/>
          </a:p>
          <a:p>
            <a:r>
              <a:rPr lang="en-US" sz="3200" b="1" dirty="0" smtClean="0"/>
              <a:t>PENELITIAN TINDAKAN DENGAN PARA PESERTA PENELITIAN SECARA AKTIF MEMBANTU MERANCANG DAN MELAKSANAKAN STUDI PENELITIANNYA. </a:t>
            </a:r>
          </a:p>
          <a:p>
            <a:r>
              <a:rPr lang="en-US" sz="3200" b="1" dirty="0" smtClean="0"/>
              <a:t>JENIS PENELITIAN INI MENEKANKAN PD UPAYA MENDEMOKRATISASIKAN PENCIPTAAN PENGETAHUAN &amp; TERLIBAT DALAM TINDAKAN KOLEKTIF, SERTA MENGASUMSIKAN BAHWA PENGETAHUAN TIMBUL DARI PARTISIPASI DALAM PENELITIAN</a:t>
            </a:r>
            <a:endParaRPr lang="id-ID" sz="3200" b="1" dirty="0"/>
          </a:p>
        </p:txBody>
      </p:sp>
    </p:spTree>
    <p:extLst>
      <p:ext uri="{BB962C8B-B14F-4D97-AF65-F5344CB8AC3E}">
        <p14:creationId xmlns:p14="http://schemas.microsoft.com/office/powerpoint/2010/main" val="37230787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4524315"/>
          </a:xfrm>
          <a:prstGeom prst="rect">
            <a:avLst/>
          </a:prstGeom>
          <a:noFill/>
        </p:spPr>
        <p:txBody>
          <a:bodyPr wrap="square" rtlCol="0">
            <a:spAutoFit/>
          </a:bodyPr>
          <a:lstStyle/>
          <a:p>
            <a:r>
              <a:rPr lang="en-US" sz="3200" b="1" dirty="0" smtClean="0"/>
              <a:t>PENILAIAN DAMPAK SOSIAL (SOCIAL IMPACT ASSESSMENT) </a:t>
            </a:r>
          </a:p>
          <a:p>
            <a:endParaRPr lang="en-US" sz="3200" b="1" dirty="0"/>
          </a:p>
          <a:p>
            <a:r>
              <a:rPr lang="en-US" sz="3200" b="1" dirty="0" smtClean="0"/>
              <a:t>PENELITIAN TERAPAN YANG MENDOKUMENTASIKAN KEMUNGKINAN KONSEKUENSI UNTUK BERBAGAI BIDANG KEHIDUPAN SOSIAL APABILA PERUBAHAN BARU BERSKALA BESAR DIHADIRKAN DI TENGAH-TENGAH KOMUNITAS</a:t>
            </a:r>
            <a:endParaRPr lang="id-ID" sz="3200" b="1" dirty="0"/>
          </a:p>
        </p:txBody>
      </p:sp>
    </p:spTree>
    <p:extLst>
      <p:ext uri="{BB962C8B-B14F-4D97-AF65-F5344CB8AC3E}">
        <p14:creationId xmlns:p14="http://schemas.microsoft.com/office/powerpoint/2010/main" val="305815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1743"/>
            <a:ext cx="8153400" cy="646331"/>
          </a:xfrm>
          <a:prstGeom prst="rect">
            <a:avLst/>
          </a:prstGeom>
          <a:noFill/>
        </p:spPr>
        <p:txBody>
          <a:bodyPr wrap="square" rtlCol="0">
            <a:spAutoFit/>
          </a:bodyPr>
          <a:lstStyle/>
          <a:p>
            <a:pPr algn="ctr"/>
            <a:r>
              <a:rPr lang="en-US" sz="3600" b="1" dirty="0" smtClean="0"/>
              <a:t>VARIABEL DAN HIPOTESIS</a:t>
            </a:r>
            <a:endParaRPr lang="id-ID" sz="3600" b="1" dirty="0"/>
          </a:p>
        </p:txBody>
      </p:sp>
      <p:sp>
        <p:nvSpPr>
          <p:cNvPr id="3" name="TextBox 2"/>
          <p:cNvSpPr txBox="1"/>
          <p:nvPr/>
        </p:nvSpPr>
        <p:spPr>
          <a:xfrm>
            <a:off x="512618" y="990600"/>
            <a:ext cx="8174182" cy="5262979"/>
          </a:xfrm>
          <a:prstGeom prst="rect">
            <a:avLst/>
          </a:prstGeom>
          <a:noFill/>
        </p:spPr>
        <p:txBody>
          <a:bodyPr wrap="square" rtlCol="0">
            <a:spAutoFit/>
          </a:bodyPr>
          <a:lstStyle/>
          <a:p>
            <a:r>
              <a:rPr lang="en-US" sz="2800" b="1" dirty="0" smtClean="0"/>
              <a:t>VARIABEL ADL KONSEP YANG BERVARIASI.</a:t>
            </a:r>
          </a:p>
          <a:p>
            <a:endParaRPr lang="en-US" sz="2800" b="1" dirty="0"/>
          </a:p>
          <a:p>
            <a:r>
              <a:rPr lang="en-US" sz="2800" b="1" dirty="0" smtClean="0"/>
              <a:t>KONSEP:</a:t>
            </a:r>
          </a:p>
          <a:p>
            <a:endParaRPr lang="en-US" sz="2800" b="1" dirty="0"/>
          </a:p>
          <a:p>
            <a:pPr marL="514350" indent="-514350">
              <a:buAutoNum type="alphaUcPeriod"/>
            </a:pPr>
            <a:r>
              <a:rPr lang="en-US" sz="2800" b="1" dirty="0" smtClean="0"/>
              <a:t>MENGACU PADA FENOMENA YANG TETAP</a:t>
            </a:r>
          </a:p>
          <a:p>
            <a:pPr marL="514350" indent="-514350">
              <a:buAutoNum type="alphaUcPeriod"/>
            </a:pPr>
            <a:r>
              <a:rPr lang="en-US" sz="2800" b="1" dirty="0" smtClean="0"/>
              <a:t>BERVARIASI DALAM KUANTITAS, INTENSITAS </a:t>
            </a:r>
            <a:r>
              <a:rPr lang="en-US" sz="2800" b="1" dirty="0" smtClean="0">
                <a:sym typeface="Wingdings" panose="05000000000000000000" pitchFamily="2" charset="2"/>
              </a:rPr>
              <a:t> DISEBUT VARIABEL </a:t>
            </a:r>
          </a:p>
          <a:p>
            <a:endParaRPr lang="en-US" sz="2800" b="1" dirty="0">
              <a:sym typeface="Wingdings" panose="05000000000000000000" pitchFamily="2" charset="2"/>
            </a:endParaRPr>
          </a:p>
          <a:p>
            <a:r>
              <a:rPr lang="en-US" sz="2800" b="1" dirty="0" smtClean="0">
                <a:sym typeface="Wingdings" panose="05000000000000000000" pitchFamily="2" charset="2"/>
              </a:rPr>
              <a:t>VARIABEL </a:t>
            </a:r>
            <a:r>
              <a:rPr lang="en-US" sz="2800" b="1" dirty="0" smtClean="0"/>
              <a:t>HARUS MEMPUNYAI DUA ATAU LEBIH NILAI</a:t>
            </a:r>
          </a:p>
          <a:p>
            <a:endParaRPr lang="en-US" sz="2800" b="1" dirty="0" smtClean="0"/>
          </a:p>
          <a:p>
            <a:r>
              <a:rPr lang="en-US" sz="2800" b="1" dirty="0" smtClean="0"/>
              <a:t>ATRIBUT ADALAH NILAI ATAU KATEGORI DARI SUATU VARIABEL</a:t>
            </a:r>
            <a:endParaRPr lang="id-ID" sz="2800" b="1" dirty="0"/>
          </a:p>
        </p:txBody>
      </p:sp>
    </p:spTree>
    <p:extLst>
      <p:ext uri="{BB962C8B-B14F-4D97-AF65-F5344CB8AC3E}">
        <p14:creationId xmlns:p14="http://schemas.microsoft.com/office/powerpoint/2010/main" val="41643569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153400" cy="3108543"/>
          </a:xfrm>
          <a:prstGeom prst="rect">
            <a:avLst/>
          </a:prstGeom>
          <a:noFill/>
        </p:spPr>
        <p:txBody>
          <a:bodyPr wrap="square" rtlCol="0">
            <a:spAutoFit/>
          </a:bodyPr>
          <a:lstStyle/>
          <a:p>
            <a:r>
              <a:rPr lang="en-US" sz="2800" b="1" dirty="0" smtClean="0"/>
              <a:t>PENILAIAN KEBUTUHAN (NEEDS ASSESSMENT)</a:t>
            </a:r>
          </a:p>
          <a:p>
            <a:endParaRPr lang="en-US" sz="2800" b="1" dirty="0" smtClean="0"/>
          </a:p>
          <a:p>
            <a:r>
              <a:rPr lang="en-US" sz="2800" b="1" dirty="0" smtClean="0"/>
              <a:t>PENELITIAN TERAPAN YANG MENGUMPULKAN INFORMASI DESKRIPTIF MENGENAI KEBUTUHAN, PERSOALAN A/ KEPEDULIAN TERMASUK BESARAN (MAGNITUDE), JANGKAUAN, DAN DERAJAT KEPARAHANNYA</a:t>
            </a:r>
            <a:endParaRPr lang="id-ID" sz="2800" b="1" dirty="0"/>
          </a:p>
        </p:txBody>
      </p:sp>
    </p:spTree>
    <p:extLst>
      <p:ext uri="{BB962C8B-B14F-4D97-AF65-F5344CB8AC3E}">
        <p14:creationId xmlns:p14="http://schemas.microsoft.com/office/powerpoint/2010/main" val="20253323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77200" cy="3970318"/>
          </a:xfrm>
          <a:prstGeom prst="rect">
            <a:avLst/>
          </a:prstGeom>
          <a:noFill/>
        </p:spPr>
        <p:txBody>
          <a:bodyPr wrap="square" rtlCol="0">
            <a:spAutoFit/>
          </a:bodyPr>
          <a:lstStyle/>
          <a:p>
            <a:r>
              <a:rPr lang="en-US" sz="2800" b="1" dirty="0" smtClean="0"/>
              <a:t>PENELITIAN EKSPLORASI (EXPLORATORY RESEARCH) </a:t>
            </a:r>
          </a:p>
          <a:p>
            <a:endParaRPr lang="en-US" sz="2800" b="1" dirty="0" smtClean="0"/>
          </a:p>
          <a:p>
            <a:r>
              <a:rPr lang="en-US" sz="2800" b="1" dirty="0" smtClean="0"/>
              <a:t>PENELITIAN YANG TUJUAN UTAMANYA ADALAH UNTUK MENYELIDIKI PERSOALAN ATAU FENOMENA YANG SEDIKITSEKALI DIPAHAMI DAN MENGEMBANGKAN GAGASAN AWAL MENGENAI HAL TERSEBUT DAN BERANJAK PADA PENYEMPURNAAN PERTANYAAN </a:t>
            </a:r>
            <a:r>
              <a:rPr lang="en-US" sz="2800" b="1" dirty="0" err="1" smtClean="0"/>
              <a:t>PERTANYAAN</a:t>
            </a:r>
            <a:r>
              <a:rPr lang="en-US" sz="2800" b="1" dirty="0" smtClean="0"/>
              <a:t> PENELITIAN</a:t>
            </a:r>
            <a:endParaRPr lang="id-ID" sz="2800" b="1" dirty="0"/>
          </a:p>
        </p:txBody>
      </p:sp>
    </p:spTree>
    <p:extLst>
      <p:ext uri="{BB962C8B-B14F-4D97-AF65-F5344CB8AC3E}">
        <p14:creationId xmlns:p14="http://schemas.microsoft.com/office/powerpoint/2010/main" val="22961390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3970318"/>
          </a:xfrm>
          <a:prstGeom prst="rect">
            <a:avLst/>
          </a:prstGeom>
          <a:noFill/>
        </p:spPr>
        <p:txBody>
          <a:bodyPr wrap="square" rtlCol="0">
            <a:spAutoFit/>
          </a:bodyPr>
          <a:lstStyle/>
          <a:p>
            <a:r>
              <a:rPr lang="en-US" sz="2800" b="1" dirty="0" smtClean="0"/>
              <a:t>PENELITIAN DESKRIPTIF (DESCRIPTIVE RESEARCH) </a:t>
            </a:r>
          </a:p>
          <a:p>
            <a:endParaRPr lang="en-US" sz="2800" b="1" dirty="0"/>
          </a:p>
          <a:p>
            <a:r>
              <a:rPr lang="en-US" sz="2800" b="1" dirty="0" smtClean="0"/>
              <a:t>PENELITIAN YANG TUJUAN UTAMANYA ADALAH UNTUK ‘MEMBERIKAN GAMBARAN ‘ DENGAN MENGGUNAKAN KATA-KATA DAN ANGKA SERTA UNTUK MENYAJIKAN PROFIL, KLASIFIKASI JENIS, ATAU GARIS BESAR TAHAPAN GUNA MENJAWAB PERTANYAAN : SIAPA, KAPAN, DIMANA, DAN BAGAIMANA</a:t>
            </a:r>
            <a:endParaRPr lang="id-ID" sz="2800" b="1" dirty="0"/>
          </a:p>
        </p:txBody>
      </p:sp>
    </p:spTree>
    <p:extLst>
      <p:ext uri="{BB962C8B-B14F-4D97-AF65-F5344CB8AC3E}">
        <p14:creationId xmlns:p14="http://schemas.microsoft.com/office/powerpoint/2010/main" val="25772753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458200" cy="2677656"/>
          </a:xfrm>
          <a:prstGeom prst="rect">
            <a:avLst/>
          </a:prstGeom>
          <a:noFill/>
        </p:spPr>
        <p:txBody>
          <a:bodyPr wrap="square" rtlCol="0">
            <a:spAutoFit/>
          </a:bodyPr>
          <a:lstStyle/>
          <a:p>
            <a:r>
              <a:rPr lang="en-US" sz="2800" b="1" dirty="0" smtClean="0"/>
              <a:t>PENELITIAN EKSPLANATORI (EXPLANATORY RESEARCH) </a:t>
            </a:r>
          </a:p>
          <a:p>
            <a:endParaRPr lang="en-US" sz="2800" b="1" dirty="0"/>
          </a:p>
          <a:p>
            <a:r>
              <a:rPr lang="en-US" sz="2800" b="1" dirty="0" smtClean="0"/>
              <a:t>PENELITIAN YANG TUJUAN UTAMANYA ADALAH MENJELASKAN ALASAN TERJADINYA PERISTIWA DAN UNTUK MEMBENTUK, MEMPERDALAM, MENGMBANGKAN, ATAU MENGUJI TEORI</a:t>
            </a:r>
            <a:endParaRPr lang="id-ID" sz="2800" b="1" dirty="0"/>
          </a:p>
        </p:txBody>
      </p:sp>
    </p:spTree>
    <p:extLst>
      <p:ext uri="{BB962C8B-B14F-4D97-AF65-F5344CB8AC3E}">
        <p14:creationId xmlns:p14="http://schemas.microsoft.com/office/powerpoint/2010/main" val="39660134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693866"/>
          </a:xfrm>
          <a:prstGeom prst="rect">
            <a:avLst/>
          </a:prstGeom>
          <a:noFill/>
        </p:spPr>
        <p:txBody>
          <a:bodyPr wrap="square" rtlCol="0">
            <a:spAutoFit/>
          </a:bodyPr>
          <a:lstStyle/>
          <a:p>
            <a:r>
              <a:rPr lang="en-US" sz="2800" b="1" dirty="0" smtClean="0"/>
              <a:t>PENELITIAN STUDI KASUS (CASE STUDY RESEARCH) </a:t>
            </a:r>
          </a:p>
          <a:p>
            <a:endParaRPr lang="en-US" sz="2800" b="1" dirty="0"/>
          </a:p>
          <a:p>
            <a:r>
              <a:rPr lang="en-US" sz="2800" b="1" dirty="0" smtClean="0"/>
              <a:t>PENELITIAN YANG BERUPA PENELIDIKAN MENDALAM DARI BERBAGAI MACAM INFORMASI MENGENAI BEBERAPA UNIT ATAU KASUS UNTUK 1 PRIODE ATAU ANTAR BEBERAPA PERIODE MAJEMUK</a:t>
            </a:r>
          </a:p>
          <a:p>
            <a:endParaRPr lang="en-US" sz="2800" b="1" dirty="0" smtClean="0"/>
          </a:p>
          <a:p>
            <a:endParaRPr lang="en-US" sz="2800" b="1" dirty="0" smtClean="0"/>
          </a:p>
          <a:p>
            <a:endParaRPr lang="en-US" sz="2800" b="1" dirty="0"/>
          </a:p>
          <a:p>
            <a:r>
              <a:rPr lang="en-US" sz="2800" b="1" dirty="0" smtClean="0"/>
              <a:t>PENELITIAN POTONG SILANG (CROSS SECTIONAL STUDY)</a:t>
            </a:r>
          </a:p>
          <a:p>
            <a:endParaRPr lang="en-US" sz="2800" b="1" dirty="0"/>
          </a:p>
          <a:p>
            <a:r>
              <a:rPr lang="en-US" sz="2800" b="1" dirty="0" smtClean="0"/>
              <a:t>PENELITIAN YANG MENELAAH INFORMASI DALAM BERBAGAI KASUS PADA SATU WAKTU TERTENTU</a:t>
            </a:r>
            <a:endParaRPr lang="id-ID" sz="2800" b="1" dirty="0"/>
          </a:p>
        </p:txBody>
      </p:sp>
    </p:spTree>
    <p:extLst>
      <p:ext uri="{BB962C8B-B14F-4D97-AF65-F5344CB8AC3E}">
        <p14:creationId xmlns:p14="http://schemas.microsoft.com/office/powerpoint/2010/main" val="38459950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686800" cy="4832092"/>
          </a:xfrm>
          <a:prstGeom prst="rect">
            <a:avLst/>
          </a:prstGeom>
          <a:noFill/>
        </p:spPr>
        <p:txBody>
          <a:bodyPr wrap="square" rtlCol="0">
            <a:spAutoFit/>
          </a:bodyPr>
          <a:lstStyle/>
          <a:p>
            <a:r>
              <a:rPr lang="en-US" sz="2800" b="1" dirty="0" smtClean="0"/>
              <a:t>PENELITIAN LONGITUDINAL (LONGITUDINAL RESEARCH) </a:t>
            </a:r>
          </a:p>
          <a:p>
            <a:endParaRPr lang="en-US" sz="2800" b="1" dirty="0"/>
          </a:p>
          <a:p>
            <a:r>
              <a:rPr lang="en-US" sz="2800" b="1" dirty="0" smtClean="0"/>
              <a:t>PENELITIAN YANG MENELAAH INFORMASI ANTAR BERBAGAI UNIT PADA LEBIH DARI SUATU WAKTU TERTENTU </a:t>
            </a:r>
          </a:p>
          <a:p>
            <a:endParaRPr lang="en-US" sz="2800" b="1" dirty="0"/>
          </a:p>
          <a:p>
            <a:endParaRPr lang="en-US" sz="2800" b="1" dirty="0" smtClean="0"/>
          </a:p>
          <a:p>
            <a:r>
              <a:rPr lang="en-US" sz="2800" b="1" dirty="0" smtClean="0"/>
              <a:t>PENELITIAN DERET WAKTU (TIME SERIES RESEARCH) PENELITIAN LONGITUDINAL DENGAN INFORMSI DAPAT BERUPA KASUS-KASUS ATAU ORANG YANG BERBEDA DALAM SETIAP BEBERAPA PERIODE WAKTU</a:t>
            </a:r>
            <a:endParaRPr lang="id-ID" sz="2800" b="1" dirty="0"/>
          </a:p>
        </p:txBody>
      </p:sp>
    </p:spTree>
    <p:extLst>
      <p:ext uri="{BB962C8B-B14F-4D97-AF65-F5344CB8AC3E}">
        <p14:creationId xmlns:p14="http://schemas.microsoft.com/office/powerpoint/2010/main" val="21944837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7163"/>
            <a:ext cx="8735333" cy="62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112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9" y="533400"/>
            <a:ext cx="9156132"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77211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6124754"/>
          </a:xfrm>
          <a:prstGeom prst="rect">
            <a:avLst/>
          </a:prstGeom>
          <a:noFill/>
        </p:spPr>
        <p:txBody>
          <a:bodyPr wrap="square" rtlCol="0">
            <a:spAutoFit/>
          </a:bodyPr>
          <a:lstStyle/>
          <a:p>
            <a:r>
              <a:rPr lang="en-US" sz="2800" b="1" dirty="0" smtClean="0"/>
              <a:t>STUDI PANEL (PANEL STUDY) </a:t>
            </a:r>
          </a:p>
          <a:p>
            <a:endParaRPr lang="en-US" sz="2800" b="1" dirty="0"/>
          </a:p>
          <a:p>
            <a:r>
              <a:rPr lang="en-US" sz="2800" b="1" dirty="0" smtClean="0"/>
              <a:t>PENELITIAN LONGITUDINAL DENGAN INFORMASI BERUPA KASUS-KASUS ATAU ORANG YANG IDENTIK DALAM SETIAP BEBERAPA PERIODE WAKTU TERTENTU</a:t>
            </a:r>
          </a:p>
          <a:p>
            <a:endParaRPr lang="en-US" sz="2800" b="1" dirty="0"/>
          </a:p>
          <a:p>
            <a:endParaRPr lang="en-US" sz="2800" b="1" dirty="0" smtClean="0"/>
          </a:p>
          <a:p>
            <a:r>
              <a:rPr lang="en-US" sz="2800" b="1" dirty="0" smtClean="0"/>
              <a:t>STUDI KOHORT (COHORT STUDY</a:t>
            </a:r>
          </a:p>
          <a:p>
            <a:endParaRPr lang="en-US" sz="2800" b="1" dirty="0"/>
          </a:p>
          <a:p>
            <a:r>
              <a:rPr lang="en-US" sz="2800" b="1" dirty="0" smtClean="0"/>
              <a:t>PENELITIAN LONGITUDINAL YANG MELACAK INFORMASI MENGENAI SUATU KATEGORI KASUS ATAU ORANG YANG BERBAGI PENGALAMAN YANG SAMA PADA SUATU PERIODE TERTENTU SEPANJANG PERIODE WAKTU TERTENTU</a:t>
            </a:r>
            <a:endParaRPr lang="id-ID" sz="2800" b="1" dirty="0"/>
          </a:p>
        </p:txBody>
      </p:sp>
    </p:spTree>
    <p:extLst>
      <p:ext uri="{BB962C8B-B14F-4D97-AF65-F5344CB8AC3E}">
        <p14:creationId xmlns:p14="http://schemas.microsoft.com/office/powerpoint/2010/main" val="279376900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42218" cy="6555641"/>
          </a:xfrm>
          <a:prstGeom prst="rect">
            <a:avLst/>
          </a:prstGeom>
          <a:noFill/>
        </p:spPr>
        <p:txBody>
          <a:bodyPr wrap="square" rtlCol="0">
            <a:spAutoFit/>
          </a:bodyPr>
          <a:lstStyle/>
          <a:p>
            <a:r>
              <a:rPr lang="en-US" sz="2800" b="1" dirty="0" smtClean="0"/>
              <a:t>PENELITIAN EKSPERIMEN (EXPERIMENTAL RESEARCH) </a:t>
            </a:r>
          </a:p>
          <a:p>
            <a:endParaRPr lang="en-US" sz="2800" b="1" dirty="0"/>
          </a:p>
          <a:p>
            <a:r>
              <a:rPr lang="en-US" sz="2800" b="1" dirty="0" smtClean="0"/>
              <a:t>PENELITIAN DENGAN MEMANIPULASI BERBAGAI KONDISI UNTUK BEBERAPA PESERTA PENELITIAN  DAN DIBANDINGKAN DENGAN RESPONS KELOMPOK KONTROL UNTUK MEMPELAJARI ADANYA PERBEDAAN AKIBAT PERLAKUAN TERSEBUT</a:t>
            </a:r>
          </a:p>
          <a:p>
            <a:endParaRPr lang="en-US" sz="2800" b="1" dirty="0"/>
          </a:p>
          <a:p>
            <a:endParaRPr lang="en-US" sz="2800" b="1" dirty="0" smtClean="0"/>
          </a:p>
          <a:p>
            <a:r>
              <a:rPr lang="en-US" sz="2800" b="1" dirty="0" smtClean="0"/>
              <a:t>PENELITIAN SURVEI (SURVEY RESEARCH)</a:t>
            </a:r>
          </a:p>
          <a:p>
            <a:endParaRPr lang="en-US" sz="2800" b="1" dirty="0"/>
          </a:p>
          <a:p>
            <a:r>
              <a:rPr lang="en-US" sz="2800" b="1" dirty="0" smtClean="0"/>
              <a:t>PENELITIAN KUANTITATIF SIPENELITI SECARA SISTEMATIS MENGAJUKAN PERTANYAN YANG SAMA KEPADA ORANG DALAM JUMLAH BANYAK KEMUDIAN MENCATAT JAWABAN MEREKA</a:t>
            </a:r>
            <a:endParaRPr lang="id-ID" sz="2800" b="1" dirty="0"/>
          </a:p>
        </p:txBody>
      </p:sp>
    </p:spTree>
    <p:extLst>
      <p:ext uri="{BB962C8B-B14F-4D97-AF65-F5344CB8AC3E}">
        <p14:creationId xmlns:p14="http://schemas.microsoft.com/office/powerpoint/2010/main" val="4669629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3662541"/>
          </a:xfrm>
          <a:prstGeom prst="rect">
            <a:avLst/>
          </a:prstGeom>
          <a:noFill/>
        </p:spPr>
        <p:txBody>
          <a:bodyPr wrap="square" rtlCol="0">
            <a:spAutoFit/>
          </a:bodyPr>
          <a:lstStyle/>
          <a:p>
            <a:r>
              <a:rPr lang="en-US" sz="3600" b="1" dirty="0" smtClean="0"/>
              <a:t>VARIABEL:</a:t>
            </a:r>
          </a:p>
          <a:p>
            <a:endParaRPr lang="en-US" sz="2800" b="1" dirty="0"/>
          </a:p>
          <a:p>
            <a:pPr marL="342900" indent="-342900">
              <a:buAutoNum type="alphaUcPeriod"/>
            </a:pPr>
            <a:r>
              <a:rPr lang="en-US" sz="2800" b="1" dirty="0" smtClean="0"/>
              <a:t>VARIABEL BEBAS ( INDEPENDENT VARIABEL)</a:t>
            </a:r>
          </a:p>
          <a:p>
            <a:pPr marL="342900" indent="-342900">
              <a:buAutoNum type="alphaUcPeriod"/>
            </a:pPr>
            <a:r>
              <a:rPr lang="en-US" sz="2800" b="1" dirty="0" smtClean="0"/>
              <a:t>VARIABEL TERIKAT (DEPENDENT VARIABEL</a:t>
            </a:r>
            <a:r>
              <a:rPr lang="en-US" sz="2800" dirty="0" smtClean="0"/>
              <a:t>)</a:t>
            </a:r>
          </a:p>
          <a:p>
            <a:pPr marL="342900" indent="-342900">
              <a:buAutoNum type="alphaUcPeriod"/>
            </a:pPr>
            <a:r>
              <a:rPr lang="en-US" sz="2800" b="1" dirty="0" smtClean="0"/>
              <a:t>VARIABEL SELA (INTERVINING VARIABEL)</a:t>
            </a:r>
          </a:p>
          <a:p>
            <a:pPr marL="342900" indent="-342900">
              <a:buAutoNum type="alphaUcPeriod"/>
            </a:pPr>
            <a:endParaRPr lang="en-US" sz="2800" b="1" dirty="0"/>
          </a:p>
          <a:p>
            <a:r>
              <a:rPr lang="en-US" sz="2800" b="1" dirty="0" smtClean="0"/>
              <a:t>BAGAIMANA MENENTUKAN DEPENDENT DAN INDEPENDENT VARIABLE? </a:t>
            </a:r>
            <a:r>
              <a:rPr lang="en-US" sz="2800" b="1" dirty="0" smtClean="0">
                <a:sym typeface="Wingdings" panose="05000000000000000000" pitchFamily="2" charset="2"/>
              </a:rPr>
              <a:t>DISKUSI</a:t>
            </a:r>
            <a:endParaRPr lang="id-ID" sz="2800" b="1" dirty="0"/>
          </a:p>
        </p:txBody>
      </p:sp>
    </p:spTree>
    <p:extLst>
      <p:ext uri="{BB962C8B-B14F-4D97-AF65-F5344CB8AC3E}">
        <p14:creationId xmlns:p14="http://schemas.microsoft.com/office/powerpoint/2010/main" val="376121502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05800" cy="4401205"/>
          </a:xfrm>
          <a:prstGeom prst="rect">
            <a:avLst/>
          </a:prstGeom>
          <a:noFill/>
        </p:spPr>
        <p:txBody>
          <a:bodyPr wrap="square" rtlCol="0">
            <a:spAutoFit/>
          </a:bodyPr>
          <a:lstStyle/>
          <a:p>
            <a:r>
              <a:rPr lang="en-US" sz="2800" b="1" dirty="0" smtClean="0"/>
              <a:t>PENELITIAN NONREAKTIF (NONREACTIVE RESEARCH) </a:t>
            </a:r>
          </a:p>
          <a:p>
            <a:endParaRPr lang="en-US" sz="2800" b="1" dirty="0"/>
          </a:p>
          <a:p>
            <a:r>
              <a:rPr lang="en-US" sz="2800" b="1" dirty="0" smtClean="0"/>
              <a:t>METODE PENELITIAN YANG ORANG-ORANGNYA TIDAK SADAR MEREKA SEDANG DIPELAJARI</a:t>
            </a:r>
          </a:p>
          <a:p>
            <a:endParaRPr lang="en-US" sz="2800" b="1" dirty="0"/>
          </a:p>
          <a:p>
            <a:endParaRPr lang="en-US" sz="2800" b="1" dirty="0" smtClean="0"/>
          </a:p>
          <a:p>
            <a:r>
              <a:rPr lang="en-US" sz="2800" b="1" dirty="0" smtClean="0"/>
              <a:t>ANALISIS ISI (CONTENT ANALYSIS) </a:t>
            </a:r>
          </a:p>
          <a:p>
            <a:endParaRPr lang="en-US" sz="2800" b="1" dirty="0"/>
          </a:p>
          <a:p>
            <a:r>
              <a:rPr lang="en-US" sz="2800" b="1" dirty="0" smtClean="0"/>
              <a:t>PENELITIAN YANG ISI DARI MEDIUM KOMUNIKASINYA SECARA SISTEMATIS DI CATAT DAN DI ANALISIS</a:t>
            </a:r>
            <a:endParaRPr lang="id-ID" sz="2800" b="1" dirty="0"/>
          </a:p>
        </p:txBody>
      </p:sp>
    </p:spTree>
    <p:extLst>
      <p:ext uri="{BB962C8B-B14F-4D97-AF65-F5344CB8AC3E}">
        <p14:creationId xmlns:p14="http://schemas.microsoft.com/office/powerpoint/2010/main" val="11251898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55182" cy="6124754"/>
          </a:xfrm>
          <a:prstGeom prst="rect">
            <a:avLst/>
          </a:prstGeom>
          <a:noFill/>
        </p:spPr>
        <p:txBody>
          <a:bodyPr wrap="square" rtlCol="0">
            <a:spAutoFit/>
          </a:bodyPr>
          <a:lstStyle/>
          <a:p>
            <a:r>
              <a:rPr lang="en-US" sz="2800" b="1" dirty="0" smtClean="0"/>
              <a:t>PENELITIAN STATISTIK YANG TELAH ADA             (EXISTING STATISTICS RESEARCH) </a:t>
            </a:r>
          </a:p>
          <a:p>
            <a:endParaRPr lang="en-US" sz="2800" b="1" dirty="0"/>
          </a:p>
          <a:p>
            <a:r>
              <a:rPr lang="en-US" sz="2800" b="1" dirty="0" smtClean="0"/>
              <a:t>PENELITIAN DENGAN SESEORANG MEMERIKSA ULANG DAN SECARA STATISTIK MENGANALISIS DATA KUANTITATIF YANG TELAH DIKUMPUULKAN OLEH LEMBAGA PEMERINTAH ATAU ORGANISASI LAIN</a:t>
            </a:r>
          </a:p>
          <a:p>
            <a:endParaRPr lang="en-US" sz="2800" b="1" dirty="0"/>
          </a:p>
          <a:p>
            <a:endParaRPr lang="en-US" sz="2800" b="1" dirty="0" smtClean="0"/>
          </a:p>
          <a:p>
            <a:r>
              <a:rPr lang="en-US" sz="2800" b="1" dirty="0" smtClean="0"/>
              <a:t>PENELITIAN LAPANGAN (FIELD RESEARCH) PENELITIAN KUALITATIF YANG PENELITINYA SECARA LANGSUNG MENGAMATI DAN MENCATAT ORANG-ORANG DALAM PENATAAN ALAMIAH UNTUK JANGKA WAKTU YANG LAMA</a:t>
            </a:r>
            <a:endParaRPr lang="id-ID" sz="2800" b="1" dirty="0"/>
          </a:p>
        </p:txBody>
      </p:sp>
    </p:spTree>
    <p:extLst>
      <p:ext uri="{BB962C8B-B14F-4D97-AF65-F5344CB8AC3E}">
        <p14:creationId xmlns:p14="http://schemas.microsoft.com/office/powerpoint/2010/main" val="336845207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963" y="152400"/>
            <a:ext cx="8534400" cy="6555641"/>
          </a:xfrm>
          <a:prstGeom prst="rect">
            <a:avLst/>
          </a:prstGeom>
          <a:noFill/>
        </p:spPr>
        <p:txBody>
          <a:bodyPr wrap="square" rtlCol="0">
            <a:spAutoFit/>
          </a:bodyPr>
          <a:lstStyle/>
          <a:p>
            <a:r>
              <a:rPr lang="en-US" sz="3200" b="1" dirty="0" smtClean="0"/>
              <a:t>TEORI ADALAH</a:t>
            </a:r>
          </a:p>
          <a:p>
            <a:endParaRPr lang="en-US" dirty="0"/>
          </a:p>
          <a:p>
            <a:pPr marL="514350" indent="-514350">
              <a:buAutoNum type="alphaUcPeriod"/>
            </a:pPr>
            <a:r>
              <a:rPr lang="en-US" sz="2600" b="1" dirty="0" smtClean="0"/>
              <a:t>SERANGKAIAN DALIL UMUM YG TERKAIT SECARA LOGIKA YANG MENETAPKAN HUBUNGAN ANTARA DUA ATAU LEBIH VARIABEL</a:t>
            </a:r>
          </a:p>
          <a:p>
            <a:pPr marL="514350" indent="-514350">
              <a:buAutoNum type="alphaUcPeriod"/>
            </a:pPr>
            <a:r>
              <a:rPr lang="en-US" sz="2600" b="1" dirty="0" smtClean="0"/>
              <a:t>PENJELASAN MENGENAI FENOMENA TERTENTU YG MENETAPKAN SERANGKAIAN FAKTOR ATAU KONDISI SEBAB-AKIBAT YG RELEVAN</a:t>
            </a:r>
            <a:endParaRPr lang="en-US" sz="2600" b="1" dirty="0"/>
          </a:p>
          <a:p>
            <a:pPr marL="514350" indent="-514350">
              <a:buAutoNum type="alphaUcPeriod"/>
            </a:pPr>
            <a:r>
              <a:rPr lang="en-US" sz="2600" b="1" dirty="0" smtClean="0"/>
              <a:t>HAL YANG SANGAT BERARTI BAGI SEORANG PEMIKIR</a:t>
            </a:r>
          </a:p>
          <a:p>
            <a:pPr marL="514350" indent="-514350">
              <a:buAutoNum type="alphaUcPeriod"/>
            </a:pPr>
            <a:r>
              <a:rPr lang="en-US" sz="2600" b="1" dirty="0" smtClean="0"/>
              <a:t>SELURUH PANDANGAN A/ CARA MEMANDANG, MENERJEMAHKAN, DAN MEMAHAMI BERBAGAI PERISTIWA</a:t>
            </a:r>
          </a:p>
          <a:p>
            <a:pPr marL="514350" indent="-514350">
              <a:buAutoNum type="alphaUcPeriod"/>
            </a:pPr>
            <a:r>
              <a:rPr lang="en-US" sz="2600" b="1" dirty="0" smtClean="0"/>
              <a:t>KRITIKAN DIDASARI SUDUT PANDANG MORAL YANG MELAMBANGKAN NILAI KEYAKINAN</a:t>
            </a:r>
          </a:p>
          <a:p>
            <a:endParaRPr lang="en-US" sz="2600" b="1" dirty="0"/>
          </a:p>
          <a:p>
            <a:r>
              <a:rPr lang="en-US" sz="1600" b="1" dirty="0" smtClean="0"/>
              <a:t>SUMBER: </a:t>
            </a:r>
            <a:r>
              <a:rPr lang="en-US" sz="1600" b="1" dirty="0" err="1" smtClean="0"/>
              <a:t>Abend</a:t>
            </a:r>
            <a:r>
              <a:rPr lang="en-US" sz="1600" b="1" dirty="0" smtClean="0"/>
              <a:t> G, The Meaning of Theory, Sociological Theory, Vol.26, Issue 2, 28 May, 2008, page 173-199</a:t>
            </a:r>
            <a:endParaRPr lang="id-ID" sz="1600" b="1" dirty="0"/>
          </a:p>
        </p:txBody>
      </p:sp>
    </p:spTree>
    <p:extLst>
      <p:ext uri="{BB962C8B-B14F-4D97-AF65-F5344CB8AC3E}">
        <p14:creationId xmlns:p14="http://schemas.microsoft.com/office/powerpoint/2010/main" val="11418751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05800" cy="6124754"/>
          </a:xfrm>
          <a:prstGeom prst="rect">
            <a:avLst/>
          </a:prstGeom>
          <a:noFill/>
        </p:spPr>
        <p:txBody>
          <a:bodyPr wrap="square" rtlCol="0">
            <a:spAutoFit/>
          </a:bodyPr>
          <a:lstStyle/>
          <a:p>
            <a:r>
              <a:rPr lang="en-US" sz="2800" b="1" dirty="0" smtClean="0"/>
              <a:t>ABSTRAK (</a:t>
            </a:r>
            <a:r>
              <a:rPr lang="en-US" sz="2800" b="1" cap="all" dirty="0" smtClean="0"/>
              <a:t>abstract) </a:t>
            </a:r>
          </a:p>
          <a:p>
            <a:endParaRPr lang="en-US" sz="2800" b="1" cap="all" dirty="0"/>
          </a:p>
          <a:p>
            <a:r>
              <a:rPr lang="en-US" sz="2800" b="1" cap="all" dirty="0" smtClean="0"/>
              <a:t>RANGKUMAN SINGKAT DARI ARTIKEL JURNAL ILMIAH YANG BIASANYA MUNCUL PADA BAGIAN AWAL; JUGA MERUPAKAN ALAT RUNJUKAN UNTUK MENCARI JURNAL ILMIAH</a:t>
            </a:r>
          </a:p>
          <a:p>
            <a:endParaRPr lang="en-US" sz="2800" b="1" cap="all" dirty="0" smtClean="0"/>
          </a:p>
          <a:p>
            <a:endParaRPr lang="en-US" sz="2800" b="1" cap="all" dirty="0"/>
          </a:p>
          <a:p>
            <a:r>
              <a:rPr lang="en-US" sz="2800" b="1" cap="all" dirty="0" smtClean="0"/>
              <a:t>PENIPUAN PENELITIAN (RESEARH Fraud)</a:t>
            </a:r>
          </a:p>
          <a:p>
            <a:endParaRPr lang="en-US" sz="2800" b="1" cap="all" dirty="0"/>
          </a:p>
          <a:p>
            <a:r>
              <a:rPr lang="en-US" sz="2800" b="1" cap="all" dirty="0" err="1" smtClean="0"/>
              <a:t>Jenis</a:t>
            </a:r>
            <a:r>
              <a:rPr lang="en-US" sz="2800" b="1" cap="all" dirty="0" smtClean="0"/>
              <a:t> </a:t>
            </a:r>
            <a:r>
              <a:rPr lang="en-US" sz="2800" b="1" cap="all" dirty="0" err="1" smtClean="0"/>
              <a:t>perilaku</a:t>
            </a:r>
            <a:r>
              <a:rPr lang="en-US" sz="2800" b="1" cap="all" dirty="0" smtClean="0"/>
              <a:t> </a:t>
            </a:r>
            <a:r>
              <a:rPr lang="en-US" sz="2800" b="1" cap="all" dirty="0" err="1" smtClean="0"/>
              <a:t>tidak</a:t>
            </a:r>
            <a:r>
              <a:rPr lang="en-US" sz="2800" b="1" cap="all" dirty="0" smtClean="0"/>
              <a:t> </a:t>
            </a:r>
            <a:r>
              <a:rPr lang="en-US" sz="2800" b="1" cap="all" dirty="0" err="1" smtClean="0"/>
              <a:t>etis</a:t>
            </a:r>
            <a:r>
              <a:rPr lang="en-US" sz="2800" b="1" cap="all" dirty="0" smtClean="0"/>
              <a:t> </a:t>
            </a:r>
            <a:r>
              <a:rPr lang="en-US" sz="2800" b="1" cap="all" dirty="0" err="1" smtClean="0"/>
              <a:t>penelitinya</a:t>
            </a:r>
            <a:r>
              <a:rPr lang="en-US" sz="2800" b="1" cap="all" dirty="0" smtClean="0"/>
              <a:t> </a:t>
            </a:r>
            <a:r>
              <a:rPr lang="en-US" sz="2800" b="1" cap="all" dirty="0" err="1" smtClean="0"/>
              <a:t>memalsukan</a:t>
            </a:r>
            <a:r>
              <a:rPr lang="en-US" sz="2800" b="1" cap="all" dirty="0" smtClean="0"/>
              <a:t> </a:t>
            </a:r>
            <a:r>
              <a:rPr lang="en-US" sz="2800" b="1" cap="all" dirty="0" err="1" smtClean="0"/>
              <a:t>atau</a:t>
            </a:r>
            <a:r>
              <a:rPr lang="en-US" sz="2800" b="1" cap="all" dirty="0" smtClean="0"/>
              <a:t> </a:t>
            </a:r>
            <a:r>
              <a:rPr lang="en-US" sz="2800" b="1" cap="all" dirty="0" err="1" smtClean="0"/>
              <a:t>menciptakan</a:t>
            </a:r>
            <a:r>
              <a:rPr lang="en-US" sz="2800" b="1" cap="all" dirty="0" smtClean="0"/>
              <a:t> data </a:t>
            </a:r>
            <a:r>
              <a:rPr lang="en-US" sz="2800" b="1" cap="all" dirty="0" err="1" smtClean="0"/>
              <a:t>palsu</a:t>
            </a:r>
            <a:r>
              <a:rPr lang="en-US" sz="2800" b="1" cap="all" dirty="0" smtClean="0"/>
              <a:t>, </a:t>
            </a:r>
            <a:r>
              <a:rPr lang="en-US" sz="2800" b="1" cap="all" dirty="0" err="1" smtClean="0"/>
              <a:t>atau</a:t>
            </a:r>
            <a:r>
              <a:rPr lang="en-US" sz="2800" b="1" cap="all" dirty="0" smtClean="0"/>
              <a:t> </a:t>
            </a:r>
            <a:r>
              <a:rPr lang="en-US" sz="2800" b="1" cap="all" dirty="0" err="1" smtClean="0"/>
              <a:t>memalsukan</a:t>
            </a:r>
            <a:r>
              <a:rPr lang="en-US" sz="2800" b="1" cap="all" dirty="0" smtClean="0"/>
              <a:t> </a:t>
            </a:r>
            <a:r>
              <a:rPr lang="en-US" sz="2800" b="1" cap="all" dirty="0" err="1" smtClean="0"/>
              <a:t>laporan</a:t>
            </a:r>
            <a:r>
              <a:rPr lang="en-US" sz="2800" b="1" cap="all" dirty="0" smtClean="0"/>
              <a:t> </a:t>
            </a:r>
            <a:r>
              <a:rPr lang="en-US" sz="2800" b="1" cap="all" dirty="0" err="1" smtClean="0"/>
              <a:t>mengenai</a:t>
            </a:r>
            <a:r>
              <a:rPr lang="en-US" sz="2800" b="1" cap="all" dirty="0" smtClean="0"/>
              <a:t> </a:t>
            </a:r>
            <a:r>
              <a:rPr lang="en-US" sz="2800" b="1" cap="all" dirty="0" err="1" smtClean="0"/>
              <a:t>prosedur</a:t>
            </a:r>
            <a:r>
              <a:rPr lang="en-US" sz="2800" b="1" cap="all" dirty="0" smtClean="0"/>
              <a:t> </a:t>
            </a:r>
            <a:r>
              <a:rPr lang="en-US" sz="2800" b="1" cap="all" dirty="0" err="1" smtClean="0"/>
              <a:t>penelitian</a:t>
            </a:r>
            <a:endParaRPr lang="id-ID" sz="2800" b="1" cap="all" dirty="0"/>
          </a:p>
        </p:txBody>
      </p:sp>
    </p:spTree>
    <p:extLst>
      <p:ext uri="{BB962C8B-B14F-4D97-AF65-F5344CB8AC3E}">
        <p14:creationId xmlns:p14="http://schemas.microsoft.com/office/powerpoint/2010/main" val="3123078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6124754"/>
          </a:xfrm>
          <a:prstGeom prst="rect">
            <a:avLst/>
          </a:prstGeom>
          <a:noFill/>
        </p:spPr>
        <p:txBody>
          <a:bodyPr wrap="square" rtlCol="0">
            <a:spAutoFit/>
          </a:bodyPr>
          <a:lstStyle/>
          <a:p>
            <a:r>
              <a:rPr lang="en-US" sz="2800" b="1" dirty="0" smtClean="0"/>
              <a:t>PELANGGARAN ILMIAH (SCIENTIFIC MISCONDUCT) </a:t>
            </a:r>
          </a:p>
          <a:p>
            <a:endParaRPr lang="en-US" sz="2800" b="1" dirty="0"/>
          </a:p>
          <a:p>
            <a:r>
              <a:rPr lang="en-US" sz="2800" b="1" dirty="0" smtClean="0"/>
              <a:t>TINDAKAN SESEORANG YANG TERLIBAT DALAM PENIPUAN PENELITIAN, PLAGIARISME, ATAU PERILAKU YANG TIDAK ETIS YANG SECARA SIGNIFIKAN MENYIMPANG DARI PRAKTIK-PRAKTIK YANG LAZIM DALAM MELAKSANAKAN PENELITIAN YANG TELAH DITETAPKAN OLEH KOMUNITAS ILMIAH</a:t>
            </a:r>
          </a:p>
          <a:p>
            <a:endParaRPr lang="en-US" sz="2800" b="1" dirty="0"/>
          </a:p>
          <a:p>
            <a:r>
              <a:rPr lang="en-US" sz="2800" b="1" dirty="0" smtClean="0"/>
              <a:t>ANONIMITAS (ANONYMITY)</a:t>
            </a:r>
          </a:p>
          <a:p>
            <a:endParaRPr lang="en-US" sz="2800" b="1" dirty="0"/>
          </a:p>
          <a:p>
            <a:r>
              <a:rPr lang="en-US" sz="2800" b="1" dirty="0" smtClean="0"/>
              <a:t>PERLINDUNGAN ETIKA YG PESERTANYA TETAP TDK DIKENAL; IDENTITAS MEREK DILINDUNGI DAR PENGUNGKAPAN DAN TETAP TDK DIKETAHUI</a:t>
            </a:r>
            <a:endParaRPr lang="id-ID" sz="2800" b="1" dirty="0"/>
          </a:p>
        </p:txBody>
      </p:sp>
    </p:spTree>
    <p:extLst>
      <p:ext uri="{BB962C8B-B14F-4D97-AF65-F5344CB8AC3E}">
        <p14:creationId xmlns:p14="http://schemas.microsoft.com/office/powerpoint/2010/main" val="11334523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4401205"/>
          </a:xfrm>
          <a:prstGeom prst="rect">
            <a:avLst/>
          </a:prstGeom>
          <a:noFill/>
        </p:spPr>
        <p:txBody>
          <a:bodyPr wrap="square" rtlCol="0">
            <a:spAutoFit/>
          </a:bodyPr>
          <a:lstStyle/>
          <a:p>
            <a:r>
              <a:rPr lang="en-US" sz="2800" b="1" dirty="0" smtClean="0"/>
              <a:t>KERAHASIAAN (CONFIDENTIALITY)</a:t>
            </a:r>
          </a:p>
          <a:p>
            <a:endParaRPr lang="en-US" sz="2800" b="1" dirty="0"/>
          </a:p>
          <a:p>
            <a:r>
              <a:rPr lang="en-US" sz="2800" b="1" dirty="0" smtClean="0"/>
              <a:t>PERLINDUNGAN ETIS BAGI MEREKA YG DIPELAJARI DGN CARA MENYIMPAN DATA PENELITIAN SECARA RAHASIA ATAU MERAHASIAKANNYA DARI PUBLIK; TIDAK MENGELUARKAN INFORMASI DALAM CARA YG MUNGKIN BISA MENAUTKAN INDIVIDU TERTENTU DENGAN RESPONS TERTENTU; PENELITI MELAKUKANNYA DENGAN CARA MENYAJIKAN DATA HANYA DALAM BENTUK AGREGAT (MISALNYA: % , JML)</a:t>
            </a:r>
            <a:endParaRPr lang="id-ID" sz="2800" b="1" dirty="0"/>
          </a:p>
        </p:txBody>
      </p:sp>
    </p:spTree>
    <p:extLst>
      <p:ext uri="{BB962C8B-B14F-4D97-AF65-F5344CB8AC3E}">
        <p14:creationId xmlns:p14="http://schemas.microsoft.com/office/powerpoint/2010/main" val="280347976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3539430"/>
          </a:xfrm>
          <a:prstGeom prst="rect">
            <a:avLst/>
          </a:prstGeom>
          <a:noFill/>
        </p:spPr>
        <p:txBody>
          <a:bodyPr wrap="square" rtlCol="0">
            <a:spAutoFit/>
          </a:bodyPr>
          <a:lstStyle/>
          <a:p>
            <a:r>
              <a:rPr lang="en-US" sz="2800" b="1" dirty="0" smtClean="0"/>
              <a:t>KODE NUREMBERG (NUREMBERG CODE)  </a:t>
            </a:r>
          </a:p>
          <a:p>
            <a:endParaRPr lang="en-US" sz="2800" b="1" dirty="0"/>
          </a:p>
          <a:p>
            <a:r>
              <a:rPr lang="en-US" sz="2800" b="1" dirty="0" smtClean="0"/>
              <a:t>ATURAN INTERNASIONAL MENGENAI PERILAKU ETIS DAN BERMORAL YG DITETAPKAN STL PENGADILAN KEJAHATAN PERANG DLM PERANG DUNIA II SBG TANGGAPAN TERHADAP PERCOBAAN MEDIS NAZI YG TDK BERPERIKEMANUSIA AN; MERUPAKAN AWAL DARI KODE ETIK UNTUK PENELITIAN MANUSIA</a:t>
            </a:r>
            <a:endParaRPr lang="id-ID" sz="2800" b="1" dirty="0"/>
          </a:p>
        </p:txBody>
      </p:sp>
    </p:spTree>
    <p:extLst>
      <p:ext uri="{BB962C8B-B14F-4D97-AF65-F5344CB8AC3E}">
        <p14:creationId xmlns:p14="http://schemas.microsoft.com/office/powerpoint/2010/main" val="28152259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4401205"/>
          </a:xfrm>
          <a:prstGeom prst="rect">
            <a:avLst/>
          </a:prstGeom>
          <a:noFill/>
        </p:spPr>
        <p:txBody>
          <a:bodyPr wrap="square" rtlCol="0">
            <a:spAutoFit/>
          </a:bodyPr>
          <a:lstStyle/>
          <a:p>
            <a:r>
              <a:rPr lang="en-US" sz="2800" b="1" dirty="0" smtClean="0"/>
              <a:t>PENGUNGKAP KESALAHANAN (WHISTLE-BLOWER) </a:t>
            </a:r>
          </a:p>
          <a:p>
            <a:endParaRPr lang="en-US" sz="2800" b="1" dirty="0"/>
          </a:p>
          <a:p>
            <a:r>
              <a:rPr lang="en-US" sz="2800" b="1" dirty="0" smtClean="0"/>
              <a:t>SESORANG YG MENYADARI PRAKTIK YG TDK ETIS A/ TDK SAH DLM SUATU ORGANISASI, MENYUARAKAN PERLAWANAN THD MEREKA, DAN BERUPAYA MENGHENTIKAN PRAKTIK TERSEBUT MELALUI  ORGANISASI TETAPI TDK BERHASIL DAN MUNGKIN DIHUKUM ATAS PERBUATANNYA, TTP TERUS MENYUARAKAN PERLAWANAN THD PRAKTIK –PRAKTIK YG TDK ETIS</a:t>
            </a:r>
            <a:endParaRPr lang="id-ID" sz="2800" b="1" dirty="0"/>
          </a:p>
        </p:txBody>
      </p:sp>
    </p:spTree>
    <p:extLst>
      <p:ext uri="{BB962C8B-B14F-4D97-AF65-F5344CB8AC3E}">
        <p14:creationId xmlns:p14="http://schemas.microsoft.com/office/powerpoint/2010/main" val="376819950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3539430"/>
          </a:xfrm>
          <a:prstGeom prst="rect">
            <a:avLst/>
          </a:prstGeom>
          <a:noFill/>
        </p:spPr>
        <p:txBody>
          <a:bodyPr wrap="square" rtlCol="0">
            <a:spAutoFit/>
          </a:bodyPr>
          <a:lstStyle/>
          <a:p>
            <a:r>
              <a:rPr lang="en-US" sz="2800" b="1" dirty="0" smtClean="0"/>
              <a:t>REKONSTRUKSI LOGIKA (RECONSTRUCTED LOGIC) </a:t>
            </a:r>
          </a:p>
          <a:p>
            <a:endParaRPr lang="en-US" sz="2800" b="1" dirty="0"/>
          </a:p>
          <a:p>
            <a:r>
              <a:rPr lang="en-US" sz="2800" b="1" dirty="0" smtClean="0"/>
              <a:t>LOGIKA PENELITIAN YG DIDASARKAN PD PENYUSUNAN KEMBALI, STANDARDISASI, DAN PENGKODIFIKASIAN PENGETAHUAN DAN PRAKTIK PENELITIAN MENJADI ATURAN, PROSEDUR FORMAL, DAN TEHNIK YG EKSPLISIT.  </a:t>
            </a:r>
            <a:r>
              <a:rPr lang="en-US" sz="2800" b="1" dirty="0" smtClean="0">
                <a:sym typeface="Wingdings" panose="05000000000000000000" pitchFamily="2" charset="2"/>
              </a:rPr>
              <a:t></a:t>
            </a:r>
            <a:r>
              <a:rPr lang="en-US" sz="2800" b="1" dirty="0" smtClean="0"/>
              <a:t> MERUPAKAN KARAKTERISTIK PENELITIAN KUANTITATIF.</a:t>
            </a:r>
            <a:endParaRPr lang="id-ID" sz="2800" b="1" dirty="0"/>
          </a:p>
        </p:txBody>
      </p:sp>
    </p:spTree>
    <p:extLst>
      <p:ext uri="{BB962C8B-B14F-4D97-AF65-F5344CB8AC3E}">
        <p14:creationId xmlns:p14="http://schemas.microsoft.com/office/powerpoint/2010/main" val="24730106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15400" cy="5693866"/>
          </a:xfrm>
          <a:prstGeom prst="rect">
            <a:avLst/>
          </a:prstGeom>
          <a:noFill/>
        </p:spPr>
        <p:txBody>
          <a:bodyPr wrap="square" rtlCol="0">
            <a:spAutoFit/>
          </a:bodyPr>
          <a:lstStyle/>
          <a:p>
            <a:r>
              <a:rPr lang="en-US" sz="2800" b="1" u="sng" dirty="0" smtClean="0"/>
              <a:t>The definition of a variable</a:t>
            </a:r>
            <a:r>
              <a:rPr lang="en-US" sz="2800" b="1" dirty="0" smtClean="0"/>
              <a:t>: an image, perception or concept that can be measure – hence capable of taking different values – is called a variable.</a:t>
            </a:r>
          </a:p>
          <a:p>
            <a:endParaRPr lang="en-US" sz="2800" b="1" dirty="0"/>
          </a:p>
          <a:p>
            <a:r>
              <a:rPr lang="en-US" sz="2800" b="1" u="sng" dirty="0" smtClean="0"/>
              <a:t>The difference between a concept and a variable</a:t>
            </a:r>
            <a:r>
              <a:rPr lang="en-US" sz="2800" b="1" dirty="0" smtClean="0"/>
              <a:t>:</a:t>
            </a:r>
          </a:p>
          <a:p>
            <a:r>
              <a:rPr lang="en-US" sz="2800" b="1" dirty="0" smtClean="0"/>
              <a:t>Concepts are mental images or perceptions and therefore their meaning varies markedly from individual to individual.</a:t>
            </a:r>
          </a:p>
          <a:p>
            <a:r>
              <a:rPr lang="en-US" sz="2800" b="1" dirty="0" smtClean="0"/>
              <a:t>A concept cannot be measured whereas a variable can be subjected to measurement by crude/refined or subjective/objective.</a:t>
            </a:r>
          </a:p>
          <a:p>
            <a:r>
              <a:rPr lang="en-US" sz="2800" b="1" dirty="0" smtClean="0"/>
              <a:t>It is therefore </a:t>
            </a:r>
            <a:r>
              <a:rPr lang="en-US" sz="2800" b="1" dirty="0" err="1" smtClean="0"/>
              <a:t>importnt</a:t>
            </a:r>
            <a:r>
              <a:rPr lang="en-US" sz="2800" b="1" dirty="0" smtClean="0"/>
              <a:t> for the concept to be converted into variables. units of measurement.</a:t>
            </a:r>
            <a:endParaRPr lang="id-ID" sz="2800" b="1" dirty="0"/>
          </a:p>
        </p:txBody>
      </p:sp>
    </p:spTree>
    <p:extLst>
      <p:ext uri="{BB962C8B-B14F-4D97-AF65-F5344CB8AC3E}">
        <p14:creationId xmlns:p14="http://schemas.microsoft.com/office/powerpoint/2010/main" val="396557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23244422"/>
              </p:ext>
            </p:extLst>
          </p:nvPr>
        </p:nvGraphicFramePr>
        <p:xfrm>
          <a:off x="14176" y="1600200"/>
          <a:ext cx="9129823" cy="2316480"/>
        </p:xfrm>
        <a:graphic>
          <a:graphicData uri="http://schemas.openxmlformats.org/drawingml/2006/table">
            <a:tbl>
              <a:tblPr firstRow="1" bandRow="1">
                <a:tableStyleId>{5C22544A-7EE6-4342-B048-85BDC9FD1C3A}</a:tableStyleId>
              </a:tblPr>
              <a:tblGrid>
                <a:gridCol w="4100624"/>
                <a:gridCol w="5029199"/>
              </a:tblGrid>
              <a:tr h="370840">
                <a:tc>
                  <a:txBody>
                    <a:bodyPr/>
                    <a:lstStyle/>
                    <a:p>
                      <a:pPr algn="ctr"/>
                      <a:r>
                        <a:rPr lang="en-US" sz="2800" dirty="0" smtClean="0"/>
                        <a:t>Concept</a:t>
                      </a:r>
                      <a:endParaRPr lang="id-ID" sz="2800" dirty="0"/>
                    </a:p>
                  </a:txBody>
                  <a:tcPr/>
                </a:tc>
                <a:tc>
                  <a:txBody>
                    <a:bodyPr/>
                    <a:lstStyle/>
                    <a:p>
                      <a:pPr algn="ctr"/>
                      <a:r>
                        <a:rPr lang="en-US" sz="2800" dirty="0" smtClean="0"/>
                        <a:t>Variable</a:t>
                      </a:r>
                      <a:endParaRPr lang="id-ID" sz="2800" dirty="0"/>
                    </a:p>
                  </a:txBody>
                  <a:tcPr/>
                </a:tc>
              </a:tr>
              <a:tr h="370840">
                <a:tc>
                  <a:txBody>
                    <a:bodyPr/>
                    <a:lstStyle/>
                    <a:p>
                      <a:pPr marL="457200" indent="-457200">
                        <a:buFontTx/>
                        <a:buChar char="-"/>
                      </a:pPr>
                      <a:r>
                        <a:rPr lang="en-US" sz="2800" b="1" dirty="0" smtClean="0"/>
                        <a:t>Subjective impression</a:t>
                      </a:r>
                    </a:p>
                    <a:p>
                      <a:pPr marL="457200" indent="-457200">
                        <a:buFontTx/>
                        <a:buChar char="-"/>
                      </a:pPr>
                      <a:r>
                        <a:rPr lang="en-US" sz="2800" b="1" dirty="0" smtClean="0"/>
                        <a:t>No uniformity as to its Understanding among Different</a:t>
                      </a:r>
                      <a:r>
                        <a:rPr lang="en-US" sz="2800" b="1" baseline="0" dirty="0" smtClean="0"/>
                        <a:t> people</a:t>
                      </a:r>
                      <a:endParaRPr lang="id-ID" sz="2800" b="1" dirty="0"/>
                    </a:p>
                  </a:txBody>
                  <a:tcPr/>
                </a:tc>
                <a:tc>
                  <a:txBody>
                    <a:bodyPr/>
                    <a:lstStyle/>
                    <a:p>
                      <a:r>
                        <a:rPr lang="en-US" sz="2800" b="1" dirty="0" smtClean="0"/>
                        <a:t>Measurable though the degree of precision varies from scale to scale and variable to variable</a:t>
                      </a:r>
                      <a:endParaRPr lang="id-ID" sz="2800" b="1" dirty="0"/>
                    </a:p>
                  </a:txBody>
                  <a:tcPr/>
                </a:tc>
              </a:tr>
            </a:tbl>
          </a:graphicData>
        </a:graphic>
      </p:graphicFrame>
    </p:spTree>
    <p:extLst>
      <p:ext uri="{BB962C8B-B14F-4D97-AF65-F5344CB8AC3E}">
        <p14:creationId xmlns:p14="http://schemas.microsoft.com/office/powerpoint/2010/main" val="16624094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5693866"/>
          </a:xfrm>
          <a:prstGeom prst="rect">
            <a:avLst/>
          </a:prstGeom>
          <a:noFill/>
        </p:spPr>
        <p:txBody>
          <a:bodyPr wrap="square" rtlCol="0">
            <a:spAutoFit/>
          </a:bodyPr>
          <a:lstStyle/>
          <a:p>
            <a:r>
              <a:rPr lang="en-US" sz="2800" b="1" dirty="0" smtClean="0"/>
              <a:t>Concepts, </a:t>
            </a:r>
            <a:r>
              <a:rPr lang="en-US" sz="2800" b="1" i="1" dirty="0" smtClean="0"/>
              <a:t>indicators</a:t>
            </a:r>
            <a:r>
              <a:rPr lang="en-US" sz="2800" b="1" dirty="0" smtClean="0"/>
              <a:t> and variables</a:t>
            </a:r>
          </a:p>
          <a:p>
            <a:endParaRPr lang="en-US" sz="2800" b="1" dirty="0"/>
          </a:p>
          <a:p>
            <a:r>
              <a:rPr lang="en-US" sz="2800" b="1" dirty="0" smtClean="0"/>
              <a:t>If </a:t>
            </a:r>
            <a:r>
              <a:rPr lang="en-US" sz="2800" b="1" dirty="0" err="1" smtClean="0"/>
              <a:t>ou</a:t>
            </a:r>
            <a:r>
              <a:rPr lang="en-US" sz="2800" b="1" dirty="0" smtClean="0"/>
              <a:t> are using a concept in your study, you need to consider its operationalization - that is, how it will be measured.</a:t>
            </a:r>
          </a:p>
          <a:p>
            <a:r>
              <a:rPr lang="en-US" sz="2800" b="1" dirty="0" smtClean="0"/>
              <a:t>For this, you need to identify indicators – a set criteria reflective of the concept – which can be converted into variables.</a:t>
            </a:r>
          </a:p>
          <a:p>
            <a:r>
              <a:rPr lang="en-US" sz="2800" b="1" dirty="0" smtClean="0"/>
              <a:t>The choice of indicators for a concept might vary with researchers, but those selected must have a logical link with the concept.</a:t>
            </a:r>
          </a:p>
          <a:p>
            <a:endParaRPr lang="en-US" sz="2800" b="1" dirty="0"/>
          </a:p>
          <a:p>
            <a:r>
              <a:rPr lang="en-US" sz="2800" b="1" dirty="0" smtClean="0"/>
              <a:t>Concept     </a:t>
            </a:r>
            <a:r>
              <a:rPr lang="en-US" sz="2800" b="1" dirty="0" smtClean="0">
                <a:sym typeface="Wingdings" panose="05000000000000000000" pitchFamily="2" charset="2"/>
              </a:rPr>
              <a:t>    Indicators        Variables</a:t>
            </a:r>
            <a:endParaRPr lang="id-ID" sz="2800" b="1" dirty="0"/>
          </a:p>
        </p:txBody>
      </p:sp>
    </p:spTree>
    <p:extLst>
      <p:ext uri="{BB962C8B-B14F-4D97-AF65-F5344CB8AC3E}">
        <p14:creationId xmlns:p14="http://schemas.microsoft.com/office/powerpoint/2010/main" val="17299448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0124939"/>
              </p:ext>
            </p:extLst>
          </p:nvPr>
        </p:nvGraphicFramePr>
        <p:xfrm>
          <a:off x="63352" y="304800"/>
          <a:ext cx="9004448" cy="6004560"/>
        </p:xfrm>
        <a:graphic>
          <a:graphicData uri="http://schemas.openxmlformats.org/drawingml/2006/table">
            <a:tbl>
              <a:tblPr firstRow="1" bandRow="1">
                <a:tableStyleId>{5C22544A-7EE6-4342-B048-85BDC9FD1C3A}</a:tableStyleId>
              </a:tblPr>
              <a:tblGrid>
                <a:gridCol w="2222648"/>
                <a:gridCol w="2209800"/>
                <a:gridCol w="2209800"/>
                <a:gridCol w="2362200"/>
              </a:tblGrid>
              <a:tr h="370840">
                <a:tc>
                  <a:txBody>
                    <a:bodyPr/>
                    <a:lstStyle/>
                    <a:p>
                      <a:r>
                        <a:rPr lang="en-US" sz="2800" dirty="0" smtClean="0"/>
                        <a:t>Concepts</a:t>
                      </a:r>
                      <a:endParaRPr lang="id-ID" sz="2800" dirty="0"/>
                    </a:p>
                  </a:txBody>
                  <a:tcPr/>
                </a:tc>
                <a:tc>
                  <a:txBody>
                    <a:bodyPr/>
                    <a:lstStyle/>
                    <a:p>
                      <a:r>
                        <a:rPr lang="en-US" sz="2800" dirty="0" smtClean="0"/>
                        <a:t>Indicators</a:t>
                      </a:r>
                      <a:endParaRPr lang="id-ID" sz="2800" dirty="0"/>
                    </a:p>
                  </a:txBody>
                  <a:tcPr/>
                </a:tc>
                <a:tc>
                  <a:txBody>
                    <a:bodyPr/>
                    <a:lstStyle/>
                    <a:p>
                      <a:r>
                        <a:rPr lang="en-US" sz="2800" dirty="0" smtClean="0"/>
                        <a:t>Variables</a:t>
                      </a:r>
                      <a:endParaRPr lang="id-ID" sz="2800" dirty="0"/>
                    </a:p>
                  </a:txBody>
                  <a:tcPr/>
                </a:tc>
                <a:tc>
                  <a:txBody>
                    <a:bodyPr/>
                    <a:lstStyle/>
                    <a:p>
                      <a:r>
                        <a:rPr lang="en-US" sz="2800" dirty="0" smtClean="0"/>
                        <a:t>Working definition</a:t>
                      </a:r>
                      <a:endParaRPr lang="id-ID" sz="2800" dirty="0"/>
                    </a:p>
                  </a:txBody>
                  <a:tcPr/>
                </a:tc>
              </a:tr>
              <a:tr h="370840">
                <a:tc>
                  <a:txBody>
                    <a:bodyPr/>
                    <a:lstStyle/>
                    <a:p>
                      <a:r>
                        <a:rPr lang="en-US" sz="2800" b="1" dirty="0" smtClean="0"/>
                        <a:t>Rich</a:t>
                      </a:r>
                      <a:endParaRPr lang="id-ID" sz="2800" b="1" dirty="0"/>
                    </a:p>
                  </a:txBody>
                  <a:tcPr/>
                </a:tc>
                <a:tc>
                  <a:txBody>
                    <a:bodyPr/>
                    <a:lstStyle/>
                    <a:p>
                      <a:r>
                        <a:rPr lang="en-US" sz="2800" b="1" dirty="0" smtClean="0"/>
                        <a:t>1. Income</a:t>
                      </a:r>
                      <a:endParaRPr lang="id-ID" sz="2800" b="1" dirty="0"/>
                    </a:p>
                  </a:txBody>
                  <a:tcPr/>
                </a:tc>
                <a:tc>
                  <a:txBody>
                    <a:bodyPr/>
                    <a:lstStyle/>
                    <a:p>
                      <a:r>
                        <a:rPr lang="en-US" sz="2800" b="1" dirty="0" smtClean="0"/>
                        <a:t>1.</a:t>
                      </a:r>
                      <a:r>
                        <a:rPr lang="en-US" sz="2800" b="1" baseline="0" dirty="0" smtClean="0"/>
                        <a:t> Income</a:t>
                      </a:r>
                      <a:endParaRPr lang="id-ID" sz="2800" b="1" dirty="0"/>
                    </a:p>
                  </a:txBody>
                  <a:tcPr/>
                </a:tc>
                <a:tc>
                  <a:txBody>
                    <a:bodyPr/>
                    <a:lstStyle/>
                    <a:p>
                      <a:r>
                        <a:rPr lang="en-US" sz="2800" b="1" dirty="0" smtClean="0"/>
                        <a:t>1.</a:t>
                      </a:r>
                      <a:r>
                        <a:rPr lang="en-US" sz="2800" b="1" baseline="0" dirty="0" smtClean="0"/>
                        <a:t> If &gt; </a:t>
                      </a:r>
                      <a:r>
                        <a:rPr lang="en-US" sz="2800" b="1" baseline="0" dirty="0" err="1" smtClean="0"/>
                        <a:t>Rp</a:t>
                      </a:r>
                      <a:r>
                        <a:rPr lang="en-US" sz="2800" b="1" baseline="0" dirty="0" smtClean="0"/>
                        <a:t> 500,</a:t>
                      </a:r>
                    </a:p>
                  </a:txBody>
                  <a:tcPr/>
                </a:tc>
              </a:tr>
              <a:tr h="370840">
                <a:tc>
                  <a:txBody>
                    <a:bodyPr/>
                    <a:lstStyle/>
                    <a:p>
                      <a:endParaRPr lang="id-ID" sz="2800" b="1" dirty="0"/>
                    </a:p>
                  </a:txBody>
                  <a:tcPr/>
                </a:tc>
                <a:tc>
                  <a:txBody>
                    <a:bodyPr/>
                    <a:lstStyle/>
                    <a:p>
                      <a:r>
                        <a:rPr lang="en-US" sz="2800" b="1" dirty="0" smtClean="0"/>
                        <a:t>2. Assets</a:t>
                      </a:r>
                      <a:endParaRPr lang="id-ID" sz="2800" b="1" dirty="0"/>
                    </a:p>
                  </a:txBody>
                  <a:tcPr/>
                </a:tc>
                <a:tc>
                  <a:txBody>
                    <a:bodyPr/>
                    <a:lstStyle/>
                    <a:p>
                      <a:r>
                        <a:rPr lang="en-US" sz="2800" b="1" dirty="0" smtClean="0"/>
                        <a:t>2. Total value of home, car, investments</a:t>
                      </a:r>
                      <a:endParaRPr lang="id-ID" sz="2800" b="1" dirty="0"/>
                    </a:p>
                  </a:txBody>
                  <a:tcPr/>
                </a:tc>
                <a:tc>
                  <a:txBody>
                    <a:bodyPr/>
                    <a:lstStyle/>
                    <a:p>
                      <a:r>
                        <a:rPr lang="en-US" sz="2800" b="1" dirty="0" smtClean="0"/>
                        <a:t>2. If &gt; </a:t>
                      </a:r>
                      <a:r>
                        <a:rPr lang="en-US" sz="2800" b="1" dirty="0" err="1" smtClean="0"/>
                        <a:t>Rp</a:t>
                      </a:r>
                      <a:r>
                        <a:rPr lang="en-US" sz="2800" b="1" dirty="0" smtClean="0"/>
                        <a:t> 1000</a:t>
                      </a:r>
                      <a:endParaRPr lang="id-ID" sz="2800" b="1" dirty="0"/>
                    </a:p>
                  </a:txBody>
                  <a:tcPr/>
                </a:tc>
              </a:tr>
              <a:tr h="370840">
                <a:tc>
                  <a:txBody>
                    <a:bodyPr/>
                    <a:lstStyle/>
                    <a:p>
                      <a:r>
                        <a:rPr lang="en-US" sz="2800" b="1" dirty="0" smtClean="0"/>
                        <a:t>Effectiveness</a:t>
                      </a:r>
                      <a:endParaRPr lang="id-ID" sz="2800" b="1" dirty="0"/>
                    </a:p>
                  </a:txBody>
                  <a:tcPr/>
                </a:tc>
                <a:tc>
                  <a:txBody>
                    <a:bodyPr/>
                    <a:lstStyle/>
                    <a:p>
                      <a:r>
                        <a:rPr lang="en-US" sz="2800" b="1" dirty="0" smtClean="0"/>
                        <a:t>1. </a:t>
                      </a:r>
                      <a:r>
                        <a:rPr lang="en-US" sz="2800" b="1" dirty="0" smtClean="0">
                          <a:latin typeface="Symbol" panose="05050102010706020507" pitchFamily="18" charset="2"/>
                        </a:rPr>
                        <a:t>S</a:t>
                      </a:r>
                      <a:r>
                        <a:rPr lang="en-US" sz="2800" b="1" dirty="0" smtClean="0"/>
                        <a:t> guests</a:t>
                      </a:r>
                      <a:endParaRPr lang="id-ID" sz="2800" b="1" dirty="0"/>
                    </a:p>
                  </a:txBody>
                  <a:tcPr/>
                </a:tc>
                <a:tc>
                  <a:txBody>
                    <a:bodyPr/>
                    <a:lstStyle/>
                    <a:p>
                      <a:r>
                        <a:rPr lang="en-US" sz="2800" b="1" dirty="0" smtClean="0"/>
                        <a:t>1. </a:t>
                      </a:r>
                      <a:r>
                        <a:rPr lang="en-US" sz="2800" b="1" dirty="0" smtClean="0">
                          <a:latin typeface="Symbol" panose="05050102010706020507" pitchFamily="18" charset="2"/>
                        </a:rPr>
                        <a:t>S</a:t>
                      </a:r>
                      <a:r>
                        <a:rPr lang="en-US" sz="2800" b="1" dirty="0" smtClean="0"/>
                        <a:t> guests served in Month/year</a:t>
                      </a:r>
                      <a:endParaRPr lang="id-ID" sz="2800" b="1" dirty="0"/>
                    </a:p>
                  </a:txBody>
                  <a:tcPr/>
                </a:tc>
                <a:tc>
                  <a:txBody>
                    <a:bodyPr/>
                    <a:lstStyle/>
                    <a:p>
                      <a:r>
                        <a:rPr lang="en-US" sz="2800" b="1" dirty="0" smtClean="0"/>
                        <a:t>Diff, in before &amp; after levels</a:t>
                      </a:r>
                      <a:endParaRPr lang="id-ID" sz="2800" b="1" dirty="0"/>
                    </a:p>
                  </a:txBody>
                  <a:tcPr/>
                </a:tc>
              </a:tr>
              <a:tr h="370840">
                <a:tc>
                  <a:txBody>
                    <a:bodyPr/>
                    <a:lstStyle/>
                    <a:p>
                      <a:endParaRPr lang="id-ID" sz="2800" b="1" dirty="0"/>
                    </a:p>
                  </a:txBody>
                  <a:tcPr/>
                </a:tc>
                <a:tc>
                  <a:txBody>
                    <a:bodyPr/>
                    <a:lstStyle/>
                    <a:p>
                      <a:r>
                        <a:rPr lang="en-US" sz="2800" b="1" dirty="0" smtClean="0"/>
                        <a:t>2. Changes in Ratings</a:t>
                      </a:r>
                    </a:p>
                    <a:p>
                      <a:pPr marL="514350" indent="-514350">
                        <a:buAutoNum type="alphaLcPeriod"/>
                      </a:pPr>
                      <a:r>
                        <a:rPr lang="en-US" sz="2800" b="1" dirty="0" smtClean="0"/>
                        <a:t>Extent of</a:t>
                      </a:r>
                    </a:p>
                    <a:p>
                      <a:pPr marL="514350" indent="-514350">
                        <a:buAutoNum type="alphaLcPeriod"/>
                      </a:pPr>
                      <a:r>
                        <a:rPr lang="en-US" sz="2800" b="1" dirty="0" smtClean="0"/>
                        <a:t>Pattern of</a:t>
                      </a:r>
                      <a:endParaRPr lang="id-ID" sz="2800" b="1" dirty="0"/>
                    </a:p>
                  </a:txBody>
                  <a:tcPr/>
                </a:tc>
                <a:tc>
                  <a:txBody>
                    <a:bodyPr/>
                    <a:lstStyle/>
                    <a:p>
                      <a:r>
                        <a:rPr lang="en-US" sz="2800" b="1" dirty="0" smtClean="0"/>
                        <a:t>2. </a:t>
                      </a:r>
                      <a:r>
                        <a:rPr lang="en-US" sz="2800" b="1" dirty="0" smtClean="0">
                          <a:latin typeface="Symbol" panose="05050102010706020507" pitchFamily="18" charset="2"/>
                        </a:rPr>
                        <a:t>S</a:t>
                      </a:r>
                      <a:r>
                        <a:rPr lang="en-US" sz="2800" b="1" dirty="0" smtClean="0"/>
                        <a:t> of excellent per 100 feedback</a:t>
                      </a:r>
                      <a:endParaRPr lang="id-ID" sz="2800" b="1" dirty="0"/>
                    </a:p>
                  </a:txBody>
                  <a:tcPr/>
                </a:tc>
                <a:tc>
                  <a:txBody>
                    <a:bodyPr/>
                    <a:lstStyle/>
                    <a:p>
                      <a:pPr algn="ctr"/>
                      <a:r>
                        <a:rPr lang="en-US" sz="2800" b="1" dirty="0" smtClean="0"/>
                        <a:t>- Do -</a:t>
                      </a:r>
                      <a:endParaRPr lang="id-ID" sz="2800" b="1" dirty="0"/>
                    </a:p>
                  </a:txBody>
                  <a:tcPr/>
                </a:tc>
              </a:tr>
            </a:tbl>
          </a:graphicData>
        </a:graphic>
      </p:graphicFrame>
    </p:spTree>
    <p:extLst>
      <p:ext uri="{BB962C8B-B14F-4D97-AF65-F5344CB8AC3E}">
        <p14:creationId xmlns:p14="http://schemas.microsoft.com/office/powerpoint/2010/main" val="6101389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6" y="0"/>
            <a:ext cx="8839200" cy="6247864"/>
          </a:xfrm>
          <a:prstGeom prst="rect">
            <a:avLst/>
          </a:prstGeom>
          <a:noFill/>
        </p:spPr>
        <p:txBody>
          <a:bodyPr wrap="square" rtlCol="0">
            <a:spAutoFit/>
          </a:bodyPr>
          <a:lstStyle/>
          <a:p>
            <a:r>
              <a:rPr lang="en-US" sz="3600" b="1" dirty="0" smtClean="0"/>
              <a:t>HIPOTESIS: </a:t>
            </a:r>
          </a:p>
          <a:p>
            <a:r>
              <a:rPr lang="en-US" sz="2800" b="1" dirty="0" smtClean="0">
                <a:sym typeface="Wingdings" panose="05000000000000000000" pitchFamily="2" charset="2"/>
              </a:rPr>
              <a:t> DUGAAN MENGENAI CARA DUNIA BEKERJA  DINYATAKAN DALAM BENTUK NILAI-NETRAL</a:t>
            </a:r>
          </a:p>
          <a:p>
            <a:endParaRPr lang="en-US" sz="2800" b="1" dirty="0">
              <a:sym typeface="Wingdings" panose="05000000000000000000" pitchFamily="2" charset="2"/>
            </a:endParaRPr>
          </a:p>
          <a:p>
            <a:r>
              <a:rPr lang="en-US" sz="2800" b="1" dirty="0" smtClean="0">
                <a:sym typeface="Wingdings" panose="05000000000000000000" pitchFamily="2" charset="2"/>
              </a:rPr>
              <a:t>HIPOTESIS JAUH LEBIIH PENTING DLM PENELITIAN ILMIAH DIBANDING YG TERLIHAT HANYA DGN MENGETAHUI APA HIPOTESISNYA &amp; CARA TERBENTUKNYA HIPOTESIS TSB, HIPOTESIS MEMILIKI TUJUAN YG MENDLM &amp; SANGAT SIGNIFIKAN DLM MENGUNGKAPKAN MANUSIA…………….. </a:t>
            </a:r>
          </a:p>
          <a:p>
            <a:endParaRPr lang="en-US" sz="2800" b="1" dirty="0">
              <a:sym typeface="Wingdings" panose="05000000000000000000" pitchFamily="2" charset="2"/>
            </a:endParaRPr>
          </a:p>
          <a:p>
            <a:r>
              <a:rPr lang="en-US" sz="2800" b="1" dirty="0" smtClean="0">
                <a:sym typeface="Wingdings" panose="05000000000000000000" pitchFamily="2" charset="2"/>
              </a:rPr>
              <a:t>H ADL ALAT YG KUAT UTK KEMAJUAN PENGETAHUAN, KRN, MESKIPUN DIRUMUSKAN O/ MANUSIA, MEREKA DPT DIUJI &amp; DIBUKTIKAN BENAR A/ SALAHNYA TERLEPAS DARI NILAI-NILAI &amp; KEYAKINAN MANUSIA</a:t>
            </a:r>
            <a:endParaRPr lang="id-ID" sz="2800" b="1" dirty="0"/>
          </a:p>
        </p:txBody>
      </p:sp>
    </p:spTree>
    <p:extLst>
      <p:ext uri="{BB962C8B-B14F-4D97-AF65-F5344CB8AC3E}">
        <p14:creationId xmlns:p14="http://schemas.microsoft.com/office/powerpoint/2010/main" val="25635883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839200" cy="5816977"/>
          </a:xfrm>
          <a:prstGeom prst="rect">
            <a:avLst/>
          </a:prstGeom>
          <a:noFill/>
        </p:spPr>
        <p:txBody>
          <a:bodyPr wrap="square" rtlCol="0">
            <a:spAutoFit/>
          </a:bodyPr>
          <a:lstStyle/>
          <a:p>
            <a:r>
              <a:rPr lang="en-US" sz="3600" b="1" dirty="0" smtClean="0"/>
              <a:t>The functions of hypotheses:</a:t>
            </a:r>
          </a:p>
          <a:p>
            <a:endParaRPr lang="en-US" sz="2800" b="1" dirty="0" smtClean="0"/>
          </a:p>
          <a:p>
            <a:pPr marL="285750" indent="-285750">
              <a:buFont typeface="Arial" charset="0"/>
              <a:buChar char="•"/>
            </a:pPr>
            <a:r>
              <a:rPr lang="en-US" sz="2800" b="1" dirty="0" smtClean="0"/>
              <a:t>The formulation of hypothesis provides a study with focus. It tells you what specific aspects of a research problem to investigate.</a:t>
            </a:r>
          </a:p>
          <a:p>
            <a:pPr marL="285750" indent="-285750">
              <a:buFont typeface="Arial" charset="0"/>
              <a:buChar char="•"/>
            </a:pPr>
            <a:r>
              <a:rPr lang="en-US" sz="2800" b="1" dirty="0" smtClean="0"/>
              <a:t>A hypothesis tells you what data to collect and what not to collect, thereby providing focus to study.</a:t>
            </a:r>
          </a:p>
          <a:p>
            <a:pPr marL="285750" indent="-285750">
              <a:buFont typeface="Arial" charset="0"/>
              <a:buChar char="•"/>
            </a:pPr>
            <a:r>
              <a:rPr lang="en-US" sz="2800" b="1" dirty="0" smtClean="0"/>
              <a:t>As it provides a focus, the construction of hypothesis enhances objectivity in a study.</a:t>
            </a:r>
          </a:p>
          <a:p>
            <a:pPr marL="285750" indent="-285750">
              <a:buFont typeface="Arial" charset="0"/>
              <a:buChar char="•"/>
            </a:pPr>
            <a:r>
              <a:rPr lang="en-US" sz="2800" b="1" dirty="0" smtClean="0"/>
              <a:t>A hypothesis may enable you to add to the formulation of theory. It enables you to specifically conclude what is true or what is false</a:t>
            </a:r>
          </a:p>
          <a:p>
            <a:pPr marL="285750" indent="-285750">
              <a:buFont typeface="Arial" charset="0"/>
              <a:buChar char="•"/>
            </a:pPr>
            <a:endParaRPr lang="id-ID" sz="2800" b="1" dirty="0"/>
          </a:p>
        </p:txBody>
      </p:sp>
    </p:spTree>
    <p:extLst>
      <p:ext uri="{BB962C8B-B14F-4D97-AF65-F5344CB8AC3E}">
        <p14:creationId xmlns:p14="http://schemas.microsoft.com/office/powerpoint/2010/main" val="32348774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 and shadow GREEN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106CA2-7348-4096-AE80-120EE12387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and shadow GREEN Segoe</Template>
  <TotalTime>1660</TotalTime>
  <Words>1724</Words>
  <Application>Microsoft Office PowerPoint</Application>
  <PresentationFormat>On-screen Show (4:3)</PresentationFormat>
  <Paragraphs>201</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1_Light and shadow GREEN Segoe</vt:lpstr>
      <vt:lpstr>White with Courier font for code slides</vt:lpstr>
      <vt:lpstr>TEMU 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TEMU VIII</dc:title>
  <dc:creator>Idrus</dc:creator>
  <cp:lastModifiedBy>DDP</cp:lastModifiedBy>
  <cp:revision>28</cp:revision>
  <dcterms:created xsi:type="dcterms:W3CDTF">2015-09-08T04:24:03Z</dcterms:created>
  <dcterms:modified xsi:type="dcterms:W3CDTF">2015-09-15T09:31:09Z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TC102867529990</vt:lpwstr>
  </property>
</Properties>
</file>