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CC095-49FC-45E4-A5BE-1A5C2265E17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8FF6-6269-43BB-B613-326AAEAE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D7126C-7592-41A4-AEFB-83A2DDBF564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CDB32B-B3B5-44AB-BEDE-113F86E4411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8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F31284-5755-4397-BB1A-92977F41F65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0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F727D-E45B-4E28-8DF7-B8F76B0B450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7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C1A4B-89E9-4632-86D2-951B67182BA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5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7F7421-0032-47F2-A091-B6C87A901B6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1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254C76-F901-429C-B7CE-A16A1D91232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1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6FFDC4-08A4-462A-8DC9-3B6A6C153F3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23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C8B0F5-69DC-4BEC-9E17-3347676E649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4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8A634-6DC0-4992-B526-56DEF9EB519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9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FEC47-A98C-491A-A66F-12039DBFE11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0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3B883-E5AD-4039-8627-133BD0E6676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31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BF8CD-0945-4263-BF39-D275DAED1DE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EC428-9788-47A2-BD3F-FA7D0B00691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3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D3560-D8EE-4CF7-A789-3F2661676F2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1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5BCF3-34F0-4D55-899C-97B3AEA17DC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6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C7ECB4-E667-4307-A697-4F30EC016FB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D0804-CC3B-445A-8208-FCE33B91CE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8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F6D935-2BA9-486C-9BE2-2A6C7B9FCB9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7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DC140-F66C-4068-A7CA-EEAE459ED6E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4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Simplisia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Putu</a:t>
            </a:r>
            <a:r>
              <a:rPr lang="en-US" dirty="0" smtClean="0"/>
              <a:t> G. M. W. </a:t>
            </a:r>
            <a:r>
              <a:rPr lang="en-US" dirty="0" err="1" smtClean="0"/>
              <a:t>Mahayasih</a:t>
            </a:r>
            <a:r>
              <a:rPr lang="en-US" dirty="0" smtClean="0"/>
              <a:t>, M. Farm., Apt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67200" y="533401"/>
            <a:ext cx="269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Arial" panose="020B0604020202020204" pitchFamily="34" charset="0"/>
              </a:rPr>
              <a:t>Isolasi Amilum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17726" y="1077914"/>
            <a:ext cx="77120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Tahapan-tahapan pokok pada isolasi amilum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latin typeface="Tahoma" panose="020B0604030504040204" pitchFamily="34" charset="0"/>
              </a:rPr>
              <a:t>Pembebasan amilum dari sel/desintegrasi jaringan dan sel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latin typeface="Tahoma" panose="020B0604030504040204" pitchFamily="34" charset="0"/>
              </a:rPr>
              <a:t>Pemishan amilum dari lemak dan protein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latin typeface="Tahoma" panose="020B0604030504040204" pitchFamily="34" charset="0"/>
              </a:rPr>
              <a:t>Pengendapan dan pengeringan</a:t>
            </a:r>
          </a:p>
          <a:p>
            <a:pPr eaLnBrk="1" hangingPunct="1"/>
            <a:endParaRPr lang="en-US" altLang="en-US" sz="200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Contoh : isolasi Amilum Maydis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Biji jagung direndam air hangat (50</a:t>
            </a:r>
            <a:r>
              <a:rPr lang="en-US" altLang="en-US" sz="2000" baseline="30000">
                <a:latin typeface="Tahoma" panose="020B0604030504040204" pitchFamily="34" charset="0"/>
              </a:rPr>
              <a:t>o</a:t>
            </a:r>
            <a:r>
              <a:rPr lang="en-US" altLang="en-US" sz="2000">
                <a:latin typeface="Tahoma" panose="020B0604030504040204" pitchFamily="34" charset="0"/>
              </a:rPr>
              <a:t>C) +0,2% H</a:t>
            </a:r>
            <a:r>
              <a:rPr lang="en-US" altLang="en-US" sz="2000" baseline="-25000">
                <a:latin typeface="Tahoma" panose="020B0604030504040204" pitchFamily="34" charset="0"/>
              </a:rPr>
              <a:t>2</a:t>
            </a:r>
            <a:r>
              <a:rPr lang="en-US" altLang="en-US" sz="2000">
                <a:latin typeface="Tahoma" panose="020B0604030504040204" pitchFamily="34" charset="0"/>
              </a:rPr>
              <a:t>SO</a:t>
            </a:r>
            <a:r>
              <a:rPr lang="en-US" altLang="en-US" sz="2000" baseline="-25000">
                <a:latin typeface="Tahoma" panose="020B0604030504040204" pitchFamily="34" charset="0"/>
              </a:rPr>
              <a:t>4 </a:t>
            </a:r>
            <a:r>
              <a:rPr lang="en-US" altLang="en-US" sz="2000">
                <a:latin typeface="Tahoma" panose="020B0604030504040204" pitchFamily="34" charset="0"/>
              </a:rPr>
              <a:t> (2 hari) untuk menghidrolisis dinding biji diikuti penggilingan kasar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Dari hasil penggilingan kasar minyak akan mengambang dan dipisah dg cara dekantasi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Selanjutnya endosperm yg tenggelam digiling halus untuk membebaskan amilum dari dalam sel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Suspensi yg dihasilkan dipisahkan dg penyaringan dan dilajutkan dg sentrifugasi shg amilum akan mengendap</a:t>
            </a:r>
          </a:p>
        </p:txBody>
      </p:sp>
    </p:spTree>
    <p:extLst>
      <p:ext uri="{BB962C8B-B14F-4D97-AF65-F5344CB8AC3E}">
        <p14:creationId xmlns:p14="http://schemas.microsoft.com/office/powerpoint/2010/main" val="2143435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4419600" y="381001"/>
            <a:ext cx="35814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HIDROKOLOID TUMBUHAN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1371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PEKTIN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1371601"/>
            <a:ext cx="8153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Merupakan campuran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metil ester galakturonan, galaktan &amp; araban</a:t>
            </a:r>
          </a:p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yang diperoleh dari hidrolisis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protopektin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Protopektin : * merupakan komponen dinding primer sel tumbuhan yg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    tidak larut air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  * jika dihidrolisis dg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tjd pemutusan bbrp ikatan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    glikosidik shg terbentuk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molekul yg lebih kecil dan dpt </a:t>
            </a:r>
          </a:p>
          <a:p>
            <a:pPr eaLnBrk="1" hangingPunct="1"/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                          larut air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  * jika dihidrolisis dg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basa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tjd pemecahan ikatan metil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    ester shg terbentuk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garam dari asam pektat dan </a:t>
            </a:r>
          </a:p>
          <a:p>
            <a:pPr eaLnBrk="1" hangingPunct="1"/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                          asam pektinat</a:t>
            </a:r>
            <a:endParaRPr lang="en-US" altLang="en-US" sz="20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Secara komersial pektin diperoleh dari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* ampas perasan buah apel (mgd pektin 15-20% berat kering)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* kulit jeruk (mgd pektin 20-30% berat kering)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Ampas apel dihidrolisis pd suhu 60-90 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 dg derajat keasaman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 2,5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Pektin yg dihasilkan dipisahkan dg sentrifugasi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Kegunaan : * obat diare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* untuk industri makanan (es krim, selai, sirop)</a:t>
            </a:r>
          </a:p>
        </p:txBody>
      </p:sp>
    </p:spTree>
    <p:extLst>
      <p:ext uri="{BB962C8B-B14F-4D97-AF65-F5344CB8AC3E}">
        <p14:creationId xmlns:p14="http://schemas.microsoft.com/office/powerpoint/2010/main" val="1955055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981200" y="1219201"/>
            <a:ext cx="838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Gom/musilago adalah eksudat tumbuhan berupa senyawa polisakarida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atau garam dari polisakarida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Komposisi kimianya sangat heterogen. Jika dihidrolisis akan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menghasilkan senyawa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arabinosa, galaktosa, glukosa, manosa, </a:t>
            </a:r>
          </a:p>
          <a:p>
            <a:pPr eaLnBrk="1" hangingPunct="1"/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 xylosa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&amp; berbagai senyawa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asam uronat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2209800" y="533401"/>
            <a:ext cx="24384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GOM/MUSILAGO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981200" y="2895601"/>
            <a:ext cx="8153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Istilah gom dan musilago kadang dibedakan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Gom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diartikan sbg eksudat yg keluar akibat faktor patogenik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Musilago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merupakan proses fisiologis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Gom dpt berupa polimer rantai lurus atau bercabang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Polimer rantai lurus memiliki kelarutan yg kecil &amp; menghasilkan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larutan kental &amp; kurang stabil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Polimer bercabang lebih cenderung membentuk gel dan lengket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sehingga baik untuk pengikat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Tahoma" panose="020B0604030504040204" pitchFamily="34" charset="0"/>
              </a:rPr>
              <a:t>Gom digunakan sebagai pengikat tablet, emulsifier, stabilizer dan 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   pengental</a:t>
            </a:r>
            <a:endParaRPr lang="en-US" altLang="en-US" sz="2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6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47888" y="3108326"/>
            <a:ext cx="8153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eksudat dari ranting atau cabang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Acacia senegal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yg dilukai.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Cabang dilukai sampai kambium, eksudat yg keluar dpt dipanen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setelah 30 hari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Gom diperdagangkan dlm bentuk serpihan atau butiran berdiameter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sampai 3 cm berwarna putih kekuningan &amp; tidak berbau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Komposisi : tersusun dari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arabin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yg mrpk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garam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Ca, K atau Mg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dari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asam arabat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. Jika dihidrolisis menghasilkan  L-arabinosa,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D-galaktosa, D-glukoronat dan L-ramnosa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Pemakaian : stabilisator emulsi, lozenges dan permen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Larutan gom arab memiliki viskositas rendah, stabil pada pH 2-10</a:t>
            </a: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2224088" y="2514601"/>
            <a:ext cx="32766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GOM ARAB (GOM AKASIA)</a:t>
            </a: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2146300" y="376238"/>
            <a:ext cx="838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Gom alami dapat diklasifikasikan menjadi 4: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Gom eksudat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Gom biji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Gom laut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Gom mikrobial</a:t>
            </a:r>
          </a:p>
        </p:txBody>
      </p:sp>
    </p:spTree>
    <p:extLst>
      <p:ext uri="{BB962C8B-B14F-4D97-AF65-F5344CB8AC3E}">
        <p14:creationId xmlns:p14="http://schemas.microsoft.com/office/powerpoint/2010/main" val="2955143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2133600" y="685801"/>
            <a:ext cx="2362200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GOM TRAGAKAN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057400" y="1279526"/>
            <a:ext cx="8077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eksudat yg keluar dari cabang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Astragalus sp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. yg dilukai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Astragalus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penghasil tragakan: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A. gummifer, A. kurdicus,                 </a:t>
            </a:r>
          </a:p>
          <a:p>
            <a:pPr eaLnBrk="1" hangingPunct="1"/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 A. brachycalyx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Tragakan diperdagangkan dlm bentuk kepingan  semitransparan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berwarna putih sampai putih  kekuningan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Komposisi : tersususn dr komponen larut air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tragakantin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&amp;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komponen tak larut air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basorin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. Keduanya mrpk polimer dari asam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galakturonat, galaktopiranosa, arabofuranosa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Tragakantin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tidak mengandung gugus metoksi sedangkan </a:t>
            </a:r>
          </a:p>
          <a:p>
            <a:pPr eaLnBrk="1" hangingPunct="1"/>
            <a:r>
              <a:rPr lang="en-US" altLang="en-US" sz="2000" b="1" i="1">
                <a:latin typeface="Tahoma" panose="020B0604030504040204" pitchFamily="34" charset="0"/>
                <a:cs typeface="Arial" panose="020B0604020202020204" pitchFamily="34" charset="0"/>
              </a:rPr>
              <a:t>  basorin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mengandung 5-35% gugus metoksi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Pemakaian : sbg pensuspensi &amp; pengemulsi, pengikat tablet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9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2124076" y="457201"/>
            <a:ext cx="32861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GOM GHATI (GOM INDIA)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133600" y="1066801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Mrpk eksudat dari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Anogeissus latifolia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. Berasal dr India &amp; Pakistan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Sering digunakan sbg pengganti gom arab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Pada konsentrasi yg sama gom ghati  membentuk larutan yg lebih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kental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2057400" y="2895601"/>
            <a:ext cx="480060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GOM KARAYA (GOM STERCULIA)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057400" y="3565526"/>
            <a:ext cx="8077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eksudat dari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Sterculia urens, S. villosa, S. tragantha atau   </a:t>
            </a:r>
          </a:p>
          <a:p>
            <a:pPr eaLnBrk="1" hangingPunct="1"/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 Cochlospermum gossypium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Berasal dari India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Pada hdrolisis menghasilkan D-galaktosa, L-rhamnosa, asam D-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galakturonat, asam aldobiouronat, asam asetat.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Kandungan asam uronat kurang lebih 37%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Digunakan sbg laksantif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03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2057401" y="685800"/>
            <a:ext cx="32861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GOM GUAR (GUARANA)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057400" y="1066801"/>
            <a:ext cx="8077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serbuk dari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endosperm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Cyamopsis tetragonolobus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Kandungan utamanya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galaktomanan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yg pada hidrolisis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menghasilkan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galaktosa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mannosa</a:t>
            </a:r>
            <a:endParaRPr lang="en-US" altLang="en-US" sz="2000" b="1" i="1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Penggunaan sebagai laksantif, pengikat tablet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Diakui sebagai oral hipoglikemik, krn dpt memperlambat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penyerapan gula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Juga diakui menurunkan kadar kolesterol, kemungkinan krn dapat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mengikat garam empedu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2095500" y="4057650"/>
            <a:ext cx="54483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FFB0D"/>
                </a:solidFill>
                <a:latin typeface="Arial Black" panose="020B0A04020102020204" pitchFamily="34" charset="0"/>
              </a:rPr>
              <a:t>PLANTAGINIS SEMEN (PSILIUM SEED)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133600" y="4479926"/>
            <a:ext cx="8305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biji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Plantago psilium, P. ovata &amp; P. indica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Bentuk yg paling banyak diperdagangkan adalah sekam biji Plantago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Biji Plantago yg mgd 10-30% hidrokoloid yg terletak pd bagian luar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kulit biji yg dpt dipisahkan mjd fraksi polisakarida netral dan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polisakarida asam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Penggunaan : sbg suplemen fiber &amp; laksantif disertai  banyak minum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54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660650" y="3873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Metilselulosa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514600" y="1143000"/>
            <a:ext cx="7467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Merupakan selulosa yang termetilasi gugus OH-nya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Dibuat dari Selulosa alkali murni yg dihasilkan dari  </a:t>
            </a:r>
          </a:p>
          <a:p>
            <a:pPr eaLnBrk="1" hangingPunct="1"/>
            <a:r>
              <a:rPr lang="en-US" altLang="en-US" sz="2200" b="1">
                <a:latin typeface="Tahoma" panose="020B0604030504040204" pitchFamily="34" charset="0"/>
              </a:rPr>
              <a:t>  bubur kayu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</a:t>
            </a:r>
            <a:r>
              <a:rPr lang="en-US" altLang="en-US" sz="2200" b="1">
                <a:latin typeface="Tahoma" panose="020B0604030504040204" pitchFamily="34" charset="0"/>
              </a:rPr>
              <a:t>Selulosa alkali</a:t>
            </a:r>
            <a:r>
              <a:rPr lang="en-US" altLang="en-US" sz="2200">
                <a:latin typeface="Tahoma" panose="020B0604030504040204" pitchFamily="34" charset="0"/>
              </a:rPr>
              <a:t> direaksikan </a:t>
            </a:r>
            <a:r>
              <a:rPr lang="en-US" altLang="en-US" sz="2200" b="1">
                <a:latin typeface="Tahoma" panose="020B0604030504040204" pitchFamily="34" charset="0"/>
              </a:rPr>
              <a:t>metil klorida</a:t>
            </a:r>
            <a:r>
              <a:rPr lang="en-US" altLang="en-US" sz="2200">
                <a:latin typeface="Tahoma" panose="020B0604030504040204" pitchFamily="34" charset="0"/>
              </a:rPr>
              <a:t> pada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tekanan tinggi sehingga dua dari tiga gugus hidroksil dari  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glukosa  termetilasi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Digunakan  untuk meningkatkan viskositas, menstabilkan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lotion, suspensi, pasta dan salep. Juga digunakan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sebagai disintegran tablet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Dalam pengobatan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      * digunakan sebagai laksantif pada konstipasi kronis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      * digunakan sebagai penekan nafsu makan pada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        obesitas karena dapat menimbulkan rasa kenyang</a:t>
            </a:r>
          </a:p>
        </p:txBody>
      </p:sp>
    </p:spTree>
    <p:extLst>
      <p:ext uri="{BB962C8B-B14F-4D97-AF65-F5344CB8AC3E}">
        <p14:creationId xmlns:p14="http://schemas.microsoft.com/office/powerpoint/2010/main" val="3213495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362201" y="304800"/>
            <a:ext cx="5603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Arial" panose="020B0604020202020204" pitchFamily="34" charset="0"/>
              </a:rPr>
              <a:t>Carmellose Sodium </a:t>
            </a:r>
          </a:p>
          <a:p>
            <a:pPr eaLnBrk="1" hangingPunct="1"/>
            <a:r>
              <a:rPr lang="en-US" altLang="en-US" sz="2800" b="1">
                <a:latin typeface="Arial" panose="020B0604020202020204" pitchFamily="34" charset="0"/>
              </a:rPr>
              <a:t>(Sodium Karboksimetilselulosa)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286000" y="1449389"/>
            <a:ext cx="7620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Berupa serbuk atau granul higroskopis tak berwarna dan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 tak berbau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Dibuat dari Selulosa alkali yg direaksikan </a:t>
            </a:r>
          </a:p>
          <a:p>
            <a:pPr eaLnBrk="1" hangingPunct="1"/>
            <a:r>
              <a:rPr lang="en-US" altLang="en-US" sz="2200" b="1">
                <a:latin typeface="Tahoma" panose="020B0604030504040204" pitchFamily="34" charset="0"/>
              </a:rPr>
              <a:t>  asam monokloroasetat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Larut dalam air , tidak larut dalam pelarut organik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Penggunaan sama dengan metilselulosa, juga sebagai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laksantif dan antasid</a:t>
            </a:r>
          </a:p>
        </p:txBody>
      </p:sp>
    </p:spTree>
    <p:extLst>
      <p:ext uri="{BB962C8B-B14F-4D97-AF65-F5344CB8AC3E}">
        <p14:creationId xmlns:p14="http://schemas.microsoft.com/office/powerpoint/2010/main" val="48412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678114" y="865189"/>
            <a:ext cx="1265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Arial" panose="020B0604020202020204" pitchFamily="34" charset="0"/>
              </a:rPr>
              <a:t>Inulin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498726" y="1662113"/>
            <a:ext cx="76358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Diperoleh dari </a:t>
            </a:r>
            <a:r>
              <a:rPr lang="en-US" altLang="en-US" sz="2200" i="1">
                <a:latin typeface="Tahoma" panose="020B0604030504040204" pitchFamily="34" charset="0"/>
              </a:rPr>
              <a:t>Dahlia variabilis, Heliantus tuberosus</a:t>
            </a:r>
            <a:r>
              <a:rPr lang="en-US" altLang="en-US" sz="2200">
                <a:latin typeface="Tahoma" panose="020B0604030504040204" pitchFamily="34" charset="0"/>
              </a:rPr>
              <a:t> dan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genus lain dari Compositae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Nama inulin diturunkan dari nama tanaman </a:t>
            </a:r>
            <a:r>
              <a:rPr lang="en-US" altLang="en-US" sz="2200" i="1">
                <a:latin typeface="Tahoma" panose="020B0604030504040204" pitchFamily="34" charset="0"/>
              </a:rPr>
              <a:t>Inula </a:t>
            </a:r>
          </a:p>
          <a:p>
            <a:pPr eaLnBrk="1" hangingPunct="1"/>
            <a:r>
              <a:rPr lang="en-US" altLang="en-US" sz="2200" i="1">
                <a:latin typeface="Tahoma" panose="020B0604030504040204" pitchFamily="34" charset="0"/>
              </a:rPr>
              <a:t>  helenium</a:t>
            </a:r>
            <a:r>
              <a:rPr lang="en-US" altLang="en-US" sz="2200">
                <a:latin typeface="Tahoma" panose="020B0604030504040204" pitchFamily="34" charset="0"/>
              </a:rPr>
              <a:t>, dari mana inulin diisolasi pertama pada abad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ke 19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Secara kimia mengandung 35-50 ikatan rantai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1,2-fruktofuranosa yang pada ujungnya diakhiri satu unit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glukosa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Inulin tidak dimetabolisme oleh tubuh dan diekskresi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dalam bentuk tak berubah</a:t>
            </a:r>
          </a:p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Injeksi Inulin digunakan untuk mengukur kecepatan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filtrasi  glomerulus</a:t>
            </a:r>
          </a:p>
        </p:txBody>
      </p:sp>
    </p:spTree>
    <p:extLst>
      <p:ext uri="{BB962C8B-B14F-4D97-AF65-F5344CB8AC3E}">
        <p14:creationId xmlns:p14="http://schemas.microsoft.com/office/powerpoint/2010/main" val="1918451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2286001" y="1676401"/>
            <a:ext cx="2225675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GLUKOSA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133600" y="2133601"/>
            <a:ext cx="8153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Sinonim : dekstrosa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Berupa kristal putih dg rasa manis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Pembuatan skala industri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Hidrolisis pati menggunakan HCl encer pada suhu &amp; tekanan tinggi.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Kemudian dinetralkan, dimurnikan dan dikristalkan dg penguapan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Pemakaian : terutama untuk nutrisi parenteral (infus glukosa)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	         industri makanan &amp; minuman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Liquid glukosa : - hdrolisis tak sempurna dari pati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		   - mrpk campuran glukosa, maltosa &amp; dekstrin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		   - dikenal dg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corn syrup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		   - untuk industri makanan &amp; minuman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09800" y="609601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ahoma" panose="020B0604030504040204" pitchFamily="34" charset="0"/>
              </a:rPr>
              <a:t>SIMPLISIA KH DAN TURUNANNYA</a:t>
            </a:r>
          </a:p>
        </p:txBody>
      </p:sp>
    </p:spTree>
    <p:extLst>
      <p:ext uri="{BB962C8B-B14F-4D97-AF65-F5344CB8AC3E}">
        <p14:creationId xmlns:p14="http://schemas.microsoft.com/office/powerpoint/2010/main" val="19735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3400426" y="685801"/>
            <a:ext cx="5133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RUMPUT LAUT &amp; HASIL PENYARIANNYA</a:t>
            </a:r>
          </a:p>
        </p:txBody>
      </p:sp>
      <p:sp>
        <p:nvSpPr>
          <p:cNvPr id="96259" name="WordArt 3" descr="Parchment"/>
          <p:cNvSpPr>
            <a:spLocks noChangeArrowheads="1" noChangeShapeType="1" noTextEdit="1"/>
          </p:cNvSpPr>
          <p:nvPr/>
        </p:nvSpPr>
        <p:spPr bwMode="auto">
          <a:xfrm>
            <a:off x="2133601" y="1371601"/>
            <a:ext cx="7334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AGAR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33600" y="1905001"/>
            <a:ext cx="8077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Penghasil : ganggang merah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Gelidium amansii, G. cartilagenum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Isolasi : ganggang dikeringkan, dibersihkan dari pasir, kerang &amp;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garam. Direbus dg larutan asam encer 30 menit, disaring. Mucilago 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yg dihasilkan dipotong-potong kemudian dibekukan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Komposisi : tdd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agarosa &amp; agaropektin</a:t>
            </a:r>
          </a:p>
          <a:p>
            <a:pPr eaLnBrk="1" hangingPunct="1"/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Agarosa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polimer galaktosa yg netral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Agaropektin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polisakarida  tersulfonasi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Sifat : tdk larut air dingin, larut air panas. Pemanasan 0,5-1% agar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akan menghasilkan gel pada pendinginan, pH larutan 1% = 2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Pemakaian : untuk mengatasi konstipasi kronik, media kultur.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                    Agarosa digunakan untuk elektroforesis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33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2152650" y="609601"/>
            <a:ext cx="12763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KARAGEN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981200" y="1143001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Nama lain : Chondrus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thalus kering dari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Chondrus crispus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atau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Gigartina stellata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Mengembang dalam air dan 47% larut secara perlahan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Kandungan : serupa dg agar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Pemakaian : bahan dasar kosmetik, pengemulsi industri  makanan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Karagen menunjukkan aktivitas antikoagulan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WordArt 4" descr="Parchment"/>
          <p:cNvSpPr>
            <a:spLocks noChangeArrowheads="1" noChangeShapeType="1" noTextEdit="1"/>
          </p:cNvSpPr>
          <p:nvPr/>
        </p:nvSpPr>
        <p:spPr bwMode="auto">
          <a:xfrm>
            <a:off x="2162176" y="3641726"/>
            <a:ext cx="34766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ALGIN (NATRIUM ALGINAT)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905000" y="4175126"/>
            <a:ext cx="8305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Mrpk polimer dari asam D-manuronat &amp; asam L-glukoronat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Penghasil : ganggang coklat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Laminaria digitata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Macrocystis pyrifera</a:t>
            </a: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Tidak berasa dan berbau, mudah larut dalam air membentuk koloid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yang kental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Pemakaian : pengemulsi makanan dalam industri es krim, permen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coklat</a:t>
            </a:r>
            <a:endParaRPr lang="en-US" altLang="en-US" sz="2000" i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67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2201863" y="752475"/>
            <a:ext cx="4614862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MADU (MELLA DEPURATUM)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133600" y="1447801"/>
            <a:ext cx="81534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Diperoleh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dari pemerasan/sentrifugasi sarang lebah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Apis mellifera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kemudian disaring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Madu berasal dari sukrosa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dan gula lain yg tdp pada nektar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(kelenjar madu) bunga. Oleh enzim yg terdapat dlm liur lebah,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sukrosa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dihidrolisis menjadi madu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Organoleptis : cairan berwarna putih, kuning pucat sampai coklat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kemerahan dg bau khas.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Warna &amp; aroma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madu tgt pada tumbuhan dari mana lebah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mengumpulkan.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Madu yg dikumpulkan dari bunga tumbh. tertentu (misal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Datura </a:t>
            </a:r>
          </a:p>
          <a:p>
            <a:pPr eaLnBrk="1" hangingPunct="1"/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 stramonium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dpt mgd zat berbahaya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Madu sering dipalsu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dg menggunakan larutan sukrosa atau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hidrolisis sukrosa menggunakan asam (asam sitrat, HCl atau 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H</a:t>
            </a:r>
            <a:r>
              <a:rPr lang="en-US" altLang="en-US" sz="2000" baseline="-25000">
                <a:latin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SO</a:t>
            </a:r>
            <a:r>
              <a:rPr lang="en-US" altLang="en-US" sz="2000" baseline="-25000">
                <a:latin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7509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2057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SORBITOL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57400" y="914401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Merupakan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gula alkohol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yg terdapat pd buah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Sorbus aucuparia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dan sedikit dlm air kelapa (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Cocos nucifera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Digunakan untuk pemanis pada sediaan diet &amp; pasta gigi</a:t>
            </a:r>
          </a:p>
        </p:txBody>
      </p:sp>
      <p:sp>
        <p:nvSpPr>
          <p:cNvPr id="63492" name="WordArt 4" descr="Parchment"/>
          <p:cNvSpPr>
            <a:spLocks noChangeArrowheads="1" noChangeShapeType="1" noTextEdit="1"/>
          </p:cNvSpPr>
          <p:nvPr/>
        </p:nvSpPr>
        <p:spPr bwMode="auto">
          <a:xfrm>
            <a:off x="2209800" y="22098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LAKTOSA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057400" y="2819401"/>
            <a:ext cx="8610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4-O-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-galaktopiranosil-D-glukosa; C</a:t>
            </a:r>
            <a:r>
              <a:rPr lang="en-US" altLang="en-US" sz="2000" baseline="-25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000" baseline="-25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2000" baseline="-25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; Mr 342,3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Sinonim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Saccharum lactis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atau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gula susu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Kadar laktosa dlm susu sapi sekitar 5%.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Jika dihidrolisis, laktosa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akan menghasilkan glukosa dan galaktosa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Cara memperoleh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: susu dibiarkan bbrp jam, maka lemak susu (krim)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akan mengambang &amp; dipisahkan. Bagian cair mgd protein, laktosa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dan garam organik. Dg penambahan renin (enzim) maka protein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akan menggumpal dan dipisahkan. Filtrat dipekatkan &amp; ditambah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karbon aktif kemudian dikristalkan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Guna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: pengisi sediaan farmasi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Laktulosa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merupakan epimer laktosa, digunakan untuk laksan ringan</a:t>
            </a:r>
            <a:endParaRPr lang="en-US" altLang="en-US" sz="2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27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 descr="Parchment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SAKAROSA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33600" y="1219201"/>
            <a:ext cx="8153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Sakarosa/sukrosa/gula tebu/gula bit adalah disakarida yg tersusun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dari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glukosa dan fruktosa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Diperoleh dari beberapa spesiaes tumbh., tebu (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Saccharum </a:t>
            </a:r>
          </a:p>
          <a:p>
            <a:pPr eaLnBrk="1" hangingPunct="1"/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  officinarum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Beta vulgaris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(gula bit)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Cara pembuatan :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Perasan batang tebu/rhizoma Beta vulgaris dipanaskan dg Ca(OH)</a:t>
            </a:r>
            <a:r>
              <a:rPr lang="en-US" altLang="en-US" sz="2000" baseline="-25000">
                <a:latin typeface="Tahoma" panose="020B0604030504040204" pitchFamily="34" charset="0"/>
                <a:cs typeface="Arial" panose="020B0604020202020204" pitchFamily="34" charset="0"/>
              </a:rPr>
              <a:t>2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untuk menetralkan asam &amp;  mengendapkan albumin, dinginkan &amp; 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endapkan.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Endapan dipisah dg dekantasi/penyaringan, bagian yg jernih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diuapkan dg pemanasan sampai timbul kristal gula.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Kristal gula dipisahkan dg sentrifugasi &amp;  cairan sisa brp sirop coklat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disebut tetes/molase.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Kristal gula masih kuning kecoklatan, dibersihkan dg cara kristal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dilarutkan kembali dan disentrifugasi untuk mengendapkan kotoran.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Selanjutnya diputihkan dg karbon aktif &amp; dikristalkan kembali</a:t>
            </a:r>
          </a:p>
        </p:txBody>
      </p:sp>
    </p:spTree>
    <p:extLst>
      <p:ext uri="{BB962C8B-B14F-4D97-AF65-F5344CB8AC3E}">
        <p14:creationId xmlns:p14="http://schemas.microsoft.com/office/powerpoint/2010/main" val="1901651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33600" y="609601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Tumbuhan lain penghasil sakarosa :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Phoenix dactylifera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(kurma),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Cocos nucifera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(sadapan tandan), </a:t>
            </a:r>
            <a:r>
              <a:rPr lang="en-US" altLang="en-US" sz="2000" i="1">
                <a:latin typeface="Tahoma" panose="020B0604030504040204" pitchFamily="34" charset="0"/>
                <a:cs typeface="Arial" panose="020B0604020202020204" pitchFamily="34" charset="0"/>
              </a:rPr>
              <a:t>Arenga pinata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(sadapan tandan)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Pemakaian : sebagai pemanis sediaan farmasi</a:t>
            </a:r>
          </a:p>
        </p:txBody>
      </p:sp>
      <p:sp>
        <p:nvSpPr>
          <p:cNvPr id="67587" name="WordArt 3" descr="Parchment"/>
          <p:cNvSpPr>
            <a:spLocks noChangeArrowheads="1" noChangeShapeType="1" noTextEdit="1"/>
          </p:cNvSpPr>
          <p:nvPr/>
        </p:nvSpPr>
        <p:spPr bwMode="auto">
          <a:xfrm>
            <a:off x="2371726" y="1981201"/>
            <a:ext cx="1666875" cy="46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AMILUM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209800" y="2667001"/>
            <a:ext cx="8153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Merupakan polisakarida yg tersusun dari glukosa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Amilum terdiri dari 2 komponen : amilosa (20%) &amp; amilopektin 80%)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Amilosa (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-amilosa) 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mrpk polimer rantai lurus dg 250-300 unit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 glukosa, bersifat larut air  tetapi tdk stabil &amp; cepat mengendap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</a:rPr>
              <a:t> Amilopektin (</a:t>
            </a: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-amilosa) mrpk polimer dg rantai bercabang &amp;  tdk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larut air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Sifat amilum ditentukan oleh perbedaan kadar amilosa &amp; amilopektin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Butir amilum memiliki ukuran dan bentuk yg berbeda  shg dapat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diidentifikasi scr mikrokopi</a:t>
            </a:r>
            <a:endParaRPr lang="en-US" altLang="en-US" sz="2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81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270125" y="34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429001" y="633413"/>
            <a:ext cx="5356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ahoma" panose="020B0604030504040204" pitchFamily="34" charset="0"/>
              </a:rPr>
              <a:t>Tumbuhan penghasil amilum</a:t>
            </a:r>
          </a:p>
        </p:txBody>
      </p:sp>
      <p:graphicFrame>
        <p:nvGraphicFramePr>
          <p:cNvPr id="14469" name="Group 133">
            <a:extLst>
              <a:ext uri="{FF2B5EF4-FFF2-40B4-BE49-F238E27FC236}">
                <a16:creationId xmlns:a16="http://schemas.microsoft.com/office/drawing/2014/main" xmlns="" id="{4F1295D1-35F2-4589-AF8E-3291E1A52F82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397000"/>
          <a:ext cx="7924800" cy="19177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Nama Simplisia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Tumbuhan Penghasil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Bag. Tumbh.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Solani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Solanum tuberosum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Tuber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Maydis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Zea mays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Buah/Biji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Manihot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Manihot utilissima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Tuber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467" name="Group 131">
            <a:extLst>
              <a:ext uri="{FF2B5EF4-FFF2-40B4-BE49-F238E27FC236}">
                <a16:creationId xmlns:a16="http://schemas.microsoft.com/office/drawing/2014/main" xmlns="" id="{8BA15980-DC49-4014-9E7C-A5B80817D42A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3330576"/>
          <a:ext cx="7924800" cy="197167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Oryzae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Oryza sativa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Buah/Biji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Marantae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Maranta arundinacea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Rhizoma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Sagoo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Metroxylon sagoo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Empulur batang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Amilum Tritici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Triticum aestivum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Buah/Biji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166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mylum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3375"/>
            <a:ext cx="86423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24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mylum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877889"/>
            <a:ext cx="7921625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67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</TotalTime>
  <Words>1800</Words>
  <Application>Microsoft Office PowerPoint</Application>
  <PresentationFormat>Widescreen</PresentationFormat>
  <Paragraphs>286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Symbol</vt:lpstr>
      <vt:lpstr>Tahoma</vt:lpstr>
      <vt:lpstr>Crop</vt:lpstr>
      <vt:lpstr>Simplisia karbohidrat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Simplisia karbohidrat</dc:title>
  <dc:creator>AYA-LAPTOP</dc:creator>
  <cp:lastModifiedBy>AYA-LAPTOP</cp:lastModifiedBy>
  <cp:revision>1</cp:revision>
  <dcterms:created xsi:type="dcterms:W3CDTF">2018-07-01T14:06:09Z</dcterms:created>
  <dcterms:modified xsi:type="dcterms:W3CDTF">2018-07-01T14:13:55Z</dcterms:modified>
</cp:coreProperties>
</file>