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Simplisia</a:t>
            </a:r>
            <a:r>
              <a:rPr lang="en-US" dirty="0" smtClean="0"/>
              <a:t> </a:t>
            </a:r>
            <a:r>
              <a:rPr lang="en-US" dirty="0" err="1" smtClean="0"/>
              <a:t>glikosida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Putu</a:t>
            </a:r>
            <a:r>
              <a:rPr lang="en-US" dirty="0" smtClean="0"/>
              <a:t> G.M.W. </a:t>
            </a:r>
            <a:r>
              <a:rPr lang="en-US" dirty="0" err="1" smtClean="0"/>
              <a:t>Mahayasih</a:t>
            </a:r>
            <a:r>
              <a:rPr lang="en-US" dirty="0" smtClean="0"/>
              <a:t>, </a:t>
            </a:r>
            <a:r>
              <a:rPr lang="en-US" dirty="0" err="1" smtClean="0"/>
              <a:t>M.Farm</a:t>
            </a:r>
            <a:r>
              <a:rPr lang="en-US" smtClean="0"/>
              <a:t>., Apt.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9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6514E5-EF91-41E5-90D9-BC78C5BC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A70D29E-881A-4A4E-AC2F-F77B4F411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52" t="14082" r="20720" b="20134"/>
          <a:stretch/>
        </p:blipFill>
        <p:spPr>
          <a:xfrm>
            <a:off x="1" y="10322"/>
            <a:ext cx="12192000" cy="68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8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6C6A4-FBA5-4A47-88FA-0AD3689C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Glikosida</a:t>
            </a:r>
            <a:r>
              <a:rPr lang="en-US" dirty="0"/>
              <a:t> </a:t>
            </a:r>
            <a:r>
              <a:rPr lang="en-US" dirty="0" err="1"/>
              <a:t>fenol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3641C8-ACC7-4A30-8860-F1762401C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Salisin</a:t>
            </a:r>
            <a:endParaRPr lang="en-US" sz="2800" dirty="0"/>
          </a:p>
          <a:p>
            <a:pPr lvl="1"/>
            <a:r>
              <a:rPr lang="en-US" sz="2800" dirty="0" err="1"/>
              <a:t>Sumber</a:t>
            </a:r>
            <a:r>
              <a:rPr lang="en-US" sz="2800" dirty="0"/>
              <a:t>	: </a:t>
            </a:r>
            <a:r>
              <a:rPr lang="en-US" sz="2800" i="1" dirty="0"/>
              <a:t>Salix </a:t>
            </a:r>
            <a:r>
              <a:rPr lang="en-US" sz="2800" i="1" dirty="0" err="1"/>
              <a:t>purpurea</a:t>
            </a:r>
            <a:endParaRPr lang="en-US" sz="2800" i="1" dirty="0"/>
          </a:p>
          <a:p>
            <a:pPr lvl="1"/>
            <a:r>
              <a:rPr lang="en-US" sz="2800" dirty="0" err="1"/>
              <a:t>Jenis</a:t>
            </a:r>
            <a:r>
              <a:rPr lang="en-US" sz="2800" dirty="0"/>
              <a:t>	: </a:t>
            </a:r>
            <a:r>
              <a:rPr lang="en-US" sz="2800" dirty="0" err="1"/>
              <a:t>Salicin</a:t>
            </a:r>
            <a:r>
              <a:rPr lang="en-US" sz="2800" dirty="0"/>
              <a:t>, </a:t>
            </a:r>
            <a:r>
              <a:rPr lang="en-US" sz="2800" dirty="0" err="1"/>
              <a:t>populin</a:t>
            </a:r>
            <a:endParaRPr lang="en-US" sz="2800" dirty="0"/>
          </a:p>
          <a:p>
            <a:pPr lvl="1"/>
            <a:r>
              <a:rPr lang="en-US" sz="2800" dirty="0" err="1"/>
              <a:t>Fungsi</a:t>
            </a:r>
            <a:r>
              <a:rPr lang="en-US" sz="2800" dirty="0"/>
              <a:t> 	: </a:t>
            </a:r>
            <a:r>
              <a:rPr lang="en-US" sz="2800" dirty="0" err="1"/>
              <a:t>Analgesik</a:t>
            </a:r>
            <a:endParaRPr lang="en-US" sz="2800" dirty="0"/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xmlns="" id="{936E99CE-2132-4D90-A2C0-A67810758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18" y="3723899"/>
            <a:ext cx="4821382" cy="313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alix purpurea">
            <a:extLst>
              <a:ext uri="{FF2B5EF4-FFF2-40B4-BE49-F238E27FC236}">
                <a16:creationId xmlns:a16="http://schemas.microsoft.com/office/drawing/2014/main" xmlns="" id="{6315516F-2B5F-4011-A4F0-BCA6A0798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01" y="0"/>
            <a:ext cx="3723899" cy="3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salicin">
            <a:extLst>
              <a:ext uri="{FF2B5EF4-FFF2-40B4-BE49-F238E27FC236}">
                <a16:creationId xmlns:a16="http://schemas.microsoft.com/office/drawing/2014/main" xmlns="" id="{0C9BB321-FB91-4E1C-8971-BB4DB767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084" y="4114800"/>
            <a:ext cx="4096598" cy="271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557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2E0083-84EB-47C6-B8FD-73123B0C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Biosintesa</a:t>
            </a:r>
            <a:r>
              <a:rPr lang="en-US" dirty="0"/>
              <a:t> </a:t>
            </a:r>
            <a:r>
              <a:rPr lang="en-US" dirty="0" err="1"/>
              <a:t>Salicin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BC48FA6-F762-48B8-A129-2FF2DB042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79" t="15506" r="16339" b="13616"/>
          <a:stretch/>
        </p:blipFill>
        <p:spPr>
          <a:xfrm>
            <a:off x="2055204" y="1806188"/>
            <a:ext cx="8081591" cy="506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56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6F6E17-23A5-4604-B616-2B04C08A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Glikosida</a:t>
            </a:r>
            <a:r>
              <a:rPr lang="en-US" dirty="0"/>
              <a:t> flavonoid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2FA7C5-2F08-4B57-B8A3-081C944F0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Kuersitrin</a:t>
            </a:r>
            <a:endParaRPr lang="en-US" sz="3200" dirty="0"/>
          </a:p>
          <a:p>
            <a:pPr lvl="1"/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kulit</a:t>
            </a:r>
            <a:r>
              <a:rPr lang="en-US" sz="3200" dirty="0"/>
              <a:t> </a:t>
            </a:r>
            <a:r>
              <a:rPr lang="en-US" sz="3200" dirty="0" err="1"/>
              <a:t>kayu</a:t>
            </a:r>
            <a:r>
              <a:rPr lang="en-US" sz="3200" dirty="0"/>
              <a:t> </a:t>
            </a:r>
            <a:r>
              <a:rPr lang="en-US" sz="3200" i="1" dirty="0"/>
              <a:t>Quercus </a:t>
            </a:r>
            <a:r>
              <a:rPr lang="en-US" sz="3200" i="1" dirty="0" err="1"/>
              <a:t>tictoria</a:t>
            </a:r>
            <a:endParaRPr lang="en-US" sz="3200" i="1" dirty="0"/>
          </a:p>
          <a:p>
            <a:pPr lvl="1"/>
            <a:r>
              <a:rPr lang="en-US" sz="3200" dirty="0" err="1"/>
              <a:t>Gula</a:t>
            </a:r>
            <a:r>
              <a:rPr lang="en-US" sz="3200" dirty="0"/>
              <a:t> </a:t>
            </a:r>
            <a:r>
              <a:rPr lang="en-US" sz="3200" dirty="0" err="1"/>
              <a:t>Rhamnosa</a:t>
            </a:r>
            <a:r>
              <a:rPr lang="en-US" sz="3200" dirty="0"/>
              <a:t> </a:t>
            </a:r>
          </a:p>
          <a:p>
            <a:pPr lvl="1"/>
            <a:r>
              <a:rPr lang="en-US" sz="3200" i="1" dirty="0" err="1"/>
              <a:t>Fungsi</a:t>
            </a:r>
            <a:r>
              <a:rPr lang="en-US" sz="3200" i="1" dirty="0"/>
              <a:t> : </a:t>
            </a:r>
            <a:r>
              <a:rPr lang="en-US" sz="3200" i="1" dirty="0" err="1"/>
              <a:t>antioksidan</a:t>
            </a:r>
            <a:r>
              <a:rPr lang="en-US" sz="3200" i="1" dirty="0"/>
              <a:t>, dietary </a:t>
            </a:r>
            <a:r>
              <a:rPr lang="en-US" sz="3200" i="1" dirty="0" err="1"/>
              <a:t>suplemen</a:t>
            </a:r>
            <a:endParaRPr lang="en-US" sz="3200" i="1" dirty="0"/>
          </a:p>
        </p:txBody>
      </p:sp>
      <p:pic>
        <p:nvPicPr>
          <p:cNvPr id="7170" name="Picture 2" descr="Image result for quercitrin">
            <a:extLst>
              <a:ext uri="{FF2B5EF4-FFF2-40B4-BE49-F238E27FC236}">
                <a16:creationId xmlns:a16="http://schemas.microsoft.com/office/drawing/2014/main" xmlns="" id="{AEA1AAC0-94CC-4545-A9B2-AF3E2B22D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46" y="4065148"/>
            <a:ext cx="4045527" cy="27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F361B5-BC70-410D-9290-5187B02C0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473" y="4065148"/>
            <a:ext cx="4045527" cy="279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81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AEA914-9DD2-4B33-A534-E30C9E9B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Glikosida</a:t>
            </a:r>
            <a:r>
              <a:rPr lang="en-US" dirty="0"/>
              <a:t> saponin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57A709-7723-441E-9A11-C89D0DA0A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22" y="2077112"/>
            <a:ext cx="9784080" cy="4206240"/>
          </a:xfrm>
        </p:spPr>
        <p:txBody>
          <a:bodyPr>
            <a:normAutofit/>
          </a:bodyPr>
          <a:lstStyle/>
          <a:p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larutan</a:t>
            </a:r>
            <a:r>
              <a:rPr lang="en-US" sz="2400" dirty="0"/>
              <a:t> </a:t>
            </a:r>
            <a:r>
              <a:rPr lang="en-US" sz="2400" dirty="0" err="1"/>
              <a:t>koloidal</a:t>
            </a:r>
            <a:r>
              <a:rPr lang="en-US" sz="2400" dirty="0"/>
              <a:t> </a:t>
            </a:r>
            <a:r>
              <a:rPr lang="en-US" sz="2400" dirty="0" err="1"/>
              <a:t>dlm</a:t>
            </a:r>
            <a:r>
              <a:rPr lang="en-US" sz="2400" dirty="0"/>
              <a:t> air </a:t>
            </a:r>
            <a:r>
              <a:rPr lang="en-US" sz="2400" dirty="0" err="1"/>
              <a:t>ketidka</a:t>
            </a:r>
            <a:r>
              <a:rPr lang="en-US" sz="2400" dirty="0"/>
              <a:t> </a:t>
            </a:r>
            <a:r>
              <a:rPr lang="en-US" sz="2400" dirty="0" err="1"/>
              <a:t>dikocok</a:t>
            </a:r>
            <a:endParaRPr lang="en-US" sz="2400" dirty="0"/>
          </a:p>
          <a:p>
            <a:r>
              <a:rPr lang="en-US" sz="2400" dirty="0"/>
              <a:t>Hasil </a:t>
            </a:r>
            <a:r>
              <a:rPr lang="en-US" sz="2400" dirty="0" err="1"/>
              <a:t>hidrolisis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aglikon</a:t>
            </a:r>
            <a:r>
              <a:rPr lang="en-US" sz="2400" dirty="0"/>
              <a:t> </a:t>
            </a:r>
            <a:r>
              <a:rPr lang="en-US" sz="2400" dirty="0" err="1"/>
              <a:t>sapogenin</a:t>
            </a:r>
            <a:endParaRPr lang="en-US" sz="2400" dirty="0"/>
          </a:p>
          <a:p>
            <a:r>
              <a:rPr lang="en-US" sz="2400" dirty="0" err="1"/>
              <a:t>Prekursor</a:t>
            </a:r>
            <a:r>
              <a:rPr lang="en-US" sz="2400" dirty="0"/>
              <a:t> </a:t>
            </a:r>
            <a:r>
              <a:rPr lang="en-US" sz="2400" dirty="0" err="1"/>
              <a:t>kortison</a:t>
            </a:r>
            <a:endParaRPr lang="en-US" sz="2400" dirty="0"/>
          </a:p>
          <a:p>
            <a:r>
              <a:rPr lang="en-US" sz="2400" i="1" dirty="0" err="1"/>
              <a:t>Glycirrhiza</a:t>
            </a:r>
            <a:r>
              <a:rPr lang="en-US" sz="2400" i="1" dirty="0"/>
              <a:t> </a:t>
            </a:r>
            <a:r>
              <a:rPr lang="en-US" sz="2400" i="1" dirty="0" err="1"/>
              <a:t>glabra</a:t>
            </a:r>
            <a:r>
              <a:rPr lang="en-US" sz="2400" i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Liquorice</a:t>
            </a:r>
            <a:r>
              <a:rPr lang="en-US" sz="2400" dirty="0"/>
              <a:t>)</a:t>
            </a:r>
            <a:r>
              <a:rPr lang="en-US" sz="2400" dirty="0">
                <a:sym typeface="Wingdings" panose="05000000000000000000" pitchFamily="2" charset="2"/>
              </a:rPr>
              <a:t> glycyrrhizin</a:t>
            </a:r>
          </a:p>
          <a:p>
            <a:pPr lvl="1"/>
            <a:r>
              <a:rPr lang="en-US" sz="2400" dirty="0" err="1">
                <a:sym typeface="Wingdings" panose="05000000000000000000" pitchFamily="2" charset="2"/>
              </a:rPr>
              <a:t>Fungsi</a:t>
            </a:r>
            <a:r>
              <a:rPr lang="en-US" sz="2400" dirty="0">
                <a:sym typeface="Wingdings" panose="05000000000000000000" pitchFamily="2" charset="2"/>
              </a:rPr>
              <a:t> : </a:t>
            </a:r>
            <a:r>
              <a:rPr lang="en-US" sz="2400" dirty="0" err="1">
                <a:sym typeface="Wingdings" panose="05000000000000000000" pitchFamily="2" charset="2"/>
              </a:rPr>
              <a:t>Ekspektoran</a:t>
            </a:r>
            <a:endParaRPr lang="en-US" sz="2400" dirty="0"/>
          </a:p>
        </p:txBody>
      </p:sp>
      <p:pic>
        <p:nvPicPr>
          <p:cNvPr id="8194" name="Picture 2" descr="Illustration Glycyrrhiza glabra0.jpg">
            <a:extLst>
              <a:ext uri="{FF2B5EF4-FFF2-40B4-BE49-F238E27FC236}">
                <a16:creationId xmlns:a16="http://schemas.microsoft.com/office/drawing/2014/main" xmlns="" id="{015B4137-C145-406A-BCFB-4556F1E9C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0"/>
            <a:ext cx="4256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glycyrrhizin">
            <a:extLst>
              <a:ext uri="{FF2B5EF4-FFF2-40B4-BE49-F238E27FC236}">
                <a16:creationId xmlns:a16="http://schemas.microsoft.com/office/drawing/2014/main" xmlns="" id="{99492CF4-5FAB-430B-9EE3-8160662EA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3217717"/>
            <a:ext cx="6657109" cy="369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159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639B88-4021-412C-979B-8608EEA9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Glikosida</a:t>
            </a:r>
            <a:r>
              <a:rPr lang="en-US" dirty="0"/>
              <a:t> </a:t>
            </a:r>
            <a:r>
              <a:rPr lang="en-US" dirty="0" err="1"/>
              <a:t>ALdehid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82AED6-A28E-4DBC-B8F9-CF0A1A5AF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Vanilin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l-GR" sz="2800" dirty="0">
                <a:sym typeface="Wingdings" panose="05000000000000000000" pitchFamily="2" charset="2"/>
              </a:rPr>
              <a:t>β-</a:t>
            </a:r>
            <a:r>
              <a:rPr lang="en-US" sz="2800" dirty="0">
                <a:sym typeface="Wingdings" panose="05000000000000000000" pitchFamily="2" charset="2"/>
              </a:rPr>
              <a:t>D-glucoside of vanillin</a:t>
            </a:r>
            <a:endParaRPr lang="en-US" sz="2800" dirty="0"/>
          </a:p>
          <a:p>
            <a:r>
              <a:rPr lang="en-US" sz="2800" dirty="0" err="1"/>
              <a:t>Sumber</a:t>
            </a:r>
            <a:r>
              <a:rPr lang="en-US" sz="2800" dirty="0"/>
              <a:t> : </a:t>
            </a:r>
            <a:r>
              <a:rPr lang="en-US" sz="2800" i="1" dirty="0"/>
              <a:t>Vanilla </a:t>
            </a:r>
            <a:r>
              <a:rPr lang="en-US" sz="2800" i="1" dirty="0" err="1"/>
              <a:t>planifolia</a:t>
            </a:r>
            <a:endParaRPr lang="en-US" sz="2800" i="1" dirty="0"/>
          </a:p>
          <a:p>
            <a:r>
              <a:rPr lang="en-US" sz="2800" dirty="0" err="1"/>
              <a:t>Fungsi</a:t>
            </a:r>
            <a:r>
              <a:rPr lang="en-US" sz="2800" dirty="0"/>
              <a:t>  : </a:t>
            </a:r>
            <a:r>
              <a:rPr lang="en-US" sz="2800" dirty="0" err="1"/>
              <a:t>agen</a:t>
            </a:r>
            <a:r>
              <a:rPr lang="en-US" sz="2800" dirty="0"/>
              <a:t> </a:t>
            </a:r>
            <a:r>
              <a:rPr lang="en-US" sz="2800" dirty="0" err="1"/>
              <a:t>perasa</a:t>
            </a:r>
            <a:endParaRPr lang="en-US" sz="2800" dirty="0"/>
          </a:p>
        </p:txBody>
      </p:sp>
      <p:pic>
        <p:nvPicPr>
          <p:cNvPr id="9218" name="Picture 2" descr="Image result for Î²-D-glucoside of vanillin">
            <a:extLst>
              <a:ext uri="{FF2B5EF4-FFF2-40B4-BE49-F238E27FC236}">
                <a16:creationId xmlns:a16="http://schemas.microsoft.com/office/drawing/2014/main" xmlns="" id="{02759868-4278-4273-A323-44BE046CC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4" y="3932851"/>
            <a:ext cx="6012873" cy="287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vanilla planifolia">
            <a:extLst>
              <a:ext uri="{FF2B5EF4-FFF2-40B4-BE49-F238E27FC236}">
                <a16:creationId xmlns:a16="http://schemas.microsoft.com/office/drawing/2014/main" xmlns="" id="{536F94AA-65A8-494A-B2FC-0A05CBA31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042" y="1792936"/>
            <a:ext cx="404812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27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6E5B47-C9BE-40F1-9341-BBC558C5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Glikosida</a:t>
            </a:r>
            <a:r>
              <a:rPr lang="en-US" dirty="0"/>
              <a:t> steroid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D01AE5-50EC-4E10-874F-0848A1CC4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Digitoxin dan Digoxin</a:t>
            </a:r>
          </a:p>
          <a:p>
            <a:pPr lvl="1"/>
            <a:r>
              <a:rPr lang="en-US" sz="2400" dirty="0"/>
              <a:t>Dari </a:t>
            </a:r>
            <a:r>
              <a:rPr lang="en-US" sz="2400" i="1" dirty="0"/>
              <a:t>Digitalis </a:t>
            </a:r>
            <a:r>
              <a:rPr lang="en-US" sz="2400" i="1" dirty="0" err="1"/>
              <a:t>purpurea</a:t>
            </a:r>
            <a:endParaRPr lang="en-US" sz="2400" dirty="0"/>
          </a:p>
          <a:p>
            <a:pPr lvl="1"/>
            <a:r>
              <a:rPr lang="en-US" sz="2400" dirty="0" err="1"/>
              <a:t>Fungsi</a:t>
            </a:r>
            <a:r>
              <a:rPr lang="en-US" sz="2400" dirty="0"/>
              <a:t> :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kontraksi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jantung</a:t>
            </a:r>
            <a:endParaRPr lang="en-US" sz="2400" dirty="0"/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xmlns="" id="{129ADCDC-737B-4A41-A5C6-4E2B7220A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9" y="3429000"/>
            <a:ext cx="5008280" cy="227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igitoxin">
            <a:extLst>
              <a:ext uri="{FF2B5EF4-FFF2-40B4-BE49-F238E27FC236}">
                <a16:creationId xmlns:a16="http://schemas.microsoft.com/office/drawing/2014/main" xmlns="" id="{C7BF22ED-64AD-4F83-8217-01E7223D4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79" y="4254155"/>
            <a:ext cx="5008280" cy="231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digitalis purpurea">
            <a:extLst>
              <a:ext uri="{FF2B5EF4-FFF2-40B4-BE49-F238E27FC236}">
                <a16:creationId xmlns:a16="http://schemas.microsoft.com/office/drawing/2014/main" xmlns="" id="{87132669-B570-4815-846B-4CCCDBBD2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427" y="284176"/>
            <a:ext cx="2924532" cy="364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154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7F86FF-718E-4972-BD6E-186E5886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Glikosida</a:t>
            </a:r>
            <a:r>
              <a:rPr lang="en-US" dirty="0"/>
              <a:t> </a:t>
            </a:r>
            <a:r>
              <a:rPr lang="en-US" dirty="0" err="1"/>
              <a:t>isotiosianat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F0952E-D53C-4ADA-BC0A-0E03E2FE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/>
          </a:bodyPr>
          <a:lstStyle/>
          <a:p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dlm</a:t>
            </a:r>
            <a:r>
              <a:rPr lang="en-US" sz="2400" dirty="0"/>
              <a:t> family Cruciferae dg </a:t>
            </a:r>
            <a:r>
              <a:rPr lang="en-US" sz="2400" dirty="0" err="1"/>
              <a:t>aglikon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isotiosianat</a:t>
            </a:r>
            <a:endParaRPr lang="en-US" sz="2400" dirty="0"/>
          </a:p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  <a:p>
            <a:pPr lvl="1"/>
            <a:r>
              <a:rPr lang="en-US" sz="2400" dirty="0" err="1"/>
              <a:t>Sinigrin</a:t>
            </a:r>
            <a:r>
              <a:rPr lang="en-US" sz="2400" dirty="0"/>
              <a:t> (</a:t>
            </a:r>
            <a:r>
              <a:rPr lang="en-US" sz="2400" dirty="0" err="1"/>
              <a:t>Sinapsis</a:t>
            </a:r>
            <a:r>
              <a:rPr lang="en-US" sz="2400" dirty="0"/>
              <a:t> </a:t>
            </a:r>
            <a:r>
              <a:rPr lang="en-US" sz="2400" dirty="0" err="1"/>
              <a:t>Nigri</a:t>
            </a:r>
            <a:r>
              <a:rPr lang="en-US" sz="2400" dirty="0"/>
              <a:t> Semen)</a:t>
            </a:r>
          </a:p>
          <a:p>
            <a:pPr lvl="1"/>
            <a:r>
              <a:rPr lang="en-US" sz="2400" dirty="0" err="1"/>
              <a:t>Sinalbin</a:t>
            </a:r>
            <a:r>
              <a:rPr lang="en-US" sz="2400" dirty="0"/>
              <a:t> (</a:t>
            </a:r>
            <a:r>
              <a:rPr lang="en-US" sz="2400" dirty="0" err="1"/>
              <a:t>Sinapsis</a:t>
            </a:r>
            <a:r>
              <a:rPr lang="en-US" sz="2400" dirty="0"/>
              <a:t> Albi Semen)</a:t>
            </a:r>
          </a:p>
          <a:p>
            <a:pPr lvl="1"/>
            <a:r>
              <a:rPr lang="en-US" sz="2400" dirty="0" err="1"/>
              <a:t>Glukonapin</a:t>
            </a:r>
            <a:r>
              <a:rPr lang="en-US" sz="2400" dirty="0"/>
              <a:t> (</a:t>
            </a:r>
            <a:r>
              <a:rPr lang="en-US" sz="2400" dirty="0" err="1"/>
              <a:t>biji</a:t>
            </a:r>
            <a:r>
              <a:rPr lang="en-US" sz="2400" dirty="0"/>
              <a:t> </a:t>
            </a:r>
            <a:r>
              <a:rPr lang="en-US" sz="2400" dirty="0" err="1"/>
              <a:t>lobak</a:t>
            </a:r>
            <a:r>
              <a:rPr lang="en-US" sz="2400" dirty="0"/>
              <a:t>)</a:t>
            </a:r>
          </a:p>
        </p:txBody>
      </p:sp>
      <p:pic>
        <p:nvPicPr>
          <p:cNvPr id="3078" name="Picture 6" descr="Image result for sinalbin">
            <a:extLst>
              <a:ext uri="{FF2B5EF4-FFF2-40B4-BE49-F238E27FC236}">
                <a16:creationId xmlns:a16="http://schemas.microsoft.com/office/drawing/2014/main" xmlns="" id="{09552E15-1A41-47BE-B119-C882F943D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0"/>
          <a:stretch/>
        </p:blipFill>
        <p:spPr bwMode="auto">
          <a:xfrm>
            <a:off x="5230283" y="4128654"/>
            <a:ext cx="6795463" cy="266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893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6A0FB-3825-4706-9459-6C89BB74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terima kasih">
            <a:extLst>
              <a:ext uri="{FF2B5EF4-FFF2-40B4-BE49-F238E27FC236}">
                <a16:creationId xmlns:a16="http://schemas.microsoft.com/office/drawing/2014/main" xmlns="" id="{03D48AEA-48D0-411E-9127-37790A0CA3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05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DE62C-4800-47CE-80B4-CF534EDC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0D3036A0-9F6D-415D-B706-DDBE842DF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467" t="6469" r="16782" b="64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4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2A851F-D46F-456D-AC63-6BFC54E9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Cultivation and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63AB8A-9DCC-4A7E-9079-E814B771B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/>
              <a:t>Pemanenan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2-3 </a:t>
            </a:r>
            <a:r>
              <a:rPr lang="en-US" sz="2400" dirty="0" err="1"/>
              <a:t>bulan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penanaman</a:t>
            </a:r>
            <a:r>
              <a:rPr lang="en-US" sz="2400" dirty="0"/>
              <a:t> (April dan September) dg </a:t>
            </a:r>
            <a:r>
              <a:rPr lang="en-US" sz="2400" dirty="0" err="1"/>
              <a:t>memotong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tumbuhan</a:t>
            </a:r>
            <a:r>
              <a:rPr lang="en-US" sz="2400" dirty="0"/>
              <a:t> ± 15 cm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keringkan</a:t>
            </a:r>
            <a:r>
              <a:rPr lang="en-US" sz="2400" dirty="0">
                <a:sym typeface="Wingdings" panose="05000000000000000000" pitchFamily="2" charset="2"/>
              </a:rPr>
              <a:t> dg </a:t>
            </a:r>
            <a:r>
              <a:rPr lang="en-US" sz="2400" dirty="0" err="1">
                <a:sym typeface="Wingdings" panose="05000000000000000000" pitchFamily="2" charset="2"/>
              </a:rPr>
              <a:t>matahari</a:t>
            </a:r>
            <a:r>
              <a:rPr lang="en-US" sz="2400" dirty="0">
                <a:sym typeface="Wingdings" panose="05000000000000000000" pitchFamily="2" charset="2"/>
              </a:rPr>
              <a:t>.</a:t>
            </a:r>
          </a:p>
          <a:p>
            <a:r>
              <a:rPr lang="en-US" sz="2400" dirty="0" err="1">
                <a:sym typeface="Wingdings" panose="05000000000000000000" pitchFamily="2" charset="2"/>
              </a:rPr>
              <a:t>Batang</a:t>
            </a:r>
            <a:r>
              <a:rPr lang="en-US" sz="2400" dirty="0">
                <a:sym typeface="Wingdings" panose="05000000000000000000" pitchFamily="2" charset="2"/>
              </a:rPr>
              <a:t> dan </a:t>
            </a:r>
            <a:r>
              <a:rPr lang="en-US" sz="2400" dirty="0" err="1">
                <a:sym typeface="Wingdings" panose="05000000000000000000" pitchFamily="2" charset="2"/>
              </a:rPr>
              <a:t>polong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yg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tidak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digunakan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dipisahkan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dr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daun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sena</a:t>
            </a:r>
            <a:r>
              <a:rPr lang="en-US" sz="2400" dirty="0">
                <a:sym typeface="Wingdings" panose="05000000000000000000" pitchFamily="2" charset="2"/>
              </a:rPr>
              <a:t> dg </a:t>
            </a:r>
            <a:r>
              <a:rPr lang="en-US" sz="2400" dirty="0" err="1">
                <a:sym typeface="Wingdings" panose="05000000000000000000" pitchFamily="2" charset="2"/>
              </a:rPr>
              <a:t>bantuan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ayakan</a:t>
            </a:r>
            <a:r>
              <a:rPr lang="en-US" sz="2400" dirty="0">
                <a:sym typeface="Wingdings" panose="05000000000000000000" pitchFamily="2" charset="2"/>
              </a:rPr>
              <a:t> dg vibrator </a:t>
            </a:r>
            <a:r>
              <a:rPr lang="en-US" sz="2400" dirty="0" err="1">
                <a:sym typeface="Wingdings" panose="05000000000000000000" pitchFamily="2" charset="2"/>
              </a:rPr>
              <a:t>mekanis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err="1">
                <a:sym typeface="Wingdings" panose="05000000000000000000" pitchFamily="2" charset="2"/>
              </a:rPr>
              <a:t>Bagian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yg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melewati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ayakan</a:t>
            </a:r>
            <a:r>
              <a:rPr lang="en-US" sz="2400" dirty="0">
                <a:sym typeface="Wingdings" panose="05000000000000000000" pitchFamily="2" charset="2"/>
              </a:rPr>
              <a:t>, ‘</a:t>
            </a:r>
            <a:r>
              <a:rPr lang="en-US" sz="2400" dirty="0" err="1">
                <a:sym typeface="Wingdings" panose="05000000000000000000" pitchFamily="2" charset="2"/>
              </a:rPr>
              <a:t>ditampi</a:t>
            </a:r>
            <a:r>
              <a:rPr lang="en-US" sz="2400" dirty="0">
                <a:sym typeface="Wingdings" panose="05000000000000000000" pitchFamily="2" charset="2"/>
              </a:rPr>
              <a:t>’ dg </a:t>
            </a:r>
            <a:r>
              <a:rPr lang="en-US" sz="2400" dirty="0" err="1">
                <a:sym typeface="Wingdings" panose="05000000000000000000" pitchFamily="2" charset="2"/>
              </a:rPr>
              <a:t>hati-hati</a:t>
            </a:r>
            <a:r>
              <a:rPr lang="en-US" sz="2400" dirty="0">
                <a:sym typeface="Wingdings" panose="05000000000000000000" pitchFamily="2" charset="2"/>
              </a:rPr>
              <a:t> agar </a:t>
            </a:r>
            <a:r>
              <a:rPr lang="en-US" sz="2400" dirty="0" err="1">
                <a:sym typeface="Wingdings" panose="05000000000000000000" pitchFamily="2" charset="2"/>
              </a:rPr>
              <a:t>daun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terkumpul</a:t>
            </a:r>
            <a:r>
              <a:rPr lang="en-US" sz="2400" dirty="0">
                <a:sym typeface="Wingdings" panose="05000000000000000000" pitchFamily="2" charset="2"/>
              </a:rPr>
              <a:t> di </a:t>
            </a:r>
            <a:r>
              <a:rPr lang="en-US" sz="2400" dirty="0" err="1">
                <a:sym typeface="Wingdings" panose="05000000000000000000" pitchFamily="2" charset="2"/>
              </a:rPr>
              <a:t>bagian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atas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</a:p>
          <a:p>
            <a:r>
              <a:rPr lang="en-US" sz="2400" dirty="0" err="1">
                <a:sym typeface="Wingdings" panose="05000000000000000000" pitchFamily="2" charset="2"/>
              </a:rPr>
              <a:t>Daun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kering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diperiksa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mutunya</a:t>
            </a:r>
            <a:r>
              <a:rPr lang="en-US" sz="2400" dirty="0">
                <a:sym typeface="Wingdings" panose="05000000000000000000" pitchFamily="2" charset="2"/>
              </a:rPr>
              <a:t>, </a:t>
            </a:r>
            <a:r>
              <a:rPr lang="en-US" sz="2400" dirty="0" err="1">
                <a:sym typeface="Wingdings" panose="05000000000000000000" pitchFamily="2" charset="2"/>
              </a:rPr>
              <a:t>dimasukkan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dalam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kantong</a:t>
            </a:r>
            <a:r>
              <a:rPr lang="en-US" sz="2400" dirty="0">
                <a:sym typeface="Wingdings" panose="05000000000000000000" pitchFamily="2" charset="2"/>
              </a:rPr>
              <a:t>, dan </a:t>
            </a:r>
            <a:r>
              <a:rPr lang="en-US" sz="2400" dirty="0" err="1">
                <a:sym typeface="Wingdings" panose="05000000000000000000" pitchFamily="2" charset="2"/>
              </a:rPr>
              <a:t>disimpan</a:t>
            </a:r>
            <a:r>
              <a:rPr lang="en-US" sz="2400" dirty="0">
                <a:sym typeface="Wingdings" panose="05000000000000000000" pitchFamily="2" charset="2"/>
              </a:rPr>
              <a:t> di </a:t>
            </a:r>
            <a:r>
              <a:rPr lang="en-US" sz="2400" dirty="0" err="1">
                <a:sym typeface="Wingdings" panose="05000000000000000000" pitchFamily="2" charset="2"/>
              </a:rPr>
              <a:t>tempat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kering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err="1">
                <a:sym typeface="Wingdings" panose="05000000000000000000" pitchFamily="2" charset="2"/>
              </a:rPr>
              <a:t>Pendistribusian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melalui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Pelabuhan</a:t>
            </a:r>
            <a:r>
              <a:rPr lang="en-US" sz="2400" dirty="0">
                <a:sym typeface="Wingdings" panose="05000000000000000000" pitchFamily="2" charset="2"/>
              </a:rPr>
              <a:t> Sudan </a:t>
            </a:r>
            <a:r>
              <a:rPr lang="en-US" sz="2400" dirty="0" err="1">
                <a:sym typeface="Wingdings" panose="05000000000000000000" pitchFamily="2" charset="2"/>
              </a:rPr>
              <a:t>yg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ada</a:t>
            </a:r>
            <a:r>
              <a:rPr lang="en-US" sz="2400" dirty="0">
                <a:sym typeface="Wingdings" panose="05000000000000000000" pitchFamily="2" charset="2"/>
              </a:rPr>
              <a:t> di </a:t>
            </a:r>
            <a:r>
              <a:rPr lang="en-US" sz="2400" dirty="0" err="1">
                <a:sym typeface="Wingdings" panose="05000000000000000000" pitchFamily="2" charset="2"/>
              </a:rPr>
              <a:t>Laut</a:t>
            </a:r>
            <a:r>
              <a:rPr lang="en-US" sz="2400" dirty="0">
                <a:sym typeface="Wingdings" panose="05000000000000000000" pitchFamily="2" charset="2"/>
              </a:rPr>
              <a:t> Merah dan </a:t>
            </a:r>
            <a:r>
              <a:rPr lang="en-US" sz="2400" dirty="0" err="1">
                <a:sym typeface="Wingdings" panose="05000000000000000000" pitchFamily="2" charset="2"/>
              </a:rPr>
              <a:t>dari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Pelabuhan</a:t>
            </a:r>
            <a:r>
              <a:rPr lang="en-US" sz="2400" dirty="0">
                <a:sym typeface="Wingdings" panose="05000000000000000000" pitchFamily="2" charset="2"/>
              </a:rPr>
              <a:t> Tuticorin di India.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5075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53A37A-71EC-4850-A98C-F1C5D4AE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Makroskopis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27C32B-AC76-4EC9-ABE5-1AB817503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069"/>
            <a:ext cx="7472082" cy="4544805"/>
          </a:xfrm>
        </p:spPr>
        <p:txBody>
          <a:bodyPr/>
          <a:lstStyle/>
          <a:p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sena</a:t>
            </a:r>
            <a:r>
              <a:rPr lang="en-US" dirty="0"/>
              <a:t> </a:t>
            </a:r>
            <a:r>
              <a:rPr lang="en-US" dirty="0" err="1"/>
              <a:t>ditunjang</a:t>
            </a:r>
            <a:r>
              <a:rPr lang="en-US" dirty="0"/>
              <a:t> oleh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tangkai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kokoh</a:t>
            </a:r>
            <a:r>
              <a:rPr lang="en-US" dirty="0"/>
              <a:t>.</a:t>
            </a:r>
          </a:p>
          <a:p>
            <a:r>
              <a:rPr lang="en-US" dirty="0" err="1"/>
              <a:t>Tepi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rata,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runcing</a:t>
            </a:r>
            <a:r>
              <a:rPr lang="en-US" dirty="0"/>
              <a:t> dan </a:t>
            </a:r>
            <a:r>
              <a:rPr lang="en-US" dirty="0" err="1"/>
              <a:t>berduri</a:t>
            </a:r>
            <a:r>
              <a:rPr lang="en-US" dirty="0"/>
              <a:t>,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pubescent.</a:t>
            </a:r>
          </a:p>
          <a:p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hijau</a:t>
            </a:r>
            <a:r>
              <a:rPr lang="en-US" dirty="0"/>
              <a:t> </a:t>
            </a:r>
            <a:r>
              <a:rPr lang="en-US" dirty="0" err="1"/>
              <a:t>keabu-abuan</a:t>
            </a:r>
            <a:r>
              <a:rPr lang="en-US" dirty="0"/>
              <a:t> (</a:t>
            </a:r>
            <a:r>
              <a:rPr lang="en-US" dirty="0" err="1"/>
              <a:t>Sena</a:t>
            </a:r>
            <a:r>
              <a:rPr lang="en-US" dirty="0"/>
              <a:t> Alexandria)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hijau</a:t>
            </a:r>
            <a:r>
              <a:rPr lang="en-US" dirty="0"/>
              <a:t> </a:t>
            </a:r>
            <a:r>
              <a:rPr lang="en-US" dirty="0" err="1"/>
              <a:t>kekuningan</a:t>
            </a:r>
            <a:r>
              <a:rPr lang="en-US" dirty="0"/>
              <a:t> (</a:t>
            </a:r>
            <a:r>
              <a:rPr lang="en-US" dirty="0" err="1"/>
              <a:t>Sena</a:t>
            </a:r>
            <a:r>
              <a:rPr lang="en-US" dirty="0"/>
              <a:t> </a:t>
            </a:r>
            <a:r>
              <a:rPr lang="en-US" dirty="0" err="1"/>
              <a:t>Tinevelley</a:t>
            </a:r>
            <a:r>
              <a:rPr lang="en-US" dirty="0"/>
              <a:t>)</a:t>
            </a:r>
          </a:p>
          <a:p>
            <a:r>
              <a:rPr lang="en-US" dirty="0" err="1"/>
              <a:t>Bau</a:t>
            </a:r>
            <a:r>
              <a:rPr lang="en-US" dirty="0"/>
              <a:t>: </a:t>
            </a:r>
            <a:r>
              <a:rPr lang="en-US" dirty="0" err="1"/>
              <a:t>lemah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khas</a:t>
            </a:r>
            <a:endParaRPr lang="en-US" dirty="0"/>
          </a:p>
          <a:p>
            <a:r>
              <a:rPr lang="en-US" dirty="0"/>
              <a:t>Rasa : </a:t>
            </a:r>
            <a:r>
              <a:rPr lang="en-US" dirty="0" err="1"/>
              <a:t>bergetah</a:t>
            </a:r>
            <a:r>
              <a:rPr lang="en-US" dirty="0"/>
              <a:t>,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pahit</a:t>
            </a:r>
            <a:r>
              <a:rPr lang="en-US" dirty="0"/>
              <a:t> dan </a:t>
            </a:r>
            <a:r>
              <a:rPr lang="en-US" dirty="0" err="1"/>
              <a:t>karakteristik</a:t>
            </a:r>
            <a:endParaRPr lang="en-US" dirty="0"/>
          </a:p>
          <a:p>
            <a:r>
              <a:rPr lang="en-US" dirty="0" err="1"/>
              <a:t>Bentuk</a:t>
            </a:r>
            <a:r>
              <a:rPr lang="en-US" dirty="0"/>
              <a:t>: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telur</a:t>
            </a:r>
            <a:r>
              <a:rPr lang="en-US" dirty="0"/>
              <a:t> – </a:t>
            </a:r>
            <a:r>
              <a:rPr lang="en-US" dirty="0" err="1"/>
              <a:t>lanset</a:t>
            </a:r>
            <a:r>
              <a:rPr lang="en-US" dirty="0"/>
              <a:t> </a:t>
            </a:r>
          </a:p>
        </p:txBody>
      </p:sp>
      <p:pic>
        <p:nvPicPr>
          <p:cNvPr id="5122" name="Picture 2" descr="Image result for senna tinnevelly">
            <a:extLst>
              <a:ext uri="{FF2B5EF4-FFF2-40B4-BE49-F238E27FC236}">
                <a16:creationId xmlns:a16="http://schemas.microsoft.com/office/drawing/2014/main" xmlns="" id="{D75516C5-DB60-4242-9460-370EEDD1D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82" y="1371167"/>
            <a:ext cx="3643933" cy="512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0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24D5E5-690A-424E-A3F5-75233364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Mikroskopis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5EFCCD-D3E9-4740-B1F1-B2D635830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Daun</a:t>
            </a:r>
            <a:r>
              <a:rPr lang="en-US" sz="2400" dirty="0"/>
              <a:t> </a:t>
            </a:r>
            <a:r>
              <a:rPr lang="en-US" sz="2400" dirty="0" err="1"/>
              <a:t>sena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isobilateral</a:t>
            </a:r>
          </a:p>
          <a:p>
            <a:r>
              <a:rPr lang="en-US" sz="2400" dirty="0" err="1"/>
              <a:t>Dinding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epidermis </a:t>
            </a:r>
            <a:r>
              <a:rPr lang="en-US" sz="2400" dirty="0" err="1"/>
              <a:t>lurus</a:t>
            </a:r>
            <a:r>
              <a:rPr lang="en-US" sz="2400" dirty="0"/>
              <a:t> dan </a:t>
            </a:r>
            <a:r>
              <a:rPr lang="en-US" sz="2400" dirty="0" err="1"/>
              <a:t>mengandung</a:t>
            </a:r>
            <a:r>
              <a:rPr lang="en-US" sz="2400" dirty="0"/>
              <a:t> mucilage</a:t>
            </a:r>
          </a:p>
          <a:p>
            <a:r>
              <a:rPr lang="en-US" sz="2400" dirty="0" err="1"/>
              <a:t>Permukaan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rata dg </a:t>
            </a:r>
            <a:r>
              <a:rPr lang="en-US" sz="2400" dirty="0" err="1"/>
              <a:t>rambut</a:t>
            </a:r>
            <a:r>
              <a:rPr lang="en-US" sz="2400" dirty="0"/>
              <a:t> </a:t>
            </a:r>
            <a:r>
              <a:rPr lang="en-US" sz="2400" dirty="0" err="1"/>
              <a:t>uniseluler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berlignin</a:t>
            </a:r>
            <a:r>
              <a:rPr lang="en-US" sz="2400" dirty="0"/>
              <a:t> (260 µm)</a:t>
            </a:r>
          </a:p>
          <a:p>
            <a:r>
              <a:rPr lang="en-US" sz="2400" dirty="0" err="1"/>
              <a:t>Mesofil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cluster-cluster </a:t>
            </a:r>
            <a:r>
              <a:rPr lang="en-US" sz="2400" dirty="0" err="1"/>
              <a:t>kristal</a:t>
            </a:r>
            <a:r>
              <a:rPr lang="en-US" sz="2400" dirty="0"/>
              <a:t> 15-20 µm</a:t>
            </a:r>
          </a:p>
          <a:p>
            <a:r>
              <a:rPr lang="en-US" sz="2400" dirty="0" err="1"/>
              <a:t>Kebanyakan</a:t>
            </a:r>
            <a:r>
              <a:rPr lang="en-US" sz="2400" dirty="0"/>
              <a:t> stomata </a:t>
            </a:r>
            <a:r>
              <a:rPr lang="en-US" sz="2400" dirty="0" err="1"/>
              <a:t>memiliki</a:t>
            </a:r>
            <a:r>
              <a:rPr lang="en-US" sz="2400" dirty="0"/>
              <a:t> 2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tetangga</a:t>
            </a:r>
            <a:r>
              <a:rPr lang="en-US" sz="2400" dirty="0"/>
              <a:t> (parasitic),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jg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3-4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tetangga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337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EBDB98-7CD5-48B8-AAEB-6DB2729B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8" y="192157"/>
            <a:ext cx="10515600" cy="1207065"/>
          </a:xfrm>
        </p:spPr>
        <p:txBody>
          <a:bodyPr/>
          <a:lstStyle/>
          <a:p>
            <a:r>
              <a:rPr lang="en-US" dirty="0" err="1"/>
              <a:t>Mikroskopis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D1E48DC-37DB-457F-B06F-1BF50A747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4367" y="1113183"/>
            <a:ext cx="9138268" cy="57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0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F026AC-E026-4008-A104-CB3471FA2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7B646B7F-A0AD-4DE2-A9FF-03D4239C2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11" t="5555" r="16268" b="12520"/>
          <a:stretch/>
        </p:blipFill>
        <p:spPr>
          <a:xfrm>
            <a:off x="0" y="0"/>
            <a:ext cx="12192000" cy="686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6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B2743D-7A5F-46D5-8F8E-BE395D764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KANDUNGAN KIMIA SENNA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363530B-F005-4CE4-9C40-CCD634AFF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2332" y="1325217"/>
            <a:ext cx="9279668" cy="553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8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993D95-A4C1-49DC-AB2C-D39D2E2B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Kegunaan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0F940A-2E21-444F-9151-9C2366069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Glaxenna</a:t>
            </a:r>
            <a:r>
              <a:rPr lang="en-US" sz="2800" dirty="0"/>
              <a:t>® (Glaxo), </a:t>
            </a:r>
            <a:r>
              <a:rPr lang="en-US" sz="2800" dirty="0" err="1"/>
              <a:t>Pursennid</a:t>
            </a:r>
            <a:r>
              <a:rPr lang="en-US" sz="2800" dirty="0"/>
              <a:t>® (Sandoz), </a:t>
            </a:r>
            <a:r>
              <a:rPr lang="en-US" sz="2800" dirty="0" err="1"/>
              <a:t>Helmacid</a:t>
            </a:r>
            <a:r>
              <a:rPr lang="en-US" sz="2800" dirty="0"/>
              <a:t> dg Senna® (</a:t>
            </a:r>
            <a:r>
              <a:rPr lang="en-US" sz="2800" dirty="0" err="1"/>
              <a:t>Allenburrys</a:t>
            </a:r>
            <a:r>
              <a:rPr lang="en-US" sz="2800" dirty="0"/>
              <a:t>)</a:t>
            </a:r>
          </a:p>
          <a:p>
            <a:r>
              <a:rPr lang="en-US" sz="2800" dirty="0"/>
              <a:t>Laxative (</a:t>
            </a:r>
            <a:r>
              <a:rPr lang="en-US" sz="2800" dirty="0" err="1"/>
              <a:t>obat</a:t>
            </a:r>
            <a:r>
              <a:rPr lang="en-US" sz="2800" dirty="0"/>
              <a:t> </a:t>
            </a:r>
            <a:r>
              <a:rPr lang="en-US" sz="2800" dirty="0" err="1"/>
              <a:t>pencahar</a:t>
            </a:r>
            <a:r>
              <a:rPr lang="en-US" sz="2800" dirty="0"/>
              <a:t>)</a:t>
            </a:r>
          </a:p>
          <a:p>
            <a:r>
              <a:rPr lang="en-US" sz="2800" dirty="0"/>
              <a:t>Juga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mengobati</a:t>
            </a:r>
            <a:r>
              <a:rPr lang="en-US" sz="2800" dirty="0"/>
              <a:t> flatulence, gout, </a:t>
            </a:r>
            <a:r>
              <a:rPr lang="en-US" sz="2800" dirty="0" err="1"/>
              <a:t>demam</a:t>
            </a:r>
            <a:endParaRPr lang="en-US" sz="2800" dirty="0"/>
          </a:p>
          <a:p>
            <a:r>
              <a:rPr lang="en-US" sz="2800" dirty="0"/>
              <a:t>Overdose : </a:t>
            </a:r>
            <a:r>
              <a:rPr lang="en-US" sz="2800" dirty="0" err="1"/>
              <a:t>mual</a:t>
            </a:r>
            <a:r>
              <a:rPr lang="en-US" sz="2800" dirty="0"/>
              <a:t>, </a:t>
            </a:r>
            <a:r>
              <a:rPr lang="en-US" sz="2800" dirty="0" err="1"/>
              <a:t>diare</a:t>
            </a:r>
            <a:r>
              <a:rPr lang="en-US" sz="2800" dirty="0"/>
              <a:t>, </a:t>
            </a:r>
            <a:r>
              <a:rPr lang="en-US" sz="2800" dirty="0" err="1"/>
              <a:t>muntah</a:t>
            </a:r>
            <a:r>
              <a:rPr lang="en-US" sz="2800" dirty="0"/>
              <a:t>, nephritis</a:t>
            </a:r>
          </a:p>
          <a:p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dlam</a:t>
            </a:r>
            <a:r>
              <a:rPr lang="en-US" sz="2800" dirty="0"/>
              <a:t> </a:t>
            </a:r>
            <a:r>
              <a:rPr lang="en-US" sz="2800" dirty="0" err="1"/>
              <a:t>jangka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 lama : </a:t>
            </a:r>
            <a:r>
              <a:rPr lang="en-US" sz="2800" dirty="0" err="1"/>
              <a:t>dehidrasi</a:t>
            </a:r>
            <a:r>
              <a:rPr lang="en-US" sz="2800" dirty="0"/>
              <a:t> dan </a:t>
            </a:r>
            <a:r>
              <a:rPr lang="en-US" sz="2800" dirty="0" err="1"/>
              <a:t>kekurangan</a:t>
            </a:r>
            <a:r>
              <a:rPr lang="en-US" sz="2800" dirty="0"/>
              <a:t> </a:t>
            </a:r>
            <a:r>
              <a:rPr lang="en-US" sz="2800" dirty="0" err="1"/>
              <a:t>elektrolit</a:t>
            </a:r>
            <a:r>
              <a:rPr lang="en-US" sz="2800" dirty="0"/>
              <a:t>, </a:t>
            </a:r>
            <a:r>
              <a:rPr lang="en-US" sz="2800" dirty="0" err="1"/>
              <a:t>konstipasi</a:t>
            </a:r>
            <a:r>
              <a:rPr lang="en-US" sz="2800" dirty="0"/>
              <a:t> </a:t>
            </a:r>
            <a:r>
              <a:rPr lang="en-US" sz="2800" dirty="0" err="1"/>
              <a:t>memburuk</a:t>
            </a:r>
            <a:r>
              <a:rPr lang="en-US" sz="2800" dirty="0"/>
              <a:t>, </a:t>
            </a:r>
            <a:r>
              <a:rPr lang="en-US" sz="2800" dirty="0" err="1"/>
              <a:t>pelemahan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usus</a:t>
            </a:r>
            <a:r>
              <a:rPr lang="en-US" sz="2800" dirty="0"/>
              <a:t> </a:t>
            </a:r>
            <a:r>
              <a:rPr lang="en-US" sz="2800" dirty="0" err="1"/>
              <a:t>halus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848994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</TotalTime>
  <Words>380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Corbel</vt:lpstr>
      <vt:lpstr>Wingdings</vt:lpstr>
      <vt:lpstr>Basis</vt:lpstr>
      <vt:lpstr>Simplisia glikosida</vt:lpstr>
      <vt:lpstr>PowerPoint Presentation</vt:lpstr>
      <vt:lpstr>Cultivation and Collection</vt:lpstr>
      <vt:lpstr>Makroskopis</vt:lpstr>
      <vt:lpstr>Mikroskopis</vt:lpstr>
      <vt:lpstr>Mikroskopis</vt:lpstr>
      <vt:lpstr>PowerPoint Presentation</vt:lpstr>
      <vt:lpstr>KANDUNGAN KIMIA SENNA</vt:lpstr>
      <vt:lpstr>Kegunaan</vt:lpstr>
      <vt:lpstr>PowerPoint Presentation</vt:lpstr>
      <vt:lpstr>Glikosida fenol</vt:lpstr>
      <vt:lpstr>Biosintesa Salicin</vt:lpstr>
      <vt:lpstr>Glikosida flavonoid</vt:lpstr>
      <vt:lpstr>Glikosida saponin</vt:lpstr>
      <vt:lpstr>Glikosida ALdehid</vt:lpstr>
      <vt:lpstr>Glikosida steroid</vt:lpstr>
      <vt:lpstr>Glikosida isotiosianat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Simplisia glikosida</dc:title>
  <dc:creator>AYA-LAPTOP</dc:creator>
  <cp:lastModifiedBy>AYA-LAPTOP</cp:lastModifiedBy>
  <cp:revision>1</cp:revision>
  <dcterms:created xsi:type="dcterms:W3CDTF">2018-07-01T14:02:38Z</dcterms:created>
  <dcterms:modified xsi:type="dcterms:W3CDTF">2018-07-01T14:04:56Z</dcterms:modified>
</cp:coreProperties>
</file>