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2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4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7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9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51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8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1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9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2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5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34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SIMPLISIA LIPID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Putu</a:t>
            </a:r>
            <a:r>
              <a:rPr lang="en-US" dirty="0" smtClean="0"/>
              <a:t> G.M.W. </a:t>
            </a:r>
            <a:r>
              <a:rPr lang="en-US" smtClean="0"/>
              <a:t>MAHAYASIH, M.FARM.,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5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333"/>
              <a:t>Soybean Oil/Ol. Sojae/Miny. Kedelai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4000"/>
              <a:t>Pemerasan biji </a:t>
            </a:r>
            <a:r>
              <a:rPr lang="en-US" altLang="en-US" sz="4000" i="1"/>
              <a:t>Glycine soya</a:t>
            </a:r>
            <a:r>
              <a:rPr lang="en-US" altLang="en-US" sz="4000"/>
              <a:t> (Leguminosae)</a:t>
            </a:r>
          </a:p>
          <a:p>
            <a:pPr eaLnBrk="1" hangingPunct="1"/>
            <a:r>
              <a:rPr lang="en-US" altLang="en-US" sz="4000"/>
              <a:t>Kandungan biji : 35% KBH, 50% protein, 20% miny lemak &amp; enzim urease</a:t>
            </a:r>
          </a:p>
          <a:p>
            <a:pPr eaLnBrk="1" hangingPunct="1"/>
            <a:r>
              <a:rPr lang="en-US" altLang="en-US" sz="4000"/>
              <a:t>Kandungan miny : 50% linoleic acid, linolenic acid</a:t>
            </a:r>
          </a:p>
          <a:p>
            <a:pPr eaLnBrk="1" hangingPunct="1"/>
            <a:r>
              <a:rPr lang="en-US" altLang="en-US" sz="4000"/>
              <a:t>Kegunaan : industri cat &amp; vernis, bs sbg miny goreng</a:t>
            </a:r>
          </a:p>
        </p:txBody>
      </p:sp>
    </p:spTree>
    <p:extLst>
      <p:ext uri="{BB962C8B-B14F-4D97-AF65-F5344CB8AC3E}">
        <p14:creationId xmlns:p14="http://schemas.microsoft.com/office/powerpoint/2010/main" val="3893073984"/>
      </p:ext>
    </p:extLst>
  </p:cSld>
  <p:clrMapOvr>
    <a:masterClrMapping/>
  </p:clrMapOvr>
  <p:transition spd="slow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333"/>
              <a:t>Cottonseed Oil/ Ol. Gossypii seminis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Miny lemak dari penekanan biji </a:t>
            </a:r>
            <a:r>
              <a:rPr lang="en-US" altLang="en-US" i="1" smtClean="0"/>
              <a:t>Gossypium hirsutum</a:t>
            </a:r>
            <a:r>
              <a:rPr lang="en-US" altLang="en-US" smtClean="0"/>
              <a:t> (Malvaceae)</a:t>
            </a:r>
          </a:p>
          <a:p>
            <a:pPr eaLnBrk="1" hangingPunct="1"/>
            <a:r>
              <a:rPr lang="en-US" altLang="en-US" smtClean="0"/>
              <a:t>Kandungan : olein, palmitin, stearin</a:t>
            </a:r>
          </a:p>
          <a:p>
            <a:pPr eaLnBrk="1" hangingPunct="1"/>
            <a:r>
              <a:rPr lang="en-US" altLang="en-US" smtClean="0"/>
              <a:t>Kegunaan : solven injeksi, linimen (sifat emolien), bhn pembuatan sabun, pengganti Ol. Sesami</a:t>
            </a:r>
          </a:p>
        </p:txBody>
      </p:sp>
    </p:spTree>
    <p:extLst>
      <p:ext uri="{BB962C8B-B14F-4D97-AF65-F5344CB8AC3E}">
        <p14:creationId xmlns:p14="http://schemas.microsoft.com/office/powerpoint/2010/main" val="3107057165"/>
      </p:ext>
    </p:extLst>
  </p:cSld>
  <p:clrMapOvr>
    <a:masterClrMapping/>
  </p:clrMapOvr>
  <p:transition spd="slow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Sesame Oil/Ol. Sesami/Miny. Wijen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1397001"/>
            <a:ext cx="10972800" cy="452543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200"/>
              <a:t>Pemerasan biji </a:t>
            </a:r>
            <a:r>
              <a:rPr lang="en-US" altLang="en-US" sz="3200" i="1"/>
              <a:t>Sesame indicum</a:t>
            </a:r>
            <a:r>
              <a:rPr lang="en-US" altLang="en-US" sz="3200"/>
              <a:t> (Pedaliaceae)</a:t>
            </a:r>
          </a:p>
          <a:p>
            <a:pPr eaLnBrk="1" hangingPunct="1"/>
            <a:r>
              <a:rPr lang="en-US" altLang="en-US" sz="3200"/>
              <a:t>Kandungan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75% olein, gliserida (linoleic, palmitic, stearic, myristic acid), sesamel</a:t>
            </a:r>
          </a:p>
          <a:p>
            <a:pPr eaLnBrk="1" hangingPunct="1"/>
            <a:r>
              <a:rPr lang="en-US" altLang="en-US" sz="3200"/>
              <a:t>Pemalsuan : Cotton Seed Oil</a:t>
            </a:r>
          </a:p>
          <a:p>
            <a:pPr eaLnBrk="1" hangingPunct="1"/>
            <a:r>
              <a:rPr lang="en-US" altLang="en-US" sz="3200"/>
              <a:t>Kegunaan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- solven injeksi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- nutritif, laksansia, demulsen, emolien</a:t>
            </a:r>
          </a:p>
          <a:p>
            <a:pPr eaLnBrk="1" hangingPunct="1"/>
            <a:r>
              <a:rPr lang="en-US" altLang="en-US" sz="3200"/>
              <a:t>Sesame leaves (fresh leaves) : sbg musilago utk demulsen</a:t>
            </a:r>
          </a:p>
        </p:txBody>
      </p:sp>
    </p:spTree>
    <p:extLst>
      <p:ext uri="{BB962C8B-B14F-4D97-AF65-F5344CB8AC3E}">
        <p14:creationId xmlns:p14="http://schemas.microsoft.com/office/powerpoint/2010/main" val="928374262"/>
      </p:ext>
    </p:extLst>
  </p:cSld>
  <p:clrMapOvr>
    <a:masterClrMapping/>
  </p:clrMapOvr>
  <p:transition spd="slow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333"/>
              <a:t>Sweet Almond Oil/Ol. Amigdalarum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8000" y="1600201"/>
            <a:ext cx="11176000" cy="4525433"/>
          </a:xfrm>
        </p:spPr>
        <p:txBody>
          <a:bodyPr/>
          <a:lstStyle/>
          <a:p>
            <a:pPr eaLnBrk="1" hangingPunct="1"/>
            <a:r>
              <a:rPr lang="en-US" altLang="en-US" sz="3467"/>
              <a:t>Pemerasan biji (endosperm) </a:t>
            </a:r>
            <a:r>
              <a:rPr lang="en-US" altLang="en-US" sz="3467" i="1"/>
              <a:t>Prunus amygdalus</a:t>
            </a:r>
            <a:r>
              <a:rPr lang="en-US" altLang="en-US" sz="3467"/>
              <a:t> (Rosaceae)</a:t>
            </a:r>
          </a:p>
          <a:p>
            <a:pPr eaLnBrk="1" hangingPunct="1"/>
            <a:r>
              <a:rPr lang="en-US" altLang="en-US" sz="3467"/>
              <a:t>Kandungan : 45-50% miny lemak, 20-25% protein, asparagin, gula, gum</a:t>
            </a:r>
          </a:p>
          <a:p>
            <a:pPr eaLnBrk="1" hangingPunct="1"/>
            <a:r>
              <a:rPr lang="en-US" altLang="en-US" sz="3467"/>
              <a:t>Kegunaan : emolien (kosmetik), bhn pembuatan rose-water ointment, parfum utk sabun/lotion</a:t>
            </a:r>
          </a:p>
        </p:txBody>
      </p:sp>
    </p:spTree>
    <p:extLst>
      <p:ext uri="{BB962C8B-B14F-4D97-AF65-F5344CB8AC3E}">
        <p14:creationId xmlns:p14="http://schemas.microsoft.com/office/powerpoint/2010/main" val="2843370364"/>
      </p:ext>
    </p:extLst>
  </p:cSld>
  <p:clrMapOvr>
    <a:masterClrMapping/>
  </p:clrMapOvr>
  <p:transition spd="slow"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Persic Oil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Apricot kernel oil, peach kernel oil</a:t>
            </a:r>
          </a:p>
          <a:p>
            <a:pPr eaLnBrk="1" hangingPunct="1"/>
            <a:r>
              <a:rPr lang="en-US" altLang="en-US" smtClean="0"/>
              <a:t>Expressed from kernels of </a:t>
            </a:r>
            <a:r>
              <a:rPr lang="en-US" altLang="en-US" i="1" smtClean="0"/>
              <a:t>Prunus armeniaca</a:t>
            </a:r>
            <a:r>
              <a:rPr lang="en-US" altLang="en-US" smtClean="0"/>
              <a:t> or </a:t>
            </a:r>
            <a:r>
              <a:rPr lang="en-US" altLang="en-US" i="1" smtClean="0"/>
              <a:t>Prunus persica</a:t>
            </a:r>
            <a:r>
              <a:rPr lang="en-US" altLang="en-US" smtClean="0"/>
              <a:t> (Rosaceae)</a:t>
            </a:r>
          </a:p>
          <a:p>
            <a:pPr eaLnBrk="1" hangingPunct="1"/>
            <a:r>
              <a:rPr lang="en-US" altLang="en-US" smtClean="0"/>
              <a:t>Kegunaan : spt Almond Oil (karakteristik hampir sama)</a:t>
            </a:r>
          </a:p>
        </p:txBody>
      </p:sp>
    </p:spTree>
    <p:extLst>
      <p:ext uri="{BB962C8B-B14F-4D97-AF65-F5344CB8AC3E}">
        <p14:creationId xmlns:p14="http://schemas.microsoft.com/office/powerpoint/2010/main" val="725218686"/>
      </p:ext>
    </p:extLst>
  </p:cSld>
  <p:clrMapOvr>
    <a:masterClrMapping/>
  </p:clrMapOvr>
  <p:transition spd="slow"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Corn Oil/Oleum Maydis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3467"/>
              <a:t>Miny lemak dr embrio biji </a:t>
            </a:r>
            <a:r>
              <a:rPr lang="en-US" altLang="en-US" sz="3467" i="1"/>
              <a:t>Zea mays</a:t>
            </a:r>
          </a:p>
          <a:p>
            <a:pPr eaLnBrk="1" hangingPunct="1"/>
            <a:r>
              <a:rPr lang="en-US" altLang="en-US" sz="3467"/>
              <a:t>Pembuatan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467"/>
              <a:t>	- biji jagung direndam dg sulfur dioksida, digiling ad kecambah/embrio terpisah </a:t>
            </a:r>
            <a:r>
              <a:rPr lang="en-US" altLang="en-US" sz="3467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en-US" sz="3467"/>
              <a:t> kecambah diperas dg pemanasan </a:t>
            </a:r>
            <a:r>
              <a:rPr lang="en-US" altLang="en-US" sz="3467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467"/>
              <a:t>miny dibersihkan dg penyaringan</a:t>
            </a:r>
          </a:p>
          <a:p>
            <a:pPr eaLnBrk="1" hangingPunct="1"/>
            <a:r>
              <a:rPr lang="en-US" altLang="en-US" sz="3467"/>
              <a:t>Kandungan : as linoleat, oleat, palmitat &amp; stearat</a:t>
            </a:r>
          </a:p>
          <a:p>
            <a:pPr eaLnBrk="1" hangingPunct="1"/>
            <a:r>
              <a:rPr lang="en-US" altLang="en-US" sz="3467"/>
              <a:t>Kegunaan : solven injeksi, miny goreng</a:t>
            </a:r>
          </a:p>
        </p:txBody>
      </p:sp>
    </p:spTree>
    <p:extLst>
      <p:ext uri="{BB962C8B-B14F-4D97-AF65-F5344CB8AC3E}">
        <p14:creationId xmlns:p14="http://schemas.microsoft.com/office/powerpoint/2010/main" val="1797085146"/>
      </p:ext>
    </p:extLst>
  </p:cSld>
  <p:clrMapOvr>
    <a:masterClrMapping/>
  </p:clrMapOvr>
  <p:transition spd="slow"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Coconut Oil/Ol. Cocos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733"/>
              <a:t>Epicarp &amp; mesocarp of coconut, </a:t>
            </a:r>
            <a:r>
              <a:rPr lang="en-US" altLang="en-US" sz="3733" i="1"/>
              <a:t>Cocos nucifera</a:t>
            </a:r>
            <a:r>
              <a:rPr lang="en-US" altLang="en-US" sz="3733"/>
              <a:t> (Palmae)</a:t>
            </a:r>
          </a:p>
          <a:p>
            <a:pPr eaLnBrk="1" hangingPunct="1"/>
            <a:r>
              <a:rPr lang="en-US" altLang="en-US" sz="3733"/>
              <a:t>Diperoleh dari pemerasan kopra (daging kelapa yg dikeringkan)</a:t>
            </a:r>
          </a:p>
          <a:p>
            <a:pPr eaLnBrk="1" hangingPunct="1"/>
            <a:r>
              <a:rPr lang="en-US" altLang="en-US" sz="3733"/>
              <a:t>Kandungan : 50% trilaurin, 20% trimiristin, gliserida (tripalmitin, tristearin, triolein, tricaprylin)</a:t>
            </a:r>
          </a:p>
          <a:p>
            <a:pPr eaLnBrk="1" hangingPunct="1"/>
            <a:r>
              <a:rPr lang="en-US" altLang="en-US" sz="3733"/>
              <a:t>Kegunaan : miny goreng, pembuatan sabun, lilin, basis salep, kosmetik</a:t>
            </a:r>
          </a:p>
        </p:txBody>
      </p:sp>
    </p:spTree>
    <p:extLst>
      <p:ext uri="{BB962C8B-B14F-4D97-AF65-F5344CB8AC3E}">
        <p14:creationId xmlns:p14="http://schemas.microsoft.com/office/powerpoint/2010/main" val="325985666"/>
      </p:ext>
    </p:extLst>
  </p:cSld>
  <p:clrMapOvr>
    <a:masterClrMapping/>
  </p:clrMapOvr>
  <p:transition spd="slow"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502400" y="3200400"/>
            <a:ext cx="5283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LEMAK (FAT)</a:t>
            </a:r>
          </a:p>
        </p:txBody>
      </p:sp>
    </p:spTree>
    <p:extLst>
      <p:ext uri="{BB962C8B-B14F-4D97-AF65-F5344CB8AC3E}">
        <p14:creationId xmlns:p14="http://schemas.microsoft.com/office/powerpoint/2010/main" val="3109439271"/>
      </p:ext>
    </p:extLst>
  </p:cSld>
  <p:clrMapOvr>
    <a:masterClrMapping/>
  </p:clrMapOvr>
  <p:transition spd="slow"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Theobroma Oil/Ol. Theobromatis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733"/>
              <a:t>Biji masak </a:t>
            </a:r>
            <a:r>
              <a:rPr lang="en-US" altLang="en-US" sz="3733" i="1"/>
              <a:t>Theobroma cacao</a:t>
            </a:r>
            <a:r>
              <a:rPr lang="en-US" altLang="en-US" sz="3733"/>
              <a:t> (Sterculiaceae) </a:t>
            </a:r>
            <a:r>
              <a:rPr lang="en-US" altLang="en-US" sz="3733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733"/>
              <a:t>dibakar </a:t>
            </a:r>
            <a:r>
              <a:rPr lang="en-US" altLang="en-US" sz="3733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733"/>
              <a:t>kulit dibuang </a:t>
            </a:r>
            <a:r>
              <a:rPr lang="en-US" altLang="en-US" sz="3733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733"/>
              <a:t>ditekan panas</a:t>
            </a:r>
          </a:p>
          <a:p>
            <a:pPr eaLnBrk="1" hangingPunct="1"/>
            <a:r>
              <a:rPr lang="en-US" altLang="en-US" sz="3733"/>
              <a:t>Kandungan : 35-50% miny lemak, 15% starch, 15% protein, 1-4% theobromin, kafein, gula, tanin</a:t>
            </a:r>
          </a:p>
          <a:p>
            <a:pPr eaLnBrk="1" hangingPunct="1"/>
            <a:r>
              <a:rPr lang="en-US" altLang="en-US" sz="3733"/>
              <a:t>Kegunaan : basis supositoria, bhn pengikat/pengisi pil, emollien</a:t>
            </a:r>
          </a:p>
        </p:txBody>
      </p:sp>
    </p:spTree>
    <p:extLst>
      <p:ext uri="{BB962C8B-B14F-4D97-AF65-F5344CB8AC3E}">
        <p14:creationId xmlns:p14="http://schemas.microsoft.com/office/powerpoint/2010/main" val="305411692"/>
      </p:ext>
    </p:extLst>
  </p:cSld>
  <p:clrMapOvr>
    <a:masterClrMapping/>
  </p:clrMapOvr>
  <p:transition spd="slow"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Lard/Adeps Suillus/Lemak babi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4000"/>
              <a:t>Purified internal fat of the abdomen of the hog, </a:t>
            </a:r>
            <a:r>
              <a:rPr lang="en-US" altLang="en-US" sz="4000" i="1"/>
              <a:t>Sus scrofa</a:t>
            </a:r>
            <a:r>
              <a:rPr lang="en-US" altLang="en-US" sz="4000"/>
              <a:t> (Suidae)</a:t>
            </a:r>
          </a:p>
          <a:p>
            <a:pPr eaLnBrk="1" hangingPunct="1"/>
            <a:r>
              <a:rPr lang="en-US" altLang="en-US" sz="4000"/>
              <a:t>Abdomen dipotong kecil2, cuci, panaskan (steam kettle) dg suhu &lt; 57°C</a:t>
            </a:r>
          </a:p>
          <a:p>
            <a:pPr eaLnBrk="1" hangingPunct="1"/>
            <a:r>
              <a:rPr lang="en-US" altLang="en-US" sz="4000"/>
              <a:t>Lemak akan meleleh &amp; mengambang di bag atas air</a:t>
            </a:r>
          </a:p>
          <a:p>
            <a:pPr eaLnBrk="1" hangingPunct="1"/>
            <a:r>
              <a:rPr lang="en-US" altLang="en-US" sz="4000"/>
              <a:t>Biarkan dingin kmd pisahkan lemaknya</a:t>
            </a:r>
          </a:p>
        </p:txBody>
      </p:sp>
    </p:spTree>
    <p:extLst>
      <p:ext uri="{BB962C8B-B14F-4D97-AF65-F5344CB8AC3E}">
        <p14:creationId xmlns:p14="http://schemas.microsoft.com/office/powerpoint/2010/main" val="2700294434"/>
      </p:ext>
    </p:extLst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11200" y="2638500"/>
            <a:ext cx="10972800" cy="1098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MINYAK LEMAK (FIXED OIL)</a:t>
            </a:r>
          </a:p>
        </p:txBody>
      </p:sp>
    </p:spTree>
    <p:extLst>
      <p:ext uri="{BB962C8B-B14F-4D97-AF65-F5344CB8AC3E}">
        <p14:creationId xmlns:p14="http://schemas.microsoft.com/office/powerpoint/2010/main" val="1800767306"/>
      </p:ext>
    </p:extLst>
  </p:cSld>
  <p:clrMapOvr>
    <a:masterClrMapping/>
  </p:clrMapOvr>
  <p:transition spd="slow">
    <p:spli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4000"/>
              <a:t>Kandungan : 60% olein; 40% miristin, stearin, palmitin</a:t>
            </a:r>
          </a:p>
          <a:p>
            <a:pPr eaLnBrk="1" hangingPunct="1"/>
            <a:r>
              <a:rPr lang="en-US" altLang="en-US" sz="4000"/>
              <a:t>Lard oil : miny dg kandungan olein dari lard yg dipisahkan dg tekanan pd suhu 0°C</a:t>
            </a:r>
          </a:p>
          <a:p>
            <a:pPr eaLnBrk="1" hangingPunct="1"/>
            <a:r>
              <a:rPr lang="en-US" altLang="en-US" sz="4000"/>
              <a:t>Sterain : solid mixture of myristin, stearin, palmitin</a:t>
            </a:r>
          </a:p>
          <a:p>
            <a:pPr eaLnBrk="1" hangingPunct="1"/>
            <a:r>
              <a:rPr lang="en-US" altLang="en-US" sz="4000"/>
              <a:t>Kegunaan : emolien, basis salep, lubrikan</a:t>
            </a:r>
          </a:p>
        </p:txBody>
      </p:sp>
    </p:spTree>
    <p:extLst>
      <p:ext uri="{BB962C8B-B14F-4D97-AF65-F5344CB8AC3E}">
        <p14:creationId xmlns:p14="http://schemas.microsoft.com/office/powerpoint/2010/main" val="1622340700"/>
      </p:ext>
    </p:extLst>
  </p:cSld>
  <p:clrMapOvr>
    <a:masterClrMapping/>
  </p:clrMapOvr>
  <p:transition spd="slow"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/>
              <a:t>Wool fat/</a:t>
            </a:r>
            <a:r>
              <a:rPr lang="en-US" altLang="en-US" sz="4800" dirty="0" err="1"/>
              <a:t>Adeps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lanae</a:t>
            </a:r>
            <a:r>
              <a:rPr lang="en-US" altLang="en-US" sz="4800" dirty="0"/>
              <a:t>/</a:t>
            </a:r>
            <a:r>
              <a:rPr lang="en-US" altLang="en-US" sz="4800" dirty="0" err="1"/>
              <a:t>lemak</a:t>
            </a:r>
            <a:r>
              <a:rPr lang="en-US" altLang="en-US" sz="4800" dirty="0"/>
              <a:t> </a:t>
            </a:r>
            <a:r>
              <a:rPr lang="en-US" altLang="en-US" sz="4800" dirty="0" err="1"/>
              <a:t>bulu</a:t>
            </a:r>
            <a:r>
              <a:rPr lang="en-US" altLang="en-US" sz="4800" dirty="0"/>
              <a:t> </a:t>
            </a:r>
            <a:r>
              <a:rPr lang="en-US" altLang="en-US" sz="4800" dirty="0" err="1"/>
              <a:t>domba</a:t>
            </a:r>
            <a:endParaRPr lang="en-US" altLang="en-US" sz="4800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733"/>
              <a:t>Fat like substance from wool of sheep </a:t>
            </a:r>
            <a:r>
              <a:rPr lang="en-US" altLang="en-US" sz="3733" i="1"/>
              <a:t>Ovis aries </a:t>
            </a:r>
            <a:r>
              <a:rPr lang="en-US" altLang="en-US" sz="3733"/>
              <a:t>(Bovidae)</a:t>
            </a:r>
          </a:p>
          <a:p>
            <a:pPr eaLnBrk="1" hangingPunct="1"/>
            <a:r>
              <a:rPr lang="en-US" altLang="en-US" sz="3733"/>
              <a:t>Bulu diekstraksi dg solven organik murah (bensin) </a:t>
            </a:r>
            <a:r>
              <a:rPr lang="en-US" altLang="en-US" sz="3733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733"/>
              <a:t>saring, uapkan </a:t>
            </a:r>
            <a:r>
              <a:rPr lang="en-US" altLang="en-US" sz="3733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733"/>
              <a:t>hilangkan airnya</a:t>
            </a:r>
          </a:p>
          <a:p>
            <a:pPr eaLnBrk="1" hangingPunct="1"/>
            <a:r>
              <a:rPr lang="en-US" altLang="en-US" sz="3733"/>
              <a:t>Kandungan : kolesterol, isokolesterol, lanopalmitat, lanoceric, carnaubic, oleic, myristic acid</a:t>
            </a:r>
          </a:p>
          <a:p>
            <a:pPr eaLnBrk="1" hangingPunct="1"/>
            <a:r>
              <a:rPr lang="en-US" altLang="en-US" sz="3733"/>
              <a:t>Kegunaan : basis salep &amp; krim</a:t>
            </a:r>
          </a:p>
          <a:p>
            <a:pPr eaLnBrk="1" hangingPunct="1"/>
            <a:r>
              <a:rPr lang="en-US" altLang="en-US" sz="3733"/>
              <a:t>Lanolin : wool fat dg 25-30% air (basis salep &amp; krim)</a:t>
            </a:r>
          </a:p>
        </p:txBody>
      </p:sp>
    </p:spTree>
    <p:extLst>
      <p:ext uri="{BB962C8B-B14F-4D97-AF65-F5344CB8AC3E}">
        <p14:creationId xmlns:p14="http://schemas.microsoft.com/office/powerpoint/2010/main" val="341989992"/>
      </p:ext>
    </p:extLst>
  </p:cSld>
  <p:clrMapOvr>
    <a:masterClrMapping/>
  </p:clrMapOvr>
  <p:transition spd="slow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10058400" cy="145075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Castor Oil/</a:t>
            </a:r>
            <a:r>
              <a:rPr lang="en-US" altLang="en-US" dirty="0" err="1" smtClean="0"/>
              <a:t>Ol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Ricini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Miny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Jarak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06400" y="1803042"/>
            <a:ext cx="11176000" cy="422099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200" dirty="0" err="1"/>
              <a:t>Biji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masak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dari</a:t>
            </a:r>
            <a:r>
              <a:rPr lang="en-US" altLang="en-US" sz="3200" dirty="0"/>
              <a:t> </a:t>
            </a:r>
            <a:r>
              <a:rPr lang="en-US" altLang="en-US" sz="3200" i="1" dirty="0" err="1"/>
              <a:t>Ricinus</a:t>
            </a:r>
            <a:r>
              <a:rPr lang="en-US" altLang="en-US" sz="3200" i="1" dirty="0"/>
              <a:t> </a:t>
            </a:r>
            <a:r>
              <a:rPr lang="en-US" altLang="en-US" sz="3200" i="1" dirty="0" err="1"/>
              <a:t>communis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Euphorbiaceae</a:t>
            </a:r>
            <a:r>
              <a:rPr lang="en-US" altLang="en-US" sz="3200" dirty="0"/>
              <a:t>)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keringkan</a:t>
            </a:r>
            <a:r>
              <a:rPr lang="en-US" altLang="en-US" sz="3200" dirty="0"/>
              <a:t>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suhu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rendah</a:t>
            </a:r>
            <a:endParaRPr lang="en-US" altLang="en-US" sz="3200" dirty="0"/>
          </a:p>
          <a:p>
            <a:pPr eaLnBrk="1" hangingPunct="1"/>
            <a:r>
              <a:rPr lang="en-US" altLang="en-US" sz="3200" dirty="0"/>
              <a:t>Dari India</a:t>
            </a:r>
          </a:p>
          <a:p>
            <a:pPr eaLnBrk="1" hangingPunct="1"/>
            <a:r>
              <a:rPr lang="en-US" altLang="en-US" sz="3200" dirty="0" err="1"/>
              <a:t>Kandungan</a:t>
            </a:r>
            <a:r>
              <a:rPr lang="en-US" altLang="en-US" sz="3200" dirty="0"/>
              <a:t>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/>
              <a:t>	- </a:t>
            </a:r>
            <a:r>
              <a:rPr lang="en-US" altLang="en-US" sz="3200" dirty="0" err="1"/>
              <a:t>biji</a:t>
            </a:r>
            <a:r>
              <a:rPr lang="en-US" altLang="en-US" sz="3200" dirty="0"/>
              <a:t>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/>
              <a:t>		45-55% </a:t>
            </a:r>
            <a:r>
              <a:rPr lang="en-US" altLang="en-US" sz="3200" dirty="0" err="1"/>
              <a:t>miny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lemak</a:t>
            </a:r>
            <a:endParaRPr lang="en-US" altLang="en-US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/>
              <a:t>		20% protein (globulin, albumin, </a:t>
            </a:r>
            <a:r>
              <a:rPr lang="en-US" altLang="en-US" sz="3200" dirty="0" err="1"/>
              <a:t>glikoprotein</a:t>
            </a:r>
            <a:r>
              <a:rPr lang="en-US" altLang="en-US" sz="3200" dirty="0"/>
              <a:t>, ricin)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/>
              <a:t>		alkaloid, </a:t>
            </a:r>
            <a:r>
              <a:rPr lang="en-US" altLang="en-US" sz="3200" dirty="0" err="1"/>
              <a:t>enzim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metil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alkohol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gula</a:t>
            </a:r>
            <a:r>
              <a:rPr lang="en-US" altLang="en-US" sz="3200" dirty="0"/>
              <a:t>, resin, gum, </a:t>
            </a:r>
            <a:r>
              <a:rPr lang="en-US" altLang="en-US" sz="3200" dirty="0" err="1"/>
              <a:t>dll</a:t>
            </a:r>
            <a:r>
              <a:rPr lang="en-US" alt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226169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- Castor oil atau Oleum Ricini : triricinolin, isoricinolin, palmitin, dihidroksistearin</a:t>
            </a:r>
          </a:p>
          <a:p>
            <a:pPr eaLnBrk="1" hangingPunct="1"/>
            <a:r>
              <a:rPr lang="en-US" altLang="en-US" smtClean="0"/>
              <a:t>Kegunaan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- laksansia (do = 15 ml)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- bahan baku sabun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- lubrikan/pelumas mesin</a:t>
            </a:r>
          </a:p>
        </p:txBody>
      </p:sp>
    </p:spTree>
    <p:extLst>
      <p:ext uri="{BB962C8B-B14F-4D97-AF65-F5344CB8AC3E}">
        <p14:creationId xmlns:p14="http://schemas.microsoft.com/office/powerpoint/2010/main" val="92322504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Linseed/Flaxseed Oil/Ol. Lini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467"/>
              <a:t>Biji masak dikeringkan dari </a:t>
            </a:r>
            <a:r>
              <a:rPr lang="en-US" altLang="en-US" sz="3467" i="1"/>
              <a:t>Linum usitatissimum</a:t>
            </a:r>
            <a:r>
              <a:rPr lang="en-US" altLang="en-US" sz="3467"/>
              <a:t> (Linaceae) </a:t>
            </a:r>
            <a:r>
              <a:rPr lang="en-US" altLang="en-US" sz="3733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en-US" sz="3467"/>
              <a:t> tekan</a:t>
            </a:r>
          </a:p>
          <a:p>
            <a:pPr eaLnBrk="1" hangingPunct="1"/>
            <a:r>
              <a:rPr lang="en-US" altLang="en-US" sz="3467"/>
              <a:t>Di US (Kansas, Minnesota), Eropa, Kanada, Amerika Selatan</a:t>
            </a:r>
          </a:p>
          <a:p>
            <a:pPr eaLnBrk="1" hangingPunct="1"/>
            <a:r>
              <a:rPr lang="en-US" altLang="en-US" sz="3467"/>
              <a:t>Kandungan biji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467"/>
              <a:t>	- 30-40% miny lemak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467"/>
              <a:t>	- 25% protein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467"/>
              <a:t>	- musilago</a:t>
            </a:r>
          </a:p>
        </p:txBody>
      </p:sp>
    </p:spTree>
    <p:extLst>
      <p:ext uri="{BB962C8B-B14F-4D97-AF65-F5344CB8AC3E}">
        <p14:creationId xmlns:p14="http://schemas.microsoft.com/office/powerpoint/2010/main" val="245158366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Linseed/Flaxseed Oil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200"/>
              <a:t>Kandungan miny lemak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- Glyceride of unsaturated fatty acids : linoleic (15%), linolenic (15%), isolinolenic acid (65%)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- Glyceride of saturated fatty acids : myrictic, stearic &amp; palmitic acid</a:t>
            </a:r>
          </a:p>
          <a:p>
            <a:pPr eaLnBrk="1" hangingPunct="1"/>
            <a:r>
              <a:rPr lang="en-US" altLang="en-US" sz="3200"/>
              <a:t>Kegunaan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demulsen, laksatif, protektif : Linimentum Calcis/Carron Oil utk luka bakar dan emolien</a:t>
            </a:r>
          </a:p>
        </p:txBody>
      </p:sp>
    </p:spTree>
    <p:extLst>
      <p:ext uri="{BB962C8B-B14F-4D97-AF65-F5344CB8AC3E}">
        <p14:creationId xmlns:p14="http://schemas.microsoft.com/office/powerpoint/2010/main" val="226639985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/>
              <a:t>Olive Oil/Sweet Oil/Ol. Olivae/Miny. Zaitun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200"/>
              <a:t>Miny lemak dari buah matang </a:t>
            </a:r>
            <a:r>
              <a:rPr lang="en-US" altLang="en-US" sz="3200" i="1"/>
              <a:t>Olea europaea</a:t>
            </a:r>
            <a:r>
              <a:rPr lang="en-US" altLang="en-US" sz="3200"/>
              <a:t> (Oleaceae)</a:t>
            </a:r>
          </a:p>
          <a:p>
            <a:pPr eaLnBrk="1" hangingPunct="1"/>
            <a:r>
              <a:rPr lang="en-US" altLang="en-US" sz="3200"/>
              <a:t>Palestina, negara2 Mediterania &amp; daerah subtropik</a:t>
            </a:r>
          </a:p>
          <a:p>
            <a:pPr eaLnBrk="1" hangingPunct="1"/>
            <a:r>
              <a:rPr lang="en-US" altLang="en-US" sz="3200"/>
              <a:t>Cara pembuatan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1. Perikarp/mesokarp buah masak dihancurkan &amp; diperas </a:t>
            </a: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200"/>
              <a:t>Crude Olive Oil </a:t>
            </a: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200"/>
              <a:t>alirkan ke penampung &amp; campur air </a:t>
            </a: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200"/>
              <a:t>Virgin Olive Oil </a:t>
            </a: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200"/>
              <a:t>utk keperluan farmasi (pemakaian dalam)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2. Ampas + air panas </a:t>
            </a: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200"/>
              <a:t>peras </a:t>
            </a: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200"/>
              <a:t>miny lemak utk pemakaian luar, mis. Sabun halus (fine soap)</a:t>
            </a:r>
          </a:p>
        </p:txBody>
      </p:sp>
    </p:spTree>
    <p:extLst>
      <p:ext uri="{BB962C8B-B14F-4D97-AF65-F5344CB8AC3E}">
        <p14:creationId xmlns:p14="http://schemas.microsoft.com/office/powerpoint/2010/main" val="118708127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09600" y="787401"/>
            <a:ext cx="10972800" cy="533823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467"/>
              <a:t>	3. Sisanya diperas lg/diekstraksi dg pelarut organik </a:t>
            </a:r>
            <a:r>
              <a:rPr lang="en-US" altLang="en-US" sz="3467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467"/>
              <a:t>miny lemak </a:t>
            </a:r>
            <a:r>
              <a:rPr lang="en-US" altLang="en-US" sz="3467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3467"/>
              <a:t>sabun kualitas lbh rendah</a:t>
            </a:r>
          </a:p>
          <a:p>
            <a:pPr eaLnBrk="1" hangingPunct="1"/>
            <a:r>
              <a:rPr lang="en-US" altLang="en-US" sz="3467"/>
              <a:t>Kandungan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467"/>
              <a:t>	gliserida t.u asam oleat (70%)</a:t>
            </a:r>
          </a:p>
          <a:p>
            <a:pPr eaLnBrk="1" hangingPunct="1"/>
            <a:r>
              <a:rPr lang="en-US" altLang="en-US" sz="3467"/>
              <a:t>Kegunaan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467"/>
              <a:t>	emolien, nutrien, demulsen, laksansia, bhn membuat sabun &amp; plester, Salad Oil</a:t>
            </a:r>
          </a:p>
        </p:txBody>
      </p:sp>
    </p:spTree>
    <p:extLst>
      <p:ext uri="{BB962C8B-B14F-4D97-AF65-F5344CB8AC3E}">
        <p14:creationId xmlns:p14="http://schemas.microsoft.com/office/powerpoint/2010/main" val="3738106296"/>
      </p:ext>
    </p:extLst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Peanut Oil/Arachis Oil/Ol. Arachidis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200"/>
              <a:t>Penekanan biji masak dari </a:t>
            </a:r>
            <a:r>
              <a:rPr lang="en-US" altLang="en-US" sz="3200" i="1"/>
              <a:t>Arachis hypogaea</a:t>
            </a:r>
            <a:r>
              <a:rPr lang="en-US" altLang="en-US" sz="3200"/>
              <a:t> (Leguminosae)</a:t>
            </a:r>
          </a:p>
          <a:p>
            <a:pPr eaLnBrk="1" hangingPunct="1"/>
            <a:r>
              <a:rPr lang="en-US" altLang="en-US" sz="3200"/>
              <a:t>Brazil, Amerika Selatan, Cina, daerah semitropis</a:t>
            </a:r>
          </a:p>
          <a:p>
            <a:pPr eaLnBrk="1" hangingPunct="1"/>
            <a:r>
              <a:rPr lang="en-US" altLang="en-US" sz="3200"/>
              <a:t>Kandungan : olein dan gliserida lain</a:t>
            </a:r>
          </a:p>
          <a:p>
            <a:pPr eaLnBrk="1" hangingPunct="1"/>
            <a:r>
              <a:rPr lang="en-US" altLang="en-US" sz="3200"/>
              <a:t>Kegunaan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- solven injeksi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- linimen, plester, bhn sabun sbg pengganti Olive Oil, lubrikan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	- Food Oil</a:t>
            </a:r>
          </a:p>
        </p:txBody>
      </p:sp>
    </p:spTree>
    <p:extLst>
      <p:ext uri="{BB962C8B-B14F-4D97-AF65-F5344CB8AC3E}">
        <p14:creationId xmlns:p14="http://schemas.microsoft.com/office/powerpoint/2010/main" val="3206552300"/>
      </p:ext>
    </p:extLst>
  </p:cSld>
  <p:clrMapOvr>
    <a:masterClrMapping/>
  </p:clrMapOvr>
  <p:transition spd="slow">
    <p:split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612</Words>
  <Application>Microsoft Office PowerPoint</Application>
  <PresentationFormat>Widescreen</PresentationFormat>
  <Paragraphs>105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Retrospect</vt:lpstr>
      <vt:lpstr>SIMPLISIA LIPID</vt:lpstr>
      <vt:lpstr>MINYAK LEMAK (FIXED OIL)</vt:lpstr>
      <vt:lpstr>Castor Oil/Ol. Ricini/Miny. Jarak</vt:lpstr>
      <vt:lpstr>PowerPoint Presentation</vt:lpstr>
      <vt:lpstr>Linseed/Flaxseed Oil/Ol. Lini</vt:lpstr>
      <vt:lpstr>Linseed/Flaxseed Oil</vt:lpstr>
      <vt:lpstr>Olive Oil/Sweet Oil/Ol. Olivae/Miny. Zaitun</vt:lpstr>
      <vt:lpstr>PowerPoint Presentation</vt:lpstr>
      <vt:lpstr>Peanut Oil/Arachis Oil/Ol. Arachidis</vt:lpstr>
      <vt:lpstr>Soybean Oil/Ol. Sojae/Miny. Kedelai</vt:lpstr>
      <vt:lpstr>Cottonseed Oil/ Ol. Gossypii seminis</vt:lpstr>
      <vt:lpstr>Sesame Oil/Ol. Sesami/Miny. Wijen</vt:lpstr>
      <vt:lpstr>Sweet Almond Oil/Ol. Amigdalarum</vt:lpstr>
      <vt:lpstr>Persic Oil</vt:lpstr>
      <vt:lpstr>Corn Oil/Oleum Maydis</vt:lpstr>
      <vt:lpstr>Coconut Oil/Ol. Cocos</vt:lpstr>
      <vt:lpstr>LEMAK (FAT)</vt:lpstr>
      <vt:lpstr>Theobroma Oil/Ol. Theobromatis</vt:lpstr>
      <vt:lpstr>Lard/Adeps Suillus/Lemak babi</vt:lpstr>
      <vt:lpstr>PowerPoint Presentation</vt:lpstr>
      <vt:lpstr>Wool fat/Adeps lanae/lemak bulu domba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SIMPLISIA LIPID</dc:title>
  <dc:creator>AYA-LAPTOP</dc:creator>
  <cp:lastModifiedBy>AYA-LAPTOP</cp:lastModifiedBy>
  <cp:revision>1</cp:revision>
  <dcterms:created xsi:type="dcterms:W3CDTF">2018-07-01T14:18:53Z</dcterms:created>
  <dcterms:modified xsi:type="dcterms:W3CDTF">2018-07-01T14:21:38Z</dcterms:modified>
</cp:coreProperties>
</file>