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7143" y="-3175"/>
            <a:ext cx="9148457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5490225" y="467785"/>
            <a:ext cx="3656410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925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5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8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474" y="507037"/>
            <a:ext cx="1178720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469683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6833687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1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8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9146126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1839516" y="1262064"/>
            <a:ext cx="5464969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925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00" baseline="0">
                <a:solidFill>
                  <a:schemeClr val="bg2">
                    <a:lumMod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916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4" y="2438400"/>
            <a:ext cx="3055164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7813" y="2438400"/>
            <a:ext cx="312039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1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4" y="2456408"/>
            <a:ext cx="312039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4" y="3316640"/>
            <a:ext cx="312039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813" y="2456408"/>
            <a:ext cx="312039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7813" y="3316640"/>
            <a:ext cx="312039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89433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7123014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7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7" y="3223804"/>
            <a:ext cx="2420786" cy="2872197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7" y="373605"/>
            <a:ext cx="2420786" cy="816481"/>
          </a:xfrm>
        </p:spPr>
        <p:txBody>
          <a:bodyPr anchor="t"/>
          <a:lstStyle>
            <a:lvl1pPr algn="l">
              <a:defRPr sz="3300"/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20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7123014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6" y="1503910"/>
            <a:ext cx="2422969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6" y="3223806"/>
            <a:ext cx="2420874" cy="2872194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366" y="6291073"/>
            <a:ext cx="2420874" cy="365125"/>
          </a:xfrm>
        </p:spPr>
        <p:txBody>
          <a:bodyPr/>
          <a:lstStyle>
            <a:lvl1pPr algn="l">
              <a:defRPr/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1073"/>
            <a:ext cx="569899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6" y="373607"/>
            <a:ext cx="2420874" cy="816482"/>
          </a:xfrm>
        </p:spPr>
        <p:txBody>
          <a:bodyPr anchor="t"/>
          <a:lstStyle>
            <a:lvl1pPr algn="l">
              <a:defRPr sz="3300"/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5" y="6296616"/>
            <a:ext cx="42505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749" y="723329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3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9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3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2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386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3312" userDrawn="1">
          <p15:clr>
            <a:srgbClr val="F26B43"/>
          </p15:clr>
        </p15:guide>
        <p15:guide id="6" pos="36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5526" userDrawn="1">
          <p15:clr>
            <a:srgbClr val="F26B43"/>
          </p15:clr>
        </p15:guide>
        <p15:guide id="9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2541"/>
            <a:ext cx="9144000" cy="6946894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947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R ESSENCE" panose="02000000000000000000" pitchFamily="2" charset="0"/>
              </a:rPr>
              <a:t/>
            </a:r>
            <a:br>
              <a:rPr lang="id-ID" dirty="0" smtClean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Medium Disolusi</a:t>
            </a:r>
            <a:endParaRPr lang="en-US" dirty="0">
              <a:latin typeface="AR ESSENC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Medium </a:t>
            </a:r>
            <a:r>
              <a:rPr lang="en-US" dirty="0" err="1"/>
              <a:t>disolusi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medium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 smtClean="0"/>
              <a:t>cairan</a:t>
            </a:r>
            <a:r>
              <a:rPr lang="id-ID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lambung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. Medium </a:t>
            </a:r>
            <a:r>
              <a:rPr lang="en-US" dirty="0" err="1"/>
              <a:t>lambung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pH.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lambung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puasa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(pH 1,2)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berpuasa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lambung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dimakan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(simulated intestinal fluid, SIF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USP 26,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dapar</a:t>
            </a:r>
            <a:r>
              <a:rPr lang="en-US" dirty="0"/>
              <a:t> 0,05 M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kalium</a:t>
            </a:r>
            <a:r>
              <a:rPr lang="en-US" dirty="0"/>
              <a:t> </a:t>
            </a:r>
            <a:r>
              <a:rPr lang="en-US" dirty="0" err="1"/>
              <a:t>dihidrogen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. pH </a:t>
            </a:r>
            <a:r>
              <a:rPr lang="en-US" dirty="0" err="1"/>
              <a:t>dapar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6,8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kisaran</a:t>
            </a:r>
            <a:r>
              <a:rPr lang="en-US" dirty="0"/>
              <a:t> pH </a:t>
            </a:r>
            <a:r>
              <a:rPr lang="en-US" dirty="0" err="1"/>
              <a:t>usus</a:t>
            </a:r>
            <a:r>
              <a:rPr lang="en-US" dirty="0"/>
              <a:t> normal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R ESSENCE" panose="02000000000000000000" pitchFamily="2" charset="0"/>
              </a:rPr>
              <a:t/>
            </a:r>
            <a:br>
              <a:rPr lang="id-ID" dirty="0" smtClean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Medium Disolusi</a:t>
            </a:r>
            <a:endParaRPr lang="en-US" dirty="0">
              <a:latin typeface="AR ESSENCE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1198" y="2600358"/>
            <a:ext cx="6380837" cy="323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6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R ESSENCE" panose="02000000000000000000" pitchFamily="2" charset="0"/>
              </a:rPr>
              <a:t/>
            </a:r>
            <a:br>
              <a:rPr lang="id-ID" dirty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Metodologi </a:t>
            </a:r>
            <a:r>
              <a:rPr lang="id-ID" dirty="0">
                <a:latin typeface="AR ESSENCE" panose="02000000000000000000" pitchFamily="2" charset="0"/>
              </a:rPr>
              <a:t>Disolusi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686050"/>
            <a:ext cx="6577928" cy="32422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, volume media </a:t>
            </a:r>
            <a:r>
              <a:rPr lang="en-US" dirty="0" err="1"/>
              <a:t>disolusi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 smtClean="0"/>
              <a:t>pengambilan</a:t>
            </a:r>
            <a:r>
              <a:rPr lang="id-ID" dirty="0"/>
              <a:t> </a:t>
            </a:r>
            <a:r>
              <a:rPr lang="en-US" dirty="0" err="1" smtClean="0"/>
              <a:t>sampel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terlarut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/>
              <a:t>Wadah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bervariasi</a:t>
            </a:r>
            <a:r>
              <a:rPr lang="en-US" dirty="0"/>
              <a:t>. </a:t>
            </a:r>
            <a:r>
              <a:rPr lang="en-US" dirty="0" err="1"/>
              <a:t>Wadah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piala</a:t>
            </a:r>
            <a:r>
              <a:rPr lang="en-US" dirty="0"/>
              <a:t>, </a:t>
            </a:r>
            <a:r>
              <a:rPr lang="en-US" dirty="0" err="1"/>
              <a:t>labu</a:t>
            </a:r>
            <a:r>
              <a:rPr lang="en-US" dirty="0"/>
              <a:t> alas </a:t>
            </a:r>
            <a:r>
              <a:rPr lang="en-US" dirty="0" err="1"/>
              <a:t>bulat</a:t>
            </a:r>
            <a:r>
              <a:rPr lang="en-US" dirty="0"/>
              <a:t>, </a:t>
            </a:r>
            <a:r>
              <a:rPr lang="en-US" dirty="0" err="1"/>
              <a:t>labu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dialisis</a:t>
            </a:r>
            <a:r>
              <a:rPr lang="en-US" dirty="0"/>
              <a:t>.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bundar</a:t>
            </a:r>
            <a:r>
              <a:rPr lang="en-US" dirty="0"/>
              <a:t> (</a:t>
            </a:r>
            <a:r>
              <a:rPr lang="en-US" dirty="0" err="1"/>
              <a:t>bulat</a:t>
            </a:r>
            <a:r>
              <a:rPr lang="en-US" dirty="0"/>
              <a:t>), agar </a:t>
            </a:r>
            <a:r>
              <a:rPr lang="en-US" dirty="0" err="1"/>
              <a:t>granul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terdispersi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homogen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 smtClean="0"/>
              <a:t>Suhu</a:t>
            </a:r>
            <a:endParaRPr lang="id-ID" dirty="0"/>
          </a:p>
          <a:p>
            <a:pPr marL="0" indent="0" algn="just">
              <a:buNone/>
            </a:pP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memengaruhi</a:t>
            </a:r>
            <a:r>
              <a:rPr lang="en-US" dirty="0"/>
              <a:t> proses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media,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dicelupkan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tangas</a:t>
            </a:r>
            <a:r>
              <a:rPr lang="en-US" dirty="0"/>
              <a:t> air yang </a:t>
            </a:r>
            <a:r>
              <a:rPr lang="en-US" dirty="0" err="1"/>
              <a:t>dilengkapi</a:t>
            </a:r>
            <a:r>
              <a:rPr lang="en-US" dirty="0"/>
              <a:t> thermostat. </a:t>
            </a:r>
            <a:r>
              <a:rPr lang="en-US" dirty="0" err="1"/>
              <a:t>Suhu</a:t>
            </a:r>
            <a:r>
              <a:rPr lang="en-US" dirty="0"/>
              <a:t> media </a:t>
            </a:r>
            <a:r>
              <a:rPr lang="en-US" dirty="0" err="1"/>
              <a:t>adalah</a:t>
            </a:r>
            <a:r>
              <a:rPr lang="en-US" dirty="0"/>
              <a:t> 37 ± 0,5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parameter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i="1" dirty="0"/>
              <a:t>in vivo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3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R ESSENCE" panose="02000000000000000000" pitchFamily="2" charset="0"/>
              </a:rPr>
              <a:t/>
            </a:r>
            <a:br>
              <a:rPr lang="id-ID" dirty="0">
                <a:latin typeface="AR ESSENCE" panose="02000000000000000000" pitchFamily="2" charset="0"/>
              </a:rPr>
            </a:br>
            <a:r>
              <a:rPr lang="id-ID" dirty="0">
                <a:latin typeface="AR ESSENCE" panose="02000000000000000000" pitchFamily="2" charset="0"/>
              </a:rPr>
              <a:t>Metodologi Disolusi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537943"/>
            <a:ext cx="6577928" cy="3462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Volume media </a:t>
            </a:r>
            <a:r>
              <a:rPr lang="en-US" dirty="0" err="1"/>
              <a:t>disolusi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/>
              <a:t>volume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.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volume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 smtClean="0"/>
              <a:t>sampel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keranjang</a:t>
            </a:r>
            <a:r>
              <a:rPr lang="en-US" dirty="0"/>
              <a:t> </a:t>
            </a:r>
            <a:r>
              <a:rPr lang="en-US" dirty="0" err="1"/>
              <a:t>berputar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dayung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media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cm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.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agar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.</a:t>
            </a:r>
          </a:p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/>
              <a:t>Kadar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 smtClean="0"/>
              <a:t>Terlarut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yang </a:t>
            </a:r>
            <a:r>
              <a:rPr lang="en-US" dirty="0" err="1"/>
              <a:t>terlarut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kuantitatif</a:t>
            </a:r>
            <a:r>
              <a:rPr lang="id-ID" dirty="0" smtClean="0"/>
              <a:t>.</a:t>
            </a:r>
            <a:r>
              <a:rPr lang="id-ID" dirty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teliti</a:t>
            </a:r>
            <a:r>
              <a:rPr lang="en-US" dirty="0"/>
              <a:t>, </a:t>
            </a:r>
            <a:r>
              <a:rPr lang="en-US" dirty="0" err="1"/>
              <a:t>keberulangan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.</a:t>
            </a:r>
            <a:r>
              <a:rPr lang="id-ID" dirty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spektrofotometer</a:t>
            </a:r>
            <a:r>
              <a:rPr lang="en-US" dirty="0"/>
              <a:t> UV-Vis.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661" y="3527073"/>
            <a:ext cx="4134393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id-ID" sz="4050" dirty="0">
                <a:ln w="0"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TERIMAKASIH</a:t>
            </a:r>
            <a:r>
              <a:rPr lang="id-ID" sz="4050" dirty="0">
                <a:ln w="0"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050" dirty="0">
              <a:ln w="0">
                <a:solidFill>
                  <a:srgbClr val="FF0000"/>
                </a:solidFill>
              </a:ln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81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disolusi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 vitro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factor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1.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oba</a:t>
            </a:r>
            <a:r>
              <a:rPr lang="id-ID" sz="2400" dirty="0"/>
              <a:t>t</a:t>
            </a:r>
            <a:br>
              <a:rPr lang="id-ID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66741"/>
            <a:ext cx="6577928" cy="35467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Kelarutan</a:t>
            </a:r>
            <a:r>
              <a:rPr lang="id-ID" dirty="0"/>
              <a:t/>
            </a:r>
            <a:br>
              <a:rPr lang="id-ID" dirty="0"/>
            </a:b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diperbesar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solut</a:t>
            </a:r>
            <a:r>
              <a:rPr lang="en-US" dirty="0"/>
              <a:t>.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Polimorfisme</a:t>
            </a:r>
            <a:r>
              <a:rPr lang="id-ID" dirty="0" smtClean="0"/>
              <a:t>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polimorfis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terdapatnya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kinetik</a:t>
            </a:r>
            <a:r>
              <a:rPr lang="id-ID" dirty="0" smtClean="0"/>
              <a:t>a </a:t>
            </a:r>
            <a:r>
              <a:rPr lang="en-US" dirty="0" err="1" smtClean="0"/>
              <a:t>pelarutan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identik</a:t>
            </a:r>
            <a:r>
              <a:rPr lang="en-US" dirty="0"/>
              <a:t>. </a:t>
            </a:r>
            <a:endParaRPr lang="id-ID" dirty="0" smtClean="0"/>
          </a:p>
          <a:p>
            <a:pPr algn="just"/>
            <a:r>
              <a:rPr lang="id-ID" dirty="0" smtClean="0"/>
              <a:t>Keadaan Amorf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kristal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termodinamik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amorf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 smtClean="0"/>
              <a:t>bentuk</a:t>
            </a:r>
            <a:r>
              <a:rPr lang="id-ID" dirty="0"/>
              <a:t> </a:t>
            </a:r>
            <a:r>
              <a:rPr lang="en-US" dirty="0" err="1" smtClean="0"/>
              <a:t>amorf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terdisolusi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endParaRPr lang="id-ID" dirty="0" smtClean="0"/>
          </a:p>
          <a:p>
            <a:pPr algn="just"/>
            <a:r>
              <a:rPr lang="en-US" dirty="0" err="1"/>
              <a:t>kristal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garam</a:t>
            </a:r>
            <a:r>
              <a:rPr lang="id-ID" dirty="0" smtClean="0"/>
              <a:t>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garam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id-ID" dirty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 smtClean="0"/>
              <a:t>eutektikum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I2 </a:t>
            </a:r>
            <a:r>
              <a:rPr lang="en-US" dirty="0" err="1"/>
              <a:t>dan</a:t>
            </a:r>
            <a:r>
              <a:rPr lang="en-US" dirty="0"/>
              <a:t> KI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Ukuran partikel : </a:t>
            </a:r>
            <a:r>
              <a:rPr lang="en-US" dirty="0"/>
              <a:t>Makin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 smtClean="0"/>
              <a:t>larut</a:t>
            </a:r>
            <a:endParaRPr lang="id-ID" dirty="0" smtClean="0"/>
          </a:p>
          <a:p>
            <a:pPr algn="just"/>
            <a:r>
              <a:rPr lang="id-ID" dirty="0" smtClean="0"/>
              <a:t>Surfaktan :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surfaktan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koselven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mekanisme</a:t>
            </a:r>
            <a:r>
              <a:rPr lang="id-ID" dirty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. </a:t>
            </a: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9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disolusi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 vitro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factor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1.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oba</a:t>
            </a:r>
            <a:r>
              <a:rPr lang="id-ID" sz="2400" dirty="0"/>
              <a:t>t</a:t>
            </a:r>
            <a:br>
              <a:rPr lang="id-ID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/>
              <a:t>Suhu :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</a:t>
            </a:r>
            <a:r>
              <a:rPr lang="id-ID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endotermik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id-ID" dirty="0"/>
          </a:p>
          <a:p>
            <a:pPr algn="just"/>
            <a:r>
              <a:rPr lang="id-ID" dirty="0" smtClean="0"/>
              <a:t>Viskositas </a:t>
            </a:r>
            <a:r>
              <a:rPr lang="id-ID" dirty="0"/>
              <a:t>: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id-ID" dirty="0"/>
              <a:t>  </a:t>
            </a:r>
            <a:r>
              <a:rPr lang="en-US" dirty="0" err="1"/>
              <a:t>zat</a:t>
            </a:r>
            <a:r>
              <a:rPr lang="en-US" dirty="0"/>
              <a:t> </a:t>
            </a:r>
            <a:endParaRPr lang="id-ID" dirty="0" smtClean="0"/>
          </a:p>
          <a:p>
            <a:pPr algn="just"/>
            <a:r>
              <a:rPr lang="id-ID" dirty="0" smtClean="0"/>
              <a:t>Ph : </a:t>
            </a:r>
            <a:r>
              <a:rPr lang="en-US" dirty="0"/>
              <a:t>pH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diperbesar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memperkecil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 smtClean="0"/>
              <a:t>partike</a:t>
            </a:r>
            <a:r>
              <a:rPr lang="id-ID" dirty="0" smtClean="0"/>
              <a:t>l</a:t>
            </a:r>
            <a:br>
              <a:rPr lang="id-ID" dirty="0" smtClean="0"/>
            </a:b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(</a:t>
            </a:r>
            <a:r>
              <a:rPr lang="en-US" dirty="0" err="1"/>
              <a:t>tersedia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: </a:t>
            </a:r>
            <a:endParaRPr lang="id-ID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/>
              <a:t>partikel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pembuatan</a:t>
            </a:r>
            <a:endParaRPr lang="en-US" dirty="0"/>
          </a:p>
          <a:p>
            <a:pPr algn="just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disolusi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 vitro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factor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2. Faktor Formulasi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686050"/>
            <a:ext cx="6577928" cy="31939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formulasi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proses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memengaruhi</a:t>
            </a:r>
            <a:r>
              <a:rPr lang="en-US" b="1" dirty="0"/>
              <a:t> </a:t>
            </a:r>
            <a:r>
              <a:rPr lang="en-US" b="1" dirty="0" err="1"/>
              <a:t>laju</a:t>
            </a:r>
            <a:r>
              <a:rPr lang="en-US" b="1" dirty="0"/>
              <a:t> </a:t>
            </a:r>
            <a:r>
              <a:rPr lang="en-US" b="1" dirty="0" err="1"/>
              <a:t>disolusi</a:t>
            </a:r>
            <a:r>
              <a:rPr lang="en-US" b="1" dirty="0"/>
              <a:t> </a:t>
            </a:r>
            <a:r>
              <a:rPr lang="en-US" b="1" dirty="0" err="1" smtClean="0"/>
              <a:t>yaitu</a:t>
            </a:r>
            <a:r>
              <a:rPr lang="en-US" b="1" dirty="0"/>
              <a:t> </a:t>
            </a:r>
          </a:p>
          <a:p>
            <a:r>
              <a:rPr lang="en-US" dirty="0" err="1"/>
              <a:t>Jumlah</a:t>
            </a:r>
            <a:r>
              <a:rPr lang="en-US" dirty="0"/>
              <a:t> &amp;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eksipien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garam</a:t>
            </a:r>
            <a:r>
              <a:rPr lang="en-US" dirty="0"/>
              <a:t> </a:t>
            </a:r>
            <a:r>
              <a:rPr lang="en-US" dirty="0" err="1" smtClean="0"/>
              <a:t>netral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memengaruhi</a:t>
            </a:r>
            <a:r>
              <a:rPr lang="en-US" dirty="0"/>
              <a:t>  </a:t>
            </a:r>
            <a:r>
              <a:rPr lang="en-US" dirty="0" err="1"/>
              <a:t>kinetika</a:t>
            </a:r>
            <a:r>
              <a:rPr lang="en-US" dirty="0"/>
              <a:t>  </a:t>
            </a:r>
            <a:r>
              <a:rPr lang="en-US" dirty="0" err="1"/>
              <a:t>pelarutan</a:t>
            </a:r>
            <a:r>
              <a:rPr lang="en-US" dirty="0"/>
              <a:t>  </a:t>
            </a:r>
            <a:r>
              <a:rPr lang="en-US" dirty="0" err="1"/>
              <a:t>obat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medium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melarut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hidrofob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magnesium </a:t>
            </a:r>
            <a:r>
              <a:rPr lang="en-US" dirty="0" err="1"/>
              <a:t>stearat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medium</a:t>
            </a:r>
            <a:r>
              <a:rPr lang="id-ID" dirty="0" smtClean="0"/>
              <a:t> </a:t>
            </a:r>
            <a:r>
              <a:rPr lang="en-US" dirty="0" err="1" smtClean="0"/>
              <a:t>disolusi</a:t>
            </a:r>
            <a:r>
              <a:rPr lang="en-US" dirty="0"/>
              <a:t>.</a:t>
            </a:r>
          </a:p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tablet yang </a:t>
            </a:r>
            <a:r>
              <a:rPr lang="en-US" dirty="0" err="1"/>
              <a:t>digunakan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granul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granul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penghancur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pencampurannya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surfaktan</a:t>
            </a:r>
            <a:r>
              <a:rPr lang="en-US" dirty="0"/>
              <a:t> (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pencampurannya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Gaya </a:t>
            </a:r>
            <a:r>
              <a:rPr lang="en-US" dirty="0" err="1"/>
              <a:t>pengempaan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pengempaan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5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disolusi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 vitro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factor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2. Faktor Formulasi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pelarutan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pengadukan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pelarutan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pengadukan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medium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pelarutan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Temperatur</a:t>
            </a:r>
            <a:r>
              <a:rPr lang="en-US" dirty="0"/>
              <a:t>,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medium,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pelarutan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(</a:t>
            </a:r>
            <a:r>
              <a:rPr lang="en-US" dirty="0" err="1"/>
              <a:t>Swarbrick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Boyland</a:t>
            </a:r>
            <a:r>
              <a:rPr lang="en-US" dirty="0"/>
              <a:t>, 1994; Parrott, 1971).</a:t>
            </a:r>
          </a:p>
          <a:p>
            <a:pPr marL="0" indent="0" algn="just">
              <a:buNone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R ESSENCE" panose="02000000000000000000" pitchFamily="2" charset="0"/>
              </a:rPr>
              <a:t/>
            </a:r>
            <a:br>
              <a:rPr lang="id-ID" dirty="0" smtClean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Uji disolusi</a:t>
            </a:r>
            <a:endParaRPr lang="en-US" dirty="0">
              <a:latin typeface="AR ESSENC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2" y="2521843"/>
            <a:ext cx="6577928" cy="34789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200" dirty="0" err="1"/>
              <a:t>Uji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 yang </a:t>
            </a:r>
            <a:r>
              <a:rPr lang="en-US" sz="1200" dirty="0" err="1"/>
              <a:t>diterapkan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sediaan</a:t>
            </a:r>
            <a:r>
              <a:rPr lang="en-US" sz="1200" dirty="0"/>
              <a:t> </a:t>
            </a:r>
            <a:r>
              <a:rPr lang="en-US" sz="1200" dirty="0" err="1"/>
              <a:t>obat</a:t>
            </a:r>
            <a:r>
              <a:rPr lang="en-US" sz="1200" dirty="0"/>
              <a:t> </a:t>
            </a:r>
            <a:r>
              <a:rPr lang="en-US" sz="1200" dirty="0" err="1"/>
              <a:t>bertujuan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mengukur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mengetahui</a:t>
            </a:r>
            <a:r>
              <a:rPr lang="en-US" sz="1200" dirty="0"/>
              <a:t> </a:t>
            </a:r>
            <a:r>
              <a:rPr lang="en-US" sz="1200" dirty="0" err="1"/>
              <a:t>jumlah</a:t>
            </a:r>
            <a:r>
              <a:rPr lang="en-US" sz="1200" dirty="0"/>
              <a:t> </a:t>
            </a:r>
            <a:r>
              <a:rPr lang="en-US" sz="1200" dirty="0" err="1"/>
              <a:t>zat</a:t>
            </a:r>
            <a:r>
              <a:rPr lang="en-US" sz="1200" dirty="0"/>
              <a:t> </a:t>
            </a:r>
            <a:r>
              <a:rPr lang="en-US" sz="1200" dirty="0" err="1"/>
              <a:t>aktif</a:t>
            </a:r>
            <a:r>
              <a:rPr lang="en-US" sz="1200" dirty="0"/>
              <a:t> yang </a:t>
            </a:r>
            <a:r>
              <a:rPr lang="en-US" sz="1200" dirty="0" err="1"/>
              <a:t>terlarut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media </a:t>
            </a:r>
            <a:r>
              <a:rPr lang="en-US" sz="1200" dirty="0" err="1"/>
              <a:t>pelarut</a:t>
            </a:r>
            <a:r>
              <a:rPr lang="en-US" sz="1200" dirty="0"/>
              <a:t> yang </a:t>
            </a:r>
            <a:r>
              <a:rPr lang="en-US" sz="1200" dirty="0" err="1"/>
              <a:t>diketahui</a:t>
            </a:r>
            <a:r>
              <a:rPr lang="en-US" sz="1200" dirty="0"/>
              <a:t> </a:t>
            </a:r>
            <a:r>
              <a:rPr lang="en-US" sz="1200" dirty="0" err="1"/>
              <a:t>volumenya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suhu</a:t>
            </a:r>
            <a:r>
              <a:rPr lang="en-US" sz="1200" dirty="0"/>
              <a:t> </a:t>
            </a:r>
            <a:r>
              <a:rPr lang="en-US" sz="1200" dirty="0" err="1"/>
              <a:t>tertentu</a:t>
            </a:r>
            <a:r>
              <a:rPr lang="en-US" sz="1200" dirty="0"/>
              <a:t>,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tertentu</a:t>
            </a:r>
            <a:r>
              <a:rPr lang="en-US" sz="1200" dirty="0"/>
              <a:t> yang </a:t>
            </a:r>
            <a:r>
              <a:rPr lang="en-US" sz="1200" dirty="0" err="1"/>
              <a:t>didesain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uji</a:t>
            </a:r>
            <a:r>
              <a:rPr lang="en-US" sz="1200" dirty="0"/>
              <a:t> parameter </a:t>
            </a:r>
            <a:r>
              <a:rPr lang="en-US" sz="1200" dirty="0" err="1"/>
              <a:t>disolusi</a:t>
            </a:r>
            <a:r>
              <a:rPr lang="en-US" sz="1200" dirty="0"/>
              <a:t>.</a:t>
            </a:r>
            <a:endParaRPr lang="id-ID" sz="1200" dirty="0"/>
          </a:p>
          <a:p>
            <a:pPr marL="0" indent="0">
              <a:buNone/>
            </a:pPr>
            <a:r>
              <a:rPr lang="en-US" sz="1200" b="1" dirty="0" err="1"/>
              <a:t>Peranan</a:t>
            </a:r>
            <a:r>
              <a:rPr lang="en-US" sz="1200" b="1" dirty="0"/>
              <a:t> </a:t>
            </a:r>
            <a:r>
              <a:rPr lang="en-US" sz="1200" b="1" dirty="0" err="1"/>
              <a:t>Uji</a:t>
            </a:r>
            <a:r>
              <a:rPr lang="en-US" sz="1200" b="1" dirty="0"/>
              <a:t> </a:t>
            </a:r>
            <a:r>
              <a:rPr lang="en-US" sz="1200" b="1" dirty="0" err="1"/>
              <a:t>Disolusi</a:t>
            </a:r>
            <a:r>
              <a:rPr lang="id-ID" sz="1200" dirty="0"/>
              <a:t/>
            </a:r>
            <a:br>
              <a:rPr lang="id-ID" sz="1200" dirty="0"/>
            </a:br>
            <a:r>
              <a:rPr lang="en-US" sz="1200" dirty="0" err="1"/>
              <a:t>Uji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Farmasi</a:t>
            </a:r>
            <a:r>
              <a:rPr lang="en-US" sz="1200" dirty="0"/>
              <a:t> </a:t>
            </a:r>
            <a:r>
              <a:rPr lang="en-US" sz="1200" dirty="0" err="1"/>
              <a:t>memegang</a:t>
            </a:r>
            <a:r>
              <a:rPr lang="en-US" sz="1200" dirty="0"/>
              <a:t> </a:t>
            </a:r>
            <a:r>
              <a:rPr lang="en-US" sz="1200" dirty="0" err="1"/>
              <a:t>peranan</a:t>
            </a:r>
            <a:r>
              <a:rPr lang="en-US" sz="1200" dirty="0"/>
              <a:t> </a:t>
            </a:r>
            <a:r>
              <a:rPr lang="en-US" sz="1200" dirty="0" err="1"/>
              <a:t>penting</a:t>
            </a:r>
            <a:r>
              <a:rPr lang="en-US" sz="1200" dirty="0"/>
              <a:t> </a:t>
            </a:r>
            <a:r>
              <a:rPr lang="en-US" sz="1200" dirty="0" err="1"/>
              <a:t>yaitu</a:t>
            </a:r>
            <a:r>
              <a:rPr lang="en-US" sz="1200" dirty="0"/>
              <a:t>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200" dirty="0" err="1"/>
              <a:t>Uji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 </a:t>
            </a:r>
            <a:r>
              <a:rPr lang="en-US" sz="1200" dirty="0" err="1"/>
              <a:t>digunakan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industri</a:t>
            </a:r>
            <a:r>
              <a:rPr lang="en-US" sz="1200" dirty="0"/>
              <a:t>;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pengembangan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 </a:t>
            </a:r>
            <a:r>
              <a:rPr lang="en-US" sz="1200" dirty="0" err="1"/>
              <a:t>baru</a:t>
            </a:r>
            <a:r>
              <a:rPr lang="en-US" sz="1200" dirty="0"/>
              <a:t>,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pengawasan</a:t>
            </a:r>
            <a:r>
              <a:rPr lang="en-US" sz="1200" dirty="0"/>
              <a:t> </a:t>
            </a:r>
            <a:r>
              <a:rPr lang="en-US" sz="1200" dirty="0" err="1"/>
              <a:t>mutu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membantu</a:t>
            </a:r>
            <a:r>
              <a:rPr lang="en-US" sz="1200" dirty="0"/>
              <a:t> </a:t>
            </a:r>
            <a:r>
              <a:rPr lang="en-US" sz="1200" dirty="0" err="1"/>
              <a:t>menentukan</a:t>
            </a:r>
            <a:r>
              <a:rPr lang="en-US" sz="1200" dirty="0"/>
              <a:t> </a:t>
            </a:r>
            <a:r>
              <a:rPr lang="en-US" sz="1200" dirty="0" err="1"/>
              <a:t>kesetersediaan</a:t>
            </a:r>
            <a:r>
              <a:rPr lang="en-US" sz="1200" dirty="0"/>
              <a:t> </a:t>
            </a:r>
            <a:r>
              <a:rPr lang="en-US" sz="1200" dirty="0" err="1"/>
              <a:t>hayati</a:t>
            </a:r>
            <a:r>
              <a:rPr lang="en-US" sz="1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perkembangan</a:t>
            </a:r>
            <a:r>
              <a:rPr lang="en-US" sz="1200" dirty="0"/>
              <a:t> </a:t>
            </a:r>
            <a:r>
              <a:rPr lang="en-US" sz="1200" dirty="0" err="1"/>
              <a:t>ilmu</a:t>
            </a:r>
            <a:r>
              <a:rPr lang="en-US" sz="1200" dirty="0"/>
              <a:t> </a:t>
            </a:r>
            <a:r>
              <a:rPr lang="en-US" sz="1200" dirty="0" err="1"/>
              <a:t>pengetahuan</a:t>
            </a:r>
            <a:r>
              <a:rPr lang="en-US" sz="1200" dirty="0"/>
              <a:t>,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aturan</a:t>
            </a:r>
            <a:r>
              <a:rPr lang="en-US" sz="1200" dirty="0"/>
              <a:t> </a:t>
            </a:r>
            <a:r>
              <a:rPr lang="en-US" sz="1200" dirty="0" err="1"/>
              <a:t>biofarmasetika</a:t>
            </a:r>
            <a:r>
              <a:rPr lang="en-US" sz="1200" dirty="0"/>
              <a:t>,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menegaskan</a:t>
            </a:r>
            <a:r>
              <a:rPr lang="en-US" sz="1200" dirty="0"/>
              <a:t> </a:t>
            </a:r>
            <a:r>
              <a:rPr lang="en-US" sz="1200" dirty="0" err="1"/>
              <a:t>pentingnya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200" dirty="0" err="1"/>
              <a:t>Karakteristik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 </a:t>
            </a:r>
            <a:r>
              <a:rPr lang="en-US" sz="1200" dirty="0" err="1"/>
              <a:t>biasa</a:t>
            </a:r>
            <a:r>
              <a:rPr lang="en-US" sz="1200" dirty="0"/>
              <a:t>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sifat</a:t>
            </a:r>
            <a:r>
              <a:rPr lang="en-US" sz="1200" dirty="0"/>
              <a:t> yang </a:t>
            </a:r>
            <a:r>
              <a:rPr lang="en-US" sz="1200" dirty="0" err="1"/>
              <a:t>penting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 </a:t>
            </a:r>
            <a:r>
              <a:rPr lang="en-US" sz="1200" dirty="0" err="1"/>
              <a:t>obat</a:t>
            </a:r>
            <a:r>
              <a:rPr lang="en-US" sz="1200" dirty="0"/>
              <a:t> yang </a:t>
            </a:r>
            <a:r>
              <a:rPr lang="en-US" sz="1200" dirty="0" err="1"/>
              <a:t>memuaskan</a:t>
            </a:r>
            <a:r>
              <a:rPr lang="en-US" sz="1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200" dirty="0" err="1"/>
              <a:t>Uji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 </a:t>
            </a:r>
            <a:r>
              <a:rPr lang="en-US" sz="1200" dirty="0" err="1"/>
              <a:t>digunakan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mengontrol</a:t>
            </a:r>
            <a:r>
              <a:rPr lang="en-US" sz="1200" dirty="0"/>
              <a:t> </a:t>
            </a:r>
            <a:r>
              <a:rPr lang="en-US" sz="1200" dirty="0" err="1"/>
              <a:t>kualitas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menjaga</a:t>
            </a:r>
            <a:r>
              <a:rPr lang="en-US" sz="1200" dirty="0"/>
              <a:t> </a:t>
            </a:r>
            <a:r>
              <a:rPr lang="en-US" sz="1200" dirty="0" err="1"/>
              <a:t>terjaminnya</a:t>
            </a:r>
            <a:r>
              <a:rPr lang="en-US" sz="1200" dirty="0"/>
              <a:t> </a:t>
            </a:r>
            <a:r>
              <a:rPr lang="en-US" sz="1200" dirty="0" err="1"/>
              <a:t>standar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produksi</a:t>
            </a:r>
            <a:r>
              <a:rPr lang="en-US" sz="1200" dirty="0"/>
              <a:t> tablet</a:t>
            </a:r>
            <a:r>
              <a:rPr lang="id-ID" sz="1200" dirty="0"/>
              <a:t> </a:t>
            </a:r>
            <a:r>
              <a:rPr lang="en-US" sz="1200" dirty="0"/>
              <a:t>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200" dirty="0" err="1"/>
              <a:t>Uji</a:t>
            </a:r>
            <a:r>
              <a:rPr lang="en-US" sz="1200" dirty="0"/>
              <a:t> </a:t>
            </a:r>
            <a:r>
              <a:rPr lang="en-US" sz="1200" dirty="0" err="1"/>
              <a:t>disolusi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mengetahui</a:t>
            </a:r>
            <a:r>
              <a:rPr lang="en-US" sz="1200" dirty="0"/>
              <a:t> </a:t>
            </a:r>
            <a:r>
              <a:rPr lang="en-US" sz="1200" dirty="0" err="1"/>
              <a:t>terlarutnya</a:t>
            </a:r>
            <a:r>
              <a:rPr lang="en-US" sz="1200" dirty="0"/>
              <a:t> </a:t>
            </a:r>
            <a:r>
              <a:rPr lang="en-US" sz="1200" dirty="0" err="1"/>
              <a:t>zat</a:t>
            </a:r>
            <a:r>
              <a:rPr lang="en-US" sz="1200" dirty="0"/>
              <a:t> </a:t>
            </a:r>
            <a:r>
              <a:rPr lang="en-US" sz="1200" dirty="0" err="1"/>
              <a:t>aktif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tertentu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disolution</a:t>
            </a:r>
            <a:r>
              <a:rPr lang="en-US" sz="1200" dirty="0"/>
              <a:t> tester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menentukan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paruh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sediaan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.</a:t>
            </a:r>
          </a:p>
          <a:p>
            <a:pPr marL="0" indent="0" algn="just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791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R ESSENCE" panose="02000000000000000000" pitchFamily="2" charset="0"/>
              </a:rPr>
              <a:t/>
            </a:r>
            <a:br>
              <a:rPr lang="id-ID" dirty="0">
                <a:latin typeface="AR ESSENCE" panose="02000000000000000000" pitchFamily="2" charset="0"/>
              </a:rPr>
            </a:br>
            <a:r>
              <a:rPr lang="id-ID" dirty="0">
                <a:latin typeface="AR ESSENCE" panose="02000000000000000000" pitchFamily="2" charset="0"/>
              </a:rPr>
              <a:t>Uji disolusi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528284"/>
            <a:ext cx="6577928" cy="34724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Disolusi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b="1" dirty="0"/>
              <a:t> 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Farmakope</a:t>
            </a:r>
            <a:r>
              <a:rPr lang="en-US" dirty="0"/>
              <a:t> Indonesia </a:t>
            </a:r>
            <a:r>
              <a:rPr lang="en-US" dirty="0" err="1"/>
              <a:t>edisi</a:t>
            </a:r>
            <a:r>
              <a:rPr lang="en-US" dirty="0"/>
              <a:t> 4</a:t>
            </a:r>
            <a:r>
              <a:rPr lang="en-US" dirty="0" smtClean="0"/>
              <a:t>:</a:t>
            </a:r>
            <a:r>
              <a:rPr lang="en-US" dirty="0"/>
              <a:t> </a:t>
            </a:r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keranjang</a:t>
            </a:r>
            <a:r>
              <a:rPr lang="en-US" dirty="0"/>
              <a:t> (basket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dayung</a:t>
            </a:r>
            <a:r>
              <a:rPr lang="en-US" dirty="0"/>
              <a:t> (paddle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(USP 29, NF 24</a:t>
            </a:r>
            <a:r>
              <a:rPr lang="en-US" dirty="0" smtClean="0"/>
              <a:t>):</a:t>
            </a:r>
            <a:r>
              <a:rPr lang="en-US" dirty="0"/>
              <a:t> </a:t>
            </a:r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keranjang</a:t>
            </a:r>
            <a:r>
              <a:rPr lang="en-US" dirty="0"/>
              <a:t> (</a:t>
            </a:r>
            <a:r>
              <a:rPr lang="en-US" i="1" dirty="0"/>
              <a:t>basket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dayung</a:t>
            </a:r>
            <a:r>
              <a:rPr lang="en-US" dirty="0"/>
              <a:t> (</a:t>
            </a:r>
            <a:r>
              <a:rPr lang="en-US" i="1" dirty="0"/>
              <a:t>paddle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reciprocating cylinder</a:t>
            </a:r>
            <a:r>
              <a:rPr lang="en-US" dirty="0" smtClean="0"/>
              <a:t>.</a:t>
            </a:r>
            <a:endParaRPr lang="id-ID" dirty="0" smtClean="0"/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flow through cell</a:t>
            </a:r>
            <a:r>
              <a:rPr lang="en-US" dirty="0" smtClean="0"/>
              <a:t>.</a:t>
            </a:r>
            <a:endParaRPr lang="en-US" sz="900" dirty="0"/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paddle over disk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sz="900" dirty="0"/>
          </a:p>
          <a:p>
            <a:pPr lvl="1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silinder</a:t>
            </a:r>
            <a:r>
              <a:rPr lang="en-US" dirty="0"/>
              <a:t> (</a:t>
            </a:r>
            <a:r>
              <a:rPr lang="en-US" i="1" dirty="0"/>
              <a:t>cylinder</a:t>
            </a:r>
            <a:r>
              <a:rPr lang="en-US" dirty="0"/>
              <a:t>).</a:t>
            </a:r>
            <a:endParaRPr lang="en-US" sz="900" dirty="0"/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reciprocating holder</a:t>
            </a:r>
            <a:r>
              <a:rPr lang="en-US" dirty="0"/>
              <a:t>.</a:t>
            </a:r>
            <a:endParaRPr lang="en-US" sz="900" dirty="0"/>
          </a:p>
          <a:p>
            <a:pPr marL="24003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R ESSENCE" panose="02000000000000000000" pitchFamily="2" charset="0"/>
              </a:rPr>
              <a:t/>
            </a:r>
            <a:br>
              <a:rPr lang="id-ID" dirty="0">
                <a:latin typeface="AR ESSENCE" panose="02000000000000000000" pitchFamily="2" charset="0"/>
              </a:rPr>
            </a:br>
            <a:r>
              <a:rPr lang="id-ID" dirty="0">
                <a:latin typeface="AR ESSENCE" panose="02000000000000000000" pitchFamily="2" charset="0"/>
              </a:rPr>
              <a:t>Uji disolusi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9" y="2582466"/>
            <a:ext cx="4100513" cy="26217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85" y="2599097"/>
            <a:ext cx="3572429" cy="2605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3407" y="5332641"/>
            <a:ext cx="984885" cy="27699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id-ID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Alat disolusi</a:t>
            </a:r>
            <a:endParaRPr lang="en-US" sz="13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195" y="5349272"/>
            <a:ext cx="970458" cy="27699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id-ID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Alat dayung</a:t>
            </a:r>
            <a:endParaRPr lang="en-US" sz="13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49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R ESSENCE" panose="02000000000000000000" pitchFamily="2" charset="0"/>
              </a:rPr>
              <a:t/>
            </a:r>
            <a:br>
              <a:rPr lang="id-ID" dirty="0">
                <a:latin typeface="AR ESSENCE" panose="02000000000000000000" pitchFamily="2" charset="0"/>
              </a:rPr>
            </a:br>
            <a:r>
              <a:rPr lang="id-ID" dirty="0">
                <a:latin typeface="AR ESSENCE" panose="02000000000000000000" pitchFamily="2" charset="0"/>
              </a:rPr>
              <a:t>Uji disolusi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30" y="2637571"/>
            <a:ext cx="2873600" cy="265323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28" y="2549664"/>
            <a:ext cx="3272693" cy="22192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685433" y="4768879"/>
            <a:ext cx="1031501" cy="25391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id-ID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Alat keranjang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31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113</TotalTime>
  <Words>414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 ESSENCE</vt:lpstr>
      <vt:lpstr>Arial</vt:lpstr>
      <vt:lpstr>Calibri</vt:lpstr>
      <vt:lpstr>Century Schoolbook</vt:lpstr>
      <vt:lpstr>Corbel</vt:lpstr>
      <vt:lpstr>Wingdings</vt:lpstr>
      <vt:lpstr>Feathered</vt:lpstr>
      <vt:lpstr>\</vt:lpstr>
      <vt:lpstr>Laju disolusi obat secara in vitro dipengaruhi beberapa factor 1. Sifat fisika kimia obat </vt:lpstr>
      <vt:lpstr>Laju disolusi obat secara in vitro dipengaruhi beberapa factor 1. Sifat fisika kimia obat </vt:lpstr>
      <vt:lpstr>Laju disolusi obat secara in vitro dipengaruhi beberapa factor 2. Faktor Formulasi</vt:lpstr>
      <vt:lpstr>Laju disolusi obat secara in vitro dipengaruhi beberapa factor 2. Faktor Formulasi</vt:lpstr>
      <vt:lpstr> Uji disolusi</vt:lpstr>
      <vt:lpstr> Uji disolusi</vt:lpstr>
      <vt:lpstr> Uji disolusi</vt:lpstr>
      <vt:lpstr> Uji disolusi</vt:lpstr>
      <vt:lpstr> Medium Disolusi</vt:lpstr>
      <vt:lpstr> Medium Disolusi</vt:lpstr>
      <vt:lpstr> Metodologi Disolusi</vt:lpstr>
      <vt:lpstr> Metodologi Disolusi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DIFUSI DAN DISOLUSI OBAT</dc:title>
  <dc:creator>ismail - [2010]</dc:creator>
  <cp:lastModifiedBy>Reza Ghozaly</cp:lastModifiedBy>
  <cp:revision>34</cp:revision>
  <dcterms:created xsi:type="dcterms:W3CDTF">2019-04-19T16:49:40Z</dcterms:created>
  <dcterms:modified xsi:type="dcterms:W3CDTF">2019-04-21T11:15:46Z</dcterms:modified>
</cp:coreProperties>
</file>