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4" r:id="rId3"/>
    <p:sldId id="257" r:id="rId4"/>
    <p:sldId id="258" r:id="rId5"/>
    <p:sldId id="259" r:id="rId6"/>
    <p:sldId id="260" r:id="rId7"/>
    <p:sldId id="261" r:id="rId8"/>
    <p:sldId id="262" r:id="rId9"/>
    <p:sldId id="263" r:id="rId10"/>
    <p:sldId id="271" r:id="rId11"/>
    <p:sldId id="264" r:id="rId12"/>
    <p:sldId id="265" r:id="rId13"/>
    <p:sldId id="266" r:id="rId14"/>
    <p:sldId id="267" r:id="rId15"/>
    <p:sldId id="268" r:id="rId16"/>
    <p:sldId id="272" r:id="rId17"/>
    <p:sldId id="270" r:id="rId18"/>
    <p:sldId id="269" r:id="rId19"/>
    <p:sldId id="273" r:id="rId20"/>
    <p:sldId id="277" r:id="rId21"/>
    <p:sldId id="274" r:id="rId22"/>
    <p:sldId id="275"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1"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75AB2A-C0C1-4C94-91A1-5B79A993C1E6}"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EAD2418-08EC-4573-9E75-7766FCE2766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5AB2A-C0C1-4C94-91A1-5B79A993C1E6}"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5AB2A-C0C1-4C94-91A1-5B79A993C1E6}"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5AB2A-C0C1-4C94-91A1-5B79A993C1E6}"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75AB2A-C0C1-4C94-91A1-5B79A993C1E6}" type="datetimeFigureOut">
              <a:rPr lang="en-US" smtClean="0"/>
              <a:t>4/21/2019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D2418-08EC-4573-9E75-7766FCE2766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75AB2A-C0C1-4C94-91A1-5B79A993C1E6}"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75AB2A-C0C1-4C94-91A1-5B79A993C1E6}"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5AB2A-C0C1-4C94-91A1-5B79A993C1E6}"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75AB2A-C0C1-4C94-91A1-5B79A993C1E6}"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D2418-08EC-4573-9E75-7766FCE27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75AB2A-C0C1-4C94-91A1-5B79A993C1E6}"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D2418-08EC-4573-9E75-7766FCE2766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075AB2A-C0C1-4C94-91A1-5B79A993C1E6}" type="datetimeFigureOut">
              <a:rPr lang="en-US" smtClean="0"/>
              <a:t>4/21/2019</a:t>
            </a:fld>
            <a:endParaRPr lang="en-US"/>
          </a:p>
        </p:txBody>
      </p:sp>
      <p:sp>
        <p:nvSpPr>
          <p:cNvPr id="7" name="Slide Number Placeholder 6"/>
          <p:cNvSpPr>
            <a:spLocks noGrp="1"/>
          </p:cNvSpPr>
          <p:nvPr>
            <p:ph type="sldNum" sz="quarter" idx="12"/>
          </p:nvPr>
        </p:nvSpPr>
        <p:spPr/>
        <p:txBody>
          <a:bodyPr/>
          <a:lstStyle/>
          <a:p>
            <a:fld id="{FEAD2418-08EC-4573-9E75-7766FCE2766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075AB2A-C0C1-4C94-91A1-5B79A993C1E6}" type="datetimeFigureOut">
              <a:rPr lang="en-US" smtClean="0"/>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EAD2418-08EC-4573-9E75-7766FCE2766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id-ID"/>
          </a:p>
        </p:txBody>
      </p:sp>
      <p:pic>
        <p:nvPicPr>
          <p:cNvPr id="6" name="Picture 5"/>
          <p:cNvPicPr>
            <a:picLocks noChangeAspect="1"/>
          </p:cNvPicPr>
          <p:nvPr/>
        </p:nvPicPr>
        <p:blipFill rotWithShape="1">
          <a:blip r:embed="rId2"/>
          <a:srcRect l="833" r="833" b="853"/>
          <a:stretch/>
        </p:blipFill>
        <p:spPr>
          <a:xfrm>
            <a:off x="0" y="-9939"/>
            <a:ext cx="9144000" cy="6867939"/>
          </a:xfrm>
          <a:prstGeom prst="rect">
            <a:avLst/>
          </a:prstGeom>
        </p:spPr>
      </p:pic>
    </p:spTree>
    <p:extLst>
      <p:ext uri="{BB962C8B-B14F-4D97-AF65-F5344CB8AC3E}">
        <p14:creationId xmlns:p14="http://schemas.microsoft.com/office/powerpoint/2010/main" val="4819204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TIPE –TIPE SUSPENSI</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71600"/>
            <a:ext cx="6781799" cy="4754563"/>
          </a:xfrm>
        </p:spPr>
      </p:pic>
    </p:spTree>
    <p:extLst>
      <p:ext uri="{BB962C8B-B14F-4D97-AF65-F5344CB8AC3E}">
        <p14:creationId xmlns:p14="http://schemas.microsoft.com/office/powerpoint/2010/main" val="3373001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SIFAT ANTARMUKA DARI PARTIKEL SUSPENSI</a:t>
            </a:r>
            <a:endParaRPr lang="en-US" dirty="0"/>
          </a:p>
        </p:txBody>
      </p:sp>
      <p:sp>
        <p:nvSpPr>
          <p:cNvPr id="3" name="Content Placeholder 2"/>
          <p:cNvSpPr>
            <a:spLocks noGrp="1"/>
          </p:cNvSpPr>
          <p:nvPr>
            <p:ph idx="1"/>
          </p:nvPr>
        </p:nvSpPr>
        <p:spPr/>
        <p:txBody>
          <a:bodyPr/>
          <a:lstStyle/>
          <a:p>
            <a:r>
              <a:rPr lang="en-US" dirty="0" err="1"/>
              <a:t>Suspensi</a:t>
            </a:r>
            <a:r>
              <a:rPr lang="en-US" dirty="0"/>
              <a:t> </a:t>
            </a:r>
            <a:r>
              <a:rPr lang="en-US" dirty="0" err="1"/>
              <a:t>merupakan</a:t>
            </a:r>
            <a:r>
              <a:rPr lang="en-US" dirty="0"/>
              <a:t> </a:t>
            </a:r>
            <a:r>
              <a:rPr lang="en-US" dirty="0" err="1"/>
              <a:t>suatu</a:t>
            </a:r>
            <a:r>
              <a:rPr lang="en-US" dirty="0"/>
              <a:t> </a:t>
            </a:r>
            <a:r>
              <a:rPr lang="en-US" dirty="0" err="1"/>
              <a:t>sediaan</a:t>
            </a:r>
            <a:r>
              <a:rPr lang="en-US" dirty="0"/>
              <a:t> yang </a:t>
            </a:r>
            <a:r>
              <a:rPr lang="en-US" dirty="0" err="1"/>
              <a:t>tidak</a:t>
            </a:r>
            <a:r>
              <a:rPr lang="en-US" dirty="0"/>
              <a:t> </a:t>
            </a:r>
            <a:r>
              <a:rPr lang="en-US" dirty="0" err="1"/>
              <a:t>stabil</a:t>
            </a:r>
            <a:r>
              <a:rPr lang="en-US" dirty="0"/>
              <a:t> </a:t>
            </a:r>
            <a:r>
              <a:rPr lang="en-US" dirty="0" err="1"/>
              <a:t>secara</a:t>
            </a:r>
            <a:r>
              <a:rPr lang="en-US" dirty="0"/>
              <a:t> </a:t>
            </a:r>
            <a:r>
              <a:rPr lang="en-US" dirty="0" err="1"/>
              <a:t>termodinamika</a:t>
            </a:r>
            <a:r>
              <a:rPr lang="en-US" dirty="0"/>
              <a:t>.</a:t>
            </a:r>
          </a:p>
          <a:p>
            <a:r>
              <a:rPr lang="el-GR" b="1" i="1" dirty="0"/>
              <a:t>Δ</a:t>
            </a:r>
            <a:r>
              <a:rPr lang="en-US" b="1" i="1" dirty="0"/>
              <a:t>F = </a:t>
            </a:r>
            <a:r>
              <a:rPr lang="el-GR" b="1" i="1" dirty="0"/>
              <a:t>γ</a:t>
            </a:r>
            <a:r>
              <a:rPr lang="en-US" b="1" i="1" dirty="0"/>
              <a:t>SL. </a:t>
            </a:r>
            <a:r>
              <a:rPr lang="el-GR" b="1" i="1" dirty="0"/>
              <a:t>Δ</a:t>
            </a:r>
            <a:r>
              <a:rPr lang="en-US" b="1" i="1" dirty="0"/>
              <a:t>A</a:t>
            </a:r>
          </a:p>
          <a:p>
            <a:r>
              <a:rPr lang="en-US" i="1" dirty="0"/>
              <a:t>Di </a:t>
            </a:r>
            <a:r>
              <a:rPr lang="en-US" i="1" dirty="0" err="1"/>
              <a:t>mana</a:t>
            </a:r>
            <a:r>
              <a:rPr lang="en-US" i="1" dirty="0"/>
              <a:t>:</a:t>
            </a:r>
          </a:p>
          <a:p>
            <a:r>
              <a:rPr lang="el-GR" i="1" dirty="0"/>
              <a:t>Δ</a:t>
            </a:r>
            <a:r>
              <a:rPr lang="en-US" i="1" dirty="0"/>
              <a:t>F = </a:t>
            </a:r>
            <a:r>
              <a:rPr lang="en-US" i="1" dirty="0" err="1"/>
              <a:t>Energi</a:t>
            </a:r>
            <a:r>
              <a:rPr lang="en-US" i="1" dirty="0"/>
              <a:t> </a:t>
            </a:r>
            <a:r>
              <a:rPr lang="en-US" i="1" dirty="0" err="1"/>
              <a:t>Bebas</a:t>
            </a:r>
            <a:endParaRPr lang="en-US" i="1" dirty="0"/>
          </a:p>
          <a:p>
            <a:r>
              <a:rPr lang="el-GR" i="1" dirty="0"/>
              <a:t>γ</a:t>
            </a:r>
            <a:r>
              <a:rPr lang="en-US" i="1" dirty="0"/>
              <a:t>SL = </a:t>
            </a:r>
            <a:r>
              <a:rPr lang="en-US" i="1" dirty="0" err="1"/>
              <a:t>Tegangan</a:t>
            </a:r>
            <a:r>
              <a:rPr lang="en-US" i="1" dirty="0"/>
              <a:t> </a:t>
            </a:r>
            <a:r>
              <a:rPr lang="en-US" i="1" dirty="0" err="1"/>
              <a:t>Antarmuka</a:t>
            </a:r>
            <a:r>
              <a:rPr lang="en-US" i="1" dirty="0"/>
              <a:t> </a:t>
            </a:r>
            <a:r>
              <a:rPr lang="en-US" i="1" dirty="0" err="1"/>
              <a:t>antara</a:t>
            </a:r>
            <a:r>
              <a:rPr lang="en-US" i="1" dirty="0"/>
              <a:t> medium </a:t>
            </a:r>
            <a:r>
              <a:rPr lang="en-US" i="1" dirty="0" err="1"/>
              <a:t>cair</a:t>
            </a:r>
            <a:r>
              <a:rPr lang="en-US" i="1" dirty="0"/>
              <a:t> </a:t>
            </a:r>
            <a:r>
              <a:rPr lang="en-US" i="1" dirty="0" err="1"/>
              <a:t>dan</a:t>
            </a:r>
            <a:r>
              <a:rPr lang="en-US" i="1" dirty="0"/>
              <a:t> </a:t>
            </a:r>
            <a:r>
              <a:rPr lang="en-US" i="1" dirty="0" err="1"/>
              <a:t>padat</a:t>
            </a:r>
            <a:endParaRPr lang="en-US" i="1" dirty="0"/>
          </a:p>
          <a:p>
            <a:r>
              <a:rPr lang="el-GR" i="1" dirty="0"/>
              <a:t>Δ</a:t>
            </a:r>
            <a:r>
              <a:rPr lang="en-US" i="1" dirty="0"/>
              <a:t>A = </a:t>
            </a:r>
            <a:r>
              <a:rPr lang="en-US" i="1" dirty="0" err="1"/>
              <a:t>Luas</a:t>
            </a:r>
            <a:r>
              <a:rPr lang="en-US" i="1" dirty="0"/>
              <a:t> </a:t>
            </a:r>
            <a:r>
              <a:rPr lang="en-US" i="1" dirty="0" err="1"/>
              <a:t>permukaan</a:t>
            </a:r>
            <a:r>
              <a:rPr lang="en-US" i="1" dirty="0"/>
              <a:t> </a:t>
            </a:r>
            <a:r>
              <a:rPr lang="en-US" i="1" dirty="0" err="1"/>
              <a:t>partikel</a:t>
            </a:r>
            <a:endParaRPr lang="en-US" dirty="0"/>
          </a:p>
        </p:txBody>
      </p:sp>
    </p:spTree>
    <p:extLst>
      <p:ext uri="{BB962C8B-B14F-4D97-AF65-F5344CB8AC3E}">
        <p14:creationId xmlns:p14="http://schemas.microsoft.com/office/powerpoint/2010/main" val="25094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SIFAT ANTARMUKA DARI PARTIKEL SUSPENSI</a:t>
            </a:r>
            <a:endParaRPr lang="en-US" dirty="0"/>
          </a:p>
        </p:txBody>
      </p:sp>
      <p:sp>
        <p:nvSpPr>
          <p:cNvPr id="3" name="Content Placeholder 2"/>
          <p:cNvSpPr>
            <a:spLocks noGrp="1"/>
          </p:cNvSpPr>
          <p:nvPr>
            <p:ph idx="1"/>
          </p:nvPr>
        </p:nvSpPr>
        <p:spPr/>
        <p:txBody>
          <a:bodyPr>
            <a:normAutofit/>
          </a:bodyPr>
          <a:lstStyle/>
          <a:p>
            <a:r>
              <a:rPr lang="en-US" sz="2000" dirty="0" err="1">
                <a:latin typeface="Calibri" pitchFamily="34" charset="0"/>
                <a:cs typeface="Calibri" pitchFamily="34" charset="0"/>
              </a:rPr>
              <a:t>Prinsip</a:t>
            </a:r>
            <a:r>
              <a:rPr lang="en-US" sz="2000" dirty="0">
                <a:latin typeface="Calibri" pitchFamily="34" charset="0"/>
                <a:cs typeface="Calibri" pitchFamily="34" charset="0"/>
              </a:rPr>
              <a:t>:</a:t>
            </a:r>
          </a:p>
          <a:p>
            <a:r>
              <a:rPr lang="en-US" sz="2000" dirty="0">
                <a:latin typeface="Calibri" pitchFamily="34" charset="0"/>
                <a:cs typeface="Calibri" pitchFamily="34" charset="0"/>
              </a:rPr>
              <a:t> </a:t>
            </a:r>
            <a:r>
              <a:rPr lang="en-US" sz="2000" dirty="0" err="1">
                <a:latin typeface="Calibri" pitchFamily="34" charset="0"/>
                <a:cs typeface="Calibri" pitchFamily="34" charset="0"/>
              </a:rPr>
              <a:t>Dalam</a:t>
            </a:r>
            <a:r>
              <a:rPr lang="en-US" sz="2000" dirty="0">
                <a:latin typeface="Calibri" pitchFamily="34" charset="0"/>
                <a:cs typeface="Calibri" pitchFamily="34" charset="0"/>
              </a:rPr>
              <a:t> </a:t>
            </a:r>
            <a:r>
              <a:rPr lang="en-US" sz="2000" dirty="0" err="1">
                <a:latin typeface="Calibri" pitchFamily="34" charset="0"/>
                <a:cs typeface="Calibri" pitchFamily="34" charset="0"/>
              </a:rPr>
              <a:t>pembuatan</a:t>
            </a:r>
            <a:r>
              <a:rPr lang="en-US" sz="2000" dirty="0">
                <a:latin typeface="Calibri" pitchFamily="34" charset="0"/>
                <a:cs typeface="Calibri" pitchFamily="34" charset="0"/>
              </a:rPr>
              <a:t> </a:t>
            </a:r>
            <a:r>
              <a:rPr lang="en-US" sz="2000" dirty="0" err="1">
                <a:latin typeface="Calibri" pitchFamily="34" charset="0"/>
                <a:cs typeface="Calibri" pitchFamily="34" charset="0"/>
              </a:rPr>
              <a:t>suspensi</a:t>
            </a:r>
            <a:r>
              <a:rPr lang="en-US" sz="2000" dirty="0">
                <a:latin typeface="Calibri" pitchFamily="34" charset="0"/>
                <a:cs typeface="Calibri" pitchFamily="34" charset="0"/>
              </a:rPr>
              <a:t>, </a:t>
            </a:r>
            <a:r>
              <a:rPr lang="en-US" sz="2000" dirty="0" err="1">
                <a:latin typeface="Calibri" pitchFamily="34" charset="0"/>
                <a:cs typeface="Calibri" pitchFamily="34" charset="0"/>
              </a:rPr>
              <a:t>bahan</a:t>
            </a:r>
            <a:r>
              <a:rPr lang="en-US" sz="2000" dirty="0">
                <a:latin typeface="Calibri" pitchFamily="34" charset="0"/>
                <a:cs typeface="Calibri" pitchFamily="34" charset="0"/>
              </a:rPr>
              <a:t> </a:t>
            </a:r>
            <a:r>
              <a:rPr lang="en-US" sz="2000" dirty="0" err="1">
                <a:latin typeface="Calibri" pitchFamily="34" charset="0"/>
                <a:cs typeface="Calibri" pitchFamily="34" charset="0"/>
              </a:rPr>
              <a:t>padatan</a:t>
            </a:r>
            <a:r>
              <a:rPr lang="en-US" sz="2000" dirty="0">
                <a:latin typeface="Calibri" pitchFamily="34" charset="0"/>
                <a:cs typeface="Calibri" pitchFamily="34" charset="0"/>
              </a:rPr>
              <a:t> </a:t>
            </a:r>
            <a:r>
              <a:rPr lang="en-US" sz="2000" dirty="0" err="1">
                <a:latin typeface="Calibri" pitchFamily="34" charset="0"/>
                <a:cs typeface="Calibri" pitchFamily="34" charset="0"/>
              </a:rPr>
              <a:t>digerus</a:t>
            </a:r>
            <a:r>
              <a:rPr lang="en-US" sz="2000" dirty="0">
                <a:latin typeface="Calibri" pitchFamily="34" charset="0"/>
                <a:cs typeface="Calibri" pitchFamily="34" charset="0"/>
              </a:rPr>
              <a:t> </a:t>
            </a:r>
            <a:r>
              <a:rPr lang="en-US" sz="2000" dirty="0" err="1">
                <a:latin typeface="Calibri" pitchFamily="34" charset="0"/>
                <a:cs typeface="Calibri" pitchFamily="34" charset="0"/>
              </a:rPr>
              <a:t>terlebih</a:t>
            </a:r>
            <a:r>
              <a:rPr lang="en-US" sz="2000" dirty="0">
                <a:latin typeface="Calibri" pitchFamily="34" charset="0"/>
                <a:cs typeface="Calibri" pitchFamily="34" charset="0"/>
              </a:rPr>
              <a:t> </a:t>
            </a:r>
            <a:r>
              <a:rPr lang="en-US" sz="2000" dirty="0" err="1">
                <a:latin typeface="Calibri" pitchFamily="34" charset="0"/>
                <a:cs typeface="Calibri" pitchFamily="34" charset="0"/>
              </a:rPr>
              <a:t>dahulu</a:t>
            </a:r>
            <a:r>
              <a:rPr lang="en-US" sz="2000" dirty="0">
                <a:latin typeface="Calibri" pitchFamily="34" charset="0"/>
                <a:cs typeface="Calibri" pitchFamily="34" charset="0"/>
              </a:rPr>
              <a:t>.</a:t>
            </a:r>
          </a:p>
          <a:p>
            <a:r>
              <a:rPr lang="en-US" sz="2000" dirty="0">
                <a:latin typeface="Calibri" pitchFamily="34" charset="0"/>
                <a:cs typeface="Calibri" pitchFamily="34" charset="0"/>
              </a:rPr>
              <a:t>Proses </a:t>
            </a:r>
            <a:r>
              <a:rPr lang="en-US" sz="2000" dirty="0" err="1">
                <a:latin typeface="Calibri" pitchFamily="34" charset="0"/>
                <a:cs typeface="Calibri" pitchFamily="34" charset="0"/>
              </a:rPr>
              <a:t>pengerusan</a:t>
            </a:r>
            <a:r>
              <a:rPr lang="en-US" sz="2000" dirty="0">
                <a:latin typeface="Calibri" pitchFamily="34" charset="0"/>
                <a:cs typeface="Calibri" pitchFamily="34" charset="0"/>
              </a:rPr>
              <a:t> </a:t>
            </a:r>
            <a:r>
              <a:rPr lang="en-US" sz="2000" dirty="0" err="1">
                <a:latin typeface="Calibri" pitchFamily="34" charset="0"/>
                <a:cs typeface="Calibri" pitchFamily="34" charset="0"/>
              </a:rPr>
              <a:t>akan</a:t>
            </a:r>
            <a:r>
              <a:rPr lang="en-US" sz="2000" dirty="0">
                <a:latin typeface="Calibri" pitchFamily="34" charset="0"/>
                <a:cs typeface="Calibri" pitchFamily="34" charset="0"/>
              </a:rPr>
              <a:t> </a:t>
            </a:r>
            <a:r>
              <a:rPr lang="en-US" sz="2000" dirty="0" err="1">
                <a:latin typeface="Calibri" pitchFamily="34" charset="0"/>
                <a:cs typeface="Calibri" pitchFamily="34" charset="0"/>
              </a:rPr>
              <a:t>membuat</a:t>
            </a:r>
            <a:r>
              <a:rPr lang="en-US" sz="2000" dirty="0">
                <a:latin typeface="Calibri" pitchFamily="34" charset="0"/>
                <a:cs typeface="Calibri" pitchFamily="34" charset="0"/>
              </a:rPr>
              <a:t> </a:t>
            </a:r>
            <a:r>
              <a:rPr lang="en-US" sz="2000" dirty="0" err="1">
                <a:latin typeface="Calibri" pitchFamily="34" charset="0"/>
                <a:cs typeface="Calibri" pitchFamily="34" charset="0"/>
              </a:rPr>
              <a:t>ukuran</a:t>
            </a:r>
            <a:r>
              <a:rPr lang="en-US" sz="2000" dirty="0">
                <a:latin typeface="Calibri" pitchFamily="34" charset="0"/>
                <a:cs typeface="Calibri" pitchFamily="34" charset="0"/>
              </a:rPr>
              <a:t> </a:t>
            </a:r>
            <a:r>
              <a:rPr lang="en-US" sz="2000" dirty="0" err="1">
                <a:latin typeface="Calibri" pitchFamily="34" charset="0"/>
                <a:cs typeface="Calibri" pitchFamily="34" charset="0"/>
              </a:rPr>
              <a:t>partikel</a:t>
            </a:r>
            <a:r>
              <a:rPr lang="en-US" sz="2000" dirty="0">
                <a:latin typeface="Calibri" pitchFamily="34" charset="0"/>
                <a:cs typeface="Calibri" pitchFamily="34" charset="0"/>
              </a:rPr>
              <a:t> </a:t>
            </a:r>
            <a:r>
              <a:rPr lang="en-US" sz="2000" dirty="0" err="1">
                <a:latin typeface="Calibri" pitchFamily="34" charset="0"/>
                <a:cs typeface="Calibri" pitchFamily="34" charset="0"/>
              </a:rPr>
              <a:t>menjadi</a:t>
            </a:r>
            <a:r>
              <a:rPr lang="en-US" sz="2000" dirty="0">
                <a:latin typeface="Calibri" pitchFamily="34" charset="0"/>
                <a:cs typeface="Calibri" pitchFamily="34" charset="0"/>
              </a:rPr>
              <a:t> </a:t>
            </a:r>
            <a:r>
              <a:rPr lang="en-US" sz="2000" dirty="0" err="1">
                <a:latin typeface="Calibri" pitchFamily="34" charset="0"/>
                <a:cs typeface="Calibri" pitchFamily="34" charset="0"/>
              </a:rPr>
              <a:t>kecil</a:t>
            </a:r>
            <a:r>
              <a:rPr lang="en-US" sz="2000" dirty="0">
                <a:latin typeface="Calibri" pitchFamily="34" charset="0"/>
                <a:cs typeface="Calibri" pitchFamily="34" charset="0"/>
              </a:rPr>
              <a:t> </a:t>
            </a:r>
            <a:r>
              <a:rPr lang="en-US" sz="2000" dirty="0" err="1">
                <a:latin typeface="Calibri" pitchFamily="34" charset="0"/>
                <a:cs typeface="Calibri" pitchFamily="34" charset="0"/>
              </a:rPr>
              <a:t>sehingga</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akan</a:t>
            </a:r>
            <a:r>
              <a:rPr lang="en-US" sz="2000" dirty="0">
                <a:latin typeface="Calibri" pitchFamily="34" charset="0"/>
                <a:cs typeface="Calibri" pitchFamily="34" charset="0"/>
              </a:rPr>
              <a:t> </a:t>
            </a:r>
            <a:r>
              <a:rPr lang="sv-SE" sz="2000" dirty="0" smtClean="0">
                <a:latin typeface="Calibri" pitchFamily="34" charset="0"/>
                <a:cs typeface="Calibri" pitchFamily="34" charset="0"/>
              </a:rPr>
              <a:t>menyebabkan </a:t>
            </a:r>
            <a:r>
              <a:rPr lang="sv-SE" sz="2000" dirty="0">
                <a:latin typeface="Calibri" pitchFamily="34" charset="0"/>
                <a:cs typeface="Calibri" pitchFamily="34" charset="0"/>
              </a:rPr>
              <a:t>luas permukaan partikel makin besar.</a:t>
            </a:r>
          </a:p>
          <a:p>
            <a:r>
              <a:rPr lang="en-US" sz="2000" dirty="0">
                <a:latin typeface="Calibri" pitchFamily="34" charset="0"/>
                <a:cs typeface="Calibri" pitchFamily="34" charset="0"/>
              </a:rPr>
              <a:t> </a:t>
            </a:r>
            <a:r>
              <a:rPr lang="en-US" sz="2000" dirty="0" err="1">
                <a:latin typeface="Calibri" pitchFamily="34" charset="0"/>
                <a:cs typeface="Calibri" pitchFamily="34" charset="0"/>
              </a:rPr>
              <a:t>Suspensi</a:t>
            </a:r>
            <a:r>
              <a:rPr lang="en-US" sz="2000" dirty="0">
                <a:latin typeface="Calibri" pitchFamily="34" charset="0"/>
                <a:cs typeface="Calibri" pitchFamily="34" charset="0"/>
              </a:rPr>
              <a:t> </a:t>
            </a:r>
            <a:r>
              <a:rPr lang="en-US" sz="2000" dirty="0" err="1">
                <a:latin typeface="Calibri" pitchFamily="34" charset="0"/>
                <a:cs typeface="Calibri" pitchFamily="34" charset="0"/>
              </a:rPr>
              <a:t>merupakan</a:t>
            </a:r>
            <a:r>
              <a:rPr lang="en-US" sz="2000" dirty="0">
                <a:latin typeface="Calibri" pitchFamily="34" charset="0"/>
                <a:cs typeface="Calibri" pitchFamily="34" charset="0"/>
              </a:rPr>
              <a:t> </a:t>
            </a:r>
            <a:r>
              <a:rPr lang="en-US" sz="2000" dirty="0" err="1">
                <a:latin typeface="Calibri" pitchFamily="34" charset="0"/>
                <a:cs typeface="Calibri" pitchFamily="34" charset="0"/>
              </a:rPr>
              <a:t>sediaan</a:t>
            </a:r>
            <a:r>
              <a:rPr lang="en-US" sz="2000" dirty="0">
                <a:latin typeface="Calibri" pitchFamily="34" charset="0"/>
                <a:cs typeface="Calibri" pitchFamily="34" charset="0"/>
              </a:rPr>
              <a:t> yang </a:t>
            </a:r>
            <a:r>
              <a:rPr lang="en-US" sz="2000" dirty="0" err="1">
                <a:latin typeface="Calibri" pitchFamily="34" charset="0"/>
                <a:cs typeface="Calibri" pitchFamily="34" charset="0"/>
              </a:rPr>
              <a:t>terdiri</a:t>
            </a:r>
            <a:r>
              <a:rPr lang="en-US" sz="2000" dirty="0">
                <a:latin typeface="Calibri" pitchFamily="34" charset="0"/>
                <a:cs typeface="Calibri" pitchFamily="34" charset="0"/>
              </a:rPr>
              <a:t> </a:t>
            </a:r>
            <a:r>
              <a:rPr lang="en-US" sz="2000" dirty="0" err="1">
                <a:latin typeface="Calibri" pitchFamily="34" charset="0"/>
                <a:cs typeface="Calibri" pitchFamily="34" charset="0"/>
              </a:rPr>
              <a:t>dari</a:t>
            </a:r>
            <a:r>
              <a:rPr lang="en-US" sz="2000" dirty="0">
                <a:latin typeface="Calibri" pitchFamily="34" charset="0"/>
                <a:cs typeface="Calibri" pitchFamily="34" charset="0"/>
              </a:rPr>
              <a:t> </a:t>
            </a:r>
            <a:r>
              <a:rPr lang="en-US" sz="2000" dirty="0" err="1">
                <a:latin typeface="Calibri" pitchFamily="34" charset="0"/>
                <a:cs typeface="Calibri" pitchFamily="34" charset="0"/>
              </a:rPr>
              <a:t>dua</a:t>
            </a:r>
            <a:r>
              <a:rPr lang="en-US" sz="2000" dirty="0">
                <a:latin typeface="Calibri" pitchFamily="34" charset="0"/>
                <a:cs typeface="Calibri" pitchFamily="34" charset="0"/>
              </a:rPr>
              <a:t> </a:t>
            </a:r>
            <a:r>
              <a:rPr lang="en-US" sz="2000" dirty="0" err="1">
                <a:latin typeface="Calibri" pitchFamily="34" charset="0"/>
                <a:cs typeface="Calibri" pitchFamily="34" charset="0"/>
              </a:rPr>
              <a:t>fase</a:t>
            </a:r>
            <a:r>
              <a:rPr lang="en-US" sz="2000" dirty="0">
                <a:latin typeface="Calibri" pitchFamily="34" charset="0"/>
                <a:cs typeface="Calibri" pitchFamily="34" charset="0"/>
              </a:rPr>
              <a:t> yang </a:t>
            </a:r>
            <a:r>
              <a:rPr lang="en-US" sz="2000" dirty="0" err="1">
                <a:latin typeface="Calibri" pitchFamily="34" charset="0"/>
                <a:cs typeface="Calibri" pitchFamily="34" charset="0"/>
              </a:rPr>
              <a:t>tidak</a:t>
            </a:r>
            <a:r>
              <a:rPr lang="en-US" sz="2000" dirty="0">
                <a:latin typeface="Calibri" pitchFamily="34" charset="0"/>
                <a:cs typeface="Calibri" pitchFamily="34" charset="0"/>
              </a:rPr>
              <a:t> </a:t>
            </a:r>
            <a:r>
              <a:rPr lang="en-US" sz="2000" dirty="0" err="1">
                <a:latin typeface="Calibri" pitchFamily="34" charset="0"/>
                <a:cs typeface="Calibri" pitchFamily="34" charset="0"/>
              </a:rPr>
              <a:t>saling</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bercampur</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yaitu</a:t>
            </a:r>
            <a:r>
              <a:rPr lang="en-US" sz="2000" dirty="0" smtClean="0">
                <a:latin typeface="Calibri" pitchFamily="34" charset="0"/>
                <a:cs typeface="Calibri" pitchFamily="34" charset="0"/>
              </a:rPr>
              <a:t> </a:t>
            </a:r>
            <a:r>
              <a:rPr lang="en-US" sz="2000" dirty="0" err="1">
                <a:latin typeface="Calibri" pitchFamily="34" charset="0"/>
                <a:cs typeface="Calibri" pitchFamily="34" charset="0"/>
              </a:rPr>
              <a:t>bahan</a:t>
            </a:r>
            <a:r>
              <a:rPr lang="en-US" sz="2000" dirty="0">
                <a:latin typeface="Calibri" pitchFamily="34" charset="0"/>
                <a:cs typeface="Calibri" pitchFamily="34" charset="0"/>
              </a:rPr>
              <a:t> </a:t>
            </a:r>
            <a:r>
              <a:rPr lang="en-US" sz="2000" dirty="0" err="1">
                <a:latin typeface="Calibri" pitchFamily="34" charset="0"/>
                <a:cs typeface="Calibri" pitchFamily="34" charset="0"/>
              </a:rPr>
              <a:t>padatan</a:t>
            </a:r>
            <a:r>
              <a:rPr lang="en-US" sz="2000" dirty="0">
                <a:latin typeface="Calibri" pitchFamily="34" charset="0"/>
                <a:cs typeface="Calibri" pitchFamily="34" charset="0"/>
              </a:rPr>
              <a:t> </a:t>
            </a:r>
            <a:r>
              <a:rPr lang="en-US" sz="2000" dirty="0" err="1">
                <a:latin typeface="Calibri" pitchFamily="34" charset="0"/>
                <a:cs typeface="Calibri" pitchFamily="34" charset="0"/>
              </a:rPr>
              <a:t>sebagai</a:t>
            </a:r>
            <a:r>
              <a:rPr lang="en-US" sz="2000" dirty="0">
                <a:latin typeface="Calibri" pitchFamily="34" charset="0"/>
                <a:cs typeface="Calibri" pitchFamily="34" charset="0"/>
              </a:rPr>
              <a:t> </a:t>
            </a:r>
            <a:r>
              <a:rPr lang="en-US" sz="2000" dirty="0" err="1">
                <a:latin typeface="Calibri" pitchFamily="34" charset="0"/>
                <a:cs typeface="Calibri" pitchFamily="34" charset="0"/>
              </a:rPr>
              <a:t>fase</a:t>
            </a:r>
            <a:r>
              <a:rPr lang="en-US" sz="2000" dirty="0">
                <a:latin typeface="Calibri" pitchFamily="34" charset="0"/>
                <a:cs typeface="Calibri" pitchFamily="34" charset="0"/>
              </a:rPr>
              <a:t> </a:t>
            </a:r>
            <a:r>
              <a:rPr lang="en-US" sz="2000" dirty="0" err="1">
                <a:latin typeface="Calibri" pitchFamily="34" charset="0"/>
                <a:cs typeface="Calibri" pitchFamily="34" charset="0"/>
              </a:rPr>
              <a:t>terdispersi</a:t>
            </a:r>
            <a:r>
              <a:rPr lang="en-US" sz="2000" dirty="0">
                <a:latin typeface="Calibri" pitchFamily="34" charset="0"/>
                <a:cs typeface="Calibri" pitchFamily="34" charset="0"/>
              </a:rPr>
              <a:t> </a:t>
            </a:r>
            <a:r>
              <a:rPr lang="en-US" sz="2000" dirty="0" err="1">
                <a:latin typeface="Calibri" pitchFamily="34" charset="0"/>
                <a:cs typeface="Calibri" pitchFamily="34" charset="0"/>
              </a:rPr>
              <a:t>dan</a:t>
            </a:r>
            <a:r>
              <a:rPr lang="en-US" sz="2000" dirty="0">
                <a:latin typeface="Calibri" pitchFamily="34" charset="0"/>
                <a:cs typeface="Calibri" pitchFamily="34" charset="0"/>
              </a:rPr>
              <a:t> </a:t>
            </a:r>
            <a:r>
              <a:rPr lang="en-US" sz="2000" dirty="0" err="1">
                <a:latin typeface="Calibri" pitchFamily="34" charset="0"/>
                <a:cs typeface="Calibri" pitchFamily="34" charset="0"/>
              </a:rPr>
              <a:t>pelarut</a:t>
            </a:r>
            <a:r>
              <a:rPr lang="en-US" sz="2000" dirty="0">
                <a:latin typeface="Calibri" pitchFamily="34" charset="0"/>
                <a:cs typeface="Calibri" pitchFamily="34" charset="0"/>
              </a:rPr>
              <a:t> </a:t>
            </a:r>
            <a:r>
              <a:rPr lang="en-US" sz="2000" dirty="0" err="1">
                <a:latin typeface="Calibri" pitchFamily="34" charset="0"/>
                <a:cs typeface="Calibri" pitchFamily="34" charset="0"/>
              </a:rPr>
              <a:t>sebagai</a:t>
            </a:r>
            <a:r>
              <a:rPr lang="en-US" sz="2000" dirty="0">
                <a:latin typeface="Calibri" pitchFamily="34" charset="0"/>
                <a:cs typeface="Calibri" pitchFamily="34" charset="0"/>
              </a:rPr>
              <a:t> </a:t>
            </a:r>
            <a:r>
              <a:rPr lang="en-US" sz="2000" dirty="0" err="1">
                <a:latin typeface="Calibri" pitchFamily="34" charset="0"/>
                <a:cs typeface="Calibri" pitchFamily="34" charset="0"/>
              </a:rPr>
              <a:t>fase</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pendispersi</a:t>
            </a:r>
            <a:r>
              <a:rPr lang="en-US" sz="2000" dirty="0" smtClean="0">
                <a:latin typeface="Calibri" pitchFamily="34" charset="0"/>
                <a:cs typeface="Calibri" pitchFamily="34" charset="0"/>
              </a:rPr>
              <a:t>. </a:t>
            </a:r>
            <a:r>
              <a:rPr lang="fi-FI" sz="2000" dirty="0" smtClean="0">
                <a:latin typeface="Calibri" pitchFamily="34" charset="0"/>
                <a:cs typeface="Calibri" pitchFamily="34" charset="0"/>
              </a:rPr>
              <a:t>Karena </a:t>
            </a:r>
            <a:r>
              <a:rPr lang="fi-FI" sz="2000" dirty="0">
                <a:latin typeface="Calibri" pitchFamily="34" charset="0"/>
                <a:cs typeface="Calibri" pitchFamily="34" charset="0"/>
              </a:rPr>
              <a:t>ketidakcampuran ini, maka </a:t>
            </a:r>
            <a:r>
              <a:rPr lang="fi-FI" sz="2000" b="1" dirty="0">
                <a:latin typeface="Calibri" pitchFamily="34" charset="0"/>
                <a:cs typeface="Calibri" pitchFamily="34" charset="0"/>
              </a:rPr>
              <a:t>terdapat tegangan antarmuka </a:t>
            </a:r>
            <a:r>
              <a:rPr lang="fi-FI" sz="2000" dirty="0">
                <a:latin typeface="Calibri" pitchFamily="34" charset="0"/>
                <a:cs typeface="Calibri" pitchFamily="34" charset="0"/>
              </a:rPr>
              <a:t>antara </a:t>
            </a:r>
            <a:r>
              <a:rPr lang="fi-FI" sz="2000" dirty="0" smtClean="0">
                <a:latin typeface="Calibri" pitchFamily="34" charset="0"/>
                <a:cs typeface="Calibri" pitchFamily="34" charset="0"/>
              </a:rPr>
              <a:t>permukaan </a:t>
            </a:r>
            <a:r>
              <a:rPr lang="en-US" sz="2000" dirty="0" err="1" smtClean="0">
                <a:latin typeface="Calibri" pitchFamily="34" charset="0"/>
                <a:cs typeface="Calibri" pitchFamily="34" charset="0"/>
              </a:rPr>
              <a:t>padatan</a:t>
            </a:r>
            <a:r>
              <a:rPr lang="en-US" sz="2000" dirty="0" smtClean="0">
                <a:latin typeface="Calibri" pitchFamily="34" charset="0"/>
                <a:cs typeface="Calibri" pitchFamily="34" charset="0"/>
              </a:rPr>
              <a:t> </a:t>
            </a:r>
            <a:r>
              <a:rPr lang="en-US" sz="2000" dirty="0">
                <a:latin typeface="Calibri" pitchFamily="34" charset="0"/>
                <a:cs typeface="Calibri" pitchFamily="34" charset="0"/>
              </a:rPr>
              <a:t>(</a:t>
            </a:r>
            <a:r>
              <a:rPr lang="en-US" sz="2000" dirty="0" err="1">
                <a:latin typeface="Calibri" pitchFamily="34" charset="0"/>
                <a:cs typeface="Calibri" pitchFamily="34" charset="0"/>
              </a:rPr>
              <a:t>fase</a:t>
            </a:r>
            <a:r>
              <a:rPr lang="en-US" sz="2000" dirty="0">
                <a:latin typeface="Calibri" pitchFamily="34" charset="0"/>
                <a:cs typeface="Calibri" pitchFamily="34" charset="0"/>
              </a:rPr>
              <a:t> </a:t>
            </a:r>
            <a:r>
              <a:rPr lang="en-US" sz="2000" dirty="0" err="1">
                <a:latin typeface="Calibri" pitchFamily="34" charset="0"/>
                <a:cs typeface="Calibri" pitchFamily="34" charset="0"/>
              </a:rPr>
              <a:t>padat</a:t>
            </a:r>
            <a:r>
              <a:rPr lang="en-US" sz="2000" dirty="0">
                <a:latin typeface="Calibri" pitchFamily="34" charset="0"/>
                <a:cs typeface="Calibri" pitchFamily="34" charset="0"/>
              </a:rPr>
              <a:t>) </a:t>
            </a:r>
            <a:r>
              <a:rPr lang="en-US" sz="2000" dirty="0" err="1">
                <a:latin typeface="Calibri" pitchFamily="34" charset="0"/>
                <a:cs typeface="Calibri" pitchFamily="34" charset="0"/>
              </a:rPr>
              <a:t>dengan</a:t>
            </a:r>
            <a:r>
              <a:rPr lang="en-US" sz="2000" dirty="0">
                <a:latin typeface="Calibri" pitchFamily="34" charset="0"/>
                <a:cs typeface="Calibri" pitchFamily="34" charset="0"/>
              </a:rPr>
              <a:t> </a:t>
            </a:r>
            <a:r>
              <a:rPr lang="en-US" sz="2000" dirty="0" err="1">
                <a:latin typeface="Calibri" pitchFamily="34" charset="0"/>
                <a:cs typeface="Calibri" pitchFamily="34" charset="0"/>
              </a:rPr>
              <a:t>permukaan</a:t>
            </a:r>
            <a:r>
              <a:rPr lang="en-US" sz="2000" dirty="0">
                <a:latin typeface="Calibri" pitchFamily="34" charset="0"/>
                <a:cs typeface="Calibri" pitchFamily="34" charset="0"/>
              </a:rPr>
              <a:t> </a:t>
            </a:r>
            <a:r>
              <a:rPr lang="en-US" sz="2000" dirty="0" err="1">
                <a:latin typeface="Calibri" pitchFamily="34" charset="0"/>
                <a:cs typeface="Calibri" pitchFamily="34" charset="0"/>
              </a:rPr>
              <a:t>pelarut</a:t>
            </a:r>
            <a:r>
              <a:rPr lang="en-US" sz="2000" dirty="0">
                <a:latin typeface="Calibri" pitchFamily="34" charset="0"/>
                <a:cs typeface="Calibri" pitchFamily="34" charset="0"/>
              </a:rPr>
              <a:t> (</a:t>
            </a:r>
            <a:r>
              <a:rPr lang="en-US" sz="2000" dirty="0" err="1">
                <a:latin typeface="Calibri" pitchFamily="34" charset="0"/>
                <a:cs typeface="Calibri" pitchFamily="34" charset="0"/>
              </a:rPr>
              <a:t>fase</a:t>
            </a:r>
            <a:r>
              <a:rPr lang="en-US" sz="2000" dirty="0">
                <a:latin typeface="Calibri" pitchFamily="34" charset="0"/>
                <a:cs typeface="Calibri" pitchFamily="34" charset="0"/>
              </a:rPr>
              <a:t> </a:t>
            </a:r>
            <a:r>
              <a:rPr lang="en-US" sz="2000" dirty="0" err="1">
                <a:latin typeface="Calibri" pitchFamily="34" charset="0"/>
                <a:cs typeface="Calibri" pitchFamily="34" charset="0"/>
              </a:rPr>
              <a:t>cair</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589489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SIFAT ANTARMUKA DARI PARTIKEL SUSPENSI</a:t>
            </a:r>
            <a:endParaRPr lang="en-US" dirty="0"/>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 </a:t>
            </a:r>
            <a:r>
              <a:rPr lang="en-US" dirty="0" err="1">
                <a:latin typeface="Calibri" pitchFamily="34" charset="0"/>
                <a:cs typeface="Calibri" pitchFamily="34" charset="0"/>
              </a:rPr>
              <a:t>Terdapat</a:t>
            </a:r>
            <a:r>
              <a:rPr lang="en-US" dirty="0">
                <a:latin typeface="Calibri" pitchFamily="34" charset="0"/>
                <a:cs typeface="Calibri" pitchFamily="34" charset="0"/>
              </a:rPr>
              <a:t> </a:t>
            </a:r>
            <a:r>
              <a:rPr lang="en-US" dirty="0" err="1">
                <a:latin typeface="Calibri" pitchFamily="34" charset="0"/>
                <a:cs typeface="Calibri" pitchFamily="34" charset="0"/>
              </a:rPr>
              <a:t>faktor</a:t>
            </a:r>
            <a:r>
              <a:rPr lang="en-US" dirty="0">
                <a:latin typeface="Calibri" pitchFamily="34" charset="0"/>
                <a:cs typeface="Calibri" pitchFamily="34" charset="0"/>
              </a:rPr>
              <a:t> </a:t>
            </a:r>
            <a:r>
              <a:rPr lang="en-US" dirty="0" err="1">
                <a:latin typeface="Calibri" pitchFamily="34" charset="0"/>
                <a:cs typeface="Calibri" pitchFamily="34" charset="0"/>
              </a:rPr>
              <a:t>luas</a:t>
            </a:r>
            <a:r>
              <a:rPr lang="en-US" dirty="0">
                <a:latin typeface="Calibri" pitchFamily="34" charset="0"/>
                <a:cs typeface="Calibri" pitchFamily="34" charset="0"/>
              </a:rPr>
              <a:t> </a:t>
            </a:r>
            <a:r>
              <a:rPr lang="en-US" dirty="0" err="1">
                <a:latin typeface="Calibri" pitchFamily="34" charset="0"/>
                <a:cs typeface="Calibri" pitchFamily="34" charset="0"/>
              </a:rPr>
              <a:t>permukaan</a:t>
            </a:r>
            <a:r>
              <a:rPr lang="en-US" dirty="0">
                <a:latin typeface="Calibri" pitchFamily="34" charset="0"/>
                <a:cs typeface="Calibri" pitchFamily="34" charset="0"/>
              </a:rPr>
              <a:t> </a:t>
            </a:r>
            <a:r>
              <a:rPr lang="en-US" dirty="0" err="1">
                <a:latin typeface="Calibri" pitchFamily="34" charset="0"/>
                <a:cs typeface="Calibri" pitchFamily="34" charset="0"/>
              </a:rPr>
              <a:t>partikel</a:t>
            </a:r>
            <a:r>
              <a:rPr lang="en-US" dirty="0">
                <a:latin typeface="Calibri" pitchFamily="34" charset="0"/>
                <a:cs typeface="Calibri" pitchFamily="34" charset="0"/>
              </a:rPr>
              <a:t> (</a:t>
            </a:r>
            <a:r>
              <a:rPr lang="el-GR" dirty="0">
                <a:latin typeface="Calibri" pitchFamily="34" charset="0"/>
                <a:cs typeface="Calibri" pitchFamily="34" charset="0"/>
              </a:rPr>
              <a:t>Δ</a:t>
            </a:r>
            <a:r>
              <a:rPr lang="en-US" dirty="0">
                <a:latin typeface="Calibri" pitchFamily="34" charset="0"/>
                <a:cs typeface="Calibri" pitchFamily="34" charset="0"/>
              </a:rPr>
              <a:t>A)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tegangan</a:t>
            </a:r>
            <a:r>
              <a:rPr lang="en-US" dirty="0">
                <a:latin typeface="Calibri" pitchFamily="34" charset="0"/>
                <a:cs typeface="Calibri" pitchFamily="34" charset="0"/>
              </a:rPr>
              <a:t> </a:t>
            </a:r>
            <a:r>
              <a:rPr lang="en-US" dirty="0" err="1">
                <a:latin typeface="Calibri" pitchFamily="34" charset="0"/>
                <a:cs typeface="Calibri" pitchFamily="34" charset="0"/>
              </a:rPr>
              <a:t>antarmuka</a:t>
            </a:r>
            <a:r>
              <a:rPr lang="en-US" dirty="0">
                <a:latin typeface="Calibri" pitchFamily="34" charset="0"/>
                <a:cs typeface="Calibri" pitchFamily="34" charset="0"/>
              </a:rPr>
              <a:t> (</a:t>
            </a:r>
            <a:r>
              <a:rPr lang="el-GR" dirty="0">
                <a:latin typeface="Calibri" pitchFamily="34" charset="0"/>
                <a:cs typeface="Calibri" pitchFamily="34" charset="0"/>
              </a:rPr>
              <a:t>γ</a:t>
            </a:r>
            <a:r>
              <a:rPr lang="en-US" dirty="0">
                <a:latin typeface="Calibri" pitchFamily="34" charset="0"/>
                <a:cs typeface="Calibri" pitchFamily="34" charset="0"/>
              </a:rPr>
              <a:t>SL) </a:t>
            </a:r>
            <a:r>
              <a:rPr lang="en-US" dirty="0" err="1">
                <a:latin typeface="Calibri" pitchFamily="34" charset="0"/>
                <a:cs typeface="Calibri" pitchFamily="34" charset="0"/>
              </a:rPr>
              <a:t>maka</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rumus</a:t>
            </a:r>
            <a:r>
              <a:rPr lang="en-US" dirty="0">
                <a:latin typeface="Calibri" pitchFamily="34" charset="0"/>
                <a:cs typeface="Calibri" pitchFamily="34" charset="0"/>
              </a:rPr>
              <a:t> di </a:t>
            </a:r>
            <a:r>
              <a:rPr lang="en-US" dirty="0" err="1">
                <a:latin typeface="Calibri" pitchFamily="34" charset="0"/>
                <a:cs typeface="Calibri" pitchFamily="34" charset="0"/>
              </a:rPr>
              <a:t>atas</a:t>
            </a:r>
            <a:r>
              <a:rPr lang="en-US" dirty="0">
                <a:latin typeface="Calibri" pitchFamily="34" charset="0"/>
                <a:cs typeface="Calibri" pitchFamily="34" charset="0"/>
              </a:rPr>
              <a:t>, </a:t>
            </a:r>
            <a:r>
              <a:rPr lang="en-US" dirty="0" err="1">
                <a:latin typeface="Calibri" pitchFamily="34" charset="0"/>
                <a:cs typeface="Calibri" pitchFamily="34" charset="0"/>
              </a:rPr>
              <a:t>akan</a:t>
            </a:r>
            <a:r>
              <a:rPr lang="en-US" dirty="0">
                <a:latin typeface="Calibri" pitchFamily="34" charset="0"/>
                <a:cs typeface="Calibri" pitchFamily="34" charset="0"/>
              </a:rPr>
              <a:t> </a:t>
            </a:r>
            <a:r>
              <a:rPr lang="en-US" dirty="0" err="1">
                <a:latin typeface="Calibri" pitchFamily="34" charset="0"/>
                <a:cs typeface="Calibri" pitchFamily="34" charset="0"/>
              </a:rPr>
              <a:t>terdapat</a:t>
            </a:r>
            <a:r>
              <a:rPr lang="en-US" dirty="0">
                <a:latin typeface="Calibri" pitchFamily="34" charset="0"/>
                <a:cs typeface="Calibri" pitchFamily="34" charset="0"/>
              </a:rPr>
              <a:t> </a:t>
            </a:r>
            <a:r>
              <a:rPr lang="en-US" dirty="0" err="1">
                <a:latin typeface="Calibri" pitchFamily="34" charset="0"/>
                <a:cs typeface="Calibri" pitchFamily="34" charset="0"/>
              </a:rPr>
              <a:t>juga</a:t>
            </a:r>
            <a:r>
              <a:rPr lang="en-US" dirty="0">
                <a:latin typeface="Calibri" pitchFamily="34" charset="0"/>
                <a:cs typeface="Calibri" pitchFamily="34" charset="0"/>
              </a:rPr>
              <a:t> </a:t>
            </a:r>
            <a:r>
              <a:rPr lang="en-US" dirty="0" err="1">
                <a:latin typeface="Calibri" pitchFamily="34" charset="0"/>
                <a:cs typeface="Calibri" pitchFamily="34" charset="0"/>
              </a:rPr>
              <a:t>nilai</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l-GR" dirty="0">
                <a:latin typeface="Calibri" pitchFamily="34" charset="0"/>
                <a:cs typeface="Calibri" pitchFamily="34" charset="0"/>
              </a:rPr>
              <a:t>Δ</a:t>
            </a:r>
            <a:r>
              <a:rPr lang="en-US" dirty="0">
                <a:latin typeface="Calibri" pitchFamily="34" charset="0"/>
                <a:cs typeface="Calibri" pitchFamily="34" charset="0"/>
              </a:rPr>
              <a:t>F (</a:t>
            </a:r>
            <a:r>
              <a:rPr lang="en-US" dirty="0" err="1">
                <a:latin typeface="Calibri" pitchFamily="34" charset="0"/>
                <a:cs typeface="Calibri" pitchFamily="34" charset="0"/>
              </a:rPr>
              <a:t>energi</a:t>
            </a:r>
            <a:r>
              <a:rPr lang="en-US" dirty="0">
                <a:latin typeface="Calibri" pitchFamily="34" charset="0"/>
                <a:cs typeface="Calibri" pitchFamily="34" charset="0"/>
              </a:rPr>
              <a:t> </a:t>
            </a:r>
            <a:r>
              <a:rPr lang="en-US" dirty="0" err="1">
                <a:latin typeface="Calibri" pitchFamily="34" charset="0"/>
                <a:cs typeface="Calibri" pitchFamily="34" charset="0"/>
              </a:rPr>
              <a:t>bebas</a:t>
            </a:r>
            <a:r>
              <a:rPr lang="en-US" dirty="0">
                <a:latin typeface="Calibri" pitchFamily="34" charset="0"/>
                <a:cs typeface="Calibri" pitchFamily="34" charset="0"/>
              </a:rPr>
              <a:t> </a:t>
            </a:r>
            <a:r>
              <a:rPr lang="en-US" dirty="0" err="1">
                <a:latin typeface="Calibri" pitchFamily="34" charset="0"/>
                <a:cs typeface="Calibri" pitchFamily="34" charset="0"/>
              </a:rPr>
              <a:t>permukaan</a:t>
            </a:r>
            <a:r>
              <a:rPr lang="en-US" dirty="0">
                <a:latin typeface="Calibri" pitchFamily="34" charset="0"/>
                <a:cs typeface="Calibri" pitchFamily="34" charset="0"/>
              </a:rPr>
              <a:t>).</a:t>
            </a:r>
          </a:p>
          <a:p>
            <a:r>
              <a:rPr lang="en-US" dirty="0">
                <a:latin typeface="Calibri" pitchFamily="34" charset="0"/>
                <a:cs typeface="Calibri" pitchFamily="34" charset="0"/>
              </a:rPr>
              <a:t> </a:t>
            </a:r>
            <a:r>
              <a:rPr lang="en-US" dirty="0" err="1">
                <a:latin typeface="Calibri" pitchFamily="34" charset="0"/>
                <a:cs typeface="Calibri" pitchFamily="34" charset="0"/>
              </a:rPr>
              <a:t>Jika</a:t>
            </a:r>
            <a:r>
              <a:rPr lang="en-US" dirty="0">
                <a:latin typeface="Calibri" pitchFamily="34" charset="0"/>
                <a:cs typeface="Calibri" pitchFamily="34" charset="0"/>
              </a:rPr>
              <a:t> </a:t>
            </a:r>
            <a:r>
              <a:rPr lang="el-GR" dirty="0">
                <a:latin typeface="Calibri" pitchFamily="34" charset="0"/>
                <a:cs typeface="Calibri" pitchFamily="34" charset="0"/>
              </a:rPr>
              <a:t>Δ</a:t>
            </a:r>
            <a:r>
              <a:rPr lang="en-US" dirty="0">
                <a:latin typeface="Calibri" pitchFamily="34" charset="0"/>
                <a:cs typeface="Calibri" pitchFamily="34" charset="0"/>
              </a:rPr>
              <a:t>F = 0 </a:t>
            </a:r>
            <a:r>
              <a:rPr lang="en-US" dirty="0" err="1">
                <a:latin typeface="Calibri" pitchFamily="34" charset="0"/>
                <a:cs typeface="Calibri" pitchFamily="34" charset="0"/>
              </a:rPr>
              <a:t>maka</a:t>
            </a:r>
            <a:r>
              <a:rPr lang="en-US" dirty="0">
                <a:latin typeface="Calibri" pitchFamily="34" charset="0"/>
                <a:cs typeface="Calibri" pitchFamily="34" charset="0"/>
              </a:rPr>
              <a:t> </a:t>
            </a:r>
            <a:r>
              <a:rPr lang="en-US" dirty="0" err="1">
                <a:latin typeface="Calibri" pitchFamily="34" charset="0"/>
                <a:cs typeface="Calibri" pitchFamily="34" charset="0"/>
              </a:rPr>
              <a:t>sediaan</a:t>
            </a:r>
            <a:r>
              <a:rPr lang="en-US" dirty="0">
                <a:latin typeface="Calibri" pitchFamily="34" charset="0"/>
                <a:cs typeface="Calibri" pitchFamily="34" charset="0"/>
              </a:rPr>
              <a:t> </a:t>
            </a:r>
            <a:r>
              <a:rPr lang="en-US" dirty="0" err="1">
                <a:latin typeface="Calibri" pitchFamily="34" charset="0"/>
                <a:cs typeface="Calibri" pitchFamily="34" charset="0"/>
              </a:rPr>
              <a:t>ini</a:t>
            </a:r>
            <a:r>
              <a:rPr lang="en-US" dirty="0">
                <a:latin typeface="Calibri" pitchFamily="34" charset="0"/>
                <a:cs typeface="Calibri" pitchFamily="34" charset="0"/>
              </a:rPr>
              <a:t> </a:t>
            </a:r>
            <a:r>
              <a:rPr lang="en-US" dirty="0" err="1">
                <a:latin typeface="Calibri" pitchFamily="34" charset="0"/>
                <a:cs typeface="Calibri" pitchFamily="34" charset="0"/>
              </a:rPr>
              <a:t>akan</a:t>
            </a:r>
            <a:r>
              <a:rPr lang="en-US" dirty="0">
                <a:latin typeface="Calibri" pitchFamily="34" charset="0"/>
                <a:cs typeface="Calibri" pitchFamily="34" charset="0"/>
              </a:rPr>
              <a:t> </a:t>
            </a:r>
            <a:r>
              <a:rPr lang="en-US" dirty="0" err="1">
                <a:latin typeface="Calibri" pitchFamily="34" charset="0"/>
                <a:cs typeface="Calibri" pitchFamily="34" charset="0"/>
              </a:rPr>
              <a:t>stabil</a:t>
            </a:r>
            <a:r>
              <a:rPr lang="en-US" dirty="0">
                <a:latin typeface="Calibri" pitchFamily="34" charset="0"/>
                <a:cs typeface="Calibri" pitchFamily="34" charset="0"/>
              </a:rPr>
              <a:t> </a:t>
            </a:r>
            <a:r>
              <a:rPr lang="en-US" dirty="0" err="1">
                <a:latin typeface="Calibri" pitchFamily="34" charset="0"/>
                <a:cs typeface="Calibri" pitchFamily="34" charset="0"/>
              </a:rPr>
              <a:t>secara</a:t>
            </a:r>
            <a:r>
              <a:rPr lang="en-US" dirty="0">
                <a:latin typeface="Calibri" pitchFamily="34" charset="0"/>
                <a:cs typeface="Calibri" pitchFamily="34" charset="0"/>
              </a:rPr>
              <a:t> </a:t>
            </a:r>
            <a:r>
              <a:rPr lang="en-US" dirty="0" err="1">
                <a:latin typeface="Calibri" pitchFamily="34" charset="0"/>
                <a:cs typeface="Calibri" pitchFamily="34" charset="0"/>
              </a:rPr>
              <a:t>termodinamika</a:t>
            </a:r>
            <a:r>
              <a:rPr lang="en-US" dirty="0">
                <a:latin typeface="Calibri" pitchFamily="34" charset="0"/>
                <a:cs typeface="Calibri" pitchFamily="34" charset="0"/>
              </a:rPr>
              <a:t>.</a:t>
            </a:r>
          </a:p>
          <a:p>
            <a:r>
              <a:rPr lang="en-US" dirty="0">
                <a:latin typeface="Calibri" pitchFamily="34" charset="0"/>
                <a:cs typeface="Calibri" pitchFamily="34" charset="0"/>
              </a:rPr>
              <a:t> </a:t>
            </a:r>
            <a:r>
              <a:rPr lang="en-US" dirty="0" err="1">
                <a:latin typeface="Calibri" pitchFamily="34" charset="0"/>
                <a:cs typeface="Calibri" pitchFamily="34" charset="0"/>
              </a:rPr>
              <a:t>Jika</a:t>
            </a:r>
            <a:r>
              <a:rPr lang="en-US" dirty="0">
                <a:latin typeface="Calibri" pitchFamily="34" charset="0"/>
                <a:cs typeface="Calibri" pitchFamily="34" charset="0"/>
              </a:rPr>
              <a:t> </a:t>
            </a:r>
            <a:r>
              <a:rPr lang="el-GR" dirty="0">
                <a:latin typeface="Calibri" pitchFamily="34" charset="0"/>
                <a:cs typeface="Calibri" pitchFamily="34" charset="0"/>
              </a:rPr>
              <a:t>Δ</a:t>
            </a:r>
            <a:r>
              <a:rPr lang="en-US" dirty="0">
                <a:latin typeface="Calibri" pitchFamily="34" charset="0"/>
                <a:cs typeface="Calibri" pitchFamily="34" charset="0"/>
              </a:rPr>
              <a:t>F = Ø </a:t>
            </a:r>
            <a:r>
              <a:rPr lang="en-US" dirty="0" err="1">
                <a:latin typeface="Calibri" pitchFamily="34" charset="0"/>
                <a:cs typeface="Calibri" pitchFamily="34" charset="0"/>
              </a:rPr>
              <a:t>maka</a:t>
            </a:r>
            <a:r>
              <a:rPr lang="en-US" dirty="0">
                <a:latin typeface="Calibri" pitchFamily="34" charset="0"/>
                <a:cs typeface="Calibri" pitchFamily="34" charset="0"/>
              </a:rPr>
              <a:t> </a:t>
            </a:r>
            <a:r>
              <a:rPr lang="en-US" dirty="0" err="1">
                <a:latin typeface="Calibri" pitchFamily="34" charset="0"/>
                <a:cs typeface="Calibri" pitchFamily="34" charset="0"/>
              </a:rPr>
              <a:t>termodinamika</a:t>
            </a:r>
            <a:r>
              <a:rPr lang="en-US" dirty="0">
                <a:latin typeface="Calibri" pitchFamily="34" charset="0"/>
                <a:cs typeface="Calibri" pitchFamily="34" charset="0"/>
              </a:rPr>
              <a:t> </a:t>
            </a:r>
            <a:r>
              <a:rPr lang="en-US" dirty="0" err="1">
                <a:latin typeface="Calibri" pitchFamily="34" charset="0"/>
                <a:cs typeface="Calibri" pitchFamily="34" charset="0"/>
              </a:rPr>
              <a:t>tidak</a:t>
            </a:r>
            <a:r>
              <a:rPr lang="en-US" dirty="0">
                <a:latin typeface="Calibri" pitchFamily="34" charset="0"/>
                <a:cs typeface="Calibri" pitchFamily="34" charset="0"/>
              </a:rPr>
              <a:t> </a:t>
            </a:r>
            <a:r>
              <a:rPr lang="en-US" dirty="0" err="1">
                <a:latin typeface="Calibri" pitchFamily="34" charset="0"/>
                <a:cs typeface="Calibri" pitchFamily="34" charset="0"/>
              </a:rPr>
              <a:t>stabil</a:t>
            </a:r>
            <a:r>
              <a:rPr lang="en-US" dirty="0">
                <a:latin typeface="Calibri" pitchFamily="34" charset="0"/>
                <a:cs typeface="Calibri" pitchFamily="34" charset="0"/>
              </a:rPr>
              <a:t>.</a:t>
            </a:r>
          </a:p>
          <a:p>
            <a:endParaRPr lang="en-US" dirty="0"/>
          </a:p>
        </p:txBody>
      </p:sp>
    </p:spTree>
    <p:extLst>
      <p:ext uri="{BB962C8B-B14F-4D97-AF65-F5344CB8AC3E}">
        <p14:creationId xmlns:p14="http://schemas.microsoft.com/office/powerpoint/2010/main" val="210896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SIFAT ANTARMUKA DARI PARTIKEL SUSPENSI</a:t>
            </a:r>
            <a:endParaRPr lang="en-US" dirty="0"/>
          </a:p>
        </p:txBody>
      </p:sp>
      <p:sp>
        <p:nvSpPr>
          <p:cNvPr id="3" name="Content Placeholder 2"/>
          <p:cNvSpPr>
            <a:spLocks noGrp="1"/>
          </p:cNvSpPr>
          <p:nvPr>
            <p:ph idx="1"/>
          </p:nvPr>
        </p:nvSpPr>
        <p:spPr/>
        <p:txBody>
          <a:bodyPr/>
          <a:lstStyle/>
          <a:p>
            <a:r>
              <a:rPr lang="en-US" dirty="0" err="1"/>
              <a:t>Setiap</a:t>
            </a:r>
            <a:r>
              <a:rPr lang="en-US" dirty="0"/>
              <a:t> </a:t>
            </a:r>
            <a:r>
              <a:rPr lang="en-US" dirty="0" err="1"/>
              <a:t>sediaan</a:t>
            </a:r>
            <a:r>
              <a:rPr lang="en-US" dirty="0"/>
              <a:t> yang </a:t>
            </a:r>
            <a:r>
              <a:rPr lang="en-US" dirty="0" err="1"/>
              <a:t>tidak</a:t>
            </a:r>
            <a:r>
              <a:rPr lang="en-US" dirty="0"/>
              <a:t> </a:t>
            </a:r>
            <a:r>
              <a:rPr lang="en-US" dirty="0" err="1"/>
              <a:t>stabil</a:t>
            </a:r>
            <a:r>
              <a:rPr lang="en-US" dirty="0"/>
              <a:t> </a:t>
            </a:r>
            <a:r>
              <a:rPr lang="en-US" dirty="0" err="1"/>
              <a:t>akan</a:t>
            </a:r>
            <a:r>
              <a:rPr lang="en-US" dirty="0"/>
              <a:t> </a:t>
            </a:r>
            <a:r>
              <a:rPr lang="en-US" dirty="0" err="1"/>
              <a:t>cenderung</a:t>
            </a:r>
            <a:r>
              <a:rPr lang="en-US" dirty="0"/>
              <a:t> </a:t>
            </a:r>
            <a:r>
              <a:rPr lang="en-US" dirty="0" err="1"/>
              <a:t>berusaha</a:t>
            </a:r>
            <a:r>
              <a:rPr lang="en-US" dirty="0"/>
              <a:t> </a:t>
            </a:r>
            <a:r>
              <a:rPr lang="en-US" dirty="0" err="1"/>
              <a:t>untuk</a:t>
            </a:r>
            <a:r>
              <a:rPr lang="en-US" dirty="0"/>
              <a:t> </a:t>
            </a:r>
            <a:r>
              <a:rPr lang="en-US" dirty="0" err="1" smtClean="0"/>
              <a:t>menstabilkan</a:t>
            </a:r>
            <a:r>
              <a:rPr lang="en-US" dirty="0"/>
              <a:t> </a:t>
            </a:r>
            <a:r>
              <a:rPr lang="en-US" dirty="0" err="1" smtClean="0"/>
              <a:t>keadaannya</a:t>
            </a:r>
            <a:r>
              <a:rPr lang="en-US" dirty="0"/>
              <a:t>. </a:t>
            </a:r>
            <a:endParaRPr lang="en-US" dirty="0" smtClean="0"/>
          </a:p>
          <a:p>
            <a:r>
              <a:rPr lang="en-US" dirty="0" err="1" smtClean="0"/>
              <a:t>partikel-partikel</a:t>
            </a:r>
            <a:r>
              <a:rPr lang="en-US" dirty="0"/>
              <a:t> </a:t>
            </a:r>
            <a:r>
              <a:rPr lang="en-US" dirty="0" err="1" smtClean="0"/>
              <a:t>dalam</a:t>
            </a:r>
            <a:r>
              <a:rPr lang="en-US" dirty="0" smtClean="0"/>
              <a:t> </a:t>
            </a:r>
            <a:r>
              <a:rPr lang="en-US" dirty="0" err="1"/>
              <a:t>suspensi</a:t>
            </a:r>
            <a:r>
              <a:rPr lang="en-US" dirty="0"/>
              <a:t> </a:t>
            </a:r>
            <a:r>
              <a:rPr lang="en-US" dirty="0" err="1"/>
              <a:t>cair</a:t>
            </a:r>
            <a:r>
              <a:rPr lang="en-US" dirty="0"/>
              <a:t> </a:t>
            </a:r>
            <a:r>
              <a:rPr lang="en-US" dirty="0" err="1"/>
              <a:t>cenderung</a:t>
            </a:r>
            <a:r>
              <a:rPr lang="en-US" dirty="0"/>
              <a:t> </a:t>
            </a:r>
            <a:r>
              <a:rPr lang="en-US" dirty="0" err="1"/>
              <a:t>untuk</a:t>
            </a:r>
            <a:r>
              <a:rPr lang="en-US" dirty="0"/>
              <a:t> </a:t>
            </a:r>
            <a:r>
              <a:rPr lang="en-US" dirty="0" err="1"/>
              <a:t>berflokulasi</a:t>
            </a:r>
            <a:r>
              <a:rPr lang="en-US" dirty="0"/>
              <a:t> </a:t>
            </a:r>
            <a:r>
              <a:rPr lang="en-US" dirty="0" err="1"/>
              <a:t>yaitu</a:t>
            </a:r>
            <a:r>
              <a:rPr lang="en-US" dirty="0"/>
              <a:t> </a:t>
            </a:r>
            <a:r>
              <a:rPr lang="en-US" dirty="0" err="1"/>
              <a:t>membentuk</a:t>
            </a:r>
            <a:r>
              <a:rPr lang="en-US" dirty="0"/>
              <a:t> </a:t>
            </a:r>
            <a:r>
              <a:rPr lang="en-US" dirty="0" err="1"/>
              <a:t>suatu</a:t>
            </a:r>
            <a:r>
              <a:rPr lang="en-US" dirty="0"/>
              <a:t> </a:t>
            </a:r>
            <a:r>
              <a:rPr lang="en-US" dirty="0" err="1" smtClean="0"/>
              <a:t>gumpalan</a:t>
            </a:r>
            <a:r>
              <a:rPr lang="en-US" dirty="0" smtClean="0"/>
              <a:t>(agglomerate</a:t>
            </a:r>
            <a:r>
              <a:rPr lang="en-US" dirty="0"/>
              <a:t>). </a:t>
            </a:r>
            <a:endParaRPr lang="en-US" dirty="0" smtClean="0"/>
          </a:p>
          <a:p>
            <a:r>
              <a:rPr lang="en-US" dirty="0" err="1" smtClean="0"/>
              <a:t>Sedangkan</a:t>
            </a:r>
            <a:r>
              <a:rPr lang="en-US" dirty="0" smtClean="0"/>
              <a:t> </a:t>
            </a:r>
            <a:r>
              <a:rPr lang="en-US" dirty="0" err="1"/>
              <a:t>untuk</a:t>
            </a:r>
            <a:r>
              <a:rPr lang="en-US" dirty="0"/>
              <a:t> </a:t>
            </a:r>
            <a:r>
              <a:rPr lang="en-US" dirty="0" err="1"/>
              <a:t>mengurangi</a:t>
            </a:r>
            <a:r>
              <a:rPr lang="en-US" dirty="0"/>
              <a:t> </a:t>
            </a:r>
            <a:r>
              <a:rPr lang="en-US" dirty="0" err="1"/>
              <a:t>tegangan</a:t>
            </a:r>
            <a:r>
              <a:rPr lang="en-US" dirty="0"/>
              <a:t> </a:t>
            </a:r>
            <a:r>
              <a:rPr lang="en-US" dirty="0" err="1"/>
              <a:t>Antarmuka</a:t>
            </a:r>
            <a:r>
              <a:rPr lang="en-US" dirty="0"/>
              <a:t>, </a:t>
            </a:r>
            <a:r>
              <a:rPr lang="en-US" dirty="0" err="1"/>
              <a:t>dapat</a:t>
            </a:r>
            <a:r>
              <a:rPr lang="en-US" dirty="0"/>
              <a:t> </a:t>
            </a:r>
            <a:r>
              <a:rPr lang="en-US" dirty="0" err="1"/>
              <a:t>dilakukan</a:t>
            </a:r>
            <a:r>
              <a:rPr lang="en-US" dirty="0"/>
              <a:t> </a:t>
            </a:r>
            <a:r>
              <a:rPr lang="en-US" dirty="0" err="1" smtClean="0"/>
              <a:t>dengan</a:t>
            </a:r>
            <a:r>
              <a:rPr lang="en-US" dirty="0"/>
              <a:t> </a:t>
            </a:r>
            <a:r>
              <a:rPr lang="en-US" dirty="0" err="1" smtClean="0"/>
              <a:t>penambahan</a:t>
            </a:r>
            <a:r>
              <a:rPr lang="en-US" dirty="0" smtClean="0"/>
              <a:t> </a:t>
            </a:r>
            <a:r>
              <a:rPr lang="en-US" dirty="0" err="1"/>
              <a:t>suatu</a:t>
            </a:r>
            <a:r>
              <a:rPr lang="en-US" dirty="0"/>
              <a:t> </a:t>
            </a:r>
            <a:r>
              <a:rPr lang="en-US" dirty="0" err="1"/>
              <a:t>surfaktan</a:t>
            </a:r>
            <a:r>
              <a:rPr lang="en-US" dirty="0"/>
              <a:t>.</a:t>
            </a:r>
          </a:p>
        </p:txBody>
      </p:sp>
    </p:spTree>
    <p:extLst>
      <p:ext uri="{BB962C8B-B14F-4D97-AF65-F5344CB8AC3E}">
        <p14:creationId xmlns:p14="http://schemas.microsoft.com/office/powerpoint/2010/main" val="3714900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PENGENDAPAN DALAM SUSPENSI</a:t>
            </a:r>
            <a:endParaRPr lang="en-US" dirty="0"/>
          </a:p>
        </p:txBody>
      </p:sp>
      <p:sp>
        <p:nvSpPr>
          <p:cNvPr id="3" name="Content Placeholder 2"/>
          <p:cNvSpPr>
            <a:spLocks noGrp="1"/>
          </p:cNvSpPr>
          <p:nvPr>
            <p:ph idx="1"/>
          </p:nvPr>
        </p:nvSpPr>
        <p:spPr/>
        <p:txBody>
          <a:bodyPr>
            <a:normAutofit/>
          </a:bodyPr>
          <a:lstStyle/>
          <a:p>
            <a:r>
              <a:rPr lang="en-US" dirty="0" smtClean="0"/>
              <a:t>Agar </a:t>
            </a:r>
            <a:r>
              <a:rPr lang="en-US" dirty="0" err="1" smtClean="0"/>
              <a:t>suspensi</a:t>
            </a:r>
            <a:r>
              <a:rPr lang="en-US" dirty="0" smtClean="0"/>
              <a:t> </a:t>
            </a:r>
            <a:r>
              <a:rPr lang="en-US" dirty="0" err="1" smtClean="0"/>
              <a:t>stabil</a:t>
            </a:r>
            <a:r>
              <a:rPr lang="en-US" dirty="0" smtClean="0"/>
              <a:t> </a:t>
            </a:r>
            <a:r>
              <a:rPr lang="en-US" dirty="0" err="1" smtClean="0"/>
              <a:t>yaitu</a:t>
            </a:r>
            <a:r>
              <a:rPr lang="en-US" dirty="0" smtClean="0"/>
              <a:t> </a:t>
            </a:r>
            <a:r>
              <a:rPr lang="en-US" dirty="0" err="1" smtClean="0"/>
              <a:t>menjaga</a:t>
            </a:r>
            <a:r>
              <a:rPr lang="en-US" dirty="0" smtClean="0"/>
              <a:t> </a:t>
            </a:r>
            <a:r>
              <a:rPr lang="en-US" dirty="0" err="1"/>
              <a:t>partikel</a:t>
            </a:r>
            <a:r>
              <a:rPr lang="en-US" dirty="0"/>
              <a:t> agar </a:t>
            </a:r>
            <a:r>
              <a:rPr lang="en-US" dirty="0" err="1"/>
              <a:t>tetap</a:t>
            </a:r>
            <a:r>
              <a:rPr lang="en-US" dirty="0"/>
              <a:t> </a:t>
            </a:r>
            <a:r>
              <a:rPr lang="en-US" dirty="0" err="1"/>
              <a:t>terdistribusi</a:t>
            </a:r>
            <a:r>
              <a:rPr lang="en-US" dirty="0"/>
              <a:t> </a:t>
            </a:r>
            <a:r>
              <a:rPr lang="en-US" dirty="0" err="1"/>
              <a:t>secara</a:t>
            </a:r>
            <a:r>
              <a:rPr lang="en-US" dirty="0"/>
              <a:t> </a:t>
            </a:r>
            <a:r>
              <a:rPr lang="en-US" dirty="0" err="1"/>
              <a:t>merata</a:t>
            </a:r>
            <a:r>
              <a:rPr lang="en-US" dirty="0"/>
              <a:t> </a:t>
            </a:r>
            <a:r>
              <a:rPr lang="en-US" dirty="0" err="1"/>
              <a:t>ke</a:t>
            </a:r>
            <a:r>
              <a:rPr lang="en-US" dirty="0"/>
              <a:t> </a:t>
            </a:r>
            <a:r>
              <a:rPr lang="en-US" dirty="0" err="1"/>
              <a:t>seluruh</a:t>
            </a:r>
            <a:r>
              <a:rPr lang="en-US" dirty="0"/>
              <a:t> </a:t>
            </a:r>
            <a:r>
              <a:rPr lang="en-US" dirty="0" err="1"/>
              <a:t>dispersi</a:t>
            </a:r>
            <a:r>
              <a:rPr lang="en-US" dirty="0"/>
              <a:t>.</a:t>
            </a:r>
          </a:p>
          <a:p>
            <a:r>
              <a:rPr lang="sv-SE" dirty="0"/>
              <a:t>Kecepatan pengendapan tergantung dari ukuran partikel dan viskositas ketika ukuran</a:t>
            </a:r>
          </a:p>
          <a:p>
            <a:r>
              <a:rPr lang="en-US" dirty="0" err="1"/>
              <a:t>partikel</a:t>
            </a:r>
            <a:r>
              <a:rPr lang="en-US" dirty="0"/>
              <a:t> yang </a:t>
            </a:r>
            <a:r>
              <a:rPr lang="en-US" dirty="0" err="1"/>
              <a:t>kecil</a:t>
            </a:r>
            <a:r>
              <a:rPr lang="en-US" dirty="0"/>
              <a:t> </a:t>
            </a:r>
            <a:r>
              <a:rPr lang="en-US" dirty="0" err="1"/>
              <a:t>maka</a:t>
            </a:r>
            <a:r>
              <a:rPr lang="en-US" dirty="0"/>
              <a:t> </a:t>
            </a:r>
            <a:r>
              <a:rPr lang="en-US" dirty="0" err="1"/>
              <a:t>partikel</a:t>
            </a:r>
            <a:r>
              <a:rPr lang="en-US" dirty="0"/>
              <a:t> </a:t>
            </a:r>
            <a:r>
              <a:rPr lang="en-US" dirty="0" err="1"/>
              <a:t>lambat</a:t>
            </a:r>
            <a:r>
              <a:rPr lang="en-US" dirty="0"/>
              <a:t> </a:t>
            </a:r>
            <a:r>
              <a:rPr lang="en-US" dirty="0" err="1"/>
              <a:t>untuk</a:t>
            </a:r>
            <a:r>
              <a:rPr lang="en-US" dirty="0"/>
              <a:t> </a:t>
            </a:r>
            <a:r>
              <a:rPr lang="en-US" dirty="0" err="1"/>
              <a:t>mengendap</a:t>
            </a:r>
            <a:r>
              <a:rPr lang="en-US" dirty="0"/>
              <a:t> </a:t>
            </a:r>
            <a:r>
              <a:rPr lang="en-US" dirty="0" err="1"/>
              <a:t>dan</a:t>
            </a:r>
            <a:r>
              <a:rPr lang="en-US" dirty="0"/>
              <a:t> </a:t>
            </a:r>
            <a:r>
              <a:rPr lang="en-US" dirty="0" err="1"/>
              <a:t>cenderung</a:t>
            </a:r>
            <a:r>
              <a:rPr lang="en-US" dirty="0"/>
              <a:t> </a:t>
            </a:r>
            <a:r>
              <a:rPr lang="en-US" dirty="0" err="1" smtClean="0"/>
              <a:t>untuk</a:t>
            </a:r>
            <a:r>
              <a:rPr lang="en-US" dirty="0"/>
              <a:t> </a:t>
            </a:r>
            <a:r>
              <a:rPr lang="en-US" dirty="0" err="1" smtClean="0"/>
              <a:t>membentuk</a:t>
            </a:r>
            <a:r>
              <a:rPr lang="en-US" dirty="0" smtClean="0"/>
              <a:t> </a:t>
            </a:r>
            <a:r>
              <a:rPr lang="en-US" dirty="0" err="1"/>
              <a:t>agregat</a:t>
            </a:r>
            <a:r>
              <a:rPr lang="en-US" dirty="0"/>
              <a:t> </a:t>
            </a:r>
            <a:r>
              <a:rPr lang="en-US" dirty="0" err="1"/>
              <a:t>dan</a:t>
            </a:r>
            <a:r>
              <a:rPr lang="en-US" dirty="0"/>
              <a:t> </a:t>
            </a:r>
            <a:r>
              <a:rPr lang="en-US" dirty="0" err="1"/>
              <a:t>flokulasi</a:t>
            </a:r>
            <a:r>
              <a:rPr lang="en-US" dirty="0"/>
              <a:t> </a:t>
            </a:r>
            <a:r>
              <a:rPr lang="en-US" dirty="0" err="1"/>
              <a:t>dan</a:t>
            </a:r>
            <a:r>
              <a:rPr lang="en-US" dirty="0"/>
              <a:t> </a:t>
            </a:r>
            <a:r>
              <a:rPr lang="en-US" dirty="0" err="1"/>
              <a:t>jika</a:t>
            </a:r>
            <a:r>
              <a:rPr lang="en-US" dirty="0"/>
              <a:t> </a:t>
            </a:r>
            <a:r>
              <a:rPr lang="en-US" dirty="0" err="1"/>
              <a:t>mengendap</a:t>
            </a:r>
            <a:r>
              <a:rPr lang="en-US" dirty="0"/>
              <a:t> </a:t>
            </a:r>
            <a:r>
              <a:rPr lang="en-US" dirty="0" err="1"/>
              <a:t>dapat</a:t>
            </a:r>
            <a:r>
              <a:rPr lang="en-US" dirty="0"/>
              <a:t> </a:t>
            </a:r>
            <a:r>
              <a:rPr lang="en-US" dirty="0" err="1"/>
              <a:t>menyebabkan</a:t>
            </a:r>
            <a:r>
              <a:rPr lang="en-US" dirty="0"/>
              <a:t> caking </a:t>
            </a:r>
            <a:r>
              <a:rPr lang="en-US" dirty="0" err="1"/>
              <a:t>dan</a:t>
            </a:r>
            <a:r>
              <a:rPr lang="en-US" dirty="0"/>
              <a:t> </a:t>
            </a:r>
            <a:r>
              <a:rPr lang="en-US" dirty="0" err="1" smtClean="0"/>
              <a:t>bila</a:t>
            </a:r>
            <a:r>
              <a:rPr lang="en-US" dirty="0"/>
              <a:t> </a:t>
            </a:r>
            <a:r>
              <a:rPr lang="en-US" dirty="0" err="1" smtClean="0"/>
              <a:t>viskositas</a:t>
            </a:r>
            <a:r>
              <a:rPr lang="en-US" dirty="0" smtClean="0"/>
              <a:t> </a:t>
            </a:r>
            <a:r>
              <a:rPr lang="en-US" dirty="0" err="1"/>
              <a:t>besar</a:t>
            </a:r>
            <a:r>
              <a:rPr lang="en-US" dirty="0"/>
              <a:t> </a:t>
            </a:r>
            <a:r>
              <a:rPr lang="en-US" dirty="0" err="1"/>
              <a:t>sulit</a:t>
            </a:r>
            <a:r>
              <a:rPr lang="en-US" dirty="0"/>
              <a:t> </a:t>
            </a:r>
            <a:r>
              <a:rPr lang="en-US" dirty="0" err="1"/>
              <a:t>keluar</a:t>
            </a:r>
            <a:r>
              <a:rPr lang="en-US" dirty="0"/>
              <a:t> </a:t>
            </a:r>
            <a:r>
              <a:rPr lang="en-US" dirty="0" err="1"/>
              <a:t>mengalir</a:t>
            </a:r>
            <a:r>
              <a:rPr lang="en-US" dirty="0"/>
              <a:t> </a:t>
            </a:r>
            <a:r>
              <a:rPr lang="en-US" dirty="0" err="1"/>
              <a:t>dari</a:t>
            </a:r>
            <a:r>
              <a:rPr lang="en-US" dirty="0"/>
              <a:t> </a:t>
            </a:r>
            <a:r>
              <a:rPr lang="en-US" dirty="0" err="1"/>
              <a:t>dalam</a:t>
            </a:r>
            <a:r>
              <a:rPr lang="en-US" dirty="0"/>
              <a:t> </a:t>
            </a:r>
            <a:r>
              <a:rPr lang="en-US" dirty="0" err="1"/>
              <a:t>mulut</a:t>
            </a:r>
            <a:r>
              <a:rPr lang="en-US" dirty="0"/>
              <a:t> </a:t>
            </a:r>
            <a:r>
              <a:rPr lang="en-US" dirty="0" err="1"/>
              <a:t>botol</a:t>
            </a:r>
            <a:r>
              <a:rPr lang="en-US" dirty="0"/>
              <a:t>.</a:t>
            </a:r>
          </a:p>
        </p:txBody>
      </p:sp>
    </p:spTree>
    <p:extLst>
      <p:ext uri="{BB962C8B-B14F-4D97-AF65-F5344CB8AC3E}">
        <p14:creationId xmlns:p14="http://schemas.microsoft.com/office/powerpoint/2010/main" val="1115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KECEPATAN PENGENDAPAN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9033" y="1752600"/>
            <a:ext cx="7505933" cy="4373563"/>
          </a:xfrm>
        </p:spPr>
      </p:pic>
    </p:spTree>
    <p:extLst>
      <p:ext uri="{BB962C8B-B14F-4D97-AF65-F5344CB8AC3E}">
        <p14:creationId xmlns:p14="http://schemas.microsoft.com/office/powerpoint/2010/main" val="114072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Mekanisme</a:t>
            </a:r>
            <a:r>
              <a:rPr lang="en-US" dirty="0" smtClean="0"/>
              <a:t> </a:t>
            </a:r>
            <a:r>
              <a:rPr lang="en-US" dirty="0" err="1" smtClean="0"/>
              <a:t>pembasahan</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624638"/>
            <a:ext cx="8229600" cy="2629487"/>
          </a:xfrm>
        </p:spPr>
      </p:pic>
    </p:spTree>
    <p:extLst>
      <p:ext uri="{BB962C8B-B14F-4D97-AF65-F5344CB8AC3E}">
        <p14:creationId xmlns:p14="http://schemas.microsoft.com/office/powerpoint/2010/main" val="25788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Mekanisme</a:t>
            </a:r>
            <a:r>
              <a:rPr lang="en-US" dirty="0"/>
              <a:t> </a:t>
            </a:r>
            <a:r>
              <a:rPr lang="en-US" dirty="0" err="1"/>
              <a:t>pembasahan</a:t>
            </a:r>
            <a:r>
              <a:rPr lang="en-US" dirty="0"/>
              <a:t> </a:t>
            </a:r>
          </a:p>
        </p:txBody>
      </p:sp>
      <p:sp>
        <p:nvSpPr>
          <p:cNvPr id="3" name="Content Placeholder 2"/>
          <p:cNvSpPr>
            <a:spLocks noGrp="1"/>
          </p:cNvSpPr>
          <p:nvPr>
            <p:ph idx="1"/>
          </p:nvPr>
        </p:nvSpPr>
        <p:spPr/>
        <p:txBody>
          <a:bodyPr>
            <a:normAutofit fontScale="92500"/>
          </a:bodyPr>
          <a:lstStyle/>
          <a:p>
            <a:r>
              <a:rPr lang="en-US" b="1" dirty="0" err="1">
                <a:latin typeface="Calibri" pitchFamily="34" charset="0"/>
                <a:cs typeface="Calibri" pitchFamily="34" charset="0"/>
              </a:rPr>
              <a:t>Mekanisme</a:t>
            </a:r>
            <a:r>
              <a:rPr lang="en-US" b="1" dirty="0">
                <a:latin typeface="Calibri" pitchFamily="34" charset="0"/>
                <a:cs typeface="Calibri" pitchFamily="34" charset="0"/>
              </a:rPr>
              <a:t> </a:t>
            </a:r>
            <a:r>
              <a:rPr lang="en-US" b="1" dirty="0" err="1">
                <a:latin typeface="Calibri" pitchFamily="34" charset="0"/>
                <a:cs typeface="Calibri" pitchFamily="34" charset="0"/>
              </a:rPr>
              <a:t>pembasahan</a:t>
            </a:r>
            <a:r>
              <a:rPr lang="en-US" b="1" dirty="0">
                <a:latin typeface="Calibri" pitchFamily="34" charset="0"/>
                <a:cs typeface="Calibri" pitchFamily="34" charset="0"/>
              </a:rPr>
              <a:t>:</a:t>
            </a:r>
          </a:p>
          <a:p>
            <a:r>
              <a:rPr lang="en-US" dirty="0">
                <a:latin typeface="Calibri" pitchFamily="34" charset="0"/>
                <a:cs typeface="Calibri" pitchFamily="34" charset="0"/>
              </a:rPr>
              <a:t>a – b : </a:t>
            </a:r>
            <a:r>
              <a:rPr lang="en-US" dirty="0" err="1">
                <a:latin typeface="Calibri" pitchFamily="34" charset="0"/>
                <a:cs typeface="Calibri" pitchFamily="34" charset="0"/>
              </a:rPr>
              <a:t>terjadi</a:t>
            </a:r>
            <a:r>
              <a:rPr lang="en-US" dirty="0">
                <a:latin typeface="Calibri" pitchFamily="34" charset="0"/>
                <a:cs typeface="Calibri" pitchFamily="34" charset="0"/>
              </a:rPr>
              <a:t> </a:t>
            </a:r>
            <a:r>
              <a:rPr lang="en-US" dirty="0" err="1">
                <a:latin typeface="Calibri" pitchFamily="34" charset="0"/>
                <a:cs typeface="Calibri" pitchFamily="34" charset="0"/>
              </a:rPr>
              <a:t>pembasahan</a:t>
            </a:r>
            <a:r>
              <a:rPr lang="en-US" dirty="0">
                <a:latin typeface="Calibri" pitchFamily="34" charset="0"/>
                <a:cs typeface="Calibri" pitchFamily="34" charset="0"/>
              </a:rPr>
              <a:t> </a:t>
            </a:r>
            <a:r>
              <a:rPr lang="en-US" dirty="0" err="1">
                <a:latin typeface="Calibri" pitchFamily="34" charset="0"/>
                <a:cs typeface="Calibri" pitchFamily="34" charset="0"/>
              </a:rPr>
              <a:t>adhesional</a:t>
            </a:r>
            <a:r>
              <a:rPr lang="en-US" dirty="0">
                <a:latin typeface="Calibri" pitchFamily="34" charset="0"/>
                <a:cs typeface="Calibri" pitchFamily="34" charset="0"/>
              </a:rPr>
              <a:t> </a:t>
            </a:r>
            <a:r>
              <a:rPr lang="en-US" dirty="0" err="1">
                <a:latin typeface="Calibri" pitchFamily="34" charset="0"/>
                <a:cs typeface="Calibri" pitchFamily="34" charset="0"/>
              </a:rPr>
              <a:t>dimana</a:t>
            </a:r>
            <a:r>
              <a:rPr lang="en-US" dirty="0">
                <a:latin typeface="Calibri" pitchFamily="34" charset="0"/>
                <a:cs typeface="Calibri" pitchFamily="34" charset="0"/>
              </a:rPr>
              <a:t> </a:t>
            </a:r>
            <a:r>
              <a:rPr lang="en-US" dirty="0" err="1">
                <a:latin typeface="Calibri" pitchFamily="34" charset="0"/>
                <a:cs typeface="Calibri" pitchFamily="34" charset="0"/>
              </a:rPr>
              <a:t>partikel</a:t>
            </a:r>
            <a:r>
              <a:rPr lang="en-US" dirty="0">
                <a:latin typeface="Calibri" pitchFamily="34" charset="0"/>
                <a:cs typeface="Calibri" pitchFamily="34" charset="0"/>
              </a:rPr>
              <a:t> yang </a:t>
            </a:r>
            <a:r>
              <a:rPr lang="en-US" dirty="0" err="1">
                <a:latin typeface="Calibri" pitchFamily="34" charset="0"/>
                <a:cs typeface="Calibri" pitchFamily="34" charset="0"/>
              </a:rPr>
              <a:t>tadinya</a:t>
            </a:r>
            <a:r>
              <a:rPr lang="en-US" dirty="0">
                <a:latin typeface="Calibri" pitchFamily="34" charset="0"/>
                <a:cs typeface="Calibri" pitchFamily="34" charset="0"/>
              </a:rPr>
              <a:t> </a:t>
            </a:r>
            <a:r>
              <a:rPr lang="en-US" dirty="0" err="1">
                <a:latin typeface="Calibri" pitchFamily="34" charset="0"/>
                <a:cs typeface="Calibri" pitchFamily="34" charset="0"/>
              </a:rPr>
              <a:t>memiliki</a:t>
            </a:r>
            <a:r>
              <a:rPr lang="en-US" dirty="0">
                <a:latin typeface="Calibri" pitchFamily="34" charset="0"/>
                <a:cs typeface="Calibri" pitchFamily="34" charset="0"/>
              </a:rPr>
              <a:t> </a:t>
            </a:r>
            <a:r>
              <a:rPr lang="en-US" dirty="0" err="1">
                <a:latin typeface="Calibri" pitchFamily="34" charset="0"/>
                <a:cs typeface="Calibri" pitchFamily="34" charset="0"/>
              </a:rPr>
              <a:t>kontak</a:t>
            </a:r>
            <a:endParaRPr lang="en-US" dirty="0">
              <a:latin typeface="Calibri" pitchFamily="34" charset="0"/>
              <a:cs typeface="Calibri" pitchFamily="34" charset="0"/>
            </a:endParaRPr>
          </a:p>
          <a:p>
            <a:r>
              <a:rPr lang="en-US" dirty="0" err="1">
                <a:latin typeface="Calibri" pitchFamily="34" charset="0"/>
                <a:cs typeface="Calibri" pitchFamily="34" charset="0"/>
              </a:rPr>
              <a:t>dengan</a:t>
            </a:r>
            <a:r>
              <a:rPr lang="en-US" dirty="0">
                <a:latin typeface="Calibri" pitchFamily="34" charset="0"/>
                <a:cs typeface="Calibri" pitchFamily="34" charset="0"/>
              </a:rPr>
              <a:t> </a:t>
            </a:r>
            <a:r>
              <a:rPr lang="en-US" dirty="0" err="1">
                <a:latin typeface="Calibri" pitchFamily="34" charset="0"/>
                <a:cs typeface="Calibri" pitchFamily="34" charset="0"/>
              </a:rPr>
              <a:t>udara</a:t>
            </a:r>
            <a:r>
              <a:rPr lang="en-US" dirty="0">
                <a:latin typeface="Calibri" pitchFamily="34" charset="0"/>
                <a:cs typeface="Calibri" pitchFamily="34" charset="0"/>
              </a:rPr>
              <a:t> </a:t>
            </a:r>
            <a:r>
              <a:rPr lang="en-US" dirty="0" err="1">
                <a:latin typeface="Calibri" pitchFamily="34" charset="0"/>
                <a:cs typeface="Calibri" pitchFamily="34" charset="0"/>
              </a:rPr>
              <a:t>mulai</a:t>
            </a:r>
            <a:r>
              <a:rPr lang="en-US" dirty="0">
                <a:latin typeface="Calibri" pitchFamily="34" charset="0"/>
                <a:cs typeface="Calibri" pitchFamily="34" charset="0"/>
              </a:rPr>
              <a:t> </a:t>
            </a:r>
            <a:r>
              <a:rPr lang="en-US" dirty="0" err="1">
                <a:latin typeface="Calibri" pitchFamily="34" charset="0"/>
                <a:cs typeface="Calibri" pitchFamily="34" charset="0"/>
              </a:rPr>
              <a:t>terbasahi</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terjadi</a:t>
            </a:r>
            <a:r>
              <a:rPr lang="en-US" dirty="0">
                <a:latin typeface="Calibri" pitchFamily="34" charset="0"/>
                <a:cs typeface="Calibri" pitchFamily="34" charset="0"/>
              </a:rPr>
              <a:t> </a:t>
            </a:r>
            <a:r>
              <a:rPr lang="en-US" dirty="0" err="1">
                <a:latin typeface="Calibri" pitchFamily="34" charset="0"/>
                <a:cs typeface="Calibri" pitchFamily="34" charset="0"/>
              </a:rPr>
              <a:t>kontak</a:t>
            </a:r>
            <a:r>
              <a:rPr lang="en-US" dirty="0">
                <a:latin typeface="Calibri" pitchFamily="34" charset="0"/>
                <a:cs typeface="Calibri" pitchFamily="34" charset="0"/>
              </a:rPr>
              <a:t> </a:t>
            </a:r>
            <a:r>
              <a:rPr lang="en-US" dirty="0" err="1">
                <a:latin typeface="Calibri" pitchFamily="34" charset="0"/>
                <a:cs typeface="Calibri" pitchFamily="34" charset="0"/>
              </a:rPr>
              <a:t>dengan</a:t>
            </a:r>
            <a:r>
              <a:rPr lang="en-US" dirty="0">
                <a:latin typeface="Calibri" pitchFamily="34" charset="0"/>
                <a:cs typeface="Calibri" pitchFamily="34" charset="0"/>
              </a:rPr>
              <a:t> </a:t>
            </a:r>
            <a:r>
              <a:rPr lang="en-US" dirty="0" err="1">
                <a:latin typeface="Calibri" pitchFamily="34" charset="0"/>
                <a:cs typeface="Calibri" pitchFamily="34" charset="0"/>
              </a:rPr>
              <a:t>cairan</a:t>
            </a:r>
            <a:r>
              <a:rPr lang="en-US" dirty="0">
                <a:latin typeface="Calibri" pitchFamily="34" charset="0"/>
                <a:cs typeface="Calibri" pitchFamily="34" charset="0"/>
              </a:rPr>
              <a:t>.</a:t>
            </a:r>
          </a:p>
          <a:p>
            <a:r>
              <a:rPr lang="en-US" dirty="0">
                <a:latin typeface="Calibri" pitchFamily="34" charset="0"/>
                <a:cs typeface="Calibri" pitchFamily="34" charset="0"/>
              </a:rPr>
              <a:t>b – c : proses </a:t>
            </a:r>
            <a:r>
              <a:rPr lang="en-US" dirty="0" err="1">
                <a:latin typeface="Calibri" pitchFamily="34" charset="0"/>
                <a:cs typeface="Calibri" pitchFamily="34" charset="0"/>
              </a:rPr>
              <a:t>pencelupan</a:t>
            </a:r>
            <a:r>
              <a:rPr lang="en-US" dirty="0">
                <a:latin typeface="Calibri" pitchFamily="34" charset="0"/>
                <a:cs typeface="Calibri" pitchFamily="34" charset="0"/>
              </a:rPr>
              <a:t> </a:t>
            </a:r>
            <a:r>
              <a:rPr lang="en-US" dirty="0" err="1">
                <a:latin typeface="Calibri" pitchFamily="34" charset="0"/>
                <a:cs typeface="Calibri" pitchFamily="34" charset="0"/>
              </a:rPr>
              <a:t>dimana</a:t>
            </a:r>
            <a:r>
              <a:rPr lang="en-US" dirty="0">
                <a:latin typeface="Calibri" pitchFamily="34" charset="0"/>
                <a:cs typeface="Calibri" pitchFamily="34" charset="0"/>
              </a:rPr>
              <a:t> </a:t>
            </a:r>
            <a:r>
              <a:rPr lang="en-US" dirty="0" err="1">
                <a:latin typeface="Calibri" pitchFamily="34" charset="0"/>
                <a:cs typeface="Calibri" pitchFamily="34" charset="0"/>
              </a:rPr>
              <a:t>dengan</a:t>
            </a:r>
            <a:r>
              <a:rPr lang="en-US" dirty="0">
                <a:latin typeface="Calibri" pitchFamily="34" charset="0"/>
                <a:cs typeface="Calibri" pitchFamily="34" charset="0"/>
              </a:rPr>
              <a:t> </a:t>
            </a:r>
            <a:r>
              <a:rPr lang="en-US" dirty="0" err="1">
                <a:latin typeface="Calibri" pitchFamily="34" charset="0"/>
                <a:cs typeface="Calibri" pitchFamily="34" charset="0"/>
              </a:rPr>
              <a:t>tekanan</a:t>
            </a:r>
            <a:r>
              <a:rPr lang="en-US" dirty="0">
                <a:latin typeface="Calibri" pitchFamily="34" charset="0"/>
                <a:cs typeface="Calibri" pitchFamily="34" charset="0"/>
              </a:rPr>
              <a:t> </a:t>
            </a:r>
            <a:r>
              <a:rPr lang="en-US" dirty="0" err="1">
                <a:latin typeface="Calibri" pitchFamily="34" charset="0"/>
                <a:cs typeface="Calibri" pitchFamily="34" charset="0"/>
              </a:rPr>
              <a:t>partikel-partikel</a:t>
            </a:r>
            <a:r>
              <a:rPr lang="en-US" dirty="0">
                <a:latin typeface="Calibri" pitchFamily="34" charset="0"/>
                <a:cs typeface="Calibri" pitchFamily="34" charset="0"/>
              </a:rPr>
              <a:t> </a:t>
            </a:r>
            <a:r>
              <a:rPr lang="en-US" dirty="0" err="1">
                <a:latin typeface="Calibri" pitchFamily="34" charset="0"/>
                <a:cs typeface="Calibri" pitchFamily="34" charset="0"/>
              </a:rPr>
              <a:t>tercelup</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terbasahi</a:t>
            </a:r>
            <a:endParaRPr lang="en-US" dirty="0">
              <a:latin typeface="Calibri" pitchFamily="34" charset="0"/>
              <a:cs typeface="Calibri" pitchFamily="34" charset="0"/>
            </a:endParaRPr>
          </a:p>
          <a:p>
            <a:r>
              <a:rPr lang="en-US" dirty="0" err="1">
                <a:latin typeface="Calibri" pitchFamily="34" charset="0"/>
                <a:cs typeface="Calibri" pitchFamily="34" charset="0"/>
              </a:rPr>
              <a:t>semuanya</a:t>
            </a:r>
            <a:r>
              <a:rPr lang="en-US" dirty="0">
                <a:latin typeface="Calibri" pitchFamily="34" charset="0"/>
                <a:cs typeface="Calibri" pitchFamily="34" charset="0"/>
              </a:rPr>
              <a:t> </a:t>
            </a:r>
            <a:r>
              <a:rPr lang="en-US" dirty="0" err="1">
                <a:latin typeface="Calibri" pitchFamily="34" charset="0"/>
                <a:cs typeface="Calibri" pitchFamily="34" charset="0"/>
              </a:rPr>
              <a:t>sehingga</a:t>
            </a:r>
            <a:r>
              <a:rPr lang="en-US" dirty="0">
                <a:latin typeface="Calibri" pitchFamily="34" charset="0"/>
                <a:cs typeface="Calibri" pitchFamily="34" charset="0"/>
              </a:rPr>
              <a:t> </a:t>
            </a:r>
            <a:r>
              <a:rPr lang="en-US" dirty="0" err="1">
                <a:latin typeface="Calibri" pitchFamily="34" charset="0"/>
                <a:cs typeface="Calibri" pitchFamily="34" charset="0"/>
              </a:rPr>
              <a:t>tidak</a:t>
            </a:r>
            <a:r>
              <a:rPr lang="en-US" dirty="0">
                <a:latin typeface="Calibri" pitchFamily="34" charset="0"/>
                <a:cs typeface="Calibri" pitchFamily="34" charset="0"/>
              </a:rPr>
              <a:t> </a:t>
            </a:r>
            <a:r>
              <a:rPr lang="en-US" dirty="0" err="1">
                <a:latin typeface="Calibri" pitchFamily="34" charset="0"/>
                <a:cs typeface="Calibri" pitchFamily="34" charset="0"/>
              </a:rPr>
              <a:t>ada</a:t>
            </a:r>
            <a:r>
              <a:rPr lang="en-US" dirty="0">
                <a:latin typeface="Calibri" pitchFamily="34" charset="0"/>
                <a:cs typeface="Calibri" pitchFamily="34" charset="0"/>
              </a:rPr>
              <a:t> </a:t>
            </a:r>
            <a:r>
              <a:rPr lang="en-US" dirty="0" err="1">
                <a:latin typeface="Calibri" pitchFamily="34" charset="0"/>
                <a:cs typeface="Calibri" pitchFamily="34" charset="0"/>
              </a:rPr>
              <a:t>lagi</a:t>
            </a:r>
            <a:r>
              <a:rPr lang="en-US" dirty="0">
                <a:latin typeface="Calibri" pitchFamily="34" charset="0"/>
                <a:cs typeface="Calibri" pitchFamily="34" charset="0"/>
              </a:rPr>
              <a:t> </a:t>
            </a:r>
            <a:r>
              <a:rPr lang="en-US" dirty="0" err="1">
                <a:latin typeface="Calibri" pitchFamily="34" charset="0"/>
                <a:cs typeface="Calibri" pitchFamily="34" charset="0"/>
              </a:rPr>
              <a:t>kontak</a:t>
            </a:r>
            <a:r>
              <a:rPr lang="en-US" dirty="0">
                <a:latin typeface="Calibri" pitchFamily="34" charset="0"/>
                <a:cs typeface="Calibri" pitchFamily="34" charset="0"/>
              </a:rPr>
              <a:t> </a:t>
            </a:r>
            <a:r>
              <a:rPr lang="en-US" dirty="0" err="1">
                <a:latin typeface="Calibri" pitchFamily="34" charset="0"/>
                <a:cs typeface="Calibri" pitchFamily="34" charset="0"/>
              </a:rPr>
              <a:t>antara</a:t>
            </a:r>
            <a:r>
              <a:rPr lang="en-US" dirty="0">
                <a:latin typeface="Calibri" pitchFamily="34" charset="0"/>
                <a:cs typeface="Calibri" pitchFamily="34" charset="0"/>
              </a:rPr>
              <a:t> </a:t>
            </a:r>
            <a:r>
              <a:rPr lang="en-US" dirty="0" err="1">
                <a:latin typeface="Calibri" pitchFamily="34" charset="0"/>
                <a:cs typeface="Calibri" pitchFamily="34" charset="0"/>
              </a:rPr>
              <a:t>partikel</a:t>
            </a:r>
            <a:r>
              <a:rPr lang="en-US" dirty="0">
                <a:latin typeface="Calibri" pitchFamily="34" charset="0"/>
                <a:cs typeface="Calibri" pitchFamily="34" charset="0"/>
              </a:rPr>
              <a:t> </a:t>
            </a:r>
            <a:r>
              <a:rPr lang="en-US" dirty="0" err="1">
                <a:latin typeface="Calibri" pitchFamily="34" charset="0"/>
                <a:cs typeface="Calibri" pitchFamily="34" charset="0"/>
              </a:rPr>
              <a:t>dengan</a:t>
            </a:r>
            <a:r>
              <a:rPr lang="en-US" dirty="0">
                <a:latin typeface="Calibri" pitchFamily="34" charset="0"/>
                <a:cs typeface="Calibri" pitchFamily="34" charset="0"/>
              </a:rPr>
              <a:t> </a:t>
            </a:r>
            <a:r>
              <a:rPr lang="en-US" dirty="0" err="1">
                <a:latin typeface="Calibri" pitchFamily="34" charset="0"/>
                <a:cs typeface="Calibri" pitchFamily="34" charset="0"/>
              </a:rPr>
              <a:t>udara</a:t>
            </a:r>
            <a:r>
              <a:rPr lang="en-US" dirty="0">
                <a:latin typeface="Calibri" pitchFamily="34" charset="0"/>
                <a:cs typeface="Calibri" pitchFamily="34" charset="0"/>
              </a:rPr>
              <a:t>.</a:t>
            </a:r>
          </a:p>
          <a:p>
            <a:r>
              <a:rPr lang="en-US" dirty="0">
                <a:latin typeface="Calibri" pitchFamily="34" charset="0"/>
                <a:cs typeface="Calibri" pitchFamily="34" charset="0"/>
              </a:rPr>
              <a:t>c – d : proses </a:t>
            </a:r>
            <a:r>
              <a:rPr lang="en-US" dirty="0" err="1">
                <a:latin typeface="Calibri" pitchFamily="34" charset="0"/>
                <a:cs typeface="Calibri" pitchFamily="34" charset="0"/>
              </a:rPr>
              <a:t>terjadinya</a:t>
            </a:r>
            <a:r>
              <a:rPr lang="en-US" dirty="0">
                <a:latin typeface="Calibri" pitchFamily="34" charset="0"/>
                <a:cs typeface="Calibri" pitchFamily="34" charset="0"/>
              </a:rPr>
              <a:t> </a:t>
            </a:r>
            <a:r>
              <a:rPr lang="en-US" dirty="0" err="1">
                <a:latin typeface="Calibri" pitchFamily="34" charset="0"/>
                <a:cs typeface="Calibri" pitchFamily="34" charset="0"/>
              </a:rPr>
              <a:t>pembasahan</a:t>
            </a:r>
            <a:r>
              <a:rPr lang="en-US" dirty="0">
                <a:latin typeface="Calibri" pitchFamily="34" charset="0"/>
                <a:cs typeface="Calibri" pitchFamily="34" charset="0"/>
              </a:rPr>
              <a:t> </a:t>
            </a:r>
            <a:r>
              <a:rPr lang="en-US" dirty="0" err="1">
                <a:latin typeface="Calibri" pitchFamily="34" charset="0"/>
                <a:cs typeface="Calibri" pitchFamily="34" charset="0"/>
              </a:rPr>
              <a:t>secara</a:t>
            </a:r>
            <a:r>
              <a:rPr lang="en-US" dirty="0">
                <a:latin typeface="Calibri" pitchFamily="34" charset="0"/>
                <a:cs typeface="Calibri" pitchFamily="34" charset="0"/>
              </a:rPr>
              <a:t> </a:t>
            </a:r>
            <a:r>
              <a:rPr lang="en-US" dirty="0" err="1">
                <a:latin typeface="Calibri" pitchFamily="34" charset="0"/>
                <a:cs typeface="Calibri" pitchFamily="34" charset="0"/>
              </a:rPr>
              <a:t>sempurna</a:t>
            </a:r>
            <a:r>
              <a:rPr lang="en-US" dirty="0">
                <a:latin typeface="Calibri" pitchFamily="34" charset="0"/>
                <a:cs typeface="Calibri" pitchFamily="34" charset="0"/>
              </a:rPr>
              <a:t> </a:t>
            </a:r>
            <a:r>
              <a:rPr lang="en-US" dirty="0" err="1">
                <a:latin typeface="Calibri" pitchFamily="34" charset="0"/>
                <a:cs typeface="Calibri" pitchFamily="34" charset="0"/>
              </a:rPr>
              <a:t>sehingga</a:t>
            </a:r>
            <a:r>
              <a:rPr lang="en-US" dirty="0">
                <a:latin typeface="Calibri" pitchFamily="34" charset="0"/>
                <a:cs typeface="Calibri" pitchFamily="34" charset="0"/>
              </a:rPr>
              <a:t> </a:t>
            </a:r>
            <a:r>
              <a:rPr lang="en-US" dirty="0" err="1">
                <a:latin typeface="Calibri" pitchFamily="34" charset="0"/>
                <a:cs typeface="Calibri" pitchFamily="34" charset="0"/>
              </a:rPr>
              <a:t>cairan</a:t>
            </a:r>
            <a:r>
              <a:rPr lang="en-US" dirty="0">
                <a:latin typeface="Calibri" pitchFamily="34" charset="0"/>
                <a:cs typeface="Calibri" pitchFamily="34" charset="0"/>
              </a:rPr>
              <a:t> </a:t>
            </a:r>
            <a:r>
              <a:rPr lang="en-US" dirty="0" err="1">
                <a:latin typeface="Calibri" pitchFamily="34" charset="0"/>
                <a:cs typeface="Calibri" pitchFamily="34" charset="0"/>
              </a:rPr>
              <a:t>menyebar</a:t>
            </a:r>
            <a:r>
              <a:rPr lang="en-US" dirty="0">
                <a:latin typeface="Calibri" pitchFamily="34" charset="0"/>
                <a:cs typeface="Calibri" pitchFamily="34" charset="0"/>
              </a:rPr>
              <a:t> </a:t>
            </a:r>
            <a:r>
              <a:rPr lang="en-US" dirty="0" err="1">
                <a:latin typeface="Calibri" pitchFamily="34" charset="0"/>
                <a:cs typeface="Calibri" pitchFamily="34" charset="0"/>
              </a:rPr>
              <a:t>pada</a:t>
            </a:r>
            <a:endParaRPr lang="en-US" dirty="0">
              <a:latin typeface="Calibri" pitchFamily="34" charset="0"/>
              <a:cs typeface="Calibri" pitchFamily="34" charset="0"/>
            </a:endParaRPr>
          </a:p>
          <a:p>
            <a:r>
              <a:rPr lang="en-US" dirty="0" err="1">
                <a:latin typeface="Calibri" pitchFamily="34" charset="0"/>
                <a:cs typeface="Calibri" pitchFamily="34" charset="0"/>
              </a:rPr>
              <a:t>seluruh</a:t>
            </a:r>
            <a:r>
              <a:rPr lang="en-US" dirty="0">
                <a:latin typeface="Calibri" pitchFamily="34" charset="0"/>
                <a:cs typeface="Calibri" pitchFamily="34" charset="0"/>
              </a:rPr>
              <a:t> </a:t>
            </a:r>
            <a:r>
              <a:rPr lang="en-US" dirty="0" err="1">
                <a:latin typeface="Calibri" pitchFamily="34" charset="0"/>
                <a:cs typeface="Calibri" pitchFamily="34" charset="0"/>
              </a:rPr>
              <a:t>partikel</a:t>
            </a:r>
            <a:r>
              <a:rPr lang="en-US" dirty="0">
                <a:latin typeface="Calibri" pitchFamily="34" charset="0"/>
                <a:cs typeface="Calibri" pitchFamily="34" charset="0"/>
              </a:rPr>
              <a:t>.</a:t>
            </a:r>
          </a:p>
        </p:txBody>
      </p:sp>
    </p:spTree>
    <p:extLst>
      <p:ext uri="{BB962C8B-B14F-4D97-AF65-F5344CB8AC3E}">
        <p14:creationId xmlns:p14="http://schemas.microsoft.com/office/powerpoint/2010/main" val="267102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EMULSI</a:t>
            </a:r>
            <a:endParaRPr lang="en-US" dirty="0"/>
          </a:p>
        </p:txBody>
      </p:sp>
      <p:sp>
        <p:nvSpPr>
          <p:cNvPr id="3" name="Content Placeholder 2"/>
          <p:cNvSpPr>
            <a:spLocks noGrp="1"/>
          </p:cNvSpPr>
          <p:nvPr>
            <p:ph idx="1"/>
          </p:nvPr>
        </p:nvSpPr>
        <p:spPr/>
        <p:txBody>
          <a:bodyPr/>
          <a:lstStyle/>
          <a:p>
            <a:r>
              <a:rPr lang="id-ID" dirty="0"/>
              <a:t>Emulsi adalah suatu sistem heterogen yang tidak stabil secara termodinamika, yang terdiri atas paling sedikit 2 cairan yang tidak bercampur, yang salah satunya fase terdispersi (fase internal) terdispersi secara seragam dalam bentuk tetesan – tetesan kecil pada medium pendispersi (fase eksternal) yang distabilkan dengan emulgator yang cocok. </a:t>
            </a:r>
          </a:p>
          <a:p>
            <a:r>
              <a:rPr lang="id-ID" dirty="0"/>
              <a:t> </a:t>
            </a:r>
          </a:p>
          <a:p>
            <a:endParaRPr lang="en-US" dirty="0"/>
          </a:p>
        </p:txBody>
      </p:sp>
    </p:spTree>
    <p:extLst>
      <p:ext uri="{BB962C8B-B14F-4D97-AF65-F5344CB8AC3E}">
        <p14:creationId xmlns:p14="http://schemas.microsoft.com/office/powerpoint/2010/main" val="412213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Suspensi</a:t>
            </a:r>
            <a:r>
              <a:rPr lang="en-US" dirty="0" smtClean="0"/>
              <a:t> </a:t>
            </a:r>
            <a:r>
              <a:rPr lang="en-US" dirty="0" err="1" smtClean="0"/>
              <a:t>dan</a:t>
            </a:r>
            <a:r>
              <a:rPr lang="en-US" dirty="0" smtClean="0"/>
              <a:t> </a:t>
            </a:r>
            <a:r>
              <a:rPr lang="en-US" dirty="0" err="1" smtClean="0"/>
              <a:t>emulsi</a:t>
            </a:r>
            <a:endParaRPr lang="en-US" dirty="0"/>
          </a:p>
        </p:txBody>
      </p:sp>
      <p:sp>
        <p:nvSpPr>
          <p:cNvPr id="3" name="Content Placeholder 2"/>
          <p:cNvSpPr>
            <a:spLocks noGrp="1"/>
          </p:cNvSpPr>
          <p:nvPr>
            <p:ph idx="1"/>
          </p:nvPr>
        </p:nvSpPr>
        <p:spPr/>
        <p:txBody>
          <a:bodyPr>
            <a:normAutofit/>
          </a:bodyPr>
          <a:lstStyle/>
          <a:p>
            <a:r>
              <a:rPr lang="en-US" dirty="0" err="1">
                <a:latin typeface="Aharoni" pitchFamily="2" charset="-79"/>
                <a:cs typeface="Aharoni" pitchFamily="2" charset="-79"/>
              </a:rPr>
              <a:t>Suspensi</a:t>
            </a:r>
            <a:r>
              <a:rPr lang="en-US" dirty="0">
                <a:latin typeface="Aharoni" pitchFamily="2" charset="-79"/>
                <a:cs typeface="Aharoni" pitchFamily="2" charset="-79"/>
              </a:rPr>
              <a:t> </a:t>
            </a:r>
            <a:r>
              <a:rPr lang="en-US" dirty="0" err="1">
                <a:latin typeface="Aharoni" pitchFamily="2" charset="-79"/>
                <a:cs typeface="Aharoni" pitchFamily="2" charset="-79"/>
              </a:rPr>
              <a:t>dan</a:t>
            </a:r>
            <a:r>
              <a:rPr lang="en-US" dirty="0">
                <a:latin typeface="Aharoni" pitchFamily="2" charset="-79"/>
                <a:cs typeface="Aharoni" pitchFamily="2" charset="-79"/>
              </a:rPr>
              <a:t> </a:t>
            </a:r>
            <a:r>
              <a:rPr lang="en-US" dirty="0" err="1">
                <a:latin typeface="Aharoni" pitchFamily="2" charset="-79"/>
                <a:cs typeface="Aharoni" pitchFamily="2" charset="-79"/>
              </a:rPr>
              <a:t>emulsi</a:t>
            </a:r>
            <a:r>
              <a:rPr lang="en-US" dirty="0">
                <a:latin typeface="Aharoni" pitchFamily="2" charset="-79"/>
                <a:cs typeface="Aharoni" pitchFamily="2" charset="-79"/>
              </a:rPr>
              <a:t> </a:t>
            </a:r>
            <a:r>
              <a:rPr lang="en-US" dirty="0" err="1">
                <a:latin typeface="Aharoni" pitchFamily="2" charset="-79"/>
                <a:cs typeface="Aharoni" pitchFamily="2" charset="-79"/>
              </a:rPr>
              <a:t>merupakan</a:t>
            </a:r>
            <a:r>
              <a:rPr lang="en-US" dirty="0">
                <a:latin typeface="Aharoni" pitchFamily="2" charset="-79"/>
                <a:cs typeface="Aharoni" pitchFamily="2" charset="-79"/>
              </a:rPr>
              <a:t> </a:t>
            </a:r>
            <a:r>
              <a:rPr lang="en-US" dirty="0" err="1">
                <a:latin typeface="Aharoni" pitchFamily="2" charset="-79"/>
                <a:cs typeface="Aharoni" pitchFamily="2" charset="-79"/>
              </a:rPr>
              <a:t>bentuk</a:t>
            </a:r>
            <a:r>
              <a:rPr lang="en-US" dirty="0">
                <a:latin typeface="Aharoni" pitchFamily="2" charset="-79"/>
                <a:cs typeface="Aharoni" pitchFamily="2" charset="-79"/>
              </a:rPr>
              <a:t> </a:t>
            </a:r>
            <a:r>
              <a:rPr lang="en-US" dirty="0" err="1">
                <a:latin typeface="Aharoni" pitchFamily="2" charset="-79"/>
                <a:cs typeface="Aharoni" pitchFamily="2" charset="-79"/>
              </a:rPr>
              <a:t>sediaan</a:t>
            </a:r>
            <a:r>
              <a:rPr lang="en-US" dirty="0">
                <a:latin typeface="Aharoni" pitchFamily="2" charset="-79"/>
                <a:cs typeface="Aharoni" pitchFamily="2" charset="-79"/>
              </a:rPr>
              <a:t> yang </a:t>
            </a:r>
            <a:r>
              <a:rPr lang="en-US" dirty="0" err="1">
                <a:latin typeface="Aharoni" pitchFamily="2" charset="-79"/>
                <a:cs typeface="Aharoni" pitchFamily="2" charset="-79"/>
              </a:rPr>
              <a:t>heterogen</a:t>
            </a:r>
            <a:r>
              <a:rPr lang="en-US" dirty="0">
                <a:latin typeface="Aharoni" pitchFamily="2" charset="-79"/>
                <a:cs typeface="Aharoni" pitchFamily="2" charset="-79"/>
              </a:rPr>
              <a:t> </a:t>
            </a:r>
            <a:r>
              <a:rPr lang="en-US" dirty="0" err="1">
                <a:latin typeface="Aharoni" pitchFamily="2" charset="-79"/>
                <a:cs typeface="Aharoni" pitchFamily="2" charset="-79"/>
              </a:rPr>
              <a:t>dimana</a:t>
            </a:r>
            <a:r>
              <a:rPr lang="en-US" dirty="0">
                <a:latin typeface="Aharoni" pitchFamily="2" charset="-79"/>
                <a:cs typeface="Aharoni" pitchFamily="2" charset="-79"/>
              </a:rPr>
              <a:t> </a:t>
            </a:r>
            <a:r>
              <a:rPr lang="en-US" dirty="0" err="1">
                <a:latin typeface="Aharoni" pitchFamily="2" charset="-79"/>
                <a:cs typeface="Aharoni" pitchFamily="2" charset="-79"/>
              </a:rPr>
              <a:t>terdiri</a:t>
            </a:r>
            <a:r>
              <a:rPr lang="en-US" dirty="0">
                <a:latin typeface="Aharoni" pitchFamily="2" charset="-79"/>
                <a:cs typeface="Aharoni" pitchFamily="2" charset="-79"/>
              </a:rPr>
              <a:t> </a:t>
            </a:r>
            <a:r>
              <a:rPr lang="en-US" dirty="0" err="1" smtClean="0">
                <a:latin typeface="Aharoni" pitchFamily="2" charset="-79"/>
                <a:cs typeface="Aharoni" pitchFamily="2" charset="-79"/>
              </a:rPr>
              <a:t>dari</a:t>
            </a:r>
            <a:r>
              <a:rPr lang="en-US" dirty="0">
                <a:latin typeface="Aharoni" pitchFamily="2" charset="-79"/>
                <a:cs typeface="Aharoni" pitchFamily="2" charset="-79"/>
              </a:rPr>
              <a:t> </a:t>
            </a:r>
            <a:r>
              <a:rPr lang="en-US" dirty="0" err="1" smtClean="0">
                <a:latin typeface="Aharoni" pitchFamily="2" charset="-79"/>
                <a:cs typeface="Aharoni" pitchFamily="2" charset="-79"/>
              </a:rPr>
              <a:t>dua</a:t>
            </a:r>
            <a:r>
              <a:rPr lang="en-US" dirty="0" smtClean="0">
                <a:latin typeface="Aharoni" pitchFamily="2" charset="-79"/>
                <a:cs typeface="Aharoni" pitchFamily="2" charset="-79"/>
              </a:rPr>
              <a:t> </a:t>
            </a:r>
            <a:r>
              <a:rPr lang="en-US" dirty="0" err="1">
                <a:latin typeface="Aharoni" pitchFamily="2" charset="-79"/>
                <a:cs typeface="Aharoni" pitchFamily="2" charset="-79"/>
              </a:rPr>
              <a:t>fase</a:t>
            </a:r>
            <a:r>
              <a:rPr lang="en-US" dirty="0">
                <a:latin typeface="Aharoni" pitchFamily="2" charset="-79"/>
                <a:cs typeface="Aharoni" pitchFamily="2" charset="-79"/>
              </a:rPr>
              <a:t> yang </a:t>
            </a:r>
            <a:r>
              <a:rPr lang="en-US" dirty="0" err="1">
                <a:latin typeface="Aharoni" pitchFamily="2" charset="-79"/>
                <a:cs typeface="Aharoni" pitchFamily="2" charset="-79"/>
              </a:rPr>
              <a:t>tidak</a:t>
            </a:r>
            <a:r>
              <a:rPr lang="en-US" dirty="0">
                <a:latin typeface="Aharoni" pitchFamily="2" charset="-79"/>
                <a:cs typeface="Aharoni" pitchFamily="2" charset="-79"/>
              </a:rPr>
              <a:t> </a:t>
            </a:r>
            <a:r>
              <a:rPr lang="en-US" dirty="0" err="1">
                <a:latin typeface="Aharoni" pitchFamily="2" charset="-79"/>
                <a:cs typeface="Aharoni" pitchFamily="2" charset="-79"/>
              </a:rPr>
              <a:t>saling</a:t>
            </a:r>
            <a:r>
              <a:rPr lang="en-US" dirty="0">
                <a:latin typeface="Aharoni" pitchFamily="2" charset="-79"/>
                <a:cs typeface="Aharoni" pitchFamily="2" charset="-79"/>
              </a:rPr>
              <a:t> </a:t>
            </a:r>
            <a:r>
              <a:rPr lang="en-US" dirty="0" err="1">
                <a:latin typeface="Aharoni" pitchFamily="2" charset="-79"/>
                <a:cs typeface="Aharoni" pitchFamily="2" charset="-79"/>
              </a:rPr>
              <a:t>bercampur</a:t>
            </a:r>
            <a:r>
              <a:rPr lang="en-US" dirty="0">
                <a:latin typeface="Aharoni" pitchFamily="2" charset="-79"/>
                <a:cs typeface="Aharoni" pitchFamily="2" charset="-79"/>
              </a:rPr>
              <a:t>, </a:t>
            </a:r>
            <a:r>
              <a:rPr lang="en-US" dirty="0" err="1">
                <a:latin typeface="Aharoni" pitchFamily="2" charset="-79"/>
                <a:cs typeface="Aharoni" pitchFamily="2" charset="-79"/>
              </a:rPr>
              <a:t>namun</a:t>
            </a:r>
            <a:r>
              <a:rPr lang="en-US" dirty="0">
                <a:latin typeface="Aharoni" pitchFamily="2" charset="-79"/>
                <a:cs typeface="Aharoni" pitchFamily="2" charset="-79"/>
              </a:rPr>
              <a:t> </a:t>
            </a:r>
            <a:r>
              <a:rPr lang="en-US" dirty="0" err="1">
                <a:latin typeface="Aharoni" pitchFamily="2" charset="-79"/>
                <a:cs typeface="Aharoni" pitchFamily="2" charset="-79"/>
              </a:rPr>
              <a:t>disatukan</a:t>
            </a:r>
            <a:r>
              <a:rPr lang="en-US" dirty="0">
                <a:latin typeface="Aharoni" pitchFamily="2" charset="-79"/>
                <a:cs typeface="Aharoni" pitchFamily="2" charset="-79"/>
              </a:rPr>
              <a:t> </a:t>
            </a:r>
            <a:r>
              <a:rPr lang="en-US" dirty="0" err="1">
                <a:latin typeface="Aharoni" pitchFamily="2" charset="-79"/>
                <a:cs typeface="Aharoni" pitchFamily="2" charset="-79"/>
              </a:rPr>
              <a:t>dengan</a:t>
            </a:r>
            <a:r>
              <a:rPr lang="en-US" dirty="0">
                <a:latin typeface="Aharoni" pitchFamily="2" charset="-79"/>
                <a:cs typeface="Aharoni" pitchFamily="2" charset="-79"/>
              </a:rPr>
              <a:t> </a:t>
            </a:r>
            <a:r>
              <a:rPr lang="en-US" dirty="0" err="1">
                <a:latin typeface="Aharoni" pitchFamily="2" charset="-79"/>
                <a:cs typeface="Aharoni" pitchFamily="2" charset="-79"/>
              </a:rPr>
              <a:t>sebuah</a:t>
            </a:r>
            <a:r>
              <a:rPr lang="en-US" dirty="0">
                <a:latin typeface="Aharoni" pitchFamily="2" charset="-79"/>
                <a:cs typeface="Aharoni" pitchFamily="2" charset="-79"/>
              </a:rPr>
              <a:t> </a:t>
            </a:r>
            <a:r>
              <a:rPr lang="en-US" dirty="0" err="1">
                <a:latin typeface="Aharoni" pitchFamily="2" charset="-79"/>
                <a:cs typeface="Aharoni" pitchFamily="2" charset="-79"/>
              </a:rPr>
              <a:t>bahan</a:t>
            </a:r>
            <a:r>
              <a:rPr lang="en-US" dirty="0">
                <a:latin typeface="Aharoni" pitchFamily="2" charset="-79"/>
                <a:cs typeface="Aharoni" pitchFamily="2" charset="-79"/>
              </a:rPr>
              <a:t> yang </a:t>
            </a:r>
            <a:r>
              <a:rPr lang="en-US" dirty="0" err="1" smtClean="0">
                <a:latin typeface="Aharoni" pitchFamily="2" charset="-79"/>
                <a:cs typeface="Aharoni" pitchFamily="2" charset="-79"/>
              </a:rPr>
              <a:t>disebut</a:t>
            </a:r>
            <a:r>
              <a:rPr lang="en-US" dirty="0">
                <a:latin typeface="Aharoni" pitchFamily="2" charset="-79"/>
                <a:cs typeface="Aharoni" pitchFamily="2" charset="-79"/>
              </a:rPr>
              <a:t> </a:t>
            </a:r>
            <a:r>
              <a:rPr lang="en-US" dirty="0" err="1" smtClean="0">
                <a:latin typeface="Aharoni" pitchFamily="2" charset="-79"/>
                <a:cs typeface="Aharoni" pitchFamily="2" charset="-79"/>
              </a:rPr>
              <a:t>sebagai</a:t>
            </a:r>
            <a:r>
              <a:rPr lang="en-US" dirty="0" smtClean="0">
                <a:latin typeface="Aharoni" pitchFamily="2" charset="-79"/>
                <a:cs typeface="Aharoni" pitchFamily="2" charset="-79"/>
              </a:rPr>
              <a:t> </a:t>
            </a:r>
            <a:r>
              <a:rPr lang="en-US" dirty="0" err="1">
                <a:latin typeface="Aharoni" pitchFamily="2" charset="-79"/>
                <a:cs typeface="Aharoni" pitchFamily="2" charset="-79"/>
              </a:rPr>
              <a:t>surfaktan</a:t>
            </a:r>
            <a:r>
              <a:rPr lang="en-US" dirty="0">
                <a:latin typeface="Aharoni" pitchFamily="2" charset="-79"/>
                <a:cs typeface="Aharoni" pitchFamily="2" charset="-79"/>
              </a:rPr>
              <a:t>. </a:t>
            </a:r>
          </a:p>
          <a:p>
            <a:r>
              <a:rPr lang="en-US" dirty="0" err="1" smtClean="0">
                <a:latin typeface="Aharoni" pitchFamily="2" charset="-79"/>
                <a:cs typeface="Aharoni" pitchFamily="2" charset="-79"/>
              </a:rPr>
              <a:t>Meskipun</a:t>
            </a:r>
            <a:r>
              <a:rPr lang="en-US" dirty="0" smtClean="0">
                <a:latin typeface="Aharoni" pitchFamily="2" charset="-79"/>
                <a:cs typeface="Aharoni" pitchFamily="2" charset="-79"/>
              </a:rPr>
              <a:t> </a:t>
            </a:r>
            <a:r>
              <a:rPr lang="en-US" dirty="0" err="1">
                <a:latin typeface="Aharoni" pitchFamily="2" charset="-79"/>
                <a:cs typeface="Aharoni" pitchFamily="2" charset="-79"/>
              </a:rPr>
              <a:t>tidak</a:t>
            </a:r>
            <a:r>
              <a:rPr lang="en-US" dirty="0">
                <a:latin typeface="Aharoni" pitchFamily="2" charset="-79"/>
                <a:cs typeface="Aharoni" pitchFamily="2" charset="-79"/>
              </a:rPr>
              <a:t> </a:t>
            </a:r>
            <a:r>
              <a:rPr lang="en-US" dirty="0" err="1">
                <a:latin typeface="Aharoni" pitchFamily="2" charset="-79"/>
                <a:cs typeface="Aharoni" pitchFamily="2" charset="-79"/>
              </a:rPr>
              <a:t>bercampur</a:t>
            </a:r>
            <a:r>
              <a:rPr lang="en-US" dirty="0">
                <a:latin typeface="Aharoni" pitchFamily="2" charset="-79"/>
                <a:cs typeface="Aharoni" pitchFamily="2" charset="-79"/>
              </a:rPr>
              <a:t> </a:t>
            </a:r>
            <a:r>
              <a:rPr lang="en-US" dirty="0" err="1">
                <a:latin typeface="Aharoni" pitchFamily="2" charset="-79"/>
                <a:cs typeface="Aharoni" pitchFamily="2" charset="-79"/>
              </a:rPr>
              <a:t>secara</a:t>
            </a:r>
            <a:r>
              <a:rPr lang="en-US" dirty="0">
                <a:latin typeface="Aharoni" pitchFamily="2" charset="-79"/>
                <a:cs typeface="Aharoni" pitchFamily="2" charset="-79"/>
              </a:rPr>
              <a:t> </a:t>
            </a:r>
            <a:r>
              <a:rPr lang="en-US" dirty="0" err="1">
                <a:latin typeface="Aharoni" pitchFamily="2" charset="-79"/>
                <a:cs typeface="Aharoni" pitchFamily="2" charset="-79"/>
              </a:rPr>
              <a:t>molekuler</a:t>
            </a:r>
            <a:r>
              <a:rPr lang="en-US" dirty="0">
                <a:latin typeface="Aharoni" pitchFamily="2" charset="-79"/>
                <a:cs typeface="Aharoni" pitchFamily="2" charset="-79"/>
              </a:rPr>
              <a:t> (</a:t>
            </a:r>
            <a:r>
              <a:rPr lang="en-US" dirty="0" err="1">
                <a:latin typeface="Aharoni" pitchFamily="2" charset="-79"/>
                <a:cs typeface="Aharoni" pitchFamily="2" charset="-79"/>
              </a:rPr>
              <a:t>larut</a:t>
            </a:r>
            <a:r>
              <a:rPr lang="en-US" dirty="0">
                <a:latin typeface="Aharoni" pitchFamily="2" charset="-79"/>
                <a:cs typeface="Aharoni" pitchFamily="2" charset="-79"/>
              </a:rPr>
              <a:t>), </a:t>
            </a:r>
            <a:r>
              <a:rPr lang="en-US" dirty="0" err="1">
                <a:latin typeface="Aharoni" pitchFamily="2" charset="-79"/>
                <a:cs typeface="Aharoni" pitchFamily="2" charset="-79"/>
              </a:rPr>
              <a:t>namun</a:t>
            </a:r>
            <a:r>
              <a:rPr lang="en-US" dirty="0">
                <a:latin typeface="Aharoni" pitchFamily="2" charset="-79"/>
                <a:cs typeface="Aharoni" pitchFamily="2" charset="-79"/>
              </a:rPr>
              <a:t> </a:t>
            </a:r>
            <a:r>
              <a:rPr lang="en-US" dirty="0" err="1">
                <a:latin typeface="Aharoni" pitchFamily="2" charset="-79"/>
                <a:cs typeface="Aharoni" pitchFamily="2" charset="-79"/>
              </a:rPr>
              <a:t>sediaan</a:t>
            </a:r>
            <a:r>
              <a:rPr lang="en-US" dirty="0">
                <a:latin typeface="Aharoni" pitchFamily="2" charset="-79"/>
                <a:cs typeface="Aharoni" pitchFamily="2" charset="-79"/>
              </a:rPr>
              <a:t> </a:t>
            </a:r>
            <a:r>
              <a:rPr lang="en-US" dirty="0" err="1" smtClean="0">
                <a:latin typeface="Aharoni" pitchFamily="2" charset="-79"/>
                <a:cs typeface="Aharoni" pitchFamily="2" charset="-79"/>
              </a:rPr>
              <a:t>ini</a:t>
            </a:r>
            <a:r>
              <a:rPr lang="en-US" dirty="0">
                <a:latin typeface="Aharoni" pitchFamily="2" charset="-79"/>
                <a:cs typeface="Aharoni" pitchFamily="2" charset="-79"/>
              </a:rPr>
              <a:t> </a:t>
            </a:r>
            <a:r>
              <a:rPr lang="en-US" dirty="0" err="1" smtClean="0">
                <a:latin typeface="Aharoni" pitchFamily="2" charset="-79"/>
                <a:cs typeface="Aharoni" pitchFamily="2" charset="-79"/>
              </a:rPr>
              <a:t>memberikan</a:t>
            </a:r>
            <a:r>
              <a:rPr lang="en-US" dirty="0" smtClean="0">
                <a:latin typeface="Aharoni" pitchFamily="2" charset="-79"/>
                <a:cs typeface="Aharoni" pitchFamily="2" charset="-79"/>
              </a:rPr>
              <a:t> </a:t>
            </a:r>
            <a:r>
              <a:rPr lang="en-US" dirty="0" err="1">
                <a:latin typeface="Aharoni" pitchFamily="2" charset="-79"/>
                <a:cs typeface="Aharoni" pitchFamily="2" charset="-79"/>
              </a:rPr>
              <a:t>beberapa</a:t>
            </a:r>
            <a:r>
              <a:rPr lang="en-US" dirty="0">
                <a:latin typeface="Aharoni" pitchFamily="2" charset="-79"/>
                <a:cs typeface="Aharoni" pitchFamily="2" charset="-79"/>
              </a:rPr>
              <a:t> </a:t>
            </a:r>
            <a:r>
              <a:rPr lang="en-US" dirty="0" err="1">
                <a:latin typeface="Aharoni" pitchFamily="2" charset="-79"/>
                <a:cs typeface="Aharoni" pitchFamily="2" charset="-79"/>
              </a:rPr>
              <a:t>keuntungan</a:t>
            </a:r>
            <a:r>
              <a:rPr lang="en-US" dirty="0">
                <a:latin typeface="Aharoni" pitchFamily="2" charset="-79"/>
                <a:cs typeface="Aharoni" pitchFamily="2" charset="-79"/>
              </a:rPr>
              <a:t> yang </a:t>
            </a:r>
            <a:r>
              <a:rPr lang="en-US" dirty="0" err="1">
                <a:latin typeface="Aharoni" pitchFamily="2" charset="-79"/>
                <a:cs typeface="Aharoni" pitchFamily="2" charset="-79"/>
              </a:rPr>
              <a:t>tidak</a:t>
            </a:r>
            <a:r>
              <a:rPr lang="en-US" dirty="0">
                <a:latin typeface="Aharoni" pitchFamily="2" charset="-79"/>
                <a:cs typeface="Aharoni" pitchFamily="2" charset="-79"/>
              </a:rPr>
              <a:t> </a:t>
            </a:r>
            <a:r>
              <a:rPr lang="en-US" dirty="0" err="1">
                <a:latin typeface="Aharoni" pitchFamily="2" charset="-79"/>
                <a:cs typeface="Aharoni" pitchFamily="2" charset="-79"/>
              </a:rPr>
              <a:t>diberikan</a:t>
            </a:r>
            <a:r>
              <a:rPr lang="en-US" dirty="0">
                <a:latin typeface="Aharoni" pitchFamily="2" charset="-79"/>
                <a:cs typeface="Aharoni" pitchFamily="2" charset="-79"/>
              </a:rPr>
              <a:t> </a:t>
            </a:r>
            <a:r>
              <a:rPr lang="en-US" dirty="0" err="1">
                <a:latin typeface="Aharoni" pitchFamily="2" charset="-79"/>
                <a:cs typeface="Aharoni" pitchFamily="2" charset="-79"/>
              </a:rPr>
              <a:t>oleh</a:t>
            </a:r>
            <a:r>
              <a:rPr lang="en-US" dirty="0">
                <a:latin typeface="Aharoni" pitchFamily="2" charset="-79"/>
                <a:cs typeface="Aharoni" pitchFamily="2" charset="-79"/>
              </a:rPr>
              <a:t> </a:t>
            </a:r>
            <a:r>
              <a:rPr lang="en-US" dirty="0" err="1">
                <a:latin typeface="Aharoni" pitchFamily="2" charset="-79"/>
                <a:cs typeface="Aharoni" pitchFamily="2" charset="-79"/>
              </a:rPr>
              <a:t>bentuk</a:t>
            </a:r>
            <a:r>
              <a:rPr lang="en-US" dirty="0">
                <a:latin typeface="Aharoni" pitchFamily="2" charset="-79"/>
                <a:cs typeface="Aharoni" pitchFamily="2" charset="-79"/>
              </a:rPr>
              <a:t> </a:t>
            </a:r>
            <a:r>
              <a:rPr lang="en-US" dirty="0" err="1">
                <a:latin typeface="Aharoni" pitchFamily="2" charset="-79"/>
                <a:cs typeface="Aharoni" pitchFamily="2" charset="-79"/>
              </a:rPr>
              <a:t>sediaan</a:t>
            </a:r>
            <a:r>
              <a:rPr lang="en-US" dirty="0">
                <a:latin typeface="Aharoni" pitchFamily="2" charset="-79"/>
                <a:cs typeface="Aharoni" pitchFamily="2" charset="-79"/>
              </a:rPr>
              <a:t> lain</a:t>
            </a:r>
            <a:r>
              <a:rPr lang="en-US" dirty="0" smtClean="0">
                <a:latin typeface="Aharoni" pitchFamily="2" charset="-79"/>
                <a:cs typeface="Aharoni" pitchFamily="2" charset="-79"/>
              </a:rPr>
              <a:t>.</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2779266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KEUNTUNGAN DAN KERUGIAN SEDIAAN EMULSI </a:t>
            </a:r>
            <a:endParaRPr lang="en-US" dirty="0"/>
          </a:p>
        </p:txBody>
      </p:sp>
      <p:sp>
        <p:nvSpPr>
          <p:cNvPr id="3" name="Content Placeholder 2"/>
          <p:cNvSpPr>
            <a:spLocks noGrp="1"/>
          </p:cNvSpPr>
          <p:nvPr>
            <p:ph idx="1"/>
          </p:nvPr>
        </p:nvSpPr>
        <p:spPr/>
        <p:txBody>
          <a:bodyPr>
            <a:normAutofit fontScale="77500" lnSpcReduction="20000"/>
          </a:bodyPr>
          <a:lstStyle/>
          <a:p>
            <a:r>
              <a:rPr lang="id-ID" sz="2300" dirty="0"/>
              <a:t>Keuntungan dalam bentuk emulsi yaitu : </a:t>
            </a:r>
            <a:endParaRPr lang="en-US" sz="2300" dirty="0" smtClean="0"/>
          </a:p>
          <a:p>
            <a:endParaRPr lang="id-ID" sz="2300" dirty="0"/>
          </a:p>
          <a:p>
            <a:r>
              <a:rPr lang="id-ID" sz="2300" dirty="0"/>
              <a:t>1. Banyak bahan obat yang mempunyai rasa dan susunan yang tidak menyenangkan dan dapat dibuat lebih enak pada pemberian oral bila diformulasikan menjadi emulsi. </a:t>
            </a:r>
          </a:p>
          <a:p>
            <a:r>
              <a:rPr lang="id-ID" sz="2300" dirty="0"/>
              <a:t>2. Beberapa obat menjadi lebih mudah diabsorpsi bila obat-obat tersebut diberikan secara oral dalam bentuk emulsi. </a:t>
            </a:r>
          </a:p>
          <a:p>
            <a:r>
              <a:rPr lang="id-ID" sz="2300" dirty="0"/>
              <a:t>3. Emulsi memiliki derajat elegansi tertentu dan mudah dicuci bila diinginkan. </a:t>
            </a:r>
          </a:p>
          <a:p>
            <a:r>
              <a:rPr lang="id-ID" sz="2300" dirty="0"/>
              <a:t>4. Formulator dapat mengontrol penampilan, viskositas, dan kekasaran (greasiness) dari emulsi kosmetik maupun emulsi dermal.</a:t>
            </a:r>
          </a:p>
          <a:p>
            <a:r>
              <a:rPr lang="id-ID" sz="2300" dirty="0"/>
              <a:t> 5. Emulsi telah digunakan untuk pemberian makanan berlemak secara intravena akan lebih mudah jika dibuat dalam bentuk emulsi.</a:t>
            </a:r>
          </a:p>
          <a:p>
            <a:r>
              <a:rPr lang="id-ID" sz="2300" dirty="0"/>
              <a:t> 6. Aksi emulsi dapat diperpanjang dan efek emollient yang lebih </a:t>
            </a:r>
          </a:p>
          <a:p>
            <a:r>
              <a:rPr lang="id-ID" sz="2300" dirty="0"/>
              <a:t>besar daripada jika dibandingkan dengan sediaan lain. </a:t>
            </a:r>
          </a:p>
          <a:p>
            <a:endParaRPr lang="en-US" dirty="0"/>
          </a:p>
        </p:txBody>
      </p:sp>
    </p:spTree>
    <p:extLst>
      <p:ext uri="{BB962C8B-B14F-4D97-AF65-F5344CB8AC3E}">
        <p14:creationId xmlns:p14="http://schemas.microsoft.com/office/powerpoint/2010/main" val="3338352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KEUNTUNGAN DAN KERUGIAN SEDIAAN EMULSI </a:t>
            </a:r>
            <a:endParaRPr lang="en-US" dirty="0"/>
          </a:p>
        </p:txBody>
      </p:sp>
      <p:sp>
        <p:nvSpPr>
          <p:cNvPr id="3" name="Content Placeholder 2"/>
          <p:cNvSpPr>
            <a:spLocks noGrp="1"/>
          </p:cNvSpPr>
          <p:nvPr>
            <p:ph idx="1"/>
          </p:nvPr>
        </p:nvSpPr>
        <p:spPr/>
        <p:txBody>
          <a:bodyPr/>
          <a:lstStyle/>
          <a:p>
            <a:r>
              <a:rPr lang="en-US" dirty="0" err="1" smtClean="0"/>
              <a:t>Kerugian</a:t>
            </a:r>
            <a:r>
              <a:rPr lang="en-US" dirty="0" smtClean="0"/>
              <a:t> </a:t>
            </a:r>
            <a:r>
              <a:rPr lang="en-US" dirty="0" err="1" smtClean="0"/>
              <a:t>emulsi</a:t>
            </a:r>
            <a:r>
              <a:rPr lang="en-US" dirty="0" smtClean="0"/>
              <a:t> : </a:t>
            </a:r>
          </a:p>
          <a:p>
            <a:endParaRPr lang="en-US" dirty="0" smtClean="0"/>
          </a:p>
          <a:p>
            <a:r>
              <a:rPr lang="id-ID" dirty="0" smtClean="0"/>
              <a:t>Kerugian </a:t>
            </a:r>
            <a:r>
              <a:rPr lang="id-ID" dirty="0"/>
              <a:t>bentuk emulsi adalah emulsi kadang-kadang sulit dibuat dan membutuhkan tehnik pemprosesan dan keahlian khusus.  </a:t>
            </a:r>
          </a:p>
          <a:p>
            <a:endParaRPr lang="en-US" dirty="0"/>
          </a:p>
        </p:txBody>
      </p:sp>
    </p:spTree>
    <p:extLst>
      <p:ext uri="{BB962C8B-B14F-4D97-AF65-F5344CB8AC3E}">
        <p14:creationId xmlns:p14="http://schemas.microsoft.com/office/powerpoint/2010/main" val="3226313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APLIKASI EMULSI DI BIDANG FARMASI </a:t>
            </a:r>
            <a:br>
              <a:rPr lang="it-IT" dirty="0"/>
            </a:br>
            <a:endParaRPr lang="en-US" dirty="0"/>
          </a:p>
        </p:txBody>
      </p:sp>
      <p:sp>
        <p:nvSpPr>
          <p:cNvPr id="3" name="Content Placeholder 2"/>
          <p:cNvSpPr>
            <a:spLocks noGrp="1"/>
          </p:cNvSpPr>
          <p:nvPr>
            <p:ph idx="1"/>
          </p:nvPr>
        </p:nvSpPr>
        <p:spPr/>
        <p:txBody>
          <a:bodyPr>
            <a:normAutofit fontScale="85000" lnSpcReduction="10000"/>
          </a:bodyPr>
          <a:lstStyle/>
          <a:p>
            <a:r>
              <a:rPr lang="id-ID" dirty="0"/>
              <a:t>1. Senyawa-senyawa yang larut lemak seperti vitamin, diabsorbsi lebih sempurna jika diemulsikan daripada dibuat dalam larutan berminyak. </a:t>
            </a:r>
          </a:p>
          <a:p>
            <a:r>
              <a:rPr lang="id-ID" dirty="0"/>
              <a:t>2. Emulsi intravena untuk pasien lemah yang tidak bisa menerima obat-obat secara oral. </a:t>
            </a:r>
          </a:p>
          <a:p>
            <a:r>
              <a:rPr lang="id-ID" dirty="0"/>
              <a:t>3. Emulsi radiopaque sebagai zat diagnostik dalam pengujian sinar X. </a:t>
            </a:r>
          </a:p>
          <a:p>
            <a:r>
              <a:rPr lang="id-ID" dirty="0"/>
              <a:t>4. Emulsifikasi digunakan dalam produk aerosol untuk menghasilkan busa. </a:t>
            </a:r>
            <a:endParaRPr lang="en-US" dirty="0" smtClean="0"/>
          </a:p>
          <a:p>
            <a:r>
              <a:rPr lang="id-ID" dirty="0" smtClean="0"/>
              <a:t>Contoh </a:t>
            </a:r>
            <a:r>
              <a:rPr lang="id-ID" dirty="0"/>
              <a:t>: Propelan yang membentuk fase cair terdispersi di dalam wadah menguap. Bila emulsi tersebut dikeluarkan dari wadahnya maka akan menghasilkan pembentukan busa.</a:t>
            </a:r>
          </a:p>
          <a:p>
            <a:r>
              <a:rPr lang="en-US" dirty="0" smtClean="0"/>
              <a:t>5</a:t>
            </a:r>
            <a:r>
              <a:rPr lang="id-ID" dirty="0" smtClean="0"/>
              <a:t>. </a:t>
            </a:r>
            <a:r>
              <a:rPr lang="id-ID" dirty="0"/>
              <a:t>Emulsi secara luas digunakan dalam produk farmasi dan kosmetik untuk pemakaian luar berupa lotio dan krim. </a:t>
            </a:r>
          </a:p>
          <a:p>
            <a:endParaRPr lang="en-US" dirty="0"/>
          </a:p>
        </p:txBody>
      </p:sp>
    </p:spTree>
    <p:extLst>
      <p:ext uri="{BB962C8B-B14F-4D97-AF65-F5344CB8AC3E}">
        <p14:creationId xmlns:p14="http://schemas.microsoft.com/office/powerpoint/2010/main" val="420190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APLIKASI EMULSI DI BIDANG FARMASI</a:t>
            </a:r>
            <a:endParaRPr lang="en-US" dirty="0"/>
          </a:p>
        </p:txBody>
      </p:sp>
      <p:sp>
        <p:nvSpPr>
          <p:cNvPr id="3" name="Content Placeholder 2"/>
          <p:cNvSpPr>
            <a:spLocks noGrp="1"/>
          </p:cNvSpPr>
          <p:nvPr>
            <p:ph idx="1"/>
          </p:nvPr>
        </p:nvSpPr>
        <p:spPr/>
        <p:txBody>
          <a:bodyPr/>
          <a:lstStyle/>
          <a:p>
            <a:r>
              <a:rPr lang="id-ID" dirty="0"/>
              <a:t>4. Emulsifikasi digunakan dalam produk aerosol untuk menghasilkan busa. </a:t>
            </a:r>
            <a:endParaRPr lang="en-US" dirty="0"/>
          </a:p>
          <a:p>
            <a:r>
              <a:rPr lang="id-ID" dirty="0"/>
              <a:t>Contoh : Propelan yang membentuk fase cair terdispersi di dalam wadah menguap. Bila emulsi tersebut dikeluarkan dari wadahnya maka akan menghasilkan pembentukan busa.</a:t>
            </a:r>
          </a:p>
          <a:p>
            <a:r>
              <a:rPr lang="en-US" dirty="0"/>
              <a:t>5</a:t>
            </a:r>
            <a:r>
              <a:rPr lang="id-ID" dirty="0"/>
              <a:t>. Emulsi secara luas digunakan dalam produk farmasi dan kosmetik untuk pemakaian luar berupa lotio dan krim. </a:t>
            </a:r>
          </a:p>
          <a:p>
            <a:endParaRPr lang="en-US" dirty="0"/>
          </a:p>
        </p:txBody>
      </p:sp>
    </p:spTree>
    <p:extLst>
      <p:ext uri="{BB962C8B-B14F-4D97-AF65-F5344CB8AC3E}">
        <p14:creationId xmlns:p14="http://schemas.microsoft.com/office/powerpoint/2010/main" val="1716508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TIPE </a:t>
            </a:r>
            <a:r>
              <a:rPr lang="en-US" dirty="0" smtClean="0"/>
              <a:t>–TIPE </a:t>
            </a:r>
            <a:r>
              <a:rPr lang="id-ID" dirty="0" smtClean="0"/>
              <a:t>EMULSI</a:t>
            </a:r>
            <a:endParaRPr lang="en-US" dirty="0"/>
          </a:p>
        </p:txBody>
      </p:sp>
      <p:sp>
        <p:nvSpPr>
          <p:cNvPr id="3" name="Content Placeholder 2"/>
          <p:cNvSpPr>
            <a:spLocks noGrp="1"/>
          </p:cNvSpPr>
          <p:nvPr>
            <p:ph idx="1"/>
          </p:nvPr>
        </p:nvSpPr>
        <p:spPr/>
        <p:txBody>
          <a:bodyPr>
            <a:normAutofit/>
          </a:bodyPr>
          <a:lstStyle/>
          <a:p>
            <a:pPr marL="0" indent="0">
              <a:buNone/>
            </a:pPr>
            <a:r>
              <a:rPr lang="id-ID" dirty="0"/>
              <a:t>Emulsi dapat dibagi menjadi 3 tipe yaitu : </a:t>
            </a:r>
          </a:p>
          <a:p>
            <a:r>
              <a:rPr lang="id-ID" dirty="0"/>
              <a:t> 1. Tipe o/w  (m/a) : suatu emulsi dimana minyak terdispersi sebagai tetesan dalam fase air disebut minyak dalam air. </a:t>
            </a:r>
          </a:p>
          <a:p>
            <a:r>
              <a:rPr lang="id-ID" dirty="0"/>
              <a:t>2. Tipe w/o  (a/m) : jika air adalah fase terdispersi dan minyak adalah medium pendispersi. emulsi disebut air dalam minyak. </a:t>
            </a:r>
          </a:p>
          <a:p>
            <a:r>
              <a:rPr lang="id-ID" dirty="0"/>
              <a:t>3. Emulsi ganda. Dalam tipe emulsi ini dihadirkan 3 fase yang disebut bentuk emulsi w/o /w (a/m/a) atau o/w/o (m/a/m) atau disebut emulsi dalam emulsi </a:t>
            </a:r>
          </a:p>
        </p:txBody>
      </p:sp>
    </p:spTree>
    <p:extLst>
      <p:ext uri="{BB962C8B-B14F-4D97-AF65-F5344CB8AC3E}">
        <p14:creationId xmlns:p14="http://schemas.microsoft.com/office/powerpoint/2010/main" val="3257320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PENENTUAN TIPE EMULSI</a:t>
            </a:r>
            <a:endParaRPr lang="en-US" dirty="0"/>
          </a:p>
        </p:txBody>
      </p:sp>
      <p:sp>
        <p:nvSpPr>
          <p:cNvPr id="3" name="Content Placeholder 2"/>
          <p:cNvSpPr>
            <a:spLocks noGrp="1"/>
          </p:cNvSpPr>
          <p:nvPr>
            <p:ph idx="1"/>
          </p:nvPr>
        </p:nvSpPr>
        <p:spPr/>
        <p:txBody>
          <a:bodyPr>
            <a:normAutofit/>
          </a:bodyPr>
          <a:lstStyle/>
          <a:p>
            <a:r>
              <a:rPr lang="id-ID" b="1" dirty="0" smtClean="0"/>
              <a:t>1</a:t>
            </a:r>
            <a:r>
              <a:rPr lang="id-ID" b="1" dirty="0"/>
              <a:t>. Uji pengenceran  </a:t>
            </a:r>
            <a:endParaRPr lang="en-US" b="1" dirty="0" smtClean="0"/>
          </a:p>
          <a:p>
            <a:r>
              <a:rPr lang="id-ID" dirty="0" smtClean="0"/>
              <a:t>Metode </a:t>
            </a:r>
            <a:r>
              <a:rPr lang="id-ID" dirty="0"/>
              <a:t>ini berdasarkan bahwa suatu emulsi m/a dapat diencerkan dengan air dan emulsi a/m  dengan minyak. Saat minyak ditambahkan, tidak akan bercampur ke dalam emulsi m/a dan akan nampak nyata pemisahannya. Tes ini secara benar dibuktikan bila penambahan air atau minyak diamati secara mikroskop. </a:t>
            </a:r>
          </a:p>
        </p:txBody>
      </p:sp>
    </p:spTree>
    <p:extLst>
      <p:ext uri="{BB962C8B-B14F-4D97-AF65-F5344CB8AC3E}">
        <p14:creationId xmlns:p14="http://schemas.microsoft.com/office/powerpoint/2010/main" val="3228084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PENENTUAN TIPE EMULSI</a:t>
            </a:r>
            <a:endParaRPr lang="en-US" dirty="0"/>
          </a:p>
        </p:txBody>
      </p:sp>
      <p:sp>
        <p:nvSpPr>
          <p:cNvPr id="3" name="Content Placeholder 2"/>
          <p:cNvSpPr>
            <a:spLocks noGrp="1"/>
          </p:cNvSpPr>
          <p:nvPr>
            <p:ph idx="1"/>
          </p:nvPr>
        </p:nvSpPr>
        <p:spPr/>
        <p:txBody>
          <a:bodyPr/>
          <a:lstStyle/>
          <a:p>
            <a:r>
              <a:rPr lang="id-ID" b="1" dirty="0"/>
              <a:t>2. Uji Konduktivitas (Uji Hantaran Listrik)  </a:t>
            </a:r>
            <a:endParaRPr lang="en-US" b="1" dirty="0"/>
          </a:p>
          <a:p>
            <a:r>
              <a:rPr lang="id-ID" dirty="0"/>
              <a:t>Emulsi ketika fase kontinyu adalah air dapat dianggap memiliki konduktivitas yang tinggi dibanding emulsi yang fase kontinyunya adalah minyak. Ketika sepasang elektrode dihubungkan dengan sebuah lampu dan sumber listrik,  dimasukkan dalam emulsi m/a, lampu akan menyala karena menghantarkan arus untuk kedua elektrode. Jika lampu tidak menyala, diasumsikan bahwa sistem a/m. </a:t>
            </a:r>
          </a:p>
          <a:p>
            <a:endParaRPr lang="en-US" dirty="0"/>
          </a:p>
          <a:p>
            <a:endParaRPr lang="en-US" dirty="0"/>
          </a:p>
        </p:txBody>
      </p:sp>
    </p:spTree>
    <p:extLst>
      <p:ext uri="{BB962C8B-B14F-4D97-AF65-F5344CB8AC3E}">
        <p14:creationId xmlns:p14="http://schemas.microsoft.com/office/powerpoint/2010/main" val="1850395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PENENTUAN TIPE EMULSI</a:t>
            </a:r>
            <a:endParaRPr lang="en-US" dirty="0"/>
          </a:p>
        </p:txBody>
      </p:sp>
      <p:sp>
        <p:nvSpPr>
          <p:cNvPr id="3" name="Content Placeholder 2"/>
          <p:cNvSpPr>
            <a:spLocks noGrp="1"/>
          </p:cNvSpPr>
          <p:nvPr>
            <p:ph idx="1"/>
          </p:nvPr>
        </p:nvSpPr>
        <p:spPr/>
        <p:txBody>
          <a:bodyPr/>
          <a:lstStyle/>
          <a:p>
            <a:r>
              <a:rPr lang="id-ID" b="1" dirty="0"/>
              <a:t>3. Uji Kelarutan Warna. </a:t>
            </a:r>
            <a:endParaRPr lang="en-US" b="1" dirty="0" smtClean="0"/>
          </a:p>
          <a:p>
            <a:r>
              <a:rPr lang="id-ID" dirty="0" smtClean="0"/>
              <a:t>Bahwa </a:t>
            </a:r>
            <a:r>
              <a:rPr lang="id-ID" dirty="0"/>
              <a:t>suatu pewarna larut air akan larut dalam fase berair dari emulsi. Sementara zat warna larut minyak akan ditarik oleh fase minyak. </a:t>
            </a:r>
            <a:endParaRPr lang="en-US" dirty="0" smtClean="0"/>
          </a:p>
          <a:p>
            <a:r>
              <a:rPr lang="id-ID" dirty="0" smtClean="0"/>
              <a:t>Jadi</a:t>
            </a:r>
            <a:r>
              <a:rPr lang="id-ID" dirty="0"/>
              <a:t>, ketika pengujian mikroskopik menunjukkan bahwa  zat warna larut air menyebar dalam fase kontinyu maka dapat diasumsikan bahwa tipe m/a, dan sebaliknya bila menggunakan sejumlah kecil pewarna larut minyak, dan terjadi pewarnaan fase kontinyu maka menunjukkan tipe a/m. </a:t>
            </a:r>
          </a:p>
          <a:p>
            <a:endParaRPr lang="en-US" dirty="0"/>
          </a:p>
        </p:txBody>
      </p:sp>
    </p:spTree>
    <p:extLst>
      <p:ext uri="{BB962C8B-B14F-4D97-AF65-F5344CB8AC3E}">
        <p14:creationId xmlns:p14="http://schemas.microsoft.com/office/powerpoint/2010/main" val="1050633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PENENTUAN TIPE EMULSI</a:t>
            </a:r>
            <a:endParaRPr lang="en-US" dirty="0"/>
          </a:p>
        </p:txBody>
      </p:sp>
      <p:sp>
        <p:nvSpPr>
          <p:cNvPr id="3" name="Content Placeholder 2"/>
          <p:cNvSpPr>
            <a:spLocks noGrp="1"/>
          </p:cNvSpPr>
          <p:nvPr>
            <p:ph idx="1"/>
          </p:nvPr>
        </p:nvSpPr>
        <p:spPr/>
        <p:txBody>
          <a:bodyPr>
            <a:normAutofit/>
          </a:bodyPr>
          <a:lstStyle/>
          <a:p>
            <a:r>
              <a:rPr lang="id-ID" b="1" dirty="0"/>
              <a:t>4. Tes Fluoresensi  </a:t>
            </a:r>
            <a:endParaRPr lang="en-US" b="1" dirty="0" smtClean="0"/>
          </a:p>
          <a:p>
            <a:r>
              <a:rPr lang="id-ID" dirty="0" smtClean="0"/>
              <a:t>Banyak </a:t>
            </a:r>
            <a:r>
              <a:rPr lang="id-ID" dirty="0"/>
              <a:t>minyak jika dipaparkan pada sinar UV, maka akan berfluoresensi, jika tetesan emulsi dibentangkan dalam lampu fluoresensi di bawah mikroskop dan semuanya berfluoresensi, menunjukkan emulsi a/m. Tapi jika emulsi m/a, fluoresensinya berbintik-bintik. </a:t>
            </a:r>
          </a:p>
          <a:p>
            <a:endParaRPr lang="en-US" dirty="0"/>
          </a:p>
        </p:txBody>
      </p:sp>
    </p:spTree>
    <p:extLst>
      <p:ext uri="{BB962C8B-B14F-4D97-AF65-F5344CB8AC3E}">
        <p14:creationId xmlns:p14="http://schemas.microsoft.com/office/powerpoint/2010/main" val="1528209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PENENTUAN TIPE EMULSI</a:t>
            </a:r>
            <a:endParaRPr lang="en-US" dirty="0"/>
          </a:p>
        </p:txBody>
      </p:sp>
      <p:sp>
        <p:nvSpPr>
          <p:cNvPr id="3" name="Content Placeholder 2"/>
          <p:cNvSpPr>
            <a:spLocks noGrp="1"/>
          </p:cNvSpPr>
          <p:nvPr>
            <p:ph idx="1"/>
          </p:nvPr>
        </p:nvSpPr>
        <p:spPr/>
        <p:txBody>
          <a:bodyPr/>
          <a:lstStyle/>
          <a:p>
            <a:r>
              <a:rPr lang="id-ID" b="1" dirty="0"/>
              <a:t>5. Uji Arah Creaming  </a:t>
            </a:r>
            <a:endParaRPr lang="en-US" b="1" dirty="0" smtClean="0"/>
          </a:p>
          <a:p>
            <a:r>
              <a:rPr lang="id-ID" dirty="0" smtClean="0"/>
              <a:t>Creaming </a:t>
            </a:r>
            <a:r>
              <a:rPr lang="id-ID" dirty="0"/>
              <a:t>adalah fenomena antara dua emulsi yang terpisah dari cairan aslinya ketika salah satunya mengapung pada permukaan lainnya. Konsentrasi fase terdispersi adalah lebih tinggi dalam emulsi yang terpisah. </a:t>
            </a:r>
          </a:p>
          <a:p>
            <a:endParaRPr lang="en-US" dirty="0"/>
          </a:p>
        </p:txBody>
      </p:sp>
    </p:spTree>
    <p:extLst>
      <p:ext uri="{BB962C8B-B14F-4D97-AF65-F5344CB8AC3E}">
        <p14:creationId xmlns:p14="http://schemas.microsoft.com/office/powerpoint/2010/main" val="318145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SUSPENSI</a:t>
            </a:r>
            <a:endParaRPr lang="en-US" dirty="0"/>
          </a:p>
        </p:txBody>
      </p:sp>
      <p:sp>
        <p:nvSpPr>
          <p:cNvPr id="3" name="Content Placeholder 2"/>
          <p:cNvSpPr>
            <a:spLocks noGrp="1"/>
          </p:cNvSpPr>
          <p:nvPr>
            <p:ph idx="1"/>
          </p:nvPr>
        </p:nvSpPr>
        <p:spPr/>
        <p:txBody>
          <a:bodyPr/>
          <a:lstStyle/>
          <a:p>
            <a:r>
              <a:rPr lang="en-US" dirty="0" err="1" smtClean="0"/>
              <a:t>Pengertian</a:t>
            </a:r>
            <a:r>
              <a:rPr lang="en-US" dirty="0" smtClean="0"/>
              <a:t> </a:t>
            </a:r>
          </a:p>
          <a:p>
            <a:r>
              <a:rPr lang="sv-SE" dirty="0"/>
              <a:t>Suspensi adalah suatu dispersi kasar di mana partikel zat padat yang tidak larut,</a:t>
            </a:r>
          </a:p>
          <a:p>
            <a:r>
              <a:rPr lang="en-US" dirty="0" err="1"/>
              <a:t>terdispersi</a:t>
            </a:r>
            <a:r>
              <a:rPr lang="en-US" dirty="0"/>
              <a:t> </a:t>
            </a:r>
            <a:r>
              <a:rPr lang="en-US" dirty="0" err="1"/>
              <a:t>dalam</a:t>
            </a:r>
            <a:r>
              <a:rPr lang="en-US" dirty="0"/>
              <a:t> </a:t>
            </a:r>
            <a:r>
              <a:rPr lang="en-US" dirty="0" err="1"/>
              <a:t>suatu</a:t>
            </a:r>
            <a:r>
              <a:rPr lang="en-US" dirty="0"/>
              <a:t> medium </a:t>
            </a:r>
            <a:r>
              <a:rPr lang="en-US" dirty="0" err="1"/>
              <a:t>cair</a:t>
            </a:r>
            <a:r>
              <a:rPr lang="en-US" dirty="0"/>
              <a:t>. </a:t>
            </a:r>
            <a:r>
              <a:rPr lang="en-US" dirty="0" err="1"/>
              <a:t>Terdiri</a:t>
            </a:r>
            <a:r>
              <a:rPr lang="en-US" dirty="0"/>
              <a:t> </a:t>
            </a:r>
            <a:r>
              <a:rPr lang="en-US" dirty="0" err="1"/>
              <a:t>dari</a:t>
            </a:r>
            <a:r>
              <a:rPr lang="en-US" dirty="0"/>
              <a:t> 2 </a:t>
            </a:r>
            <a:r>
              <a:rPr lang="en-US" dirty="0" err="1"/>
              <a:t>fase</a:t>
            </a:r>
            <a:r>
              <a:rPr lang="en-US" dirty="0"/>
              <a:t> yang </a:t>
            </a:r>
            <a:r>
              <a:rPr lang="en-US" dirty="0" err="1"/>
              <a:t>tidak</a:t>
            </a:r>
            <a:r>
              <a:rPr lang="en-US" dirty="0"/>
              <a:t> </a:t>
            </a:r>
            <a:r>
              <a:rPr lang="en-US" dirty="0" err="1"/>
              <a:t>saling</a:t>
            </a:r>
            <a:r>
              <a:rPr lang="en-US" dirty="0"/>
              <a:t> </a:t>
            </a:r>
            <a:r>
              <a:rPr lang="en-US" dirty="0" err="1"/>
              <a:t>bercampur</a:t>
            </a:r>
            <a:r>
              <a:rPr lang="en-US" dirty="0"/>
              <a:t> </a:t>
            </a:r>
            <a:r>
              <a:rPr lang="en-US" dirty="0" err="1"/>
              <a:t>yaitu</a:t>
            </a:r>
            <a:endParaRPr lang="en-US" dirty="0"/>
          </a:p>
          <a:p>
            <a:r>
              <a:rPr lang="it-IT" dirty="0"/>
              <a:t>fase terdispersi (zat padat) dan fase pendispersi (pelarut – air).</a:t>
            </a:r>
            <a:endParaRPr lang="en-US" dirty="0"/>
          </a:p>
        </p:txBody>
      </p:sp>
    </p:spTree>
    <p:extLst>
      <p:ext uri="{BB962C8B-B14F-4D97-AF65-F5344CB8AC3E}">
        <p14:creationId xmlns:p14="http://schemas.microsoft.com/office/powerpoint/2010/main" val="3036986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0672" cy="1039427"/>
          </a:xfrm>
        </p:spPr>
        <p:txBody>
          <a:bodyPr/>
          <a:lstStyle/>
          <a:p>
            <a:r>
              <a:rPr lang="id-ID" dirty="0"/>
              <a:t>STABILITAS FISIK DARI EMULSI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id-ID" dirty="0"/>
              <a:t>Ketidakstabilan dari emulsi dapat digolongkan menjadi: </a:t>
            </a:r>
          </a:p>
          <a:p>
            <a:r>
              <a:rPr lang="id-ID" b="1" dirty="0"/>
              <a:t>1. Creaming dan Sedimentasi </a:t>
            </a:r>
            <a:endParaRPr lang="en-US" b="1" dirty="0" smtClean="0"/>
          </a:p>
          <a:p>
            <a:r>
              <a:rPr lang="id-ID" dirty="0" smtClean="0"/>
              <a:t> </a:t>
            </a:r>
            <a:r>
              <a:rPr lang="id-ID" dirty="0"/>
              <a:t>Creaming adalah gerakan ke atas dari tetesan relatif zat terdispersi ke fase kontinu, </a:t>
            </a:r>
            <a:endParaRPr lang="en-US" dirty="0" smtClean="0"/>
          </a:p>
          <a:p>
            <a:r>
              <a:rPr lang="en-US" dirty="0" smtClean="0"/>
              <a:t>S</a:t>
            </a:r>
            <a:r>
              <a:rPr lang="id-ID" dirty="0" smtClean="0"/>
              <a:t>edimentasi </a:t>
            </a:r>
            <a:r>
              <a:rPr lang="id-ID" dirty="0"/>
              <a:t>adalah proses pembalikan yaitu gerakan ke bawah dari partikel</a:t>
            </a:r>
            <a:r>
              <a:rPr lang="id-ID" dirty="0" smtClean="0"/>
              <a:t>.</a:t>
            </a:r>
            <a:endParaRPr lang="en-US" dirty="0" smtClean="0"/>
          </a:p>
          <a:p>
            <a:r>
              <a:rPr lang="id-ID" dirty="0" smtClean="0"/>
              <a:t> </a:t>
            </a:r>
            <a:r>
              <a:rPr lang="id-ID" dirty="0"/>
              <a:t>Kecepatan sedimentasi tetesan atau </a:t>
            </a:r>
            <a:r>
              <a:rPr lang="id-ID" dirty="0" smtClean="0"/>
              <a:t>partikel </a:t>
            </a:r>
            <a:r>
              <a:rPr lang="id-ID" dirty="0"/>
              <a:t>dalam cairan dihubungkan dengan hukum Stokes. </a:t>
            </a:r>
            <a:endParaRPr lang="en-US" dirty="0" smtClean="0"/>
          </a:p>
          <a:p>
            <a:r>
              <a:rPr lang="id-ID" b="1" dirty="0" smtClean="0"/>
              <a:t>2</a:t>
            </a:r>
            <a:r>
              <a:rPr lang="id-ID" b="1" dirty="0"/>
              <a:t>. Agregasi (flokulasi) dan Koalesensi </a:t>
            </a:r>
            <a:endParaRPr lang="en-US" b="1" dirty="0" smtClean="0"/>
          </a:p>
          <a:p>
            <a:r>
              <a:rPr lang="id-ID" dirty="0" smtClean="0"/>
              <a:t> </a:t>
            </a:r>
            <a:r>
              <a:rPr lang="id-ID" dirty="0"/>
              <a:t>Flokulasi adalah penyatuan </a:t>
            </a:r>
            <a:r>
              <a:rPr lang="id-ID" dirty="0" smtClean="0"/>
              <a:t>partikel</a:t>
            </a:r>
            <a:r>
              <a:rPr lang="en-US" dirty="0" smtClean="0"/>
              <a:t>.</a:t>
            </a:r>
          </a:p>
          <a:p>
            <a:r>
              <a:rPr lang="en-US" dirty="0"/>
              <a:t>K</a:t>
            </a:r>
            <a:r>
              <a:rPr lang="id-ID" dirty="0" smtClean="0"/>
              <a:t>oalesen </a:t>
            </a:r>
            <a:r>
              <a:rPr lang="id-ID" dirty="0"/>
              <a:t>adalah penggabungan aglomerat menjadi tetesan yang lebih besar atau </a:t>
            </a:r>
            <a:r>
              <a:rPr lang="id-ID" dirty="0" smtClean="0"/>
              <a:t>tetesan-tetesan</a:t>
            </a:r>
            <a:endParaRPr lang="en-US" dirty="0" smtClean="0"/>
          </a:p>
          <a:p>
            <a:endParaRPr lang="en-US" dirty="0"/>
          </a:p>
        </p:txBody>
      </p:sp>
    </p:spTree>
    <p:extLst>
      <p:ext uri="{BB962C8B-B14F-4D97-AF65-F5344CB8AC3E}">
        <p14:creationId xmlns:p14="http://schemas.microsoft.com/office/powerpoint/2010/main" val="1924947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STABILITAS FISIK DARI EMULSI </a:t>
            </a:r>
            <a:endParaRPr lang="en-US" dirty="0"/>
          </a:p>
        </p:txBody>
      </p:sp>
      <p:sp>
        <p:nvSpPr>
          <p:cNvPr id="3" name="Content Placeholder 2"/>
          <p:cNvSpPr>
            <a:spLocks noGrp="1"/>
          </p:cNvSpPr>
          <p:nvPr>
            <p:ph idx="1"/>
          </p:nvPr>
        </p:nvSpPr>
        <p:spPr/>
        <p:txBody>
          <a:bodyPr>
            <a:normAutofit/>
          </a:bodyPr>
          <a:lstStyle/>
          <a:p>
            <a:r>
              <a:rPr lang="id-ID" b="1" dirty="0"/>
              <a:t>3. Berbagai jenis perubahan kimia dan fisika </a:t>
            </a:r>
          </a:p>
          <a:p>
            <a:r>
              <a:rPr lang="id-ID" b="1" dirty="0"/>
              <a:t>4. Inversi fase  </a:t>
            </a:r>
            <a:endParaRPr lang="en-US" b="1" dirty="0" smtClean="0"/>
          </a:p>
          <a:p>
            <a:r>
              <a:rPr lang="id-ID" dirty="0" smtClean="0"/>
              <a:t>Emulsi </a:t>
            </a:r>
            <a:r>
              <a:rPr lang="id-ID" dirty="0"/>
              <a:t>dikatakan membalik ketika perubahan emulsi dari M/A ke A/M atau sebaliknya</a:t>
            </a:r>
            <a:r>
              <a:rPr lang="id-ID" dirty="0" smtClean="0"/>
              <a:t>.</a:t>
            </a:r>
            <a:endParaRPr lang="en-US" dirty="0" smtClean="0"/>
          </a:p>
          <a:p>
            <a:r>
              <a:rPr lang="id-ID" dirty="0" smtClean="0"/>
              <a:t> </a:t>
            </a:r>
            <a:r>
              <a:rPr lang="id-ID" dirty="0"/>
              <a:t>Inversi kadang-kadang terjadi dengan penambahan elektrolit atau dengan mengubah rasio fase volume. </a:t>
            </a:r>
          </a:p>
        </p:txBody>
      </p:sp>
    </p:spTree>
    <p:extLst>
      <p:ext uri="{BB962C8B-B14F-4D97-AF65-F5344CB8AC3E}">
        <p14:creationId xmlns:p14="http://schemas.microsoft.com/office/powerpoint/2010/main" val="382691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Emulgator</a:t>
            </a:r>
            <a:endParaRPr lang="en-US" dirty="0"/>
          </a:p>
        </p:txBody>
      </p:sp>
      <p:sp>
        <p:nvSpPr>
          <p:cNvPr id="3" name="Content Placeholder 2"/>
          <p:cNvSpPr>
            <a:spLocks noGrp="1"/>
          </p:cNvSpPr>
          <p:nvPr>
            <p:ph idx="1"/>
          </p:nvPr>
        </p:nvSpPr>
        <p:spPr/>
        <p:txBody>
          <a:bodyPr>
            <a:normAutofit/>
          </a:bodyPr>
          <a:lstStyle/>
          <a:p>
            <a:r>
              <a:rPr lang="id-ID" dirty="0"/>
              <a:t>TEORI EMULSIFIKASI </a:t>
            </a:r>
            <a:endParaRPr lang="en-US" dirty="0" smtClean="0"/>
          </a:p>
          <a:p>
            <a:r>
              <a:rPr lang="id-ID" dirty="0" smtClean="0"/>
              <a:t>menjelaskan </a:t>
            </a:r>
            <a:r>
              <a:rPr lang="id-ID" dirty="0"/>
              <a:t>bagaimana emulsi dapat dibuat sehingga memperlihatkan suatu tipe emulsi dan kestabilan produk yang </a:t>
            </a:r>
            <a:r>
              <a:rPr lang="id-ID" dirty="0" smtClean="0"/>
              <a:t>baik.</a:t>
            </a:r>
            <a:endParaRPr lang="en-US" dirty="0"/>
          </a:p>
          <a:p>
            <a:r>
              <a:rPr lang="en-US" dirty="0"/>
              <a:t>S</a:t>
            </a:r>
            <a:r>
              <a:rPr lang="id-ID" dirty="0" smtClean="0"/>
              <a:t>uatu </a:t>
            </a:r>
            <a:r>
              <a:rPr lang="id-ID" dirty="0"/>
              <a:t>emulsi membutuhkan zat pengemulsi atau </a:t>
            </a:r>
            <a:r>
              <a:rPr lang="id-ID" dirty="0" smtClean="0"/>
              <a:t>emulgator.</a:t>
            </a:r>
            <a:endParaRPr lang="id-ID" dirty="0"/>
          </a:p>
          <a:p>
            <a:r>
              <a:rPr lang="id-ID" dirty="0"/>
              <a:t>Emulgator adalah bahan aktif permukaan yang menurunkan tegangan antarmuka  antara minyak dan air dan mengelilingi tetesan terdispersi  dengan membentuk lapisan yang kuat untuk mencegah koalesensi dan pemisahan fase terdispersi</a:t>
            </a:r>
          </a:p>
          <a:p>
            <a:endParaRPr lang="en-US" dirty="0"/>
          </a:p>
        </p:txBody>
      </p:sp>
    </p:spTree>
    <p:extLst>
      <p:ext uri="{BB962C8B-B14F-4D97-AF65-F5344CB8AC3E}">
        <p14:creationId xmlns:p14="http://schemas.microsoft.com/office/powerpoint/2010/main" val="1195850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SIFAT-SIFAT EMULGATOR YANG DIINGINKAN </a:t>
            </a:r>
            <a:endParaRPr lang="en-US" dirty="0"/>
          </a:p>
        </p:txBody>
      </p:sp>
      <p:sp>
        <p:nvSpPr>
          <p:cNvPr id="3" name="Content Placeholder 2"/>
          <p:cNvSpPr>
            <a:spLocks noGrp="1"/>
          </p:cNvSpPr>
          <p:nvPr>
            <p:ph idx="1"/>
          </p:nvPr>
        </p:nvSpPr>
        <p:spPr/>
        <p:txBody>
          <a:bodyPr/>
          <a:lstStyle/>
          <a:p>
            <a:r>
              <a:rPr lang="id-ID" dirty="0"/>
              <a:t>1. Harus efektif pada permukaan dan mengurangi tegangan antarmuka sampai di bawah 10 dyne/cm. </a:t>
            </a:r>
          </a:p>
          <a:p>
            <a:r>
              <a:rPr lang="id-ID" dirty="0"/>
              <a:t>2. Harus diabsorbsi cepat di sekitar tetesan terdispersi sebagai lapisan kental mengadheren yang dapat mencegah koalesensi.  </a:t>
            </a:r>
          </a:p>
          <a:p>
            <a:r>
              <a:rPr lang="id-ID" dirty="0"/>
              <a:t>3. Memberikan tetesan-tetesan yang potensialnya listriknya cukup sehingga terjadi saling tolak-menolak. </a:t>
            </a:r>
          </a:p>
          <a:p>
            <a:r>
              <a:rPr lang="id-ID" dirty="0"/>
              <a:t>4. Harus meningkatkan viskositas emulsi. 5. Harus efektif pada konsentrasi rendah</a:t>
            </a:r>
          </a:p>
          <a:p>
            <a:endParaRPr lang="en-US" dirty="0"/>
          </a:p>
        </p:txBody>
      </p:sp>
    </p:spTree>
    <p:extLst>
      <p:ext uri="{BB962C8B-B14F-4D97-AF65-F5344CB8AC3E}">
        <p14:creationId xmlns:p14="http://schemas.microsoft.com/office/powerpoint/2010/main" val="861967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MEKANISME KERJA EMULGATOR</a:t>
            </a:r>
            <a:endParaRPr lang="en-US" b="1" dirty="0"/>
          </a:p>
        </p:txBody>
      </p:sp>
      <p:sp>
        <p:nvSpPr>
          <p:cNvPr id="3" name="Content Placeholder 2"/>
          <p:cNvSpPr>
            <a:spLocks noGrp="1"/>
          </p:cNvSpPr>
          <p:nvPr>
            <p:ph idx="1"/>
          </p:nvPr>
        </p:nvSpPr>
        <p:spPr/>
        <p:txBody>
          <a:bodyPr>
            <a:normAutofit/>
          </a:bodyPr>
          <a:lstStyle/>
          <a:p>
            <a:r>
              <a:rPr lang="id-ID" b="1" dirty="0"/>
              <a:t>1. Penurunan Tegangan Antarmuka  </a:t>
            </a:r>
            <a:endParaRPr lang="en-US" b="1" dirty="0" smtClean="0"/>
          </a:p>
          <a:p>
            <a:r>
              <a:rPr lang="id-ID" dirty="0" smtClean="0"/>
              <a:t>Peranan </a:t>
            </a:r>
            <a:r>
              <a:rPr lang="id-ID" dirty="0"/>
              <a:t>emulgator adalah sebagai pemberi batas antarmuka masing-masing cairan dan mencegah penggabungan antar partikel-partikel sehingga dapat mencegah flokulasi. </a:t>
            </a:r>
          </a:p>
          <a:p>
            <a:r>
              <a:rPr lang="id-ID" b="1" dirty="0"/>
              <a:t>2. Pembentuk Lapisan Antarmuka  </a:t>
            </a:r>
            <a:endParaRPr lang="en-US" b="1" dirty="0" smtClean="0"/>
          </a:p>
          <a:p>
            <a:r>
              <a:rPr lang="id-ID" dirty="0" smtClean="0"/>
              <a:t>Pengemulsi </a:t>
            </a:r>
            <a:r>
              <a:rPr lang="id-ID" dirty="0"/>
              <a:t>membentuk lapisan tipis monomolekuler pada permukaan fase terdispersi. Hal ini berdasarkan sifat amfifil (suka minyak dan air) dan pengemulsi yang cenderung untuk menempatkan dirinya pada tempat yang disukai. </a:t>
            </a:r>
            <a:endParaRPr lang="en-US" dirty="0" smtClean="0"/>
          </a:p>
          <a:p>
            <a:endParaRPr lang="en-US" dirty="0"/>
          </a:p>
        </p:txBody>
      </p:sp>
    </p:spTree>
    <p:extLst>
      <p:ext uri="{BB962C8B-B14F-4D97-AF65-F5344CB8AC3E}">
        <p14:creationId xmlns:p14="http://schemas.microsoft.com/office/powerpoint/2010/main" val="4001047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MEKANISME KERJA EMULGATOR</a:t>
            </a:r>
            <a:endParaRPr lang="en-US" dirty="0"/>
          </a:p>
        </p:txBody>
      </p:sp>
      <p:sp>
        <p:nvSpPr>
          <p:cNvPr id="3" name="Content Placeholder 2"/>
          <p:cNvSpPr>
            <a:spLocks noGrp="1"/>
          </p:cNvSpPr>
          <p:nvPr>
            <p:ph idx="1"/>
          </p:nvPr>
        </p:nvSpPr>
        <p:spPr/>
        <p:txBody>
          <a:bodyPr>
            <a:normAutofit/>
          </a:bodyPr>
          <a:lstStyle/>
          <a:p>
            <a:r>
              <a:rPr lang="id-ID" b="1" dirty="0" smtClean="0"/>
              <a:t>3. Penolakan Elektrik  </a:t>
            </a:r>
            <a:endParaRPr lang="en-US" b="1" dirty="0" smtClean="0"/>
          </a:p>
          <a:p>
            <a:r>
              <a:rPr lang="id-ID" dirty="0" smtClean="0"/>
              <a:t> Lapisan antarmuka bertindak sebagai pembatas sehingga menghalangi penggabungan</a:t>
            </a:r>
            <a:r>
              <a:rPr lang="en-US" dirty="0" smtClean="0"/>
              <a:t>.</a:t>
            </a:r>
            <a:endParaRPr lang="en-US" dirty="0"/>
          </a:p>
        </p:txBody>
      </p:sp>
    </p:spTree>
    <p:extLst>
      <p:ext uri="{BB962C8B-B14F-4D97-AF65-F5344CB8AC3E}">
        <p14:creationId xmlns:p14="http://schemas.microsoft.com/office/powerpoint/2010/main" val="2804754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PEMBAGIAN EMULGATOR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id-ID" dirty="0"/>
              <a:t>Berdasarkan struktur kimianya, emulgator dibagi menjadi   :    </a:t>
            </a:r>
          </a:p>
          <a:p>
            <a:pPr marL="0" indent="0">
              <a:buNone/>
            </a:pPr>
            <a:r>
              <a:rPr lang="id-ID" b="1" dirty="0"/>
              <a:t> a. Bahan pengemulsi sintetik  </a:t>
            </a:r>
          </a:p>
          <a:p>
            <a:r>
              <a:rPr lang="id-ID" b="1" dirty="0"/>
              <a:t>1.  Anionik </a:t>
            </a:r>
            <a:endParaRPr lang="en-US" b="1" dirty="0" smtClean="0"/>
          </a:p>
          <a:p>
            <a:r>
              <a:rPr lang="id-ID" dirty="0" smtClean="0"/>
              <a:t>pada </a:t>
            </a:r>
            <a:r>
              <a:rPr lang="id-ID" dirty="0"/>
              <a:t>sub bagian ini ialah surfaktan bermuatan (-)   </a:t>
            </a:r>
            <a:endParaRPr lang="en-US" dirty="0" smtClean="0"/>
          </a:p>
          <a:p>
            <a:r>
              <a:rPr lang="id-ID" dirty="0" smtClean="0"/>
              <a:t> </a:t>
            </a:r>
            <a:r>
              <a:rPr lang="id-ID" dirty="0"/>
              <a:t>Contoh: Na, K  dan garam-garam ammonium dari asam oleat dan laurat yang larut dalam air dan baik sebagai bahan pengemulsi tipe o/w. </a:t>
            </a:r>
            <a:endParaRPr lang="en-US" dirty="0" smtClean="0"/>
          </a:p>
          <a:p>
            <a:r>
              <a:rPr lang="id-ID" dirty="0" smtClean="0"/>
              <a:t>Bahan </a:t>
            </a:r>
            <a:r>
              <a:rPr lang="id-ID" dirty="0"/>
              <a:t>pengemulsi ini rasanya tidak menyenangkan dan mengiritasi saluran pencernaan.</a:t>
            </a:r>
          </a:p>
          <a:p>
            <a:r>
              <a:rPr lang="id-ID" b="1" dirty="0"/>
              <a:t> 2. </a:t>
            </a:r>
            <a:r>
              <a:rPr lang="id-ID" b="1" dirty="0" smtClean="0"/>
              <a:t>Kationik</a:t>
            </a:r>
            <a:endParaRPr lang="en-US" b="1" dirty="0" smtClean="0"/>
          </a:p>
          <a:p>
            <a:r>
              <a:rPr lang="id-ID" dirty="0" smtClean="0"/>
              <a:t> </a:t>
            </a:r>
            <a:r>
              <a:rPr lang="id-ID" dirty="0"/>
              <a:t>Aktivitas permukaan pada kelompok ini bermuatan (+). </a:t>
            </a:r>
            <a:endParaRPr lang="en-US" dirty="0" smtClean="0"/>
          </a:p>
          <a:p>
            <a:r>
              <a:rPr lang="id-ID" dirty="0" smtClean="0"/>
              <a:t>Komponen </a:t>
            </a:r>
            <a:r>
              <a:rPr lang="id-ID" dirty="0"/>
              <a:t>ini bertindak sebagai bakterisid dan juga menghasilkan emulsi antiinfeksi seperti pada lotion kulit dan krim.  </a:t>
            </a:r>
            <a:endParaRPr lang="en-US" dirty="0" smtClean="0"/>
          </a:p>
          <a:p>
            <a:r>
              <a:rPr lang="id-ID" b="1" dirty="0"/>
              <a:t>3. Non ionic.</a:t>
            </a:r>
            <a:endParaRPr lang="en-US" b="1" dirty="0"/>
          </a:p>
          <a:p>
            <a:r>
              <a:rPr lang="id-ID" dirty="0"/>
              <a:t> </a:t>
            </a:r>
            <a:r>
              <a:rPr lang="id-ID" dirty="0" smtClean="0"/>
              <a:t>Merupakan </a:t>
            </a:r>
            <a:r>
              <a:rPr lang="id-ID" dirty="0"/>
              <a:t>surfaktan yang digunakan sebagai bahan pengemulsi untuk kerja keseimbangan molekul antara hidrofik dan lipofilik. </a:t>
            </a:r>
          </a:p>
          <a:p>
            <a:endParaRPr lang="en-US" dirty="0"/>
          </a:p>
          <a:p>
            <a:endParaRPr lang="id-ID" dirty="0"/>
          </a:p>
        </p:txBody>
      </p:sp>
    </p:spTree>
    <p:extLst>
      <p:ext uri="{BB962C8B-B14F-4D97-AF65-F5344CB8AC3E}">
        <p14:creationId xmlns:p14="http://schemas.microsoft.com/office/powerpoint/2010/main" val="4060096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PEMBAGIAN EMULGATOR</a:t>
            </a:r>
            <a:endParaRPr lang="en-US" dirty="0"/>
          </a:p>
        </p:txBody>
      </p:sp>
      <p:sp>
        <p:nvSpPr>
          <p:cNvPr id="3" name="Content Placeholder 2"/>
          <p:cNvSpPr>
            <a:spLocks noGrp="1"/>
          </p:cNvSpPr>
          <p:nvPr>
            <p:ph idx="1"/>
          </p:nvPr>
        </p:nvSpPr>
        <p:spPr>
          <a:xfrm>
            <a:off x="457200" y="1676400"/>
            <a:ext cx="8229600" cy="4373563"/>
          </a:xfrm>
        </p:spPr>
        <p:txBody>
          <a:bodyPr/>
          <a:lstStyle/>
          <a:p>
            <a:pPr marL="0" indent="0">
              <a:buNone/>
            </a:pPr>
            <a:r>
              <a:rPr lang="en-US" b="1" dirty="0" err="1" smtClean="0"/>
              <a:t>B.Bahan</a:t>
            </a:r>
            <a:r>
              <a:rPr lang="en-US" b="1" dirty="0" smtClean="0"/>
              <a:t> </a:t>
            </a:r>
            <a:r>
              <a:rPr lang="en-US" b="1" dirty="0" err="1" smtClean="0"/>
              <a:t>pengemulsi</a:t>
            </a:r>
            <a:r>
              <a:rPr lang="en-US" b="1" dirty="0" smtClean="0"/>
              <a:t> </a:t>
            </a:r>
            <a:r>
              <a:rPr lang="en-US" b="1" dirty="0" err="1" smtClean="0"/>
              <a:t>dari</a:t>
            </a:r>
            <a:r>
              <a:rPr lang="en-US" b="1" dirty="0" smtClean="0"/>
              <a:t> </a:t>
            </a:r>
            <a:r>
              <a:rPr lang="id-ID" b="1" dirty="0" smtClean="0"/>
              <a:t>alam </a:t>
            </a:r>
            <a:endParaRPr lang="en-US" b="1" dirty="0"/>
          </a:p>
          <a:p>
            <a:pPr indent="-342900"/>
            <a:r>
              <a:rPr lang="id-ID" b="1" dirty="0" smtClean="0"/>
              <a:t>1</a:t>
            </a:r>
            <a:r>
              <a:rPr lang="id-ID" b="1" dirty="0"/>
              <a:t>. Berasal dari tumbuhan Karbohidrat </a:t>
            </a:r>
            <a:endParaRPr lang="en-US" b="1" dirty="0" smtClean="0"/>
          </a:p>
          <a:p>
            <a:pPr indent="-342900"/>
            <a:r>
              <a:rPr lang="id-ID" dirty="0" smtClean="0"/>
              <a:t>seperti </a:t>
            </a:r>
            <a:r>
              <a:rPr lang="id-ID" dirty="0"/>
              <a:t>akasia, tragakan, pektin.Derivat selulosa </a:t>
            </a:r>
          </a:p>
          <a:p>
            <a:r>
              <a:rPr lang="id-ID" b="1" dirty="0"/>
              <a:t>2. Berasal dari hewan </a:t>
            </a:r>
            <a:endParaRPr lang="en-US" b="1" dirty="0" smtClean="0"/>
          </a:p>
          <a:p>
            <a:r>
              <a:rPr lang="id-ID" dirty="0" smtClean="0"/>
              <a:t>Gelatin </a:t>
            </a:r>
            <a:r>
              <a:rPr lang="id-ID" dirty="0"/>
              <a:t>Kuning telur dan kasein Lemak bulu domba dan kolesterol </a:t>
            </a:r>
          </a:p>
          <a:p>
            <a:r>
              <a:rPr lang="id-ID" b="1" dirty="0"/>
              <a:t>c. Padatan terbagi halus </a:t>
            </a:r>
          </a:p>
          <a:p>
            <a:endParaRPr lang="en-US" dirty="0"/>
          </a:p>
        </p:txBody>
      </p:sp>
    </p:spTree>
    <p:extLst>
      <p:ext uri="{BB962C8B-B14F-4D97-AF65-F5344CB8AC3E}">
        <p14:creationId xmlns:p14="http://schemas.microsoft.com/office/powerpoint/2010/main" val="415261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PEMBAGIAN EMULGATOR</a:t>
            </a:r>
            <a:endParaRPr lang="en-US" dirty="0"/>
          </a:p>
        </p:txBody>
      </p:sp>
      <p:sp>
        <p:nvSpPr>
          <p:cNvPr id="3" name="Content Placeholder 2"/>
          <p:cNvSpPr>
            <a:spLocks noGrp="1"/>
          </p:cNvSpPr>
          <p:nvPr>
            <p:ph idx="1"/>
          </p:nvPr>
        </p:nvSpPr>
        <p:spPr/>
        <p:txBody>
          <a:bodyPr>
            <a:normAutofit/>
          </a:bodyPr>
          <a:lstStyle/>
          <a:p>
            <a:r>
              <a:rPr lang="id-ID" dirty="0"/>
              <a:t>Berdasarkan mekanisme kerjanya, emulgator dibagi </a:t>
            </a:r>
            <a:r>
              <a:rPr lang="id-ID" dirty="0" smtClean="0"/>
              <a:t>menjadi</a:t>
            </a:r>
            <a:endParaRPr lang="en-US" dirty="0" smtClean="0"/>
          </a:p>
          <a:p>
            <a:r>
              <a:rPr lang="id-ID" b="1" dirty="0" smtClean="0"/>
              <a:t>a</a:t>
            </a:r>
            <a:r>
              <a:rPr lang="id-ID" b="1" dirty="0"/>
              <a:t>.  Lapisan Monomolekuler </a:t>
            </a:r>
            <a:endParaRPr lang="en-US" b="1" dirty="0" smtClean="0"/>
          </a:p>
          <a:p>
            <a:r>
              <a:rPr lang="id-ID" dirty="0" smtClean="0"/>
              <a:t>Emulgator </a:t>
            </a:r>
            <a:r>
              <a:rPr lang="id-ID" dirty="0"/>
              <a:t>ini mampu menghasilkan emulsi dengan membentuk lapisan tunggal dari molekul atau ion antarmuka air atau minyak yang diabsorpsi. </a:t>
            </a:r>
          </a:p>
          <a:p>
            <a:r>
              <a:rPr lang="id-ID" b="1" dirty="0"/>
              <a:t>b.  Lapisan </a:t>
            </a:r>
            <a:r>
              <a:rPr lang="id-ID" b="1" dirty="0" smtClean="0"/>
              <a:t>Multimolekuler</a:t>
            </a:r>
            <a:endParaRPr lang="en-US" b="1" dirty="0" smtClean="0"/>
          </a:p>
          <a:p>
            <a:r>
              <a:rPr lang="id-ID" dirty="0" smtClean="0"/>
              <a:t>  </a:t>
            </a:r>
            <a:r>
              <a:rPr lang="id-ID" dirty="0"/>
              <a:t>Lapisan liofilik yang terhidrasi membentuk lapisan multimolekuler di sekeliling tetesan dari minyak yang terdispersi. </a:t>
            </a:r>
          </a:p>
        </p:txBody>
      </p:sp>
    </p:spTree>
    <p:extLst>
      <p:ext uri="{BB962C8B-B14F-4D97-AF65-F5344CB8AC3E}">
        <p14:creationId xmlns:p14="http://schemas.microsoft.com/office/powerpoint/2010/main" val="760041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PEMBAGIAN EMULGATOR</a:t>
            </a:r>
            <a:endParaRPr lang="en-US" dirty="0"/>
          </a:p>
        </p:txBody>
      </p:sp>
      <p:sp>
        <p:nvSpPr>
          <p:cNvPr id="3" name="Content Placeholder 2"/>
          <p:cNvSpPr>
            <a:spLocks noGrp="1"/>
          </p:cNvSpPr>
          <p:nvPr>
            <p:ph idx="1"/>
          </p:nvPr>
        </p:nvSpPr>
        <p:spPr/>
        <p:txBody>
          <a:bodyPr/>
          <a:lstStyle/>
          <a:p>
            <a:r>
              <a:rPr lang="id-ID" b="1" dirty="0"/>
              <a:t>c.  Lapisan Partikel Padat  </a:t>
            </a:r>
            <a:endParaRPr lang="en-US" b="1" dirty="0"/>
          </a:p>
          <a:p>
            <a:r>
              <a:rPr lang="id-ID" dirty="0"/>
              <a:t> Partikel padat yang kecil dibasahi baik oleh fase cair dan non cair yang bereaksi sebagai emulgator. Jika partikel terlalu hidrofilik, partikel tersebut tinggal dalam fase cair, tetapi jika terlalu hidrofobik partikel tersebut terdispersi dengan sempurna dalam fase minyak. </a:t>
            </a:r>
          </a:p>
          <a:p>
            <a:endParaRPr lang="en-US" dirty="0"/>
          </a:p>
          <a:p>
            <a:endParaRPr lang="en-US" dirty="0"/>
          </a:p>
        </p:txBody>
      </p:sp>
    </p:spTree>
    <p:extLst>
      <p:ext uri="{BB962C8B-B14F-4D97-AF65-F5344CB8AC3E}">
        <p14:creationId xmlns:p14="http://schemas.microsoft.com/office/powerpoint/2010/main" val="655454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sediaan</a:t>
            </a:r>
            <a:r>
              <a:rPr lang="en-US" dirty="0" smtClean="0"/>
              <a:t> </a:t>
            </a:r>
            <a:r>
              <a:rPr lang="en-US" dirty="0" err="1" smtClean="0"/>
              <a:t>suspensi</a:t>
            </a:r>
            <a:endParaRPr lang="en-US" dirty="0"/>
          </a:p>
        </p:txBody>
      </p:sp>
      <p:sp>
        <p:nvSpPr>
          <p:cNvPr id="3" name="Content Placeholder 2"/>
          <p:cNvSpPr>
            <a:spLocks noGrp="1"/>
          </p:cNvSpPr>
          <p:nvPr>
            <p:ph idx="1"/>
          </p:nvPr>
        </p:nvSpPr>
        <p:spPr/>
        <p:txBody>
          <a:bodyPr/>
          <a:lstStyle/>
          <a:p>
            <a:r>
              <a:rPr lang="en-US" dirty="0" err="1">
                <a:latin typeface="Agency FB" pitchFamily="34" charset="0"/>
              </a:rPr>
              <a:t>Contoh</a:t>
            </a:r>
            <a:r>
              <a:rPr lang="en-US" dirty="0">
                <a:latin typeface="Agency FB" pitchFamily="34" charset="0"/>
              </a:rPr>
              <a:t> </a:t>
            </a:r>
            <a:r>
              <a:rPr lang="en-US" dirty="0" err="1">
                <a:latin typeface="Agency FB" pitchFamily="34" charset="0"/>
              </a:rPr>
              <a:t>sediaan</a:t>
            </a:r>
            <a:r>
              <a:rPr lang="en-US" dirty="0">
                <a:latin typeface="Agency FB" pitchFamily="34" charset="0"/>
              </a:rPr>
              <a:t> </a:t>
            </a:r>
            <a:r>
              <a:rPr lang="en-US" dirty="0" err="1">
                <a:latin typeface="Agency FB" pitchFamily="34" charset="0"/>
              </a:rPr>
              <a:t>suspensi</a:t>
            </a:r>
            <a:r>
              <a:rPr lang="en-US" dirty="0">
                <a:latin typeface="Agency FB" pitchFamily="34" charset="0"/>
              </a:rPr>
              <a:t> </a:t>
            </a:r>
            <a:r>
              <a:rPr lang="en-US" dirty="0" err="1">
                <a:latin typeface="Agency FB" pitchFamily="34" charset="0"/>
              </a:rPr>
              <a:t>yaitu</a:t>
            </a:r>
            <a:r>
              <a:rPr lang="en-US" dirty="0">
                <a:latin typeface="Agency FB" pitchFamily="34" charset="0"/>
              </a:rPr>
              <a:t> </a:t>
            </a:r>
            <a:r>
              <a:rPr lang="en-US" dirty="0" err="1">
                <a:latin typeface="Agency FB" pitchFamily="34" charset="0"/>
              </a:rPr>
              <a:t>diantaranya</a:t>
            </a:r>
            <a:r>
              <a:rPr lang="en-US" dirty="0">
                <a:latin typeface="Agency FB" pitchFamily="34" charset="0"/>
              </a:rPr>
              <a:t>:</a:t>
            </a:r>
          </a:p>
          <a:p>
            <a:r>
              <a:rPr lang="en-US" dirty="0">
                <a:latin typeface="Agency FB" pitchFamily="34" charset="0"/>
              </a:rPr>
              <a:t>1. Oral, </a:t>
            </a:r>
            <a:r>
              <a:rPr lang="en-US" dirty="0" err="1">
                <a:latin typeface="Agency FB" pitchFamily="34" charset="0"/>
              </a:rPr>
              <a:t>contoh</a:t>
            </a:r>
            <a:r>
              <a:rPr lang="en-US" dirty="0">
                <a:latin typeface="Agency FB" pitchFamily="34" charset="0"/>
              </a:rPr>
              <a:t>: </a:t>
            </a:r>
            <a:r>
              <a:rPr lang="en-US" dirty="0" err="1">
                <a:latin typeface="Agency FB" pitchFamily="34" charset="0"/>
              </a:rPr>
              <a:t>suspensi</a:t>
            </a:r>
            <a:r>
              <a:rPr lang="en-US" dirty="0">
                <a:latin typeface="Agency FB" pitchFamily="34" charset="0"/>
              </a:rPr>
              <a:t> </a:t>
            </a:r>
            <a:r>
              <a:rPr lang="en-US" dirty="0" err="1">
                <a:latin typeface="Agency FB" pitchFamily="34" charset="0"/>
              </a:rPr>
              <a:t>kloramfenikol</a:t>
            </a:r>
            <a:r>
              <a:rPr lang="en-US" dirty="0">
                <a:latin typeface="Agency FB" pitchFamily="34" charset="0"/>
              </a:rPr>
              <a:t>, rifampicin, </a:t>
            </a:r>
            <a:r>
              <a:rPr lang="en-US" dirty="0" err="1">
                <a:latin typeface="Agency FB" pitchFamily="34" charset="0"/>
              </a:rPr>
              <a:t>dan</a:t>
            </a:r>
            <a:r>
              <a:rPr lang="en-US" dirty="0">
                <a:latin typeface="Agency FB" pitchFamily="34" charset="0"/>
              </a:rPr>
              <a:t> lain-lain.</a:t>
            </a:r>
          </a:p>
          <a:p>
            <a:r>
              <a:rPr lang="es-ES" dirty="0">
                <a:latin typeface="Agency FB" pitchFamily="34" charset="0"/>
              </a:rPr>
              <a:t>2. Ocular, </a:t>
            </a:r>
            <a:r>
              <a:rPr lang="es-ES" dirty="0" err="1">
                <a:latin typeface="Agency FB" pitchFamily="34" charset="0"/>
              </a:rPr>
              <a:t>contoh</a:t>
            </a:r>
            <a:r>
              <a:rPr lang="es-ES" dirty="0">
                <a:latin typeface="Agency FB" pitchFamily="34" charset="0"/>
              </a:rPr>
              <a:t>: </a:t>
            </a:r>
            <a:r>
              <a:rPr lang="es-ES" dirty="0" err="1">
                <a:latin typeface="Agency FB" pitchFamily="34" charset="0"/>
              </a:rPr>
              <a:t>suspensi</a:t>
            </a:r>
            <a:r>
              <a:rPr lang="es-ES" dirty="0">
                <a:latin typeface="Agency FB" pitchFamily="34" charset="0"/>
              </a:rPr>
              <a:t> </a:t>
            </a:r>
            <a:r>
              <a:rPr lang="es-ES" dirty="0" err="1">
                <a:latin typeface="Agency FB" pitchFamily="34" charset="0"/>
              </a:rPr>
              <a:t>hidrokortison</a:t>
            </a:r>
            <a:r>
              <a:rPr lang="es-ES" dirty="0">
                <a:latin typeface="Agency FB" pitchFamily="34" charset="0"/>
              </a:rPr>
              <a:t> </a:t>
            </a:r>
            <a:r>
              <a:rPr lang="es-ES" dirty="0" err="1">
                <a:latin typeface="Agency FB" pitchFamily="34" charset="0"/>
              </a:rPr>
              <a:t>asetat</a:t>
            </a:r>
            <a:r>
              <a:rPr lang="es-ES" dirty="0">
                <a:latin typeface="Agency FB" pitchFamily="34" charset="0"/>
              </a:rPr>
              <a:t>.</a:t>
            </a:r>
          </a:p>
          <a:p>
            <a:r>
              <a:rPr lang="en-US" dirty="0">
                <a:latin typeface="Agency FB" pitchFamily="34" charset="0"/>
              </a:rPr>
              <a:t>3. </a:t>
            </a:r>
            <a:r>
              <a:rPr lang="en-US" dirty="0" err="1">
                <a:latin typeface="Agency FB" pitchFamily="34" charset="0"/>
              </a:rPr>
              <a:t>Otic</a:t>
            </a:r>
            <a:r>
              <a:rPr lang="en-US" dirty="0">
                <a:latin typeface="Agency FB" pitchFamily="34" charset="0"/>
              </a:rPr>
              <a:t>, </a:t>
            </a:r>
            <a:r>
              <a:rPr lang="en-US" dirty="0" err="1">
                <a:latin typeface="Agency FB" pitchFamily="34" charset="0"/>
              </a:rPr>
              <a:t>contoh</a:t>
            </a:r>
            <a:r>
              <a:rPr lang="en-US" dirty="0">
                <a:latin typeface="Agency FB" pitchFamily="34" charset="0"/>
              </a:rPr>
              <a:t>: </a:t>
            </a:r>
            <a:r>
              <a:rPr lang="en-US" dirty="0" err="1">
                <a:latin typeface="Agency FB" pitchFamily="34" charset="0"/>
              </a:rPr>
              <a:t>suspensi</a:t>
            </a:r>
            <a:r>
              <a:rPr lang="en-US" dirty="0">
                <a:latin typeface="Agency FB" pitchFamily="34" charset="0"/>
              </a:rPr>
              <a:t> </a:t>
            </a:r>
            <a:r>
              <a:rPr lang="en-US" dirty="0" err="1">
                <a:latin typeface="Agency FB" pitchFamily="34" charset="0"/>
              </a:rPr>
              <a:t>hidrokortison</a:t>
            </a:r>
            <a:r>
              <a:rPr lang="en-US" dirty="0">
                <a:latin typeface="Agency FB" pitchFamily="34" charset="0"/>
              </a:rPr>
              <a:t>.</a:t>
            </a:r>
          </a:p>
          <a:p>
            <a:r>
              <a:rPr lang="it-IT" dirty="0">
                <a:latin typeface="Agency FB" pitchFamily="34" charset="0"/>
              </a:rPr>
              <a:t>4. Parenteral, contoh: suspensi penicilin G (i.m).</a:t>
            </a:r>
          </a:p>
          <a:p>
            <a:r>
              <a:rPr lang="en-US" dirty="0">
                <a:latin typeface="Agency FB" pitchFamily="34" charset="0"/>
              </a:rPr>
              <a:t>5. Rectal, </a:t>
            </a:r>
            <a:r>
              <a:rPr lang="en-US" dirty="0" err="1">
                <a:latin typeface="Agency FB" pitchFamily="34" charset="0"/>
              </a:rPr>
              <a:t>contoh</a:t>
            </a:r>
            <a:r>
              <a:rPr lang="en-US" dirty="0">
                <a:latin typeface="Agency FB" pitchFamily="34" charset="0"/>
              </a:rPr>
              <a:t>: </a:t>
            </a:r>
            <a:r>
              <a:rPr lang="en-US" dirty="0" err="1">
                <a:latin typeface="Agency FB" pitchFamily="34" charset="0"/>
              </a:rPr>
              <a:t>suspensi</a:t>
            </a:r>
            <a:r>
              <a:rPr lang="en-US" dirty="0">
                <a:latin typeface="Agency FB" pitchFamily="34" charset="0"/>
              </a:rPr>
              <a:t> </a:t>
            </a:r>
            <a:r>
              <a:rPr lang="en-US" dirty="0" err="1">
                <a:latin typeface="Agency FB" pitchFamily="34" charset="0"/>
              </a:rPr>
              <a:t>paranitro</a:t>
            </a:r>
            <a:r>
              <a:rPr lang="en-US" dirty="0">
                <a:latin typeface="Agency FB" pitchFamily="34" charset="0"/>
              </a:rPr>
              <a:t> </a:t>
            </a:r>
            <a:r>
              <a:rPr lang="en-US" dirty="0" err="1">
                <a:latin typeface="Agency FB" pitchFamily="34" charset="0"/>
              </a:rPr>
              <a:t>sulfathiazol</a:t>
            </a:r>
            <a:r>
              <a:rPr lang="en-US" dirty="0">
                <a:latin typeface="Agency FB" pitchFamily="34" charset="0"/>
              </a:rPr>
              <a:t>.</a:t>
            </a:r>
          </a:p>
          <a:p>
            <a:r>
              <a:rPr lang="en-US" dirty="0">
                <a:latin typeface="Agency FB" pitchFamily="34" charset="0"/>
              </a:rPr>
              <a:t>6. Topical, </a:t>
            </a:r>
            <a:r>
              <a:rPr lang="en-US" dirty="0" err="1">
                <a:latin typeface="Agency FB" pitchFamily="34" charset="0"/>
              </a:rPr>
              <a:t>contoh</a:t>
            </a:r>
            <a:r>
              <a:rPr lang="en-US" dirty="0">
                <a:latin typeface="Agency FB" pitchFamily="34" charset="0"/>
              </a:rPr>
              <a:t>: </a:t>
            </a:r>
            <a:r>
              <a:rPr lang="en-US" dirty="0" err="1">
                <a:latin typeface="Agency FB" pitchFamily="34" charset="0"/>
              </a:rPr>
              <a:t>caladin</a:t>
            </a:r>
            <a:r>
              <a:rPr lang="en-US" dirty="0">
                <a:latin typeface="Agency FB" pitchFamily="34" charset="0"/>
              </a:rPr>
              <a:t> </a:t>
            </a:r>
            <a:r>
              <a:rPr lang="en-US" dirty="0" err="1">
                <a:latin typeface="Agency FB" pitchFamily="34" charset="0"/>
              </a:rPr>
              <a:t>losio</a:t>
            </a:r>
            <a:r>
              <a:rPr lang="en-US" dirty="0">
                <a:latin typeface="Agency FB"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95800"/>
            <a:ext cx="3581400" cy="165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152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867819"/>
            <a:ext cx="3810000" cy="2143125"/>
          </a:xfrm>
        </p:spPr>
      </p:pic>
    </p:spTree>
    <p:extLst>
      <p:ext uri="{BB962C8B-B14F-4D97-AF65-F5344CB8AC3E}">
        <p14:creationId xmlns:p14="http://schemas.microsoft.com/office/powerpoint/2010/main" val="2735820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ALASAN DIBUAT SUSPENSI</a:t>
            </a:r>
            <a:endParaRPr lang="en-US" dirty="0"/>
          </a:p>
        </p:txBody>
      </p:sp>
      <p:sp>
        <p:nvSpPr>
          <p:cNvPr id="3" name="Content Placeholder 2"/>
          <p:cNvSpPr>
            <a:spLocks noGrp="1"/>
          </p:cNvSpPr>
          <p:nvPr>
            <p:ph idx="1"/>
          </p:nvPr>
        </p:nvSpPr>
        <p:spPr/>
        <p:txBody>
          <a:bodyPr/>
          <a:lstStyle/>
          <a:p>
            <a:r>
              <a:rPr lang="en-US" dirty="0" err="1"/>
              <a:t>Suspensi</a:t>
            </a:r>
            <a:r>
              <a:rPr lang="en-US" dirty="0"/>
              <a:t> </a:t>
            </a:r>
            <a:r>
              <a:rPr lang="en-US" dirty="0" err="1"/>
              <a:t>dibuat</a:t>
            </a:r>
            <a:r>
              <a:rPr lang="en-US" dirty="0"/>
              <a:t> </a:t>
            </a:r>
            <a:r>
              <a:rPr lang="en-US" dirty="0" err="1"/>
              <a:t>karena</a:t>
            </a:r>
            <a:r>
              <a:rPr lang="en-US" dirty="0"/>
              <a:t> </a:t>
            </a:r>
            <a:r>
              <a:rPr lang="en-US" dirty="0" err="1"/>
              <a:t>alasan</a:t>
            </a:r>
            <a:r>
              <a:rPr lang="en-US" dirty="0"/>
              <a:t> </a:t>
            </a:r>
            <a:r>
              <a:rPr lang="en-US" dirty="0" err="1"/>
              <a:t>utama</a:t>
            </a:r>
            <a:r>
              <a:rPr lang="en-US" dirty="0"/>
              <a:t> </a:t>
            </a:r>
            <a:r>
              <a:rPr lang="en-US" dirty="0" err="1"/>
              <a:t>yaitu</a:t>
            </a:r>
            <a:r>
              <a:rPr lang="en-US" dirty="0"/>
              <a:t> </a:t>
            </a:r>
            <a:r>
              <a:rPr lang="en-US" dirty="0" err="1"/>
              <a:t>dimana</a:t>
            </a:r>
            <a:r>
              <a:rPr lang="en-US" dirty="0"/>
              <a:t> </a:t>
            </a:r>
            <a:r>
              <a:rPr lang="en-US" dirty="0" err="1"/>
              <a:t>zat</a:t>
            </a:r>
            <a:r>
              <a:rPr lang="en-US" dirty="0"/>
              <a:t> </a:t>
            </a:r>
            <a:r>
              <a:rPr lang="en-US" dirty="0" err="1"/>
              <a:t>aktifnya</a:t>
            </a:r>
            <a:r>
              <a:rPr lang="en-US" dirty="0"/>
              <a:t> </a:t>
            </a:r>
            <a:r>
              <a:rPr lang="en-US" dirty="0" err="1"/>
              <a:t>tidak</a:t>
            </a:r>
            <a:r>
              <a:rPr lang="en-US" dirty="0"/>
              <a:t> </a:t>
            </a:r>
            <a:r>
              <a:rPr lang="en-US" dirty="0" err="1"/>
              <a:t>larut</a:t>
            </a:r>
            <a:r>
              <a:rPr lang="en-US" dirty="0"/>
              <a:t> </a:t>
            </a:r>
            <a:r>
              <a:rPr lang="en-US" dirty="0" err="1" smtClean="0"/>
              <a:t>dalam</a:t>
            </a:r>
            <a:r>
              <a:rPr lang="en-US" dirty="0"/>
              <a:t> </a:t>
            </a:r>
            <a:r>
              <a:rPr lang="en-US" dirty="0" err="1" smtClean="0"/>
              <a:t>pelarutnya</a:t>
            </a:r>
            <a:r>
              <a:rPr lang="en-US" dirty="0"/>
              <a:t>. </a:t>
            </a:r>
            <a:endParaRPr lang="en-US" dirty="0" smtClean="0"/>
          </a:p>
          <a:p>
            <a:r>
              <a:rPr lang="en-US" dirty="0" err="1" smtClean="0"/>
              <a:t>Namun</a:t>
            </a:r>
            <a:r>
              <a:rPr lang="en-US" dirty="0"/>
              <a:t>, </a:t>
            </a:r>
            <a:r>
              <a:rPr lang="en-US" dirty="0" err="1"/>
              <a:t>diformulasi</a:t>
            </a:r>
            <a:r>
              <a:rPr lang="en-US" dirty="0"/>
              <a:t> </a:t>
            </a:r>
            <a:r>
              <a:rPr lang="en-US" dirty="0" err="1"/>
              <a:t>sedemikian</a:t>
            </a:r>
            <a:r>
              <a:rPr lang="en-US" dirty="0"/>
              <a:t> </a:t>
            </a:r>
            <a:r>
              <a:rPr lang="en-US" dirty="0" err="1"/>
              <a:t>rupa</a:t>
            </a:r>
            <a:r>
              <a:rPr lang="en-US" dirty="0"/>
              <a:t> </a:t>
            </a:r>
            <a:r>
              <a:rPr lang="en-US" dirty="0" err="1"/>
              <a:t>sehingga</a:t>
            </a:r>
            <a:r>
              <a:rPr lang="en-US" dirty="0"/>
              <a:t> </a:t>
            </a:r>
            <a:r>
              <a:rPr lang="en-US" dirty="0" err="1"/>
              <a:t>zat</a:t>
            </a:r>
            <a:r>
              <a:rPr lang="en-US" dirty="0"/>
              <a:t> </a:t>
            </a:r>
            <a:r>
              <a:rPr lang="en-US" dirty="0" err="1"/>
              <a:t>aktif</a:t>
            </a:r>
            <a:r>
              <a:rPr lang="en-US" dirty="0"/>
              <a:t> </a:t>
            </a:r>
            <a:r>
              <a:rPr lang="en-US" dirty="0" err="1"/>
              <a:t>tersebut</a:t>
            </a:r>
            <a:r>
              <a:rPr lang="en-US" dirty="0"/>
              <a:t> </a:t>
            </a:r>
            <a:r>
              <a:rPr lang="en-US" dirty="0" err="1"/>
              <a:t>berada</a:t>
            </a:r>
            <a:r>
              <a:rPr lang="en-US" dirty="0"/>
              <a:t> </a:t>
            </a:r>
            <a:r>
              <a:rPr lang="en-US" dirty="0" err="1" smtClean="0"/>
              <a:t>dalam</a:t>
            </a:r>
            <a:r>
              <a:rPr lang="en-US" dirty="0"/>
              <a:t> </a:t>
            </a:r>
            <a:r>
              <a:rPr lang="en-US" dirty="0" err="1" smtClean="0"/>
              <a:t>suatu</a:t>
            </a:r>
            <a:r>
              <a:rPr lang="en-US" dirty="0" smtClean="0"/>
              <a:t> </a:t>
            </a:r>
            <a:r>
              <a:rPr lang="en-US" dirty="0" err="1"/>
              <a:t>sediaan</a:t>
            </a:r>
            <a:r>
              <a:rPr lang="en-US" dirty="0"/>
              <a:t> yang </a:t>
            </a:r>
            <a:r>
              <a:rPr lang="en-US" dirty="0" err="1"/>
              <a:t>stabil</a:t>
            </a:r>
            <a:r>
              <a:rPr lang="en-US" dirty="0"/>
              <a:t>.</a:t>
            </a:r>
          </a:p>
        </p:txBody>
      </p:sp>
    </p:spTree>
    <p:extLst>
      <p:ext uri="{BB962C8B-B14F-4D97-AF65-F5344CB8AC3E}">
        <p14:creationId xmlns:p14="http://schemas.microsoft.com/office/powerpoint/2010/main" val="148416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KRITERIA SUSPENSI YANG BAIK</a:t>
            </a:r>
            <a:endParaRPr lang="en-US" dirty="0"/>
          </a:p>
        </p:txBody>
      </p:sp>
      <p:sp>
        <p:nvSpPr>
          <p:cNvPr id="3" name="Content Placeholder 2"/>
          <p:cNvSpPr>
            <a:spLocks noGrp="1"/>
          </p:cNvSpPr>
          <p:nvPr>
            <p:ph idx="1"/>
          </p:nvPr>
        </p:nvSpPr>
        <p:spPr/>
        <p:txBody>
          <a:bodyPr>
            <a:noAutofit/>
          </a:bodyPr>
          <a:lstStyle/>
          <a:p>
            <a:r>
              <a:rPr lang="en-US" sz="2800" dirty="0" err="1">
                <a:latin typeface="Andalus" pitchFamily="18" charset="-78"/>
                <a:cs typeface="Andalus" pitchFamily="18" charset="-78"/>
              </a:rPr>
              <a:t>Kriteria</a:t>
            </a:r>
            <a:r>
              <a:rPr lang="en-US" sz="2800" dirty="0">
                <a:latin typeface="Andalus" pitchFamily="18" charset="-78"/>
                <a:cs typeface="Andalus" pitchFamily="18" charset="-78"/>
              </a:rPr>
              <a:t> </a:t>
            </a:r>
            <a:r>
              <a:rPr lang="en-US" sz="2800" dirty="0" err="1">
                <a:latin typeface="Andalus" pitchFamily="18" charset="-78"/>
                <a:cs typeface="Andalus" pitchFamily="18" charset="-78"/>
              </a:rPr>
              <a:t>suspensi</a:t>
            </a:r>
            <a:r>
              <a:rPr lang="en-US" sz="2800" dirty="0">
                <a:latin typeface="Andalus" pitchFamily="18" charset="-78"/>
                <a:cs typeface="Andalus" pitchFamily="18" charset="-78"/>
              </a:rPr>
              <a:t> yang </a:t>
            </a:r>
            <a:r>
              <a:rPr lang="en-US" sz="2800" dirty="0" err="1">
                <a:latin typeface="Andalus" pitchFamily="18" charset="-78"/>
                <a:cs typeface="Andalus" pitchFamily="18" charset="-78"/>
              </a:rPr>
              <a:t>baik</a:t>
            </a:r>
            <a:r>
              <a:rPr lang="en-US" sz="2800" dirty="0">
                <a:latin typeface="Andalus" pitchFamily="18" charset="-78"/>
                <a:cs typeface="Andalus" pitchFamily="18" charset="-78"/>
              </a:rPr>
              <a:t> </a:t>
            </a:r>
            <a:r>
              <a:rPr lang="en-US" sz="2800" dirty="0" err="1">
                <a:latin typeface="Andalus" pitchFamily="18" charset="-78"/>
                <a:cs typeface="Andalus" pitchFamily="18" charset="-78"/>
              </a:rPr>
              <a:t>sebagai</a:t>
            </a:r>
            <a:r>
              <a:rPr lang="en-US" sz="2800" dirty="0">
                <a:latin typeface="Andalus" pitchFamily="18" charset="-78"/>
                <a:cs typeface="Andalus" pitchFamily="18" charset="-78"/>
              </a:rPr>
              <a:t> </a:t>
            </a:r>
            <a:r>
              <a:rPr lang="en-US" sz="2800" dirty="0" err="1">
                <a:latin typeface="Andalus" pitchFamily="18" charset="-78"/>
                <a:cs typeface="Andalus" pitchFamily="18" charset="-78"/>
              </a:rPr>
              <a:t>berikut</a:t>
            </a:r>
            <a:r>
              <a:rPr lang="en-US" sz="2800" dirty="0">
                <a:latin typeface="Andalus" pitchFamily="18" charset="-78"/>
                <a:cs typeface="Andalus" pitchFamily="18" charset="-78"/>
              </a:rPr>
              <a:t>.</a:t>
            </a:r>
          </a:p>
          <a:p>
            <a:r>
              <a:rPr lang="en-US" sz="2000" dirty="0">
                <a:latin typeface="Andalus" pitchFamily="18" charset="-78"/>
                <a:cs typeface="Andalus" pitchFamily="18" charset="-78"/>
              </a:rPr>
              <a:t>1. </a:t>
            </a:r>
            <a:r>
              <a:rPr lang="en-US" sz="2000" dirty="0" err="1">
                <a:latin typeface="Andalus" pitchFamily="18" charset="-78"/>
                <a:cs typeface="Andalus" pitchFamily="18" charset="-78"/>
              </a:rPr>
              <a:t>Zat</a:t>
            </a:r>
            <a:r>
              <a:rPr lang="en-US" sz="2000" dirty="0">
                <a:latin typeface="Andalus" pitchFamily="18" charset="-78"/>
                <a:cs typeface="Andalus" pitchFamily="18" charset="-78"/>
              </a:rPr>
              <a:t> yang </a:t>
            </a:r>
            <a:r>
              <a:rPr lang="en-US" sz="2000" dirty="0" err="1">
                <a:latin typeface="Andalus" pitchFamily="18" charset="-78"/>
                <a:cs typeface="Andalus" pitchFamily="18" charset="-78"/>
              </a:rPr>
              <a:t>tersuspensi</a:t>
            </a:r>
            <a:r>
              <a:rPr lang="en-US" sz="2000" dirty="0">
                <a:latin typeface="Andalus" pitchFamily="18" charset="-78"/>
                <a:cs typeface="Andalus" pitchFamily="18" charset="-78"/>
              </a:rPr>
              <a:t> </a:t>
            </a:r>
            <a:r>
              <a:rPr lang="en-US" sz="2000" dirty="0" err="1">
                <a:latin typeface="Andalus" pitchFamily="18" charset="-78"/>
                <a:cs typeface="Andalus" pitchFamily="18" charset="-78"/>
              </a:rPr>
              <a:t>tidak</a:t>
            </a:r>
            <a:r>
              <a:rPr lang="en-US" sz="2000" dirty="0">
                <a:latin typeface="Andalus" pitchFamily="18" charset="-78"/>
                <a:cs typeface="Andalus" pitchFamily="18" charset="-78"/>
              </a:rPr>
              <a:t> </a:t>
            </a:r>
            <a:r>
              <a:rPr lang="en-US" sz="2000" dirty="0" err="1">
                <a:latin typeface="Andalus" pitchFamily="18" charset="-78"/>
                <a:cs typeface="Andalus" pitchFamily="18" charset="-78"/>
              </a:rPr>
              <a:t>boleh</a:t>
            </a:r>
            <a:r>
              <a:rPr lang="en-US" sz="2000" dirty="0">
                <a:latin typeface="Andalus" pitchFamily="18" charset="-78"/>
                <a:cs typeface="Andalus" pitchFamily="18" charset="-78"/>
              </a:rPr>
              <a:t> </a:t>
            </a:r>
            <a:r>
              <a:rPr lang="en-US" sz="2000" dirty="0" err="1">
                <a:latin typeface="Andalus" pitchFamily="18" charset="-78"/>
                <a:cs typeface="Andalus" pitchFamily="18" charset="-78"/>
              </a:rPr>
              <a:t>cepat</a:t>
            </a:r>
            <a:r>
              <a:rPr lang="en-US" sz="2000" dirty="0">
                <a:latin typeface="Andalus" pitchFamily="18" charset="-78"/>
                <a:cs typeface="Andalus" pitchFamily="18" charset="-78"/>
              </a:rPr>
              <a:t> </a:t>
            </a:r>
            <a:r>
              <a:rPr lang="en-US" sz="2000" dirty="0" err="1">
                <a:latin typeface="Andalus" pitchFamily="18" charset="-78"/>
                <a:cs typeface="Andalus" pitchFamily="18" charset="-78"/>
              </a:rPr>
              <a:t>mengendap</a:t>
            </a:r>
            <a:r>
              <a:rPr lang="en-US" sz="2000" dirty="0">
                <a:latin typeface="Andalus" pitchFamily="18" charset="-78"/>
                <a:cs typeface="Andalus" pitchFamily="18" charset="-78"/>
              </a:rPr>
              <a:t>.</a:t>
            </a:r>
          </a:p>
          <a:p>
            <a:r>
              <a:rPr lang="sv-SE" sz="2000" dirty="0">
                <a:latin typeface="Andalus" pitchFamily="18" charset="-78"/>
                <a:cs typeface="Andalus" pitchFamily="18" charset="-78"/>
              </a:rPr>
              <a:t>2. Bila mengendap, maka bila dikocok harus segera terdispersi.</a:t>
            </a:r>
          </a:p>
          <a:p>
            <a:r>
              <a:rPr lang="en-US" sz="2000" dirty="0">
                <a:latin typeface="Andalus" pitchFamily="18" charset="-78"/>
                <a:cs typeface="Andalus" pitchFamily="18" charset="-78"/>
              </a:rPr>
              <a:t>3. </a:t>
            </a:r>
            <a:r>
              <a:rPr lang="en-US" sz="2000" dirty="0" err="1">
                <a:latin typeface="Andalus" pitchFamily="18" charset="-78"/>
                <a:cs typeface="Andalus" pitchFamily="18" charset="-78"/>
              </a:rPr>
              <a:t>Mudah</a:t>
            </a:r>
            <a:r>
              <a:rPr lang="en-US" sz="2000" dirty="0">
                <a:latin typeface="Andalus" pitchFamily="18" charset="-78"/>
                <a:cs typeface="Andalus" pitchFamily="18" charset="-78"/>
              </a:rPr>
              <a:t> </a:t>
            </a:r>
            <a:r>
              <a:rPr lang="en-US" sz="2000" dirty="0" err="1">
                <a:latin typeface="Andalus" pitchFamily="18" charset="-78"/>
                <a:cs typeface="Andalus" pitchFamily="18" charset="-78"/>
              </a:rPr>
              <a:t>dituang</a:t>
            </a:r>
            <a:r>
              <a:rPr lang="en-US" sz="2000" dirty="0">
                <a:latin typeface="Andalus" pitchFamily="18" charset="-78"/>
                <a:cs typeface="Andalus" pitchFamily="18" charset="-78"/>
              </a:rPr>
              <a:t> </a:t>
            </a:r>
            <a:r>
              <a:rPr lang="en-US" sz="2000" dirty="0" err="1">
                <a:latin typeface="Andalus" pitchFamily="18" charset="-78"/>
                <a:cs typeface="Andalus" pitchFamily="18" charset="-78"/>
              </a:rPr>
              <a:t>dari</a:t>
            </a:r>
            <a:r>
              <a:rPr lang="en-US" sz="2000" dirty="0">
                <a:latin typeface="Andalus" pitchFamily="18" charset="-78"/>
                <a:cs typeface="Andalus" pitchFamily="18" charset="-78"/>
              </a:rPr>
              <a:t> </a:t>
            </a:r>
            <a:r>
              <a:rPr lang="en-US" sz="2000" dirty="0" err="1">
                <a:latin typeface="Andalus" pitchFamily="18" charset="-78"/>
                <a:cs typeface="Andalus" pitchFamily="18" charset="-78"/>
              </a:rPr>
              <a:t>botol</a:t>
            </a:r>
            <a:r>
              <a:rPr lang="en-US" sz="2000" dirty="0">
                <a:latin typeface="Andalus" pitchFamily="18" charset="-78"/>
                <a:cs typeface="Andalus" pitchFamily="18" charset="-78"/>
              </a:rPr>
              <a:t>.</a:t>
            </a:r>
          </a:p>
          <a:p>
            <a:r>
              <a:rPr lang="en-US" sz="2000" dirty="0">
                <a:latin typeface="Andalus" pitchFamily="18" charset="-78"/>
                <a:cs typeface="Andalus" pitchFamily="18" charset="-78"/>
              </a:rPr>
              <a:t>4. </a:t>
            </a:r>
            <a:r>
              <a:rPr lang="en-US" sz="2000" dirty="0" err="1">
                <a:latin typeface="Andalus" pitchFamily="18" charset="-78"/>
                <a:cs typeface="Andalus" pitchFamily="18" charset="-78"/>
              </a:rPr>
              <a:t>Mudah</a:t>
            </a:r>
            <a:r>
              <a:rPr lang="en-US" sz="2000" dirty="0">
                <a:latin typeface="Andalus" pitchFamily="18" charset="-78"/>
                <a:cs typeface="Andalus" pitchFamily="18" charset="-78"/>
              </a:rPr>
              <a:t> </a:t>
            </a:r>
            <a:r>
              <a:rPr lang="en-US" sz="2000" dirty="0" err="1">
                <a:latin typeface="Andalus" pitchFamily="18" charset="-78"/>
                <a:cs typeface="Andalus" pitchFamily="18" charset="-78"/>
              </a:rPr>
              <a:t>mengalir</a:t>
            </a:r>
            <a:r>
              <a:rPr lang="en-US" sz="2000" dirty="0">
                <a:latin typeface="Andalus" pitchFamily="18" charset="-78"/>
                <a:cs typeface="Andalus" pitchFamily="18" charset="-78"/>
              </a:rPr>
              <a:t> </a:t>
            </a:r>
            <a:r>
              <a:rPr lang="en-US" sz="2000" dirty="0" err="1">
                <a:latin typeface="Andalus" pitchFamily="18" charset="-78"/>
                <a:cs typeface="Andalus" pitchFamily="18" charset="-78"/>
              </a:rPr>
              <a:t>melewati</a:t>
            </a:r>
            <a:r>
              <a:rPr lang="en-US" sz="2000" dirty="0">
                <a:latin typeface="Andalus" pitchFamily="18" charset="-78"/>
                <a:cs typeface="Andalus" pitchFamily="18" charset="-78"/>
              </a:rPr>
              <a:t> </a:t>
            </a:r>
            <a:r>
              <a:rPr lang="en-US" sz="2000" dirty="0" err="1">
                <a:latin typeface="Andalus" pitchFamily="18" charset="-78"/>
                <a:cs typeface="Andalus" pitchFamily="18" charset="-78"/>
              </a:rPr>
              <a:t>jarum</a:t>
            </a:r>
            <a:r>
              <a:rPr lang="en-US" sz="2000" dirty="0">
                <a:latin typeface="Andalus" pitchFamily="18" charset="-78"/>
                <a:cs typeface="Andalus" pitchFamily="18" charset="-78"/>
              </a:rPr>
              <a:t> </a:t>
            </a:r>
            <a:r>
              <a:rPr lang="en-US" sz="2000" dirty="0" err="1">
                <a:latin typeface="Andalus" pitchFamily="18" charset="-78"/>
                <a:cs typeface="Andalus" pitchFamily="18" charset="-78"/>
              </a:rPr>
              <a:t>suntik</a:t>
            </a:r>
            <a:r>
              <a:rPr lang="en-US" sz="2000" dirty="0">
                <a:latin typeface="Andalus" pitchFamily="18" charset="-78"/>
                <a:cs typeface="Andalus" pitchFamily="18" charset="-78"/>
              </a:rPr>
              <a:t>, </a:t>
            </a:r>
            <a:r>
              <a:rPr lang="en-US" sz="2000" dirty="0" err="1">
                <a:latin typeface="Andalus" pitchFamily="18" charset="-78"/>
                <a:cs typeface="Andalus" pitchFamily="18" charset="-78"/>
              </a:rPr>
              <a:t>jadi</a:t>
            </a:r>
            <a:r>
              <a:rPr lang="en-US" sz="2000" dirty="0">
                <a:latin typeface="Andalus" pitchFamily="18" charset="-78"/>
                <a:cs typeface="Andalus" pitchFamily="18" charset="-78"/>
              </a:rPr>
              <a:t> </a:t>
            </a:r>
            <a:r>
              <a:rPr lang="en-US" sz="2000" dirty="0" err="1">
                <a:latin typeface="Andalus" pitchFamily="18" charset="-78"/>
                <a:cs typeface="Andalus" pitchFamily="18" charset="-78"/>
              </a:rPr>
              <a:t>tidak</a:t>
            </a:r>
            <a:r>
              <a:rPr lang="en-US" sz="2000" dirty="0">
                <a:latin typeface="Andalus" pitchFamily="18" charset="-78"/>
                <a:cs typeface="Andalus" pitchFamily="18" charset="-78"/>
              </a:rPr>
              <a:t> </a:t>
            </a:r>
            <a:r>
              <a:rPr lang="en-US" sz="2000" dirty="0" err="1">
                <a:latin typeface="Andalus" pitchFamily="18" charset="-78"/>
                <a:cs typeface="Andalus" pitchFamily="18" charset="-78"/>
              </a:rPr>
              <a:t>boleh</a:t>
            </a:r>
            <a:r>
              <a:rPr lang="en-US" sz="2000" dirty="0">
                <a:latin typeface="Andalus" pitchFamily="18" charset="-78"/>
                <a:cs typeface="Andalus" pitchFamily="18" charset="-78"/>
              </a:rPr>
              <a:t> </a:t>
            </a:r>
            <a:r>
              <a:rPr lang="en-US" sz="2000" dirty="0" err="1">
                <a:latin typeface="Andalus" pitchFamily="18" charset="-78"/>
                <a:cs typeface="Andalus" pitchFamily="18" charset="-78"/>
              </a:rPr>
              <a:t>terlalu</a:t>
            </a:r>
            <a:r>
              <a:rPr lang="en-US" sz="2000" dirty="0">
                <a:latin typeface="Andalus" pitchFamily="18" charset="-78"/>
                <a:cs typeface="Andalus" pitchFamily="18" charset="-78"/>
              </a:rPr>
              <a:t> </a:t>
            </a:r>
            <a:r>
              <a:rPr lang="en-US" sz="2000" dirty="0" err="1">
                <a:latin typeface="Andalus" pitchFamily="18" charset="-78"/>
                <a:cs typeface="Andalus" pitchFamily="18" charset="-78"/>
              </a:rPr>
              <a:t>kental</a:t>
            </a:r>
            <a:r>
              <a:rPr lang="en-US" sz="2000" dirty="0">
                <a:latin typeface="Andalus" pitchFamily="18" charset="-78"/>
                <a:cs typeface="Andalus" pitchFamily="18" charset="-78"/>
              </a:rPr>
              <a:t>.</a:t>
            </a:r>
          </a:p>
          <a:p>
            <a:r>
              <a:rPr lang="en-US" sz="2000" dirty="0">
                <a:latin typeface="Andalus" pitchFamily="18" charset="-78"/>
                <a:cs typeface="Andalus" pitchFamily="18" charset="-78"/>
              </a:rPr>
              <a:t>5. </a:t>
            </a:r>
            <a:r>
              <a:rPr lang="en-US" sz="2000" dirty="0" err="1">
                <a:latin typeface="Andalus" pitchFamily="18" charset="-78"/>
                <a:cs typeface="Andalus" pitchFamily="18" charset="-78"/>
              </a:rPr>
              <a:t>Dapat</a:t>
            </a:r>
            <a:r>
              <a:rPr lang="en-US" sz="2000" dirty="0">
                <a:latin typeface="Andalus" pitchFamily="18" charset="-78"/>
                <a:cs typeface="Andalus" pitchFamily="18" charset="-78"/>
              </a:rPr>
              <a:t> </a:t>
            </a:r>
            <a:r>
              <a:rPr lang="en-US" sz="2000" dirty="0" err="1">
                <a:latin typeface="Andalus" pitchFamily="18" charset="-78"/>
                <a:cs typeface="Andalus" pitchFamily="18" charset="-78"/>
              </a:rPr>
              <a:t>tersebar</a:t>
            </a:r>
            <a:r>
              <a:rPr lang="en-US" sz="2000" dirty="0">
                <a:latin typeface="Andalus" pitchFamily="18" charset="-78"/>
                <a:cs typeface="Andalus" pitchFamily="18" charset="-78"/>
              </a:rPr>
              <a:t> </a:t>
            </a:r>
            <a:r>
              <a:rPr lang="en-US" sz="2000" dirty="0" err="1">
                <a:latin typeface="Andalus" pitchFamily="18" charset="-78"/>
                <a:cs typeface="Andalus" pitchFamily="18" charset="-78"/>
              </a:rPr>
              <a:t>dengan</a:t>
            </a:r>
            <a:r>
              <a:rPr lang="en-US" sz="2000" dirty="0">
                <a:latin typeface="Andalus" pitchFamily="18" charset="-78"/>
                <a:cs typeface="Andalus" pitchFamily="18" charset="-78"/>
              </a:rPr>
              <a:t> </a:t>
            </a:r>
            <a:r>
              <a:rPr lang="en-US" sz="2000" dirty="0" err="1">
                <a:latin typeface="Andalus" pitchFamily="18" charset="-78"/>
                <a:cs typeface="Andalus" pitchFamily="18" charset="-78"/>
              </a:rPr>
              <a:t>baik</a:t>
            </a:r>
            <a:r>
              <a:rPr lang="en-US" sz="2000" dirty="0">
                <a:latin typeface="Andalus" pitchFamily="18" charset="-78"/>
                <a:cs typeface="Andalus" pitchFamily="18" charset="-78"/>
              </a:rPr>
              <a:t> di </a:t>
            </a:r>
            <a:r>
              <a:rPr lang="en-US" sz="2000" dirty="0" err="1">
                <a:latin typeface="Andalus" pitchFamily="18" charset="-78"/>
                <a:cs typeface="Andalus" pitchFamily="18" charset="-78"/>
              </a:rPr>
              <a:t>permukaan</a:t>
            </a:r>
            <a:r>
              <a:rPr lang="en-US" sz="2000" dirty="0">
                <a:latin typeface="Andalus" pitchFamily="18" charset="-78"/>
                <a:cs typeface="Andalus" pitchFamily="18" charset="-78"/>
              </a:rPr>
              <a:t> </a:t>
            </a:r>
            <a:r>
              <a:rPr lang="en-US" sz="2000" dirty="0" err="1">
                <a:latin typeface="Andalus" pitchFamily="18" charset="-78"/>
                <a:cs typeface="Andalus" pitchFamily="18" charset="-78"/>
              </a:rPr>
              <a:t>kulit</a:t>
            </a:r>
            <a:r>
              <a:rPr lang="en-US" sz="2000" dirty="0">
                <a:latin typeface="Andalus" pitchFamily="18" charset="-78"/>
                <a:cs typeface="Andalus" pitchFamily="18" charset="-78"/>
              </a:rPr>
              <a:t>.</a:t>
            </a:r>
          </a:p>
          <a:p>
            <a:r>
              <a:rPr lang="en-US" sz="2000" dirty="0">
                <a:latin typeface="Andalus" pitchFamily="18" charset="-78"/>
                <a:cs typeface="Andalus" pitchFamily="18" charset="-78"/>
              </a:rPr>
              <a:t>6. </a:t>
            </a:r>
            <a:r>
              <a:rPr lang="en-US" sz="2000" dirty="0" err="1">
                <a:latin typeface="Andalus" pitchFamily="18" charset="-78"/>
                <a:cs typeface="Andalus" pitchFamily="18" charset="-78"/>
              </a:rPr>
              <a:t>Tidak</a:t>
            </a:r>
            <a:r>
              <a:rPr lang="en-US" sz="2000" dirty="0">
                <a:latin typeface="Andalus" pitchFamily="18" charset="-78"/>
                <a:cs typeface="Andalus" pitchFamily="18" charset="-78"/>
              </a:rPr>
              <a:t> </a:t>
            </a:r>
            <a:r>
              <a:rPr lang="en-US" sz="2000" dirty="0" err="1">
                <a:latin typeface="Andalus" pitchFamily="18" charset="-78"/>
                <a:cs typeface="Andalus" pitchFamily="18" charset="-78"/>
              </a:rPr>
              <a:t>boleh</a:t>
            </a:r>
            <a:r>
              <a:rPr lang="en-US" sz="2000" dirty="0">
                <a:latin typeface="Andalus" pitchFamily="18" charset="-78"/>
                <a:cs typeface="Andalus" pitchFamily="18" charset="-78"/>
              </a:rPr>
              <a:t> </a:t>
            </a:r>
            <a:r>
              <a:rPr lang="en-US" sz="2000" dirty="0" err="1">
                <a:latin typeface="Andalus" pitchFamily="18" charset="-78"/>
                <a:cs typeface="Andalus" pitchFamily="18" charset="-78"/>
              </a:rPr>
              <a:t>sedemikian</a:t>
            </a:r>
            <a:r>
              <a:rPr lang="en-US" sz="2000" dirty="0">
                <a:latin typeface="Andalus" pitchFamily="18" charset="-78"/>
                <a:cs typeface="Andalus" pitchFamily="18" charset="-78"/>
              </a:rPr>
              <a:t> </a:t>
            </a:r>
            <a:r>
              <a:rPr lang="en-US" sz="2000" dirty="0" err="1">
                <a:latin typeface="Andalus" pitchFamily="18" charset="-78"/>
                <a:cs typeface="Andalus" pitchFamily="18" charset="-78"/>
              </a:rPr>
              <a:t>mudah</a:t>
            </a:r>
            <a:r>
              <a:rPr lang="en-US" sz="2000" dirty="0">
                <a:latin typeface="Andalus" pitchFamily="18" charset="-78"/>
                <a:cs typeface="Andalus" pitchFamily="18" charset="-78"/>
              </a:rPr>
              <a:t> </a:t>
            </a:r>
            <a:r>
              <a:rPr lang="en-US" sz="2000" dirty="0" err="1">
                <a:latin typeface="Andalus" pitchFamily="18" charset="-78"/>
                <a:cs typeface="Andalus" pitchFamily="18" charset="-78"/>
              </a:rPr>
              <a:t>bergerak</a:t>
            </a:r>
            <a:r>
              <a:rPr lang="en-US" sz="2000" dirty="0">
                <a:latin typeface="Andalus" pitchFamily="18" charset="-78"/>
                <a:cs typeface="Andalus" pitchFamily="18" charset="-78"/>
              </a:rPr>
              <a:t> </a:t>
            </a:r>
            <a:r>
              <a:rPr lang="en-US" sz="2000" dirty="0" err="1">
                <a:latin typeface="Andalus" pitchFamily="18" charset="-78"/>
                <a:cs typeface="Andalus" pitchFamily="18" charset="-78"/>
              </a:rPr>
              <a:t>sehingga</a:t>
            </a:r>
            <a:r>
              <a:rPr lang="en-US" sz="2000" dirty="0">
                <a:latin typeface="Andalus" pitchFamily="18" charset="-78"/>
                <a:cs typeface="Andalus" pitchFamily="18" charset="-78"/>
              </a:rPr>
              <a:t> </a:t>
            </a:r>
            <a:r>
              <a:rPr lang="en-US" sz="2000" dirty="0" err="1">
                <a:latin typeface="Andalus" pitchFamily="18" charset="-78"/>
                <a:cs typeface="Andalus" pitchFamily="18" charset="-78"/>
              </a:rPr>
              <a:t>gampang</a:t>
            </a:r>
            <a:r>
              <a:rPr lang="en-US" sz="2000" dirty="0">
                <a:latin typeface="Andalus" pitchFamily="18" charset="-78"/>
                <a:cs typeface="Andalus" pitchFamily="18" charset="-78"/>
              </a:rPr>
              <a:t> </a:t>
            </a:r>
            <a:r>
              <a:rPr lang="en-US" sz="2000" dirty="0" err="1">
                <a:latin typeface="Andalus" pitchFamily="18" charset="-78"/>
                <a:cs typeface="Andalus" pitchFamily="18" charset="-78"/>
              </a:rPr>
              <a:t>hilang</a:t>
            </a:r>
            <a:r>
              <a:rPr lang="en-US" sz="2000" dirty="0">
                <a:latin typeface="Andalus" pitchFamily="18" charset="-78"/>
                <a:cs typeface="Andalus" pitchFamily="18" charset="-78"/>
              </a:rPr>
              <a:t>.</a:t>
            </a:r>
          </a:p>
          <a:p>
            <a:r>
              <a:rPr lang="en-US" sz="2000" dirty="0">
                <a:latin typeface="Andalus" pitchFamily="18" charset="-78"/>
                <a:cs typeface="Andalus" pitchFamily="18" charset="-78"/>
              </a:rPr>
              <a:t>7. </a:t>
            </a:r>
            <a:r>
              <a:rPr lang="en-US" sz="2000" dirty="0" err="1">
                <a:latin typeface="Andalus" pitchFamily="18" charset="-78"/>
                <a:cs typeface="Andalus" pitchFamily="18" charset="-78"/>
              </a:rPr>
              <a:t>Dapat</a:t>
            </a:r>
            <a:r>
              <a:rPr lang="en-US" sz="2000" dirty="0">
                <a:latin typeface="Andalus" pitchFamily="18" charset="-78"/>
                <a:cs typeface="Andalus" pitchFamily="18" charset="-78"/>
              </a:rPr>
              <a:t> </a:t>
            </a:r>
            <a:r>
              <a:rPr lang="en-US" sz="2000" dirty="0" err="1">
                <a:latin typeface="Andalus" pitchFamily="18" charset="-78"/>
                <a:cs typeface="Andalus" pitchFamily="18" charset="-78"/>
              </a:rPr>
              <a:t>kering</a:t>
            </a:r>
            <a:r>
              <a:rPr lang="en-US" sz="2000" dirty="0">
                <a:latin typeface="Andalus" pitchFamily="18" charset="-78"/>
                <a:cs typeface="Andalus" pitchFamily="18" charset="-78"/>
              </a:rPr>
              <a:t> </a:t>
            </a:r>
            <a:r>
              <a:rPr lang="en-US" sz="2000" dirty="0" err="1">
                <a:latin typeface="Andalus" pitchFamily="18" charset="-78"/>
                <a:cs typeface="Andalus" pitchFamily="18" charset="-78"/>
              </a:rPr>
              <a:t>dengan</a:t>
            </a:r>
            <a:r>
              <a:rPr lang="en-US" sz="2000" dirty="0">
                <a:latin typeface="Andalus" pitchFamily="18" charset="-78"/>
                <a:cs typeface="Andalus" pitchFamily="18" charset="-78"/>
              </a:rPr>
              <a:t> </a:t>
            </a:r>
            <a:r>
              <a:rPr lang="en-US" sz="2000" dirty="0" err="1">
                <a:latin typeface="Andalus" pitchFamily="18" charset="-78"/>
                <a:cs typeface="Andalus" pitchFamily="18" charset="-78"/>
              </a:rPr>
              <a:t>cepat</a:t>
            </a:r>
            <a:r>
              <a:rPr lang="en-US" sz="2000" dirty="0">
                <a:latin typeface="Andalus" pitchFamily="18" charset="-78"/>
                <a:cs typeface="Andalus" pitchFamily="18" charset="-78"/>
              </a:rPr>
              <a:t> </a:t>
            </a:r>
            <a:r>
              <a:rPr lang="en-US" sz="2000" dirty="0" err="1">
                <a:latin typeface="Andalus" pitchFamily="18" charset="-78"/>
                <a:cs typeface="Andalus" pitchFamily="18" charset="-78"/>
              </a:rPr>
              <a:t>dan</a:t>
            </a:r>
            <a:r>
              <a:rPr lang="en-US" sz="2000" dirty="0">
                <a:latin typeface="Andalus" pitchFamily="18" charset="-78"/>
                <a:cs typeface="Andalus" pitchFamily="18" charset="-78"/>
              </a:rPr>
              <a:t> </a:t>
            </a:r>
            <a:r>
              <a:rPr lang="en-US" sz="2000" dirty="0" err="1">
                <a:latin typeface="Andalus" pitchFamily="18" charset="-78"/>
                <a:cs typeface="Andalus" pitchFamily="18" charset="-78"/>
              </a:rPr>
              <a:t>membentuk</a:t>
            </a:r>
            <a:r>
              <a:rPr lang="en-US" sz="2000" dirty="0">
                <a:latin typeface="Andalus" pitchFamily="18" charset="-78"/>
                <a:cs typeface="Andalus" pitchFamily="18" charset="-78"/>
              </a:rPr>
              <a:t> </a:t>
            </a:r>
            <a:r>
              <a:rPr lang="en-US" sz="2000" dirty="0" err="1">
                <a:latin typeface="Andalus" pitchFamily="18" charset="-78"/>
                <a:cs typeface="Andalus" pitchFamily="18" charset="-78"/>
              </a:rPr>
              <a:t>lapisan</a:t>
            </a:r>
            <a:r>
              <a:rPr lang="en-US" sz="2000" dirty="0">
                <a:latin typeface="Andalus" pitchFamily="18" charset="-78"/>
                <a:cs typeface="Andalus" pitchFamily="18" charset="-78"/>
              </a:rPr>
              <a:t> </a:t>
            </a:r>
            <a:r>
              <a:rPr lang="en-US" sz="2000" dirty="0" err="1">
                <a:latin typeface="Andalus" pitchFamily="18" charset="-78"/>
                <a:cs typeface="Andalus" pitchFamily="18" charset="-78"/>
              </a:rPr>
              <a:t>pelindung</a:t>
            </a:r>
            <a:r>
              <a:rPr lang="en-US" sz="2000" dirty="0">
                <a:latin typeface="Andalus" pitchFamily="18" charset="-78"/>
                <a:cs typeface="Andalus" pitchFamily="18" charset="-78"/>
              </a:rPr>
              <a:t> yang </a:t>
            </a:r>
            <a:r>
              <a:rPr lang="en-US" sz="2000" dirty="0" err="1">
                <a:latin typeface="Andalus" pitchFamily="18" charset="-78"/>
                <a:cs typeface="Andalus" pitchFamily="18" charset="-78"/>
              </a:rPr>
              <a:t>elastis</a:t>
            </a:r>
            <a:r>
              <a:rPr lang="en-US" sz="2000" dirty="0">
                <a:latin typeface="Andalus" pitchFamily="18" charset="-78"/>
                <a:cs typeface="Andalus" pitchFamily="18" charset="-78"/>
              </a:rPr>
              <a:t>.</a:t>
            </a:r>
          </a:p>
        </p:txBody>
      </p:sp>
    </p:spTree>
    <p:extLst>
      <p:ext uri="{BB962C8B-B14F-4D97-AF65-F5344CB8AC3E}">
        <p14:creationId xmlns:p14="http://schemas.microsoft.com/office/powerpoint/2010/main" val="163999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KEUNTUNGAN DAN KERUGIAN SUSPENSI</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latin typeface="Calibri" pitchFamily="34" charset="0"/>
                <a:cs typeface="Calibri" pitchFamily="34" charset="0"/>
              </a:rPr>
              <a:t>1. </a:t>
            </a:r>
            <a:r>
              <a:rPr lang="en-US" b="1" dirty="0" err="1">
                <a:latin typeface="Calibri" pitchFamily="34" charset="0"/>
                <a:cs typeface="Calibri" pitchFamily="34" charset="0"/>
              </a:rPr>
              <a:t>Keuntungan</a:t>
            </a:r>
            <a:r>
              <a:rPr lang="en-US" b="1" dirty="0">
                <a:latin typeface="Calibri" pitchFamily="34" charset="0"/>
                <a:cs typeface="Calibri" pitchFamily="34" charset="0"/>
              </a:rPr>
              <a:t> </a:t>
            </a:r>
            <a:r>
              <a:rPr lang="en-US" b="1" dirty="0" err="1">
                <a:latin typeface="Calibri" pitchFamily="34" charset="0"/>
                <a:cs typeface="Calibri" pitchFamily="34" charset="0"/>
              </a:rPr>
              <a:t>Suspensi</a:t>
            </a:r>
            <a:endParaRPr lang="en-US" b="1" dirty="0">
              <a:latin typeface="Calibri" pitchFamily="34" charset="0"/>
              <a:cs typeface="Calibri" pitchFamily="34" charset="0"/>
            </a:endParaRPr>
          </a:p>
          <a:p>
            <a:r>
              <a:rPr lang="en-US" dirty="0" err="1">
                <a:latin typeface="Calibri" pitchFamily="34" charset="0"/>
                <a:cs typeface="Calibri" pitchFamily="34" charset="0"/>
              </a:rPr>
              <a:t>Sediaan</a:t>
            </a:r>
            <a:r>
              <a:rPr lang="en-US" dirty="0">
                <a:latin typeface="Calibri" pitchFamily="34" charset="0"/>
                <a:cs typeface="Calibri" pitchFamily="34" charset="0"/>
              </a:rPr>
              <a:t> </a:t>
            </a:r>
            <a:r>
              <a:rPr lang="en-US" dirty="0" err="1">
                <a:latin typeface="Calibri" pitchFamily="34" charset="0"/>
                <a:cs typeface="Calibri" pitchFamily="34" charset="0"/>
              </a:rPr>
              <a:t>suspensi</a:t>
            </a:r>
            <a:r>
              <a:rPr lang="en-US" dirty="0">
                <a:latin typeface="Calibri" pitchFamily="34" charset="0"/>
                <a:cs typeface="Calibri" pitchFamily="34" charset="0"/>
              </a:rPr>
              <a:t> </a:t>
            </a:r>
            <a:r>
              <a:rPr lang="en-US" dirty="0" err="1">
                <a:latin typeface="Calibri" pitchFamily="34" charset="0"/>
                <a:cs typeface="Calibri" pitchFamily="34" charset="0"/>
              </a:rPr>
              <a:t>memberikan</a:t>
            </a:r>
            <a:r>
              <a:rPr lang="en-US" dirty="0">
                <a:latin typeface="Calibri" pitchFamily="34" charset="0"/>
                <a:cs typeface="Calibri" pitchFamily="34" charset="0"/>
              </a:rPr>
              <a:t> </a:t>
            </a:r>
            <a:r>
              <a:rPr lang="en-US" dirty="0" err="1">
                <a:latin typeface="Calibri" pitchFamily="34" charset="0"/>
                <a:cs typeface="Calibri" pitchFamily="34" charset="0"/>
              </a:rPr>
              <a:t>beberapa</a:t>
            </a:r>
            <a:r>
              <a:rPr lang="en-US" dirty="0">
                <a:latin typeface="Calibri" pitchFamily="34" charset="0"/>
                <a:cs typeface="Calibri" pitchFamily="34" charset="0"/>
              </a:rPr>
              <a:t> </a:t>
            </a:r>
            <a:r>
              <a:rPr lang="en-US" dirty="0" err="1">
                <a:latin typeface="Calibri" pitchFamily="34" charset="0"/>
                <a:cs typeface="Calibri" pitchFamily="34" charset="0"/>
              </a:rPr>
              <a:t>keuntungan</a:t>
            </a:r>
            <a:r>
              <a:rPr lang="en-US" dirty="0">
                <a:latin typeface="Calibri" pitchFamily="34" charset="0"/>
                <a:cs typeface="Calibri" pitchFamily="34" charset="0"/>
              </a:rPr>
              <a:t> </a:t>
            </a:r>
            <a:r>
              <a:rPr lang="en-US" dirty="0" err="1">
                <a:latin typeface="Calibri" pitchFamily="34" charset="0"/>
                <a:cs typeface="Calibri" pitchFamily="34" charset="0"/>
              </a:rPr>
              <a:t>berikut</a:t>
            </a:r>
            <a:r>
              <a:rPr lang="en-US" dirty="0">
                <a:latin typeface="Calibri" pitchFamily="34" charset="0"/>
                <a:cs typeface="Calibri" pitchFamily="34" charset="0"/>
              </a:rPr>
              <a:t>.</a:t>
            </a:r>
          </a:p>
          <a:p>
            <a:pPr marL="571500" indent="-457200">
              <a:buFont typeface="+mj-lt"/>
              <a:buAutoNum type="arabicPeriod"/>
            </a:pPr>
            <a:r>
              <a:rPr lang="nb-NO" dirty="0" smtClean="0">
                <a:latin typeface="Calibri" pitchFamily="34" charset="0"/>
                <a:cs typeface="Calibri" pitchFamily="34" charset="0"/>
              </a:rPr>
              <a:t> </a:t>
            </a:r>
            <a:r>
              <a:rPr lang="nb-NO" dirty="0">
                <a:latin typeface="Calibri" pitchFamily="34" charset="0"/>
                <a:cs typeface="Calibri" pitchFamily="34" charset="0"/>
              </a:rPr>
              <a:t>Suspensi oral merupakan bentuk sediaan yang menguntungkan untuk </a:t>
            </a:r>
            <a:r>
              <a:rPr lang="nb-NO" dirty="0" smtClean="0">
                <a:latin typeface="Calibri" pitchFamily="34" charset="0"/>
                <a:cs typeface="Calibri" pitchFamily="34" charset="0"/>
              </a:rPr>
              <a:t>penggunaan </a:t>
            </a:r>
            <a:r>
              <a:rPr lang="en-US" dirty="0" err="1" smtClean="0">
                <a:latin typeface="Calibri" pitchFamily="34" charset="0"/>
                <a:cs typeface="Calibri" pitchFamily="34" charset="0"/>
              </a:rPr>
              <a:t>pada</a:t>
            </a:r>
            <a:r>
              <a:rPr lang="en-US" dirty="0" smtClean="0">
                <a:latin typeface="Calibri" pitchFamily="34" charset="0"/>
                <a:cs typeface="Calibri" pitchFamily="34" charset="0"/>
              </a:rPr>
              <a:t> </a:t>
            </a:r>
            <a:r>
              <a:rPr lang="en-US" dirty="0" err="1">
                <a:latin typeface="Calibri" pitchFamily="34" charset="0"/>
                <a:cs typeface="Calibri" pitchFamily="34" charset="0"/>
              </a:rPr>
              <a:t>anak-anak</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orang </a:t>
            </a:r>
            <a:r>
              <a:rPr lang="en-US" dirty="0" err="1">
                <a:latin typeface="Calibri" pitchFamily="34" charset="0"/>
                <a:cs typeface="Calibri" pitchFamily="34" charset="0"/>
              </a:rPr>
              <a:t>dewasa</a:t>
            </a:r>
            <a:r>
              <a:rPr lang="en-US" dirty="0">
                <a:latin typeface="Calibri" pitchFamily="34" charset="0"/>
                <a:cs typeface="Calibri" pitchFamily="34" charset="0"/>
              </a:rPr>
              <a:t> yang </a:t>
            </a:r>
            <a:r>
              <a:rPr lang="en-US" dirty="0" err="1">
                <a:latin typeface="Calibri" pitchFamily="34" charset="0"/>
                <a:cs typeface="Calibri" pitchFamily="34" charset="0"/>
              </a:rPr>
              <a:t>mengalami</a:t>
            </a:r>
            <a:r>
              <a:rPr lang="en-US" dirty="0">
                <a:latin typeface="Calibri" pitchFamily="34" charset="0"/>
                <a:cs typeface="Calibri" pitchFamily="34" charset="0"/>
              </a:rPr>
              <a:t> </a:t>
            </a:r>
            <a:r>
              <a:rPr lang="en-US" dirty="0" err="1">
                <a:latin typeface="Calibri" pitchFamily="34" charset="0"/>
                <a:cs typeface="Calibri" pitchFamily="34" charset="0"/>
              </a:rPr>
              <a:t>kesulitan</a:t>
            </a:r>
            <a:r>
              <a:rPr lang="en-US" dirty="0">
                <a:latin typeface="Calibri" pitchFamily="34" charset="0"/>
                <a:cs typeface="Calibri" pitchFamily="34" charset="0"/>
              </a:rPr>
              <a:t> </a:t>
            </a:r>
            <a:r>
              <a:rPr lang="en-US" dirty="0" err="1">
                <a:latin typeface="Calibri" pitchFamily="34" charset="0"/>
                <a:cs typeface="Calibri" pitchFamily="34" charset="0"/>
              </a:rPr>
              <a:t>dalam</a:t>
            </a:r>
            <a:r>
              <a:rPr lang="en-US" dirty="0">
                <a:latin typeface="Calibri" pitchFamily="34" charset="0"/>
                <a:cs typeface="Calibri" pitchFamily="34" charset="0"/>
              </a:rPr>
              <a:t> </a:t>
            </a:r>
            <a:r>
              <a:rPr lang="en-US" dirty="0" err="1">
                <a:latin typeface="Calibri" pitchFamily="34" charset="0"/>
                <a:cs typeface="Calibri" pitchFamily="34" charset="0"/>
              </a:rPr>
              <a:t>menelan</a:t>
            </a:r>
            <a:r>
              <a:rPr lang="en-US" dirty="0">
                <a:latin typeface="Calibri" pitchFamily="34" charset="0"/>
                <a:cs typeface="Calibri" pitchFamily="34" charset="0"/>
              </a:rPr>
              <a:t> </a:t>
            </a:r>
            <a:r>
              <a:rPr lang="en-US" dirty="0" smtClean="0">
                <a:latin typeface="Calibri" pitchFamily="34" charset="0"/>
                <a:cs typeface="Calibri" pitchFamily="34" charset="0"/>
              </a:rPr>
              <a:t>tablet </a:t>
            </a:r>
            <a:r>
              <a:rPr lang="en-US" dirty="0" err="1" smtClean="0">
                <a:latin typeface="Calibri" pitchFamily="34" charset="0"/>
                <a:cs typeface="Calibri" pitchFamily="34" charset="0"/>
              </a:rPr>
              <a:t>atau</a:t>
            </a:r>
            <a:r>
              <a:rPr lang="en-US" dirty="0" smtClean="0">
                <a:latin typeface="Calibri" pitchFamily="34" charset="0"/>
                <a:cs typeface="Calibri" pitchFamily="34" charset="0"/>
              </a:rPr>
              <a:t> </a:t>
            </a:r>
            <a:r>
              <a:rPr lang="en-US" dirty="0" err="1">
                <a:latin typeface="Calibri" pitchFamily="34" charset="0"/>
                <a:cs typeface="Calibri" pitchFamily="34" charset="0"/>
              </a:rPr>
              <a:t>kapsul</a:t>
            </a:r>
            <a:endParaRPr lang="en-US" dirty="0">
              <a:latin typeface="Calibri" pitchFamily="34" charset="0"/>
              <a:cs typeface="Calibri" pitchFamily="34" charset="0"/>
            </a:endParaRPr>
          </a:p>
          <a:p>
            <a:pPr marL="571500" indent="-457200">
              <a:buFont typeface="+mj-lt"/>
              <a:buAutoNum type="arabicPeriod"/>
            </a:pPr>
            <a:r>
              <a:rPr lang="en-US" dirty="0" smtClean="0">
                <a:latin typeface="Calibri" pitchFamily="34" charset="0"/>
                <a:cs typeface="Calibri" pitchFamily="34" charset="0"/>
              </a:rPr>
              <a:t> </a:t>
            </a:r>
            <a:r>
              <a:rPr lang="en-US" dirty="0">
                <a:latin typeface="Calibri" pitchFamily="34" charset="0"/>
                <a:cs typeface="Calibri" pitchFamily="34" charset="0"/>
              </a:rPr>
              <a:t>Rasa yang </a:t>
            </a:r>
            <a:r>
              <a:rPr lang="en-US" dirty="0" err="1">
                <a:latin typeface="Calibri" pitchFamily="34" charset="0"/>
                <a:cs typeface="Calibri" pitchFamily="34" charset="0"/>
              </a:rPr>
              <a:t>tidak</a:t>
            </a:r>
            <a:r>
              <a:rPr lang="en-US" dirty="0">
                <a:latin typeface="Calibri" pitchFamily="34" charset="0"/>
                <a:cs typeface="Calibri" pitchFamily="34" charset="0"/>
              </a:rPr>
              <a:t> </a:t>
            </a:r>
            <a:r>
              <a:rPr lang="en-US" dirty="0" err="1">
                <a:latin typeface="Calibri" pitchFamily="34" charset="0"/>
                <a:cs typeface="Calibri" pitchFamily="34" charset="0"/>
              </a:rPr>
              <a:t>enak</a:t>
            </a:r>
            <a:r>
              <a:rPr lang="en-US" dirty="0">
                <a:latin typeface="Calibri" pitchFamily="34" charset="0"/>
                <a:cs typeface="Calibri" pitchFamily="34" charset="0"/>
              </a:rPr>
              <a:t> </a:t>
            </a:r>
            <a:r>
              <a:rPr lang="en-US" dirty="0" err="1">
                <a:latin typeface="Calibri" pitchFamily="34" charset="0"/>
                <a:cs typeface="Calibri" pitchFamily="34" charset="0"/>
              </a:rPr>
              <a:t>dapat</a:t>
            </a:r>
            <a:r>
              <a:rPr lang="en-US" dirty="0">
                <a:latin typeface="Calibri" pitchFamily="34" charset="0"/>
                <a:cs typeface="Calibri" pitchFamily="34" charset="0"/>
              </a:rPr>
              <a:t> </a:t>
            </a:r>
            <a:r>
              <a:rPr lang="en-US" dirty="0" err="1">
                <a:latin typeface="Calibri" pitchFamily="34" charset="0"/>
                <a:cs typeface="Calibri" pitchFamily="34" charset="0"/>
              </a:rPr>
              <a:t>ditutupi</a:t>
            </a:r>
            <a:r>
              <a:rPr lang="en-US" dirty="0">
                <a:latin typeface="Calibri" pitchFamily="34" charset="0"/>
                <a:cs typeface="Calibri" pitchFamily="34" charset="0"/>
              </a:rPr>
              <a:t> </a:t>
            </a:r>
            <a:r>
              <a:rPr lang="en-US" dirty="0" err="1">
                <a:latin typeface="Calibri" pitchFamily="34" charset="0"/>
                <a:cs typeface="Calibri" pitchFamily="34" charset="0"/>
              </a:rPr>
              <a:t>dengan</a:t>
            </a:r>
            <a:r>
              <a:rPr lang="en-US" dirty="0">
                <a:latin typeface="Calibri" pitchFamily="34" charset="0"/>
                <a:cs typeface="Calibri" pitchFamily="34" charset="0"/>
              </a:rPr>
              <a:t> </a:t>
            </a:r>
            <a:r>
              <a:rPr lang="en-US" dirty="0" err="1">
                <a:latin typeface="Calibri" pitchFamily="34" charset="0"/>
                <a:cs typeface="Calibri" pitchFamily="34" charset="0"/>
              </a:rPr>
              <a:t>penggunaan</a:t>
            </a:r>
            <a:r>
              <a:rPr lang="en-US" dirty="0">
                <a:latin typeface="Calibri" pitchFamily="34" charset="0"/>
                <a:cs typeface="Calibri" pitchFamily="34" charset="0"/>
              </a:rPr>
              <a:t> </a:t>
            </a:r>
            <a:r>
              <a:rPr lang="en-US" dirty="0" err="1">
                <a:latin typeface="Calibri" pitchFamily="34" charset="0"/>
                <a:cs typeface="Calibri" pitchFamily="34" charset="0"/>
              </a:rPr>
              <a:t>suspensi</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obat</a:t>
            </a:r>
            <a:r>
              <a:rPr lang="en-US" dirty="0">
                <a:latin typeface="Calibri" pitchFamily="34" charset="0"/>
                <a:cs typeface="Calibri" pitchFamily="34" charset="0"/>
              </a:rPr>
              <a:t> </a:t>
            </a:r>
            <a:r>
              <a:rPr lang="en-US" dirty="0" err="1" smtClean="0">
                <a:latin typeface="Calibri" pitchFamily="34" charset="0"/>
                <a:cs typeface="Calibri" pitchFamily="34" charset="0"/>
              </a:rPr>
              <a:t>atau</a:t>
            </a:r>
            <a:r>
              <a:rPr lang="en-US" dirty="0">
                <a:latin typeface="Calibri" pitchFamily="34" charset="0"/>
                <a:cs typeface="Calibri" pitchFamily="34" charset="0"/>
              </a:rPr>
              <a:t> </a:t>
            </a:r>
            <a:r>
              <a:rPr lang="en-US" dirty="0" err="1" smtClean="0">
                <a:latin typeface="Calibri" pitchFamily="34" charset="0"/>
                <a:cs typeface="Calibri" pitchFamily="34" charset="0"/>
              </a:rPr>
              <a:t>derivatif</a:t>
            </a:r>
            <a:r>
              <a:rPr lang="en-US" dirty="0" smtClean="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obat</a:t>
            </a:r>
            <a:r>
              <a:rPr lang="en-US" dirty="0">
                <a:latin typeface="Calibri" pitchFamily="34" charset="0"/>
                <a:cs typeface="Calibri" pitchFamily="34" charset="0"/>
              </a:rPr>
              <a:t> </a:t>
            </a:r>
            <a:r>
              <a:rPr lang="en-US" dirty="0" err="1">
                <a:latin typeface="Calibri" pitchFamily="34" charset="0"/>
                <a:cs typeface="Calibri" pitchFamily="34" charset="0"/>
              </a:rPr>
              <a:t>sebagai</a:t>
            </a:r>
            <a:r>
              <a:rPr lang="en-US" dirty="0">
                <a:latin typeface="Calibri" pitchFamily="34" charset="0"/>
                <a:cs typeface="Calibri" pitchFamily="34" charset="0"/>
              </a:rPr>
              <a:t> </a:t>
            </a:r>
            <a:r>
              <a:rPr lang="en-US" dirty="0" err="1">
                <a:latin typeface="Calibri" pitchFamily="34" charset="0"/>
                <a:cs typeface="Calibri" pitchFamily="34" charset="0"/>
              </a:rPr>
              <a:t>contoh</a:t>
            </a:r>
            <a:r>
              <a:rPr lang="en-US" dirty="0">
                <a:latin typeface="Calibri" pitchFamily="34" charset="0"/>
                <a:cs typeface="Calibri" pitchFamily="34" charset="0"/>
              </a:rPr>
              <a:t> yang </a:t>
            </a:r>
            <a:r>
              <a:rPr lang="en-US" dirty="0" err="1">
                <a:latin typeface="Calibri" pitchFamily="34" charset="0"/>
                <a:cs typeface="Calibri" pitchFamily="34" charset="0"/>
              </a:rPr>
              <a:t>terikat</a:t>
            </a:r>
            <a:r>
              <a:rPr lang="en-US" dirty="0">
                <a:latin typeface="Calibri" pitchFamily="34" charset="0"/>
                <a:cs typeface="Calibri" pitchFamily="34" charset="0"/>
              </a:rPr>
              <a:t> </a:t>
            </a:r>
            <a:r>
              <a:rPr lang="en-US" dirty="0" err="1">
                <a:latin typeface="Calibri" pitchFamily="34" charset="0"/>
                <a:cs typeface="Calibri" pitchFamily="34" charset="0"/>
              </a:rPr>
              <a:t>kloramfenikol</a:t>
            </a:r>
            <a:r>
              <a:rPr lang="en-US" dirty="0">
                <a:latin typeface="Calibri" pitchFamily="34" charset="0"/>
                <a:cs typeface="Calibri" pitchFamily="34" charset="0"/>
              </a:rPr>
              <a:t> </a:t>
            </a:r>
            <a:r>
              <a:rPr lang="en-US" dirty="0" err="1">
                <a:latin typeface="Calibri" pitchFamily="34" charset="0"/>
                <a:cs typeface="Calibri" pitchFamily="34" charset="0"/>
              </a:rPr>
              <a:t>palmitat</a:t>
            </a:r>
            <a:r>
              <a:rPr lang="en-US" dirty="0">
                <a:latin typeface="Calibri" pitchFamily="34" charset="0"/>
                <a:cs typeface="Calibri" pitchFamily="34" charset="0"/>
              </a:rPr>
              <a:t>.</a:t>
            </a:r>
          </a:p>
          <a:p>
            <a:pPr marL="571500" indent="-457200">
              <a:buFont typeface="+mj-lt"/>
              <a:buAutoNum type="arabicPeriod"/>
            </a:pPr>
            <a:r>
              <a:rPr lang="en-US" dirty="0" smtClean="0">
                <a:latin typeface="Calibri" pitchFamily="34" charset="0"/>
                <a:cs typeface="Calibri" pitchFamily="34" charset="0"/>
              </a:rPr>
              <a:t> </a:t>
            </a:r>
            <a:r>
              <a:rPr lang="en-US" dirty="0" err="1">
                <a:latin typeface="Calibri" pitchFamily="34" charset="0"/>
                <a:cs typeface="Calibri" pitchFamily="34" charset="0"/>
              </a:rPr>
              <a:t>Suspensi</a:t>
            </a:r>
            <a:r>
              <a:rPr lang="en-US" dirty="0">
                <a:latin typeface="Calibri" pitchFamily="34" charset="0"/>
                <a:cs typeface="Calibri" pitchFamily="34" charset="0"/>
              </a:rPr>
              <a:t> </a:t>
            </a:r>
            <a:r>
              <a:rPr lang="en-US" dirty="0" err="1">
                <a:latin typeface="Calibri" pitchFamily="34" charset="0"/>
                <a:cs typeface="Calibri" pitchFamily="34" charset="0"/>
              </a:rPr>
              <a:t>juga</a:t>
            </a:r>
            <a:r>
              <a:rPr lang="en-US" dirty="0">
                <a:latin typeface="Calibri" pitchFamily="34" charset="0"/>
                <a:cs typeface="Calibri" pitchFamily="34" charset="0"/>
              </a:rPr>
              <a:t> </a:t>
            </a:r>
            <a:r>
              <a:rPr lang="en-US" dirty="0" err="1">
                <a:latin typeface="Calibri" pitchFamily="34" charset="0"/>
                <a:cs typeface="Calibri" pitchFamily="34" charset="0"/>
              </a:rPr>
              <a:t>secara</a:t>
            </a:r>
            <a:r>
              <a:rPr lang="en-US" dirty="0">
                <a:latin typeface="Calibri" pitchFamily="34" charset="0"/>
                <a:cs typeface="Calibri" pitchFamily="34" charset="0"/>
              </a:rPr>
              <a:t> </a:t>
            </a:r>
            <a:r>
              <a:rPr lang="en-US" dirty="0" err="1">
                <a:latin typeface="Calibri" pitchFamily="34" charset="0"/>
                <a:cs typeface="Calibri" pitchFamily="34" charset="0"/>
              </a:rPr>
              <a:t>kimia</a:t>
            </a:r>
            <a:r>
              <a:rPr lang="en-US" dirty="0">
                <a:latin typeface="Calibri" pitchFamily="34" charset="0"/>
                <a:cs typeface="Calibri" pitchFamily="34" charset="0"/>
              </a:rPr>
              <a:t> </a:t>
            </a:r>
            <a:r>
              <a:rPr lang="en-US" dirty="0" err="1">
                <a:latin typeface="Calibri" pitchFamily="34" charset="0"/>
                <a:cs typeface="Calibri" pitchFamily="34" charset="0"/>
              </a:rPr>
              <a:t>lebih</a:t>
            </a:r>
            <a:r>
              <a:rPr lang="en-US" dirty="0">
                <a:latin typeface="Calibri" pitchFamily="34" charset="0"/>
                <a:cs typeface="Calibri" pitchFamily="34" charset="0"/>
              </a:rPr>
              <a:t> </a:t>
            </a:r>
            <a:r>
              <a:rPr lang="en-US" dirty="0" err="1">
                <a:latin typeface="Calibri" pitchFamily="34" charset="0"/>
                <a:cs typeface="Calibri" pitchFamily="34" charset="0"/>
              </a:rPr>
              <a:t>stabil</a:t>
            </a:r>
            <a:r>
              <a:rPr lang="en-US" dirty="0">
                <a:latin typeface="Calibri" pitchFamily="34" charset="0"/>
                <a:cs typeface="Calibri" pitchFamily="34" charset="0"/>
              </a:rPr>
              <a:t> </a:t>
            </a:r>
            <a:r>
              <a:rPr lang="en-US" dirty="0" err="1">
                <a:latin typeface="Calibri" pitchFamily="34" charset="0"/>
                <a:cs typeface="Calibri" pitchFamily="34" charset="0"/>
              </a:rPr>
              <a:t>dibanding</a:t>
            </a:r>
            <a:r>
              <a:rPr lang="en-US" dirty="0">
                <a:latin typeface="Calibri" pitchFamily="34" charset="0"/>
                <a:cs typeface="Calibri" pitchFamily="34" charset="0"/>
              </a:rPr>
              <a:t> </a:t>
            </a:r>
            <a:r>
              <a:rPr lang="en-US" dirty="0" err="1">
                <a:latin typeface="Calibri" pitchFamily="34" charset="0"/>
                <a:cs typeface="Calibri" pitchFamily="34" charset="0"/>
              </a:rPr>
              <a:t>larutan</a:t>
            </a:r>
            <a:r>
              <a:rPr lang="en-US" dirty="0">
                <a:latin typeface="Calibri" pitchFamily="34" charset="0"/>
                <a:cs typeface="Calibri" pitchFamily="34" charset="0"/>
              </a:rPr>
              <a:t>.</a:t>
            </a:r>
          </a:p>
          <a:p>
            <a:pPr marL="571500" indent="-457200">
              <a:buFont typeface="+mj-lt"/>
              <a:buAutoNum type="arabicPeriod"/>
            </a:pPr>
            <a:r>
              <a:rPr lang="en-US" dirty="0" smtClean="0">
                <a:latin typeface="Calibri" pitchFamily="34" charset="0"/>
                <a:cs typeface="Calibri" pitchFamily="34" charset="0"/>
              </a:rPr>
              <a:t> </a:t>
            </a:r>
            <a:r>
              <a:rPr lang="en-US" dirty="0" err="1">
                <a:latin typeface="Calibri" pitchFamily="34" charset="0"/>
                <a:cs typeface="Calibri" pitchFamily="34" charset="0"/>
              </a:rPr>
              <a:t>Cairan</a:t>
            </a:r>
            <a:r>
              <a:rPr lang="en-US" dirty="0">
                <a:latin typeface="Calibri" pitchFamily="34" charset="0"/>
                <a:cs typeface="Calibri" pitchFamily="34" charset="0"/>
              </a:rPr>
              <a:t> yang </a:t>
            </a:r>
            <a:r>
              <a:rPr lang="en-US" dirty="0" err="1">
                <a:latin typeface="Calibri" pitchFamily="34" charset="0"/>
                <a:cs typeface="Calibri" pitchFamily="34" charset="0"/>
              </a:rPr>
              <a:t>mengandung</a:t>
            </a:r>
            <a:r>
              <a:rPr lang="en-US" dirty="0">
                <a:latin typeface="Calibri" pitchFamily="34" charset="0"/>
                <a:cs typeface="Calibri" pitchFamily="34" charset="0"/>
              </a:rPr>
              <a:t> </a:t>
            </a:r>
            <a:r>
              <a:rPr lang="en-US" dirty="0" err="1">
                <a:latin typeface="Calibri" pitchFamily="34" charset="0"/>
                <a:cs typeface="Calibri" pitchFamily="34" charset="0"/>
              </a:rPr>
              <a:t>bahan</a:t>
            </a:r>
            <a:r>
              <a:rPr lang="en-US" dirty="0">
                <a:latin typeface="Calibri" pitchFamily="34" charset="0"/>
                <a:cs typeface="Calibri" pitchFamily="34" charset="0"/>
              </a:rPr>
              <a:t> </a:t>
            </a:r>
            <a:r>
              <a:rPr lang="en-US" dirty="0" err="1">
                <a:latin typeface="Calibri" pitchFamily="34" charset="0"/>
                <a:cs typeface="Calibri" pitchFamily="34" charset="0"/>
              </a:rPr>
              <a:t>tidak</a:t>
            </a:r>
            <a:r>
              <a:rPr lang="en-US" dirty="0">
                <a:latin typeface="Calibri" pitchFamily="34" charset="0"/>
                <a:cs typeface="Calibri" pitchFamily="34" charset="0"/>
              </a:rPr>
              <a:t> </a:t>
            </a:r>
            <a:r>
              <a:rPr lang="en-US" dirty="0" err="1">
                <a:latin typeface="Calibri" pitchFamily="34" charset="0"/>
                <a:cs typeface="Calibri" pitchFamily="34" charset="0"/>
              </a:rPr>
              <a:t>larut</a:t>
            </a:r>
            <a:r>
              <a:rPr lang="en-US" dirty="0">
                <a:latin typeface="Calibri" pitchFamily="34" charset="0"/>
                <a:cs typeface="Calibri" pitchFamily="34" charset="0"/>
              </a:rPr>
              <a:t> </a:t>
            </a:r>
            <a:r>
              <a:rPr lang="en-US" dirty="0" err="1">
                <a:latin typeface="Calibri" pitchFamily="34" charset="0"/>
                <a:cs typeface="Calibri" pitchFamily="34" charset="0"/>
              </a:rPr>
              <a:t>memberikan</a:t>
            </a:r>
            <a:r>
              <a:rPr lang="en-US" dirty="0">
                <a:latin typeface="Calibri" pitchFamily="34" charset="0"/>
                <a:cs typeface="Calibri" pitchFamily="34" charset="0"/>
              </a:rPr>
              <a:t> </a:t>
            </a:r>
            <a:r>
              <a:rPr lang="en-US" dirty="0" err="1">
                <a:latin typeface="Calibri" pitchFamily="34" charset="0"/>
                <a:cs typeface="Calibri" pitchFamily="34" charset="0"/>
              </a:rPr>
              <a:t>keuntungan</a:t>
            </a:r>
            <a:r>
              <a:rPr lang="en-US" dirty="0">
                <a:latin typeface="Calibri" pitchFamily="34" charset="0"/>
                <a:cs typeface="Calibri" pitchFamily="34" charset="0"/>
              </a:rPr>
              <a:t> </a:t>
            </a:r>
            <a:r>
              <a:rPr lang="en-US" dirty="0" err="1">
                <a:latin typeface="Calibri" pitchFamily="34" charset="0"/>
                <a:cs typeface="Calibri" pitchFamily="34" charset="0"/>
              </a:rPr>
              <a:t>baik</a:t>
            </a:r>
            <a:r>
              <a:rPr lang="en-US" dirty="0">
                <a:latin typeface="Calibri" pitchFamily="34" charset="0"/>
                <a:cs typeface="Calibri" pitchFamily="34" charset="0"/>
              </a:rPr>
              <a:t> </a:t>
            </a:r>
            <a:r>
              <a:rPr lang="en-US" dirty="0" err="1" smtClean="0">
                <a:latin typeface="Calibri" pitchFamily="34" charset="0"/>
                <a:cs typeface="Calibri" pitchFamily="34" charset="0"/>
              </a:rPr>
              <a:t>untuk</a:t>
            </a:r>
            <a:r>
              <a:rPr lang="en-US" dirty="0">
                <a:latin typeface="Calibri" pitchFamily="34" charset="0"/>
                <a:cs typeface="Calibri" pitchFamily="34" charset="0"/>
              </a:rPr>
              <a:t> </a:t>
            </a:r>
            <a:r>
              <a:rPr lang="en-US" dirty="0" err="1" smtClean="0">
                <a:latin typeface="Calibri" pitchFamily="34" charset="0"/>
                <a:cs typeface="Calibri" pitchFamily="34" charset="0"/>
              </a:rPr>
              <a:t>pemakaian</a:t>
            </a:r>
            <a:r>
              <a:rPr lang="en-US" dirty="0" smtClean="0">
                <a:latin typeface="Calibri" pitchFamily="34" charset="0"/>
                <a:cs typeface="Calibri" pitchFamily="34" charset="0"/>
              </a:rPr>
              <a:t> </a:t>
            </a:r>
            <a:r>
              <a:rPr lang="en-US" dirty="0" err="1">
                <a:latin typeface="Calibri" pitchFamily="34" charset="0"/>
                <a:cs typeface="Calibri" pitchFamily="34" charset="0"/>
              </a:rPr>
              <a:t>dalam</a:t>
            </a:r>
            <a:r>
              <a:rPr lang="en-US" dirty="0">
                <a:latin typeface="Calibri" pitchFamily="34" charset="0"/>
                <a:cs typeface="Calibri" pitchFamily="34" charset="0"/>
              </a:rPr>
              <a:t> </a:t>
            </a:r>
            <a:r>
              <a:rPr lang="en-US" dirty="0" err="1">
                <a:latin typeface="Calibri" pitchFamily="34" charset="0"/>
                <a:cs typeface="Calibri" pitchFamily="34" charset="0"/>
              </a:rPr>
              <a:t>maupun</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pemakaian</a:t>
            </a:r>
            <a:r>
              <a:rPr lang="en-US" dirty="0">
                <a:latin typeface="Calibri" pitchFamily="34" charset="0"/>
                <a:cs typeface="Calibri" pitchFamily="34" charset="0"/>
              </a:rPr>
              <a:t> </a:t>
            </a:r>
            <a:r>
              <a:rPr lang="en-US" dirty="0" err="1">
                <a:latin typeface="Calibri" pitchFamily="34" charset="0"/>
                <a:cs typeface="Calibri" pitchFamily="34" charset="0"/>
              </a:rPr>
              <a:t>luar</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aksi</a:t>
            </a:r>
            <a:r>
              <a:rPr lang="en-US" dirty="0">
                <a:latin typeface="Calibri" pitchFamily="34" charset="0"/>
                <a:cs typeface="Calibri" pitchFamily="34" charset="0"/>
              </a:rPr>
              <a:t> </a:t>
            </a:r>
            <a:r>
              <a:rPr lang="en-US" dirty="0" err="1">
                <a:latin typeface="Calibri" pitchFamily="34" charset="0"/>
                <a:cs typeface="Calibri" pitchFamily="34" charset="0"/>
              </a:rPr>
              <a:t>perlindungan</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juga</a:t>
            </a:r>
            <a:r>
              <a:rPr lang="en-US" dirty="0">
                <a:latin typeface="Calibri" pitchFamily="34" charset="0"/>
                <a:cs typeface="Calibri" pitchFamily="34" charset="0"/>
              </a:rPr>
              <a:t> </a:t>
            </a:r>
            <a:r>
              <a:rPr lang="en-US" dirty="0" err="1" smtClean="0">
                <a:latin typeface="Calibri" pitchFamily="34" charset="0"/>
                <a:cs typeface="Calibri" pitchFamily="34" charset="0"/>
              </a:rPr>
              <a:t>aksi</a:t>
            </a:r>
            <a:r>
              <a:rPr lang="en-US" dirty="0">
                <a:latin typeface="Calibri" pitchFamily="34" charset="0"/>
                <a:cs typeface="Calibri" pitchFamily="34" charset="0"/>
              </a:rPr>
              <a:t> </a:t>
            </a:r>
            <a:r>
              <a:rPr lang="en-US" dirty="0" err="1" smtClean="0">
                <a:latin typeface="Calibri" pitchFamily="34" charset="0"/>
                <a:cs typeface="Calibri" pitchFamily="34" charset="0"/>
              </a:rPr>
              <a:t>diperpanjang</a:t>
            </a:r>
            <a:r>
              <a:rPr lang="en-US" dirty="0">
                <a:latin typeface="Calibri" pitchFamily="34" charset="0"/>
                <a:cs typeface="Calibri" pitchFamily="34" charset="0"/>
              </a:rPr>
              <a:t>. </a:t>
            </a:r>
            <a:r>
              <a:rPr lang="en-US" dirty="0" err="1">
                <a:latin typeface="Calibri" pitchFamily="34" charset="0"/>
                <a:cs typeface="Calibri" pitchFamily="34" charset="0"/>
              </a:rPr>
              <a:t>Kedua</a:t>
            </a:r>
            <a:r>
              <a:rPr lang="en-US" dirty="0">
                <a:latin typeface="Calibri" pitchFamily="34" charset="0"/>
                <a:cs typeface="Calibri" pitchFamily="34" charset="0"/>
              </a:rPr>
              <a:t> </a:t>
            </a:r>
            <a:r>
              <a:rPr lang="en-US" dirty="0" err="1">
                <a:latin typeface="Calibri" pitchFamily="34" charset="0"/>
                <a:cs typeface="Calibri" pitchFamily="34" charset="0"/>
              </a:rPr>
              <a:t>efek</a:t>
            </a:r>
            <a:r>
              <a:rPr lang="en-US" dirty="0">
                <a:latin typeface="Calibri" pitchFamily="34" charset="0"/>
                <a:cs typeface="Calibri" pitchFamily="34" charset="0"/>
              </a:rPr>
              <a:t> </a:t>
            </a:r>
            <a:r>
              <a:rPr lang="en-US" dirty="0" err="1">
                <a:latin typeface="Calibri" pitchFamily="34" charset="0"/>
                <a:cs typeface="Calibri" pitchFamily="34" charset="0"/>
              </a:rPr>
              <a:t>ini</a:t>
            </a:r>
            <a:r>
              <a:rPr lang="en-US" dirty="0">
                <a:latin typeface="Calibri" pitchFamily="34" charset="0"/>
                <a:cs typeface="Calibri" pitchFamily="34" charset="0"/>
              </a:rPr>
              <a:t> </a:t>
            </a:r>
            <a:r>
              <a:rPr lang="en-US" dirty="0" err="1">
                <a:latin typeface="Calibri" pitchFamily="34" charset="0"/>
                <a:cs typeface="Calibri" pitchFamily="34" charset="0"/>
              </a:rPr>
              <a:t>dapat</a:t>
            </a:r>
            <a:r>
              <a:rPr lang="en-US" dirty="0">
                <a:latin typeface="Calibri" pitchFamily="34" charset="0"/>
                <a:cs typeface="Calibri" pitchFamily="34" charset="0"/>
              </a:rPr>
              <a:t> </a:t>
            </a:r>
            <a:r>
              <a:rPr lang="en-US" dirty="0" err="1">
                <a:latin typeface="Calibri" pitchFamily="34" charset="0"/>
                <a:cs typeface="Calibri" pitchFamily="34" charset="0"/>
              </a:rPr>
              <a:t>dicapai</a:t>
            </a:r>
            <a:r>
              <a:rPr lang="en-US" dirty="0">
                <a:latin typeface="Calibri" pitchFamily="34" charset="0"/>
                <a:cs typeface="Calibri" pitchFamily="34" charset="0"/>
              </a:rPr>
              <a:t> </a:t>
            </a:r>
            <a:r>
              <a:rPr lang="en-US" dirty="0" err="1">
                <a:latin typeface="Calibri" pitchFamily="34" charset="0"/>
                <a:cs typeface="Calibri" pitchFamily="34" charset="0"/>
              </a:rPr>
              <a:t>secara</a:t>
            </a:r>
            <a:r>
              <a:rPr lang="en-US" dirty="0">
                <a:latin typeface="Calibri" pitchFamily="34" charset="0"/>
                <a:cs typeface="Calibri" pitchFamily="34" charset="0"/>
              </a:rPr>
              <a:t> </a:t>
            </a:r>
            <a:r>
              <a:rPr lang="en-US" dirty="0" err="1">
                <a:latin typeface="Calibri" pitchFamily="34" charset="0"/>
                <a:cs typeface="Calibri" pitchFamily="34" charset="0"/>
              </a:rPr>
              <a:t>relatif</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obat</a:t>
            </a:r>
            <a:r>
              <a:rPr lang="en-US" dirty="0">
                <a:latin typeface="Calibri" pitchFamily="34" charset="0"/>
                <a:cs typeface="Calibri" pitchFamily="34" charset="0"/>
              </a:rPr>
              <a:t> yang </a:t>
            </a:r>
            <a:r>
              <a:rPr lang="en-US" dirty="0" err="1">
                <a:latin typeface="Calibri" pitchFamily="34" charset="0"/>
                <a:cs typeface="Calibri" pitchFamily="34" charset="0"/>
              </a:rPr>
              <a:t>tidak</a:t>
            </a:r>
            <a:r>
              <a:rPr lang="en-US" dirty="0">
                <a:latin typeface="Calibri" pitchFamily="34" charset="0"/>
                <a:cs typeface="Calibri" pitchFamily="34" charset="0"/>
              </a:rPr>
              <a:t> </a:t>
            </a:r>
            <a:r>
              <a:rPr lang="en-US" dirty="0" err="1" smtClean="0">
                <a:latin typeface="Calibri" pitchFamily="34" charset="0"/>
                <a:cs typeface="Calibri" pitchFamily="34" charset="0"/>
              </a:rPr>
              <a:t>larut.Dalam</a:t>
            </a:r>
            <a:r>
              <a:rPr lang="en-US" dirty="0" smtClean="0">
                <a:latin typeface="Calibri" pitchFamily="34" charset="0"/>
                <a:cs typeface="Calibri" pitchFamily="34" charset="0"/>
              </a:rPr>
              <a:t> </a:t>
            </a:r>
            <a:r>
              <a:rPr lang="en-US" dirty="0" err="1">
                <a:latin typeface="Calibri" pitchFamily="34" charset="0"/>
                <a:cs typeface="Calibri" pitchFamily="34" charset="0"/>
              </a:rPr>
              <a:t>kasus</a:t>
            </a:r>
            <a:r>
              <a:rPr lang="en-US" dirty="0">
                <a:latin typeface="Calibri" pitchFamily="34" charset="0"/>
                <a:cs typeface="Calibri" pitchFamily="34" charset="0"/>
              </a:rPr>
              <a:t> </a:t>
            </a:r>
            <a:r>
              <a:rPr lang="en-US" dirty="0" err="1">
                <a:latin typeface="Calibri" pitchFamily="34" charset="0"/>
                <a:cs typeface="Calibri" pitchFamily="34" charset="0"/>
              </a:rPr>
              <a:t>suspensi</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injeksi</a:t>
            </a:r>
            <a:r>
              <a:rPr lang="en-US" dirty="0">
                <a:latin typeface="Calibri" pitchFamily="34" charset="0"/>
                <a:cs typeface="Calibri" pitchFamily="34" charset="0"/>
              </a:rPr>
              <a:t> </a:t>
            </a:r>
            <a:r>
              <a:rPr lang="en-US" dirty="0" err="1">
                <a:latin typeface="Calibri" pitchFamily="34" charset="0"/>
                <a:cs typeface="Calibri" pitchFamily="34" charset="0"/>
              </a:rPr>
              <a:t>intramuskular</a:t>
            </a:r>
            <a:r>
              <a:rPr lang="en-US" dirty="0">
                <a:latin typeface="Calibri" pitchFamily="34" charset="0"/>
                <a:cs typeface="Calibri" pitchFamily="34" charset="0"/>
              </a:rPr>
              <a:t> </a:t>
            </a:r>
            <a:r>
              <a:rPr lang="en-US" dirty="0" err="1">
                <a:latin typeface="Calibri" pitchFamily="34" charset="0"/>
                <a:cs typeface="Calibri" pitchFamily="34" charset="0"/>
              </a:rPr>
              <a:t>bahan</a:t>
            </a:r>
            <a:r>
              <a:rPr lang="en-US" dirty="0">
                <a:latin typeface="Calibri" pitchFamily="34" charset="0"/>
                <a:cs typeface="Calibri" pitchFamily="34" charset="0"/>
              </a:rPr>
              <a:t> </a:t>
            </a:r>
            <a:r>
              <a:rPr lang="en-US" dirty="0" err="1">
                <a:latin typeface="Calibri" pitchFamily="34" charset="0"/>
                <a:cs typeface="Calibri" pitchFamily="34" charset="0"/>
              </a:rPr>
              <a:t>pensuspensi</a:t>
            </a:r>
            <a:r>
              <a:rPr lang="en-US" dirty="0">
                <a:latin typeface="Calibri" pitchFamily="34" charset="0"/>
                <a:cs typeface="Calibri" pitchFamily="34" charset="0"/>
              </a:rPr>
              <a:t> </a:t>
            </a:r>
            <a:r>
              <a:rPr lang="en-US" dirty="0" err="1" smtClean="0">
                <a:latin typeface="Calibri" pitchFamily="34" charset="0"/>
                <a:cs typeface="Calibri" pitchFamily="34" charset="0"/>
              </a:rPr>
              <a:t>diinginkan</a:t>
            </a:r>
            <a:r>
              <a:rPr lang="en-US" dirty="0">
                <a:latin typeface="Calibri" pitchFamily="34" charset="0"/>
                <a:cs typeface="Calibri" pitchFamily="34" charset="0"/>
              </a:rPr>
              <a:t> </a:t>
            </a:r>
            <a:r>
              <a:rPr lang="en-US" dirty="0" err="1" smtClean="0">
                <a:latin typeface="Calibri" pitchFamily="34" charset="0"/>
                <a:cs typeface="Calibri" pitchFamily="34" charset="0"/>
              </a:rPr>
              <a:t>sebagai</a:t>
            </a:r>
            <a:r>
              <a:rPr lang="en-US" dirty="0" smtClean="0">
                <a:latin typeface="Calibri" pitchFamily="34" charset="0"/>
                <a:cs typeface="Calibri" pitchFamily="34" charset="0"/>
              </a:rPr>
              <a:t> </a:t>
            </a:r>
            <a:r>
              <a:rPr lang="en-US" dirty="0" err="1">
                <a:latin typeface="Calibri" pitchFamily="34" charset="0"/>
                <a:cs typeface="Calibri" pitchFamily="34" charset="0"/>
              </a:rPr>
              <a:t>cadangan</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menyakinkan</a:t>
            </a:r>
            <a:r>
              <a:rPr lang="en-US" dirty="0">
                <a:latin typeface="Calibri" pitchFamily="34" charset="0"/>
                <a:cs typeface="Calibri" pitchFamily="34" charset="0"/>
              </a:rPr>
              <a:t> </a:t>
            </a:r>
            <a:r>
              <a:rPr lang="en-US" dirty="0" err="1">
                <a:latin typeface="Calibri" pitchFamily="34" charset="0"/>
                <a:cs typeface="Calibri" pitchFamily="34" charset="0"/>
              </a:rPr>
              <a:t>aksi</a:t>
            </a:r>
            <a:r>
              <a:rPr lang="en-US" dirty="0">
                <a:latin typeface="Calibri" pitchFamily="34" charset="0"/>
                <a:cs typeface="Calibri" pitchFamily="34" charset="0"/>
              </a:rPr>
              <a:t> </a:t>
            </a:r>
            <a:r>
              <a:rPr lang="en-US" dirty="0" err="1">
                <a:latin typeface="Calibri" pitchFamily="34" charset="0"/>
                <a:cs typeface="Calibri" pitchFamily="34" charset="0"/>
              </a:rPr>
              <a:t>diperpenjang</a:t>
            </a:r>
            <a:r>
              <a:rPr lang="en-US" dirty="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obat</a:t>
            </a:r>
            <a:r>
              <a:rPr lang="en-US" dirty="0">
                <a:latin typeface="Calibri" pitchFamily="34" charset="0"/>
                <a:cs typeface="Calibri" pitchFamily="34" charset="0"/>
              </a:rPr>
              <a:t>.</a:t>
            </a:r>
          </a:p>
        </p:txBody>
      </p:sp>
    </p:spTree>
    <p:extLst>
      <p:ext uri="{BB962C8B-B14F-4D97-AF65-F5344CB8AC3E}">
        <p14:creationId xmlns:p14="http://schemas.microsoft.com/office/powerpoint/2010/main" val="300155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KEUNTUNGAN DAN KERUGIAN SUSPENSI</a:t>
            </a:r>
            <a:endParaRPr lang="en-US" dirty="0"/>
          </a:p>
        </p:txBody>
      </p:sp>
      <p:sp>
        <p:nvSpPr>
          <p:cNvPr id="3" name="Content Placeholder 2"/>
          <p:cNvSpPr>
            <a:spLocks noGrp="1"/>
          </p:cNvSpPr>
          <p:nvPr>
            <p:ph idx="1"/>
          </p:nvPr>
        </p:nvSpPr>
        <p:spPr/>
        <p:txBody>
          <a:bodyPr>
            <a:normAutofit/>
          </a:bodyPr>
          <a:lstStyle/>
          <a:p>
            <a:r>
              <a:rPr lang="fi-FI" b="1" dirty="0">
                <a:latin typeface="Calibri" pitchFamily="34" charset="0"/>
                <a:cs typeface="Calibri" pitchFamily="34" charset="0"/>
              </a:rPr>
              <a:t>2. Kerugian Bentuk Sediaan Suspensi</a:t>
            </a:r>
          </a:p>
          <a:p>
            <a:r>
              <a:rPr lang="en-US" dirty="0" err="1">
                <a:latin typeface="Calibri" pitchFamily="34" charset="0"/>
                <a:cs typeface="Calibri" pitchFamily="34" charset="0"/>
              </a:rPr>
              <a:t>Sediaan</a:t>
            </a:r>
            <a:r>
              <a:rPr lang="en-US" dirty="0">
                <a:latin typeface="Calibri" pitchFamily="34" charset="0"/>
                <a:cs typeface="Calibri" pitchFamily="34" charset="0"/>
              </a:rPr>
              <a:t> </a:t>
            </a:r>
            <a:r>
              <a:rPr lang="en-US" dirty="0" err="1">
                <a:latin typeface="Calibri" pitchFamily="34" charset="0"/>
                <a:cs typeface="Calibri" pitchFamily="34" charset="0"/>
              </a:rPr>
              <a:t>suspensi</a:t>
            </a:r>
            <a:r>
              <a:rPr lang="en-US" dirty="0">
                <a:latin typeface="Calibri" pitchFamily="34" charset="0"/>
                <a:cs typeface="Calibri" pitchFamily="34" charset="0"/>
              </a:rPr>
              <a:t> </a:t>
            </a:r>
            <a:r>
              <a:rPr lang="en-US" dirty="0" err="1">
                <a:latin typeface="Calibri" pitchFamily="34" charset="0"/>
                <a:cs typeface="Calibri" pitchFamily="34" charset="0"/>
              </a:rPr>
              <a:t>juga</a:t>
            </a:r>
            <a:r>
              <a:rPr lang="en-US" dirty="0">
                <a:latin typeface="Calibri" pitchFamily="34" charset="0"/>
                <a:cs typeface="Calibri" pitchFamily="34" charset="0"/>
              </a:rPr>
              <a:t> </a:t>
            </a:r>
            <a:r>
              <a:rPr lang="en-US" dirty="0" err="1">
                <a:latin typeface="Calibri" pitchFamily="34" charset="0"/>
                <a:cs typeface="Calibri" pitchFamily="34" charset="0"/>
              </a:rPr>
              <a:t>mempunyai</a:t>
            </a:r>
            <a:r>
              <a:rPr lang="en-US" dirty="0">
                <a:latin typeface="Calibri" pitchFamily="34" charset="0"/>
                <a:cs typeface="Calibri" pitchFamily="34" charset="0"/>
              </a:rPr>
              <a:t> </a:t>
            </a:r>
            <a:r>
              <a:rPr lang="en-US" dirty="0" err="1">
                <a:latin typeface="Calibri" pitchFamily="34" charset="0"/>
                <a:cs typeface="Calibri" pitchFamily="34" charset="0"/>
              </a:rPr>
              <a:t>kerugian</a:t>
            </a:r>
            <a:r>
              <a:rPr lang="en-US" dirty="0">
                <a:latin typeface="Calibri" pitchFamily="34" charset="0"/>
                <a:cs typeface="Calibri" pitchFamily="34" charset="0"/>
              </a:rPr>
              <a:t> </a:t>
            </a:r>
            <a:r>
              <a:rPr lang="en-US" dirty="0" err="1">
                <a:latin typeface="Calibri" pitchFamily="34" charset="0"/>
                <a:cs typeface="Calibri" pitchFamily="34" charset="0"/>
              </a:rPr>
              <a:t>yaitu</a:t>
            </a:r>
            <a:r>
              <a:rPr lang="en-US" dirty="0">
                <a:latin typeface="Calibri" pitchFamily="34" charset="0"/>
                <a:cs typeface="Calibri" pitchFamily="34" charset="0"/>
              </a:rPr>
              <a:t> </a:t>
            </a:r>
            <a:r>
              <a:rPr lang="en-US" dirty="0" err="1">
                <a:latin typeface="Calibri" pitchFamily="34" charset="0"/>
                <a:cs typeface="Calibri" pitchFamily="34" charset="0"/>
              </a:rPr>
              <a:t>diantaranya</a:t>
            </a:r>
            <a:r>
              <a:rPr lang="en-US" dirty="0">
                <a:latin typeface="Calibri" pitchFamily="34" charset="0"/>
                <a:cs typeface="Calibri" pitchFamily="34" charset="0"/>
              </a:rPr>
              <a:t>:</a:t>
            </a:r>
          </a:p>
          <a:p>
            <a:pPr marL="571500" indent="-457200">
              <a:buFont typeface="+mj-lt"/>
              <a:buAutoNum type="arabicPeriod"/>
            </a:pPr>
            <a:r>
              <a:rPr lang="en-US" dirty="0" err="1" smtClean="0">
                <a:latin typeface="Calibri" pitchFamily="34" charset="0"/>
                <a:cs typeface="Calibri" pitchFamily="34" charset="0"/>
              </a:rPr>
              <a:t>Formulasi</a:t>
            </a:r>
            <a:r>
              <a:rPr lang="en-US" dirty="0" smtClean="0">
                <a:latin typeface="Calibri" pitchFamily="34" charset="0"/>
                <a:cs typeface="Calibri" pitchFamily="34" charset="0"/>
              </a:rPr>
              <a:t> </a:t>
            </a:r>
            <a:r>
              <a:rPr lang="en-US" dirty="0" err="1">
                <a:latin typeface="Calibri" pitchFamily="34" charset="0"/>
                <a:cs typeface="Calibri" pitchFamily="34" charset="0"/>
              </a:rPr>
              <a:t>dalam</a:t>
            </a:r>
            <a:r>
              <a:rPr lang="en-US" dirty="0">
                <a:latin typeface="Calibri" pitchFamily="34" charset="0"/>
                <a:cs typeface="Calibri" pitchFamily="34" charset="0"/>
              </a:rPr>
              <a:t> </a:t>
            </a:r>
            <a:r>
              <a:rPr lang="en-US" dirty="0" err="1">
                <a:latin typeface="Calibri" pitchFamily="34" charset="0"/>
                <a:cs typeface="Calibri" pitchFamily="34" charset="0"/>
              </a:rPr>
              <a:t>pencampuran</a:t>
            </a:r>
            <a:r>
              <a:rPr lang="en-US" dirty="0">
                <a:latin typeface="Calibri" pitchFamily="34" charset="0"/>
                <a:cs typeface="Calibri" pitchFamily="34" charset="0"/>
              </a:rPr>
              <a:t> </a:t>
            </a:r>
            <a:r>
              <a:rPr lang="en-US" dirty="0" err="1">
                <a:latin typeface="Calibri" pitchFamily="34" charset="0"/>
                <a:cs typeface="Calibri" pitchFamily="34" charset="0"/>
              </a:rPr>
              <a:t>dimana</a:t>
            </a:r>
            <a:r>
              <a:rPr lang="en-US" dirty="0">
                <a:latin typeface="Calibri" pitchFamily="34" charset="0"/>
                <a:cs typeface="Calibri" pitchFamily="34" charset="0"/>
              </a:rPr>
              <a:t> </a:t>
            </a:r>
            <a:r>
              <a:rPr lang="en-US" dirty="0" err="1">
                <a:latin typeface="Calibri" pitchFamily="34" charset="0"/>
                <a:cs typeface="Calibri" pitchFamily="34" charset="0"/>
              </a:rPr>
              <a:t>terdapat</a:t>
            </a:r>
            <a:r>
              <a:rPr lang="en-US" dirty="0">
                <a:latin typeface="Calibri" pitchFamily="34" charset="0"/>
                <a:cs typeface="Calibri" pitchFamily="34" charset="0"/>
              </a:rPr>
              <a:t> </a:t>
            </a:r>
            <a:r>
              <a:rPr lang="en-US" dirty="0" err="1">
                <a:latin typeface="Calibri" pitchFamily="34" charset="0"/>
                <a:cs typeface="Calibri" pitchFamily="34" charset="0"/>
              </a:rPr>
              <a:t>pengaruh</a:t>
            </a:r>
            <a:r>
              <a:rPr lang="en-US" dirty="0">
                <a:latin typeface="Calibri" pitchFamily="34" charset="0"/>
                <a:cs typeface="Calibri" pitchFamily="34" charset="0"/>
              </a:rPr>
              <a:t> </a:t>
            </a:r>
            <a:r>
              <a:rPr lang="en-US" dirty="0" err="1">
                <a:latin typeface="Calibri" pitchFamily="34" charset="0"/>
                <a:cs typeface="Calibri" pitchFamily="34" charset="0"/>
              </a:rPr>
              <a:t>gaya</a:t>
            </a:r>
            <a:r>
              <a:rPr lang="en-US" dirty="0">
                <a:latin typeface="Calibri" pitchFamily="34" charset="0"/>
                <a:cs typeface="Calibri" pitchFamily="34" charset="0"/>
              </a:rPr>
              <a:t> </a:t>
            </a:r>
            <a:r>
              <a:rPr lang="en-US" dirty="0" err="1">
                <a:latin typeface="Calibri" pitchFamily="34" charset="0"/>
                <a:cs typeface="Calibri" pitchFamily="34" charset="0"/>
              </a:rPr>
              <a:t>gravitasi</a:t>
            </a:r>
            <a:r>
              <a:rPr lang="en-US" dirty="0">
                <a:latin typeface="Calibri" pitchFamily="34" charset="0"/>
                <a:cs typeface="Calibri" pitchFamily="34" charset="0"/>
              </a:rPr>
              <a:t> </a:t>
            </a:r>
            <a:r>
              <a:rPr lang="en-US" dirty="0" err="1">
                <a:latin typeface="Calibri" pitchFamily="34" charset="0"/>
                <a:cs typeface="Calibri" pitchFamily="34" charset="0"/>
              </a:rPr>
              <a:t>bumi</a:t>
            </a:r>
            <a:r>
              <a:rPr lang="en-US" dirty="0">
                <a:latin typeface="Calibri" pitchFamily="34" charset="0"/>
                <a:cs typeface="Calibri" pitchFamily="34" charset="0"/>
              </a:rPr>
              <a:t> </a:t>
            </a:r>
            <a:r>
              <a:rPr lang="en-US" dirty="0" smtClean="0">
                <a:latin typeface="Calibri" pitchFamily="34" charset="0"/>
                <a:cs typeface="Calibri" pitchFamily="34" charset="0"/>
              </a:rPr>
              <a:t>yang </a:t>
            </a:r>
            <a:r>
              <a:rPr lang="en-US" dirty="0" err="1" smtClean="0">
                <a:latin typeface="Calibri" pitchFamily="34" charset="0"/>
                <a:cs typeface="Calibri" pitchFamily="34" charset="0"/>
              </a:rPr>
              <a:t>menyebabkan</a:t>
            </a:r>
            <a:r>
              <a:rPr lang="en-US" dirty="0" smtClean="0">
                <a:latin typeface="Calibri" pitchFamily="34" charset="0"/>
                <a:cs typeface="Calibri" pitchFamily="34" charset="0"/>
              </a:rPr>
              <a:t> </a:t>
            </a:r>
            <a:r>
              <a:rPr lang="en-US" dirty="0" err="1">
                <a:latin typeface="Calibri" pitchFamily="34" charset="0"/>
                <a:cs typeface="Calibri" pitchFamily="34" charset="0"/>
              </a:rPr>
              <a:t>terjadinya</a:t>
            </a:r>
            <a:r>
              <a:rPr lang="en-US" dirty="0">
                <a:latin typeface="Calibri" pitchFamily="34" charset="0"/>
                <a:cs typeface="Calibri" pitchFamily="34" charset="0"/>
              </a:rPr>
              <a:t> </a:t>
            </a:r>
            <a:r>
              <a:rPr lang="en-US" dirty="0" err="1">
                <a:latin typeface="Calibri" pitchFamily="34" charset="0"/>
                <a:cs typeface="Calibri" pitchFamily="34" charset="0"/>
              </a:rPr>
              <a:t>sedimentasi</a:t>
            </a:r>
            <a:r>
              <a:rPr lang="en-US" dirty="0">
                <a:latin typeface="Calibri" pitchFamily="34" charset="0"/>
                <a:cs typeface="Calibri" pitchFamily="34" charset="0"/>
              </a:rPr>
              <a:t> </a:t>
            </a:r>
            <a:r>
              <a:rPr lang="en-US" dirty="0" err="1">
                <a:latin typeface="Calibri" pitchFamily="34" charset="0"/>
                <a:cs typeface="Calibri" pitchFamily="34" charset="0"/>
              </a:rPr>
              <a:t>sehingga</a:t>
            </a:r>
            <a:r>
              <a:rPr lang="en-US" dirty="0">
                <a:latin typeface="Calibri" pitchFamily="34" charset="0"/>
                <a:cs typeface="Calibri" pitchFamily="34" charset="0"/>
              </a:rPr>
              <a:t> </a:t>
            </a:r>
            <a:r>
              <a:rPr lang="en-US" dirty="0" err="1">
                <a:latin typeface="Calibri" pitchFamily="34" charset="0"/>
                <a:cs typeface="Calibri" pitchFamily="34" charset="0"/>
              </a:rPr>
              <a:t>terjadi</a:t>
            </a:r>
            <a:r>
              <a:rPr lang="en-US" dirty="0">
                <a:latin typeface="Calibri" pitchFamily="34" charset="0"/>
                <a:cs typeface="Calibri" pitchFamily="34" charset="0"/>
              </a:rPr>
              <a:t> </a:t>
            </a:r>
            <a:r>
              <a:rPr lang="en-US" dirty="0" err="1">
                <a:latin typeface="Calibri" pitchFamily="34" charset="0"/>
                <a:cs typeface="Calibri" pitchFamily="34" charset="0"/>
              </a:rPr>
              <a:t>ketidakseragaman</a:t>
            </a:r>
            <a:r>
              <a:rPr lang="en-US" dirty="0">
                <a:latin typeface="Calibri" pitchFamily="34" charset="0"/>
                <a:cs typeface="Calibri" pitchFamily="34" charset="0"/>
              </a:rPr>
              <a:t> </a:t>
            </a:r>
            <a:r>
              <a:rPr lang="en-US" dirty="0" err="1">
                <a:latin typeface="Calibri" pitchFamily="34" charset="0"/>
                <a:cs typeface="Calibri" pitchFamily="34" charset="0"/>
              </a:rPr>
              <a:t>bobot</a:t>
            </a:r>
            <a:r>
              <a:rPr lang="en-US" dirty="0">
                <a:latin typeface="Calibri" pitchFamily="34" charset="0"/>
                <a:cs typeface="Calibri" pitchFamily="34" charset="0"/>
              </a:rPr>
              <a:t> </a:t>
            </a:r>
            <a:r>
              <a:rPr lang="en-US" dirty="0" err="1" smtClean="0">
                <a:latin typeface="Calibri" pitchFamily="34" charset="0"/>
                <a:cs typeface="Calibri" pitchFamily="34" charset="0"/>
              </a:rPr>
              <a:t>dan</a:t>
            </a:r>
            <a:r>
              <a:rPr lang="en-US" dirty="0">
                <a:latin typeface="Calibri" pitchFamily="34" charset="0"/>
                <a:cs typeface="Calibri" pitchFamily="34" charset="0"/>
              </a:rPr>
              <a:t> </a:t>
            </a:r>
            <a:r>
              <a:rPr lang="en-US" dirty="0" err="1" smtClean="0">
                <a:latin typeface="Calibri" pitchFamily="34" charset="0"/>
                <a:cs typeface="Calibri" pitchFamily="34" charset="0"/>
              </a:rPr>
              <a:t>dosis</a:t>
            </a:r>
            <a:r>
              <a:rPr lang="en-US" dirty="0" smtClean="0">
                <a:latin typeface="Calibri" pitchFamily="34" charset="0"/>
                <a:cs typeface="Calibri" pitchFamily="34" charset="0"/>
              </a:rPr>
              <a:t> </a:t>
            </a:r>
            <a:r>
              <a:rPr lang="en-US" dirty="0" err="1">
                <a:latin typeface="Calibri" pitchFamily="34" charset="0"/>
                <a:cs typeface="Calibri" pitchFamily="34" charset="0"/>
              </a:rPr>
              <a:t>dari</a:t>
            </a:r>
            <a:r>
              <a:rPr lang="en-US" dirty="0">
                <a:latin typeface="Calibri" pitchFamily="34" charset="0"/>
                <a:cs typeface="Calibri" pitchFamily="34" charset="0"/>
              </a:rPr>
              <a:t> </a:t>
            </a:r>
            <a:r>
              <a:rPr lang="en-US" dirty="0" err="1">
                <a:latin typeface="Calibri" pitchFamily="34" charset="0"/>
                <a:cs typeface="Calibri" pitchFamily="34" charset="0"/>
              </a:rPr>
              <a:t>obat</a:t>
            </a:r>
            <a:r>
              <a:rPr lang="en-US" dirty="0">
                <a:latin typeface="Calibri" pitchFamily="34" charset="0"/>
                <a:cs typeface="Calibri" pitchFamily="34" charset="0"/>
              </a:rPr>
              <a:t>.</a:t>
            </a:r>
          </a:p>
          <a:p>
            <a:pPr marL="571500" indent="-457200">
              <a:buFont typeface="+mj-lt"/>
              <a:buAutoNum type="arabicPeriod"/>
            </a:pPr>
            <a:r>
              <a:rPr lang="en-US" dirty="0" err="1" smtClean="0">
                <a:latin typeface="Calibri" pitchFamily="34" charset="0"/>
                <a:cs typeface="Calibri" pitchFamily="34" charset="0"/>
              </a:rPr>
              <a:t>Sedimentasi</a:t>
            </a:r>
            <a:r>
              <a:rPr lang="en-US" dirty="0" smtClean="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endapan</a:t>
            </a:r>
            <a:r>
              <a:rPr lang="en-US" dirty="0">
                <a:latin typeface="Calibri" pitchFamily="34" charset="0"/>
                <a:cs typeface="Calibri" pitchFamily="34" charset="0"/>
              </a:rPr>
              <a:t> yang </a:t>
            </a:r>
            <a:r>
              <a:rPr lang="en-US" dirty="0" err="1">
                <a:latin typeface="Calibri" pitchFamily="34" charset="0"/>
                <a:cs typeface="Calibri" pitchFamily="34" charset="0"/>
              </a:rPr>
              <a:t>kompak</a:t>
            </a:r>
            <a:r>
              <a:rPr lang="en-US" dirty="0">
                <a:latin typeface="Calibri" pitchFamily="34" charset="0"/>
                <a:cs typeface="Calibri" pitchFamily="34" charset="0"/>
              </a:rPr>
              <a:t> </a:t>
            </a:r>
            <a:r>
              <a:rPr lang="en-US" dirty="0" err="1">
                <a:latin typeface="Calibri" pitchFamily="34" charset="0"/>
                <a:cs typeface="Calibri" pitchFamily="34" charset="0"/>
              </a:rPr>
              <a:t>akan</a:t>
            </a:r>
            <a:r>
              <a:rPr lang="en-US" dirty="0">
                <a:latin typeface="Calibri" pitchFamily="34" charset="0"/>
                <a:cs typeface="Calibri" pitchFamily="34" charset="0"/>
              </a:rPr>
              <a:t> </a:t>
            </a:r>
            <a:r>
              <a:rPr lang="en-US" dirty="0" err="1">
                <a:latin typeface="Calibri" pitchFamily="34" charset="0"/>
                <a:cs typeface="Calibri" pitchFamily="34" charset="0"/>
              </a:rPr>
              <a:t>sulit</a:t>
            </a:r>
            <a:r>
              <a:rPr lang="en-US" dirty="0">
                <a:latin typeface="Calibri" pitchFamily="34" charset="0"/>
                <a:cs typeface="Calibri" pitchFamily="34" charset="0"/>
              </a:rPr>
              <a:t> </a:t>
            </a:r>
            <a:r>
              <a:rPr lang="en-US" dirty="0" err="1">
                <a:latin typeface="Calibri" pitchFamily="34" charset="0"/>
                <a:cs typeface="Calibri" pitchFamily="34" charset="0"/>
              </a:rPr>
              <a:t>didispersikan</a:t>
            </a:r>
            <a:r>
              <a:rPr lang="en-US" dirty="0">
                <a:latin typeface="Calibri" pitchFamily="34" charset="0"/>
                <a:cs typeface="Calibri" pitchFamily="34" charset="0"/>
              </a:rPr>
              <a:t> </a:t>
            </a:r>
            <a:r>
              <a:rPr lang="en-US" dirty="0" err="1">
                <a:latin typeface="Calibri" pitchFamily="34" charset="0"/>
                <a:cs typeface="Calibri" pitchFamily="34" charset="0"/>
              </a:rPr>
              <a:t>kembali</a:t>
            </a:r>
            <a:r>
              <a:rPr lang="en-US" dirty="0">
                <a:latin typeface="Calibri" pitchFamily="34" charset="0"/>
                <a:cs typeface="Calibri" pitchFamily="34" charset="0"/>
              </a:rPr>
              <a:t> </a:t>
            </a:r>
            <a:r>
              <a:rPr lang="en-US" dirty="0" err="1">
                <a:latin typeface="Calibri" pitchFamily="34" charset="0"/>
                <a:cs typeface="Calibri" pitchFamily="34" charset="0"/>
              </a:rPr>
              <a:t>ke</a:t>
            </a:r>
            <a:r>
              <a:rPr lang="en-US" dirty="0">
                <a:latin typeface="Calibri" pitchFamily="34" charset="0"/>
                <a:cs typeface="Calibri" pitchFamily="34" charset="0"/>
              </a:rPr>
              <a:t> </a:t>
            </a:r>
            <a:r>
              <a:rPr lang="en-US" dirty="0" err="1" smtClean="0">
                <a:latin typeface="Calibri" pitchFamily="34" charset="0"/>
                <a:cs typeface="Calibri" pitchFamily="34" charset="0"/>
              </a:rPr>
              <a:t>dalam</a:t>
            </a:r>
            <a:r>
              <a:rPr lang="en-US" dirty="0">
                <a:latin typeface="Calibri" pitchFamily="34" charset="0"/>
                <a:cs typeface="Calibri" pitchFamily="34" charset="0"/>
              </a:rPr>
              <a:t> </a:t>
            </a:r>
            <a:r>
              <a:rPr lang="en-US" dirty="0" err="1" smtClean="0">
                <a:latin typeface="Calibri" pitchFamily="34" charset="0"/>
                <a:cs typeface="Calibri" pitchFamily="34" charset="0"/>
              </a:rPr>
              <a:t>pelarutnya</a:t>
            </a:r>
            <a:r>
              <a:rPr lang="en-US" dirty="0">
                <a:latin typeface="Calibri" pitchFamily="34" charset="0"/>
                <a:cs typeface="Calibri" pitchFamily="34" charset="0"/>
              </a:rPr>
              <a:t>.</a:t>
            </a:r>
          </a:p>
          <a:p>
            <a:pPr marL="571500" indent="-457200">
              <a:buFont typeface="+mj-lt"/>
              <a:buAutoNum type="arabicPeriod"/>
            </a:pPr>
            <a:r>
              <a:rPr lang="en-US" dirty="0" err="1" smtClean="0">
                <a:latin typeface="Calibri" pitchFamily="34" charset="0"/>
                <a:cs typeface="Calibri" pitchFamily="34" charset="0"/>
              </a:rPr>
              <a:t>Produknya</a:t>
            </a:r>
            <a:r>
              <a:rPr lang="en-US" dirty="0" smtClean="0">
                <a:latin typeface="Calibri" pitchFamily="34" charset="0"/>
                <a:cs typeface="Calibri" pitchFamily="34" charset="0"/>
              </a:rPr>
              <a:t> </a:t>
            </a:r>
            <a:r>
              <a:rPr lang="en-US" dirty="0" err="1">
                <a:latin typeface="Calibri" pitchFamily="34" charset="0"/>
                <a:cs typeface="Calibri" pitchFamily="34" charset="0"/>
              </a:rPr>
              <a:t>cair</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dirty="0" err="1">
                <a:latin typeface="Calibri" pitchFamily="34" charset="0"/>
                <a:cs typeface="Calibri" pitchFamily="34" charset="0"/>
              </a:rPr>
              <a:t>secara</a:t>
            </a:r>
            <a:r>
              <a:rPr lang="en-US" dirty="0">
                <a:latin typeface="Calibri" pitchFamily="34" charset="0"/>
                <a:cs typeface="Calibri" pitchFamily="34" charset="0"/>
              </a:rPr>
              <a:t> </a:t>
            </a:r>
            <a:r>
              <a:rPr lang="en-US" dirty="0" err="1">
                <a:latin typeface="Calibri" pitchFamily="34" charset="0"/>
                <a:cs typeface="Calibri" pitchFamily="34" charset="0"/>
              </a:rPr>
              <a:t>relatif</a:t>
            </a:r>
            <a:r>
              <a:rPr lang="en-US" dirty="0">
                <a:latin typeface="Calibri" pitchFamily="34" charset="0"/>
                <a:cs typeface="Calibri" pitchFamily="34" charset="0"/>
              </a:rPr>
              <a:t> </a:t>
            </a:r>
            <a:r>
              <a:rPr lang="en-US" dirty="0" err="1">
                <a:latin typeface="Calibri" pitchFamily="34" charset="0"/>
                <a:cs typeface="Calibri" pitchFamily="34" charset="0"/>
              </a:rPr>
              <a:t>massanya</a:t>
            </a:r>
            <a:r>
              <a:rPr lang="en-US" dirty="0">
                <a:latin typeface="Calibri" pitchFamily="34" charset="0"/>
                <a:cs typeface="Calibri" pitchFamily="34" charset="0"/>
              </a:rPr>
              <a:t> </a:t>
            </a:r>
            <a:r>
              <a:rPr lang="en-US" dirty="0" err="1">
                <a:latin typeface="Calibri" pitchFamily="34" charset="0"/>
                <a:cs typeface="Calibri" pitchFamily="34" charset="0"/>
              </a:rPr>
              <a:t>berat</a:t>
            </a:r>
            <a:r>
              <a:rPr lang="en-US" dirty="0">
                <a:latin typeface="Calibri" pitchFamily="34" charset="0"/>
                <a:cs typeface="Calibri" pitchFamily="34" charset="0"/>
              </a:rPr>
              <a:t>.</a:t>
            </a:r>
          </a:p>
        </p:txBody>
      </p:sp>
    </p:spTree>
    <p:extLst>
      <p:ext uri="{BB962C8B-B14F-4D97-AF65-F5344CB8AC3E}">
        <p14:creationId xmlns:p14="http://schemas.microsoft.com/office/powerpoint/2010/main" val="1448188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TIPE </a:t>
            </a:r>
            <a:r>
              <a:rPr lang="en-US" b="1" dirty="0"/>
              <a:t>SUSPENSI</a:t>
            </a:r>
          </a:p>
        </p:txBody>
      </p:sp>
      <p:sp>
        <p:nvSpPr>
          <p:cNvPr id="3" name="Content Placeholder 2"/>
          <p:cNvSpPr>
            <a:spLocks noGrp="1"/>
          </p:cNvSpPr>
          <p:nvPr>
            <p:ph idx="1"/>
          </p:nvPr>
        </p:nvSpPr>
        <p:spPr/>
        <p:txBody>
          <a:bodyPr/>
          <a:lstStyle/>
          <a:p>
            <a:r>
              <a:rPr lang="en-US" dirty="0" err="1"/>
              <a:t>Suspensi</a:t>
            </a:r>
            <a:r>
              <a:rPr lang="en-US" dirty="0"/>
              <a:t> </a:t>
            </a:r>
            <a:r>
              <a:rPr lang="en-US" dirty="0" err="1"/>
              <a:t>berdasarkan</a:t>
            </a:r>
            <a:r>
              <a:rPr lang="en-US" dirty="0"/>
              <a:t> </a:t>
            </a:r>
            <a:r>
              <a:rPr lang="en-US" dirty="0" err="1"/>
              <a:t>partikel</a:t>
            </a:r>
            <a:r>
              <a:rPr lang="en-US" dirty="0"/>
              <a:t>, </a:t>
            </a:r>
            <a:r>
              <a:rPr lang="en-US" dirty="0" err="1"/>
              <a:t>suspensi</a:t>
            </a:r>
            <a:r>
              <a:rPr lang="en-US" dirty="0"/>
              <a:t> </a:t>
            </a:r>
            <a:r>
              <a:rPr lang="en-US" dirty="0" err="1"/>
              <a:t>dibagi</a:t>
            </a:r>
            <a:r>
              <a:rPr lang="en-US" dirty="0"/>
              <a:t> </a:t>
            </a:r>
            <a:r>
              <a:rPr lang="en-US" dirty="0" err="1"/>
              <a:t>menjadi</a:t>
            </a:r>
            <a:r>
              <a:rPr lang="en-US" dirty="0"/>
              <a:t> </a:t>
            </a:r>
            <a:r>
              <a:rPr lang="en-US" dirty="0" err="1"/>
              <a:t>dua</a:t>
            </a:r>
            <a:r>
              <a:rPr lang="en-US" dirty="0"/>
              <a:t> </a:t>
            </a:r>
            <a:r>
              <a:rPr lang="en-US" dirty="0" err="1"/>
              <a:t>jenis</a:t>
            </a:r>
            <a:r>
              <a:rPr lang="en-US" dirty="0"/>
              <a:t> </a:t>
            </a:r>
            <a:r>
              <a:rPr lang="en-US" dirty="0" err="1"/>
              <a:t>yaitu</a:t>
            </a:r>
            <a:endParaRPr lang="en-US" dirty="0"/>
          </a:p>
          <a:p>
            <a:r>
              <a:rPr lang="en-US" dirty="0"/>
              <a:t>a. </a:t>
            </a:r>
            <a:r>
              <a:rPr lang="en-US" dirty="0" err="1"/>
              <a:t>Suspensi</a:t>
            </a:r>
            <a:r>
              <a:rPr lang="en-US" dirty="0"/>
              <a:t> </a:t>
            </a:r>
            <a:r>
              <a:rPr lang="en-US" dirty="0" err="1"/>
              <a:t>Flokulasi</a:t>
            </a:r>
            <a:r>
              <a:rPr lang="en-US" dirty="0"/>
              <a:t>.</a:t>
            </a:r>
          </a:p>
          <a:p>
            <a:r>
              <a:rPr lang="en-US" dirty="0"/>
              <a:t>b. </a:t>
            </a:r>
            <a:r>
              <a:rPr lang="en-US" dirty="0" err="1"/>
              <a:t>Suspensi</a:t>
            </a:r>
            <a:r>
              <a:rPr lang="en-US" dirty="0"/>
              <a:t> </a:t>
            </a:r>
            <a:r>
              <a:rPr lang="en-US" dirty="0" err="1"/>
              <a:t>Deflokulasi</a:t>
            </a:r>
            <a:r>
              <a:rPr lang="en-US" dirty="0"/>
              <a:t>.</a:t>
            </a:r>
          </a:p>
        </p:txBody>
      </p:sp>
    </p:spTree>
    <p:extLst>
      <p:ext uri="{BB962C8B-B14F-4D97-AF65-F5344CB8AC3E}">
        <p14:creationId xmlns:p14="http://schemas.microsoft.com/office/powerpoint/2010/main" val="1996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89</TotalTime>
  <Words>2210</Words>
  <Application>Microsoft Office PowerPoint</Application>
  <PresentationFormat>On-screen Show (4:3)</PresentationFormat>
  <Paragraphs>189</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Agency FB</vt:lpstr>
      <vt:lpstr>Aharoni</vt:lpstr>
      <vt:lpstr>Andalus</vt:lpstr>
      <vt:lpstr>Arial</vt:lpstr>
      <vt:lpstr>Book Antiqua</vt:lpstr>
      <vt:lpstr>Calibri</vt:lpstr>
      <vt:lpstr>Century Gothic</vt:lpstr>
      <vt:lpstr>Apothecary</vt:lpstr>
      <vt:lpstr>PowerPoint Presentation</vt:lpstr>
      <vt:lpstr>Suspensi dan emulsi</vt:lpstr>
      <vt:lpstr>SUSPENSI</vt:lpstr>
      <vt:lpstr>Contoh sediaan suspensi</vt:lpstr>
      <vt:lpstr>ALASAN DIBUAT SUSPENSI</vt:lpstr>
      <vt:lpstr>KRITERIA SUSPENSI YANG BAIK</vt:lpstr>
      <vt:lpstr>KEUNTUNGAN DAN KERUGIAN SUSPENSI</vt:lpstr>
      <vt:lpstr>KEUNTUNGAN DAN KERUGIAN SUSPENSI</vt:lpstr>
      <vt:lpstr>TIPE SUSPENSI</vt:lpstr>
      <vt:lpstr>TIPE –TIPE SUSPENSI</vt:lpstr>
      <vt:lpstr>SIFAT ANTARMUKA DARI PARTIKEL SUSPENSI</vt:lpstr>
      <vt:lpstr>SIFAT ANTARMUKA DARI PARTIKEL SUSPENSI</vt:lpstr>
      <vt:lpstr>SIFAT ANTARMUKA DARI PARTIKEL SUSPENSI</vt:lpstr>
      <vt:lpstr>SIFAT ANTARMUKA DARI PARTIKEL SUSPENSI</vt:lpstr>
      <vt:lpstr>PENGENDAPAN DALAM SUSPENSI</vt:lpstr>
      <vt:lpstr>KECEPATAN PENGENDAPAN</vt:lpstr>
      <vt:lpstr>Mekanisme pembasahan </vt:lpstr>
      <vt:lpstr>Mekanisme pembasahan </vt:lpstr>
      <vt:lpstr>EMULSI</vt:lpstr>
      <vt:lpstr>KEUNTUNGAN DAN KERUGIAN SEDIAAN EMULSI </vt:lpstr>
      <vt:lpstr>KEUNTUNGAN DAN KERUGIAN SEDIAAN EMULSI </vt:lpstr>
      <vt:lpstr>APLIKASI EMULSI DI BIDANG FARMASI  </vt:lpstr>
      <vt:lpstr>APLIKASI EMULSI DI BIDANG FARMASI</vt:lpstr>
      <vt:lpstr>TIPE –TIPE EMULSI</vt:lpstr>
      <vt:lpstr>PENENTUAN TIPE EMULSI</vt:lpstr>
      <vt:lpstr>PENENTUAN TIPE EMULSI</vt:lpstr>
      <vt:lpstr>PENENTUAN TIPE EMULSI</vt:lpstr>
      <vt:lpstr>PENENTUAN TIPE EMULSI</vt:lpstr>
      <vt:lpstr>PENENTUAN TIPE EMULSI</vt:lpstr>
      <vt:lpstr>STABILITAS FISIK DARI EMULSI </vt:lpstr>
      <vt:lpstr>STABILITAS FISIK DARI EMULSI </vt:lpstr>
      <vt:lpstr>Emulgator</vt:lpstr>
      <vt:lpstr>SIFAT-SIFAT EMULGATOR YANG DIINGINKAN </vt:lpstr>
      <vt:lpstr>MEKANISME KERJA EMULGATOR</vt:lpstr>
      <vt:lpstr>MEKANISME KERJA EMULGATOR</vt:lpstr>
      <vt:lpstr>PEMBAGIAN EMULGATOR</vt:lpstr>
      <vt:lpstr>PEMBAGIAN EMULGATOR</vt:lpstr>
      <vt:lpstr>PEMBAGIAN EMULGATOR</vt:lpstr>
      <vt:lpstr>PEMBAGIAN EMULGATOR</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SUSPENSI DAN EMULSI</dc:title>
  <dc:creator>ismail - [2010]</dc:creator>
  <cp:lastModifiedBy>Reza Ghozaly</cp:lastModifiedBy>
  <cp:revision>9</cp:revision>
  <dcterms:created xsi:type="dcterms:W3CDTF">2019-04-20T14:09:35Z</dcterms:created>
  <dcterms:modified xsi:type="dcterms:W3CDTF">2019-04-21T11:31:38Z</dcterms:modified>
</cp:coreProperties>
</file>