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7143" y="-3175"/>
            <a:ext cx="9148457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5490225" y="467785"/>
            <a:ext cx="3656410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2925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5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181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05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474" y="507037"/>
            <a:ext cx="1178720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469683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6833687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11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84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9146126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1839516" y="1262064"/>
            <a:ext cx="5464969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2925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500" baseline="0">
                <a:solidFill>
                  <a:schemeClr val="bg2">
                    <a:lumMod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9160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4" y="2438400"/>
            <a:ext cx="3055164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7813" y="2438400"/>
            <a:ext cx="312039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11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4" y="2456408"/>
            <a:ext cx="312039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18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4" y="3316640"/>
            <a:ext cx="312039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813" y="2456408"/>
            <a:ext cx="312039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18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7813" y="3316640"/>
            <a:ext cx="312039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0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89433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05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7123014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367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367" y="3223804"/>
            <a:ext cx="2420786" cy="2872197"/>
          </a:xfrm>
        </p:spPr>
        <p:txBody>
          <a:bodyPr/>
          <a:lstStyle>
            <a:lvl1pPr marL="0" indent="0">
              <a:spcBef>
                <a:spcPts val="105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7367" y="373605"/>
            <a:ext cx="2420786" cy="816481"/>
          </a:xfrm>
        </p:spPr>
        <p:txBody>
          <a:bodyPr anchor="t"/>
          <a:lstStyle>
            <a:lvl1pPr algn="l">
              <a:defRPr sz="3300"/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220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40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7123014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366" y="1503910"/>
            <a:ext cx="2422969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5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7366" y="3223806"/>
            <a:ext cx="2420874" cy="2872194"/>
          </a:xfrm>
        </p:spPr>
        <p:txBody>
          <a:bodyPr/>
          <a:lstStyle>
            <a:lvl1pPr marL="0" indent="0">
              <a:spcBef>
                <a:spcPts val="1050"/>
              </a:spcBef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366" y="6291073"/>
            <a:ext cx="2420874" cy="365125"/>
          </a:xfrm>
        </p:spPr>
        <p:txBody>
          <a:bodyPr/>
          <a:lstStyle>
            <a:lvl1pPr algn="l">
              <a:defRPr/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1073"/>
            <a:ext cx="5698998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7366" y="373607"/>
            <a:ext cx="2420874" cy="816482"/>
          </a:xfrm>
        </p:spPr>
        <p:txBody>
          <a:bodyPr anchor="t"/>
          <a:lstStyle>
            <a:lvl1pPr algn="l">
              <a:defRPr sz="3300"/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7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03001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6D4A32BE-1D4C-455A-9E57-CAE98688081E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5" y="6296616"/>
            <a:ext cx="42505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4749" y="723329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3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CC7945EF-2FCA-40F1-B072-AA605513F3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49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3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5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3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2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698"/>
        </a:spcBef>
        <a:buFont typeface="Corbel" panose="020B0503020204020204" pitchFamily="34" charset="0"/>
        <a:buChar char="–"/>
        <a:defRPr sz="105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386" userDrawn="1">
          <p15:clr>
            <a:srgbClr val="F26B43"/>
          </p15:clr>
        </p15:guide>
        <p15:guide id="2" orient="horz" pos="3960" userDrawn="1">
          <p15:clr>
            <a:srgbClr val="F26B43"/>
          </p15:clr>
        </p15:guide>
        <p15:guide id="3" orient="horz" pos="1536" userDrawn="1">
          <p15:clr>
            <a:srgbClr val="F26B43"/>
          </p15:clr>
        </p15:guide>
        <p15:guide id="4" orient="horz" pos="3840" userDrawn="1">
          <p15:clr>
            <a:srgbClr val="F26B43"/>
          </p15:clr>
        </p15:guide>
        <p15:guide id="5" pos="3312" userDrawn="1">
          <p15:clr>
            <a:srgbClr val="F26B43"/>
          </p15:clr>
        </p15:guide>
        <p15:guide id="6" pos="3600" userDrawn="1">
          <p15:clr>
            <a:srgbClr val="F26B43"/>
          </p15:clr>
        </p15:guide>
        <p15:guide id="7" orient="horz" pos="360" userDrawn="1">
          <p15:clr>
            <a:srgbClr val="F26B43"/>
          </p15:clr>
        </p15:guide>
        <p15:guide id="8" pos="5526" userDrawn="1">
          <p15:clr>
            <a:srgbClr val="F26B43"/>
          </p15:clr>
        </p15:guide>
        <p15:guide id="9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/index.php?title=Phospholipids&amp;action=edit&amp;redlink=1" TargetMode="External"/><Relationship Id="rId2" Type="http://schemas.openxmlformats.org/officeDocument/2006/relationships/hyperlink" Target="http://id.wikipedia.org/wiki/Membran_plasm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d.wikipedia.org/wiki/ATP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953562"/>
            <a:ext cx="2845259" cy="2168483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smtClean="0"/>
              <a:t>DIFUSI </a:t>
            </a:r>
            <a:r>
              <a:rPr lang="en-US" b="1" dirty="0"/>
              <a:t>DAN DISOLUSI OBAT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20170311050 – MAULINA RIZKYANA</a:t>
            </a:r>
          </a:p>
          <a:p>
            <a:r>
              <a:rPr lang="id-ID" dirty="0" smtClean="0"/>
              <a:t>20170311057 – SAFIRA SHOLIHAT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47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/>
              <a:t/>
            </a:r>
            <a:br>
              <a:rPr lang="id-ID" dirty="0"/>
            </a:br>
            <a:r>
              <a:rPr lang="id-ID" dirty="0">
                <a:latin typeface="AR ESSENCE" panose="02000000000000000000" pitchFamily="2" charset="0"/>
              </a:rPr>
              <a:t>Uji Difusi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091" y="1420700"/>
            <a:ext cx="3433083" cy="4092262"/>
          </a:xfrm>
        </p:spPr>
      </p:pic>
    </p:spTree>
    <p:extLst>
      <p:ext uri="{BB962C8B-B14F-4D97-AF65-F5344CB8AC3E}">
        <p14:creationId xmlns:p14="http://schemas.microsoft.com/office/powerpoint/2010/main" val="427399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>
                <a:latin typeface="AR ESSENCE" panose="02000000000000000000" pitchFamily="2" charset="0"/>
              </a:rPr>
              <a:t/>
            </a:r>
            <a:br>
              <a:rPr lang="id-ID" dirty="0" smtClean="0">
                <a:latin typeface="AR ESSENCE" panose="02000000000000000000" pitchFamily="2" charset="0"/>
              </a:rPr>
            </a:br>
            <a:r>
              <a:rPr lang="id-ID" dirty="0" smtClean="0">
                <a:latin typeface="AR ESSENCE" panose="02000000000000000000" pitchFamily="2" charset="0"/>
              </a:rPr>
              <a:t>DISOLUSI OBAT</a:t>
            </a:r>
            <a:endParaRPr lang="en-US" dirty="0">
              <a:latin typeface="AR ESSENC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tablet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serbuk</a:t>
            </a:r>
            <a:r>
              <a:rPr lang="en-US" dirty="0"/>
              <a:t>)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air.</a:t>
            </a:r>
          </a:p>
          <a:p>
            <a:pPr marL="0" indent="0" algn="just">
              <a:buNone/>
            </a:pPr>
            <a:r>
              <a:rPr lang="en-US" dirty="0" err="1" smtClean="0"/>
              <a:t>Intinya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melarut</a:t>
            </a:r>
            <a:r>
              <a:rPr lang="en-US" dirty="0"/>
              <a:t>, </a:t>
            </a:r>
            <a:r>
              <a:rPr lang="en-US" dirty="0" err="1"/>
              <a:t>partikel-partikel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memisah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demi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bercampur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Disolusi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proses </a:t>
            </a:r>
            <a:r>
              <a:rPr lang="en-US" dirty="0" err="1"/>
              <a:t>pelepasan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</a:t>
            </a:r>
            <a:r>
              <a:rPr lang="en-US" dirty="0" err="1"/>
              <a:t>pelarut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 algn="just">
              <a:buNone/>
            </a:pP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tablet, </a:t>
            </a:r>
            <a:r>
              <a:rPr lang="en-US" dirty="0" err="1"/>
              <a:t>kapsul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serbuk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5723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>
                <a:latin typeface="AR ESSENCE" panose="02000000000000000000" pitchFamily="2" charset="0"/>
              </a:rPr>
              <a:t/>
            </a:r>
            <a:br>
              <a:rPr lang="id-ID" dirty="0">
                <a:latin typeface="AR ESSENCE" panose="02000000000000000000" pitchFamily="2" charset="0"/>
              </a:rPr>
            </a:br>
            <a:r>
              <a:rPr lang="id-ID" dirty="0">
                <a:latin typeface="AR ESSENCE" panose="02000000000000000000" pitchFamily="2" charset="0"/>
              </a:rPr>
              <a:t>DISOLUSI OBAT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313" y="2701981"/>
            <a:ext cx="5524592" cy="2701808"/>
          </a:xfrm>
        </p:spPr>
      </p:pic>
    </p:spTree>
    <p:extLst>
      <p:ext uri="{BB962C8B-B14F-4D97-AF65-F5344CB8AC3E}">
        <p14:creationId xmlns:p14="http://schemas.microsoft.com/office/powerpoint/2010/main" val="3955371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>
                <a:latin typeface="AR ESSENCE" panose="02000000000000000000" pitchFamily="2" charset="0"/>
              </a:rPr>
              <a:t>KECEPATAN DISOLUSI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54046"/>
            <a:ext cx="6577928" cy="77935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cair-padat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komposisi</a:t>
            </a:r>
            <a:r>
              <a:rPr lang="en-US" dirty="0"/>
              <a:t> media yang </a:t>
            </a:r>
            <a:r>
              <a:rPr lang="en-US" dirty="0" err="1" smtClean="0"/>
              <a:t>dibakukan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i="1" dirty="0" err="1" smtClean="0"/>
              <a:t>Laju</a:t>
            </a:r>
            <a:r>
              <a:rPr lang="en-US" i="1" dirty="0" smtClean="0"/>
              <a:t> </a:t>
            </a:r>
            <a:r>
              <a:rPr lang="en-US" i="1" dirty="0" err="1"/>
              <a:t>disolusi</a:t>
            </a:r>
            <a:r>
              <a:rPr lang="en-US" i="1" dirty="0"/>
              <a:t> </a:t>
            </a:r>
            <a:r>
              <a:rPr lang="en-US" i="1" dirty="0" err="1"/>
              <a:t>telah</a:t>
            </a:r>
            <a:r>
              <a:rPr lang="en-US" i="1" dirty="0"/>
              <a:t> </a:t>
            </a:r>
            <a:r>
              <a:rPr lang="en-US" i="1" dirty="0" err="1"/>
              <a:t>dirumuskan</a:t>
            </a:r>
            <a:r>
              <a:rPr lang="en-US" i="1" dirty="0"/>
              <a:t> Noyes </a:t>
            </a:r>
            <a:r>
              <a:rPr lang="en-US" i="1" dirty="0" err="1"/>
              <a:t>dan</a:t>
            </a:r>
            <a:r>
              <a:rPr lang="en-US" i="1" dirty="0"/>
              <a:t> Whitney </a:t>
            </a:r>
            <a:r>
              <a:rPr lang="en-US" i="1" dirty="0" err="1"/>
              <a:t>pada</a:t>
            </a:r>
            <a:r>
              <a:rPr lang="en-US" i="1" dirty="0"/>
              <a:t> </a:t>
            </a:r>
            <a:r>
              <a:rPr lang="en-US" i="1" dirty="0" err="1"/>
              <a:t>tahun</a:t>
            </a:r>
            <a:r>
              <a:rPr lang="en-US" i="1" dirty="0"/>
              <a:t> 1997.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275" y="3233403"/>
            <a:ext cx="4577850" cy="275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98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dirty="0"/>
              <a:t/>
            </a:r>
            <a:br>
              <a:rPr lang="id-ID" dirty="0"/>
            </a:br>
            <a:r>
              <a:rPr lang="id-ID" dirty="0">
                <a:latin typeface="AR ESSENCE" panose="02000000000000000000" pitchFamily="2" charset="0"/>
              </a:rPr>
              <a:t>KECEPATAN </a:t>
            </a:r>
            <a:r>
              <a:rPr lang="id-ID" dirty="0" smtClean="0">
                <a:latin typeface="AR ESSENCE" panose="02000000000000000000" pitchFamily="2" charset="0"/>
              </a:rPr>
              <a:t>DISOLUSI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2657072"/>
            <a:ext cx="4095482" cy="3213279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CONTOH SOAL :</a:t>
            </a:r>
          </a:p>
          <a:p>
            <a:pPr marL="0" indent="0" algn="just">
              <a:buNone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sediaan</a:t>
            </a:r>
            <a:r>
              <a:rPr lang="en-US" dirty="0"/>
              <a:t> </a:t>
            </a:r>
            <a:r>
              <a:rPr lang="en-US" dirty="0" err="1"/>
              <a:t>granul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seberat</a:t>
            </a:r>
            <a:r>
              <a:rPr lang="en-US" dirty="0"/>
              <a:t> 0,55 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permukaannya</a:t>
            </a:r>
            <a:r>
              <a:rPr lang="en-US" dirty="0"/>
              <a:t> 0,28 m</a:t>
            </a:r>
            <a:r>
              <a:rPr lang="en-US" baseline="30000" dirty="0"/>
              <a:t>2</a:t>
            </a:r>
            <a:r>
              <a:rPr lang="en-US" dirty="0"/>
              <a:t> (0,28 x 10</a:t>
            </a:r>
            <a:r>
              <a:rPr lang="en-US" baseline="30000" dirty="0"/>
              <a:t>4</a:t>
            </a:r>
            <a:r>
              <a:rPr lang="en-US" dirty="0"/>
              <a:t> cm</a:t>
            </a:r>
            <a:r>
              <a:rPr lang="en-US" baseline="30000" dirty="0"/>
              <a:t>2</a:t>
            </a:r>
            <a:r>
              <a:rPr lang="en-US" dirty="0"/>
              <a:t>) </a:t>
            </a:r>
            <a:r>
              <a:rPr lang="en-US" dirty="0" err="1"/>
              <a:t>dibiarkan</a:t>
            </a:r>
            <a:r>
              <a:rPr lang="en-US" dirty="0"/>
              <a:t> </a:t>
            </a:r>
            <a:r>
              <a:rPr lang="en-US" dirty="0" err="1"/>
              <a:t>melarut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500 ml air </a:t>
            </a:r>
            <a:r>
              <a:rPr lang="en-US" dirty="0" err="1"/>
              <a:t>pada</a:t>
            </a:r>
            <a:r>
              <a:rPr lang="en-US" dirty="0"/>
              <a:t> 25 </a:t>
            </a:r>
            <a:r>
              <a:rPr lang="en-US" baseline="30000" dirty="0" err="1"/>
              <a:t>o</a:t>
            </a:r>
            <a:r>
              <a:rPr lang="en-US" dirty="0" err="1"/>
              <a:t>C.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jumlah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larutan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0,76 gram. </a:t>
            </a:r>
            <a:r>
              <a:rPr lang="en-US" dirty="0" err="1"/>
              <a:t>Kuantitas</a:t>
            </a:r>
            <a:r>
              <a:rPr lang="en-US" dirty="0"/>
              <a:t> D/h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konstanta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, k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kelarutan</a:t>
            </a:r>
            <a:r>
              <a:rPr lang="en-US" dirty="0"/>
              <a:t> Cs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15 mg/ml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25 </a:t>
            </a:r>
            <a:r>
              <a:rPr lang="en-US" baseline="30000" dirty="0" err="1"/>
              <a:t>o</a:t>
            </a:r>
            <a:r>
              <a:rPr lang="en-US" dirty="0" err="1"/>
              <a:t>C</a:t>
            </a:r>
            <a:r>
              <a:rPr lang="en-US" dirty="0"/>
              <a:t>,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kah</a:t>
            </a:r>
            <a:r>
              <a:rPr lang="en-US" dirty="0"/>
              <a:t> k</a:t>
            </a:r>
            <a:r>
              <a:rPr lang="en-US" dirty="0" smtClean="0"/>
              <a:t>?</a:t>
            </a:r>
            <a:endParaRPr lang="id-ID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941" y="2564815"/>
            <a:ext cx="3071612" cy="323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7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>
                <a:latin typeface="AR ESSENCE" panose="02000000000000000000" pitchFamily="2" charset="0"/>
              </a:rPr>
              <a:t/>
            </a:r>
            <a:br>
              <a:rPr lang="id-ID" dirty="0" smtClean="0">
                <a:latin typeface="AR ESSENCE" panose="02000000000000000000" pitchFamily="2" charset="0"/>
              </a:rPr>
            </a:br>
            <a:r>
              <a:rPr lang="id-ID" dirty="0" smtClean="0">
                <a:latin typeface="AR ESSENCE" panose="02000000000000000000" pitchFamily="2" charset="0"/>
              </a:rPr>
              <a:t>DIFUSI OBAT</a:t>
            </a:r>
            <a:endParaRPr lang="en-US" dirty="0">
              <a:latin typeface="AR ESSENC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54046"/>
            <a:ext cx="6577928" cy="2970632"/>
          </a:xfrm>
        </p:spPr>
        <p:txBody>
          <a:bodyPr/>
          <a:lstStyle/>
          <a:p>
            <a:pPr marL="0" indent="0" algn="just">
              <a:buNone/>
            </a:pPr>
            <a:r>
              <a:rPr lang="en-US" sz="1350" i="1" dirty="0" err="1"/>
              <a:t>Difusi</a:t>
            </a:r>
            <a:r>
              <a:rPr lang="en-US" sz="1350" i="1" dirty="0"/>
              <a:t> </a:t>
            </a:r>
            <a:r>
              <a:rPr lang="en-US" sz="1350" i="1" dirty="0" err="1"/>
              <a:t>didefinisikan</a:t>
            </a:r>
            <a:r>
              <a:rPr lang="en-US" sz="1350" i="1" dirty="0"/>
              <a:t> </a:t>
            </a:r>
            <a:r>
              <a:rPr lang="en-US" sz="1350" i="1" dirty="0" err="1"/>
              <a:t>sebagai</a:t>
            </a:r>
            <a:r>
              <a:rPr lang="en-US" sz="1350" i="1" dirty="0"/>
              <a:t> </a:t>
            </a:r>
            <a:r>
              <a:rPr lang="en-US" sz="1350" i="1" dirty="0" err="1"/>
              <a:t>suatu</a:t>
            </a:r>
            <a:r>
              <a:rPr lang="en-US" sz="1350" i="1" dirty="0"/>
              <a:t> proses </a:t>
            </a:r>
            <a:r>
              <a:rPr lang="en-US" sz="1350" i="1" dirty="0" err="1"/>
              <a:t>perpindahan</a:t>
            </a:r>
            <a:r>
              <a:rPr lang="en-US" sz="1350" i="1" dirty="0"/>
              <a:t> </a:t>
            </a:r>
            <a:r>
              <a:rPr lang="en-US" sz="1350" i="1" dirty="0" err="1"/>
              <a:t>massa</a:t>
            </a:r>
            <a:r>
              <a:rPr lang="en-US" sz="1350" i="1" dirty="0"/>
              <a:t> </a:t>
            </a:r>
            <a:r>
              <a:rPr lang="en-US" sz="1350" i="1" dirty="0" err="1"/>
              <a:t>molekul</a:t>
            </a:r>
            <a:r>
              <a:rPr lang="en-US" sz="1350" i="1" dirty="0"/>
              <a:t> </a:t>
            </a:r>
            <a:r>
              <a:rPr lang="en-US" sz="1350" i="1" dirty="0" err="1"/>
              <a:t>suatu</a:t>
            </a:r>
            <a:r>
              <a:rPr lang="en-US" sz="1350" i="1" dirty="0"/>
              <a:t> </a:t>
            </a:r>
            <a:r>
              <a:rPr lang="en-US" sz="1350" i="1" dirty="0" err="1"/>
              <a:t>zat</a:t>
            </a:r>
            <a:r>
              <a:rPr lang="en-US" sz="1350" i="1" dirty="0"/>
              <a:t> yang </a:t>
            </a:r>
            <a:r>
              <a:rPr lang="en-US" sz="1350" i="1" dirty="0" err="1"/>
              <a:t>dibawa</a:t>
            </a:r>
            <a:r>
              <a:rPr lang="en-US" sz="1350" i="1" dirty="0"/>
              <a:t> </a:t>
            </a:r>
            <a:r>
              <a:rPr lang="en-US" sz="1350" i="1" dirty="0" err="1"/>
              <a:t>oleh</a:t>
            </a:r>
            <a:r>
              <a:rPr lang="en-US" sz="1350" i="1" dirty="0"/>
              <a:t> </a:t>
            </a:r>
            <a:r>
              <a:rPr lang="en-US" sz="1350" i="1" dirty="0" err="1"/>
              <a:t>gerakan</a:t>
            </a:r>
            <a:r>
              <a:rPr lang="en-US" sz="1350" i="1" dirty="0"/>
              <a:t> </a:t>
            </a:r>
            <a:r>
              <a:rPr lang="en-US" sz="1350" i="1" dirty="0" err="1"/>
              <a:t>molekular</a:t>
            </a:r>
            <a:r>
              <a:rPr lang="en-US" sz="1350" i="1" dirty="0"/>
              <a:t> </a:t>
            </a:r>
            <a:r>
              <a:rPr lang="en-US" sz="1350" i="1" dirty="0" err="1"/>
              <a:t>secara</a:t>
            </a:r>
            <a:r>
              <a:rPr lang="en-US" sz="1350" i="1" dirty="0"/>
              <a:t> </a:t>
            </a:r>
            <a:r>
              <a:rPr lang="en-US" sz="1350" i="1" dirty="0" err="1"/>
              <a:t>acak</a:t>
            </a:r>
            <a:r>
              <a:rPr lang="en-US" sz="1350" i="1" dirty="0"/>
              <a:t> </a:t>
            </a:r>
            <a:r>
              <a:rPr lang="en-US" sz="1350" i="1" dirty="0" err="1"/>
              <a:t>dan</a:t>
            </a:r>
            <a:r>
              <a:rPr lang="en-US" sz="1350" i="1" dirty="0"/>
              <a:t> </a:t>
            </a:r>
            <a:r>
              <a:rPr lang="en-US" sz="1350" i="1" dirty="0" err="1"/>
              <a:t>berhubungan</a:t>
            </a:r>
            <a:r>
              <a:rPr lang="en-US" sz="1350" i="1" dirty="0"/>
              <a:t> </a:t>
            </a:r>
            <a:r>
              <a:rPr lang="en-US" sz="1350" i="1" dirty="0" err="1"/>
              <a:t>dengan</a:t>
            </a:r>
            <a:r>
              <a:rPr lang="en-US" sz="1350" i="1" dirty="0"/>
              <a:t> </a:t>
            </a:r>
            <a:r>
              <a:rPr lang="en-US" sz="1350" i="1" dirty="0" err="1"/>
              <a:t>adanya</a:t>
            </a:r>
            <a:r>
              <a:rPr lang="en-US" sz="1350" i="1" dirty="0"/>
              <a:t> </a:t>
            </a:r>
            <a:r>
              <a:rPr lang="en-US" sz="1350" i="1" dirty="0" err="1"/>
              <a:t>perbedaan</a:t>
            </a:r>
            <a:r>
              <a:rPr lang="en-US" sz="1350" i="1" dirty="0"/>
              <a:t> </a:t>
            </a:r>
            <a:r>
              <a:rPr lang="en-US" sz="1350" i="1" dirty="0" err="1"/>
              <a:t>konsentrasi</a:t>
            </a:r>
            <a:r>
              <a:rPr lang="en-US" sz="1350" i="1" dirty="0"/>
              <a:t> </a:t>
            </a:r>
            <a:r>
              <a:rPr lang="en-US" sz="1350" i="1" dirty="0" err="1"/>
              <a:t>aliran</a:t>
            </a:r>
            <a:r>
              <a:rPr lang="en-US" sz="1350" i="1" dirty="0"/>
              <a:t> </a:t>
            </a:r>
            <a:r>
              <a:rPr lang="en-US" sz="1350" i="1" dirty="0" err="1"/>
              <a:t>molekul</a:t>
            </a:r>
            <a:r>
              <a:rPr lang="en-US" sz="1350" i="1" dirty="0"/>
              <a:t> </a:t>
            </a:r>
            <a:r>
              <a:rPr lang="en-US" sz="1350" i="1" dirty="0" err="1"/>
              <a:t>melalui</a:t>
            </a:r>
            <a:r>
              <a:rPr lang="en-US" sz="1350" i="1" dirty="0"/>
              <a:t> </a:t>
            </a:r>
            <a:r>
              <a:rPr lang="en-US" sz="1350" i="1" dirty="0" err="1"/>
              <a:t>suatu</a:t>
            </a:r>
            <a:r>
              <a:rPr lang="en-US" sz="1350" i="1" dirty="0"/>
              <a:t> </a:t>
            </a:r>
            <a:r>
              <a:rPr lang="en-US" sz="1350" i="1" dirty="0" err="1"/>
              <a:t>batas</a:t>
            </a:r>
            <a:r>
              <a:rPr lang="en-US" sz="1350" i="1" dirty="0"/>
              <a:t>, </a:t>
            </a:r>
            <a:r>
              <a:rPr lang="en-US" sz="1350" i="1" dirty="0" err="1"/>
              <a:t>misalnya</a:t>
            </a:r>
            <a:r>
              <a:rPr lang="en-US" sz="1350" i="1" dirty="0"/>
              <a:t> </a:t>
            </a:r>
            <a:r>
              <a:rPr lang="en-US" sz="1350" i="1" dirty="0" err="1"/>
              <a:t>suatu</a:t>
            </a:r>
            <a:r>
              <a:rPr lang="en-US" sz="1350" i="1" dirty="0"/>
              <a:t> </a:t>
            </a:r>
            <a:r>
              <a:rPr lang="en-US" sz="1350" i="1" dirty="0" err="1"/>
              <a:t>membran</a:t>
            </a:r>
            <a:r>
              <a:rPr lang="en-US" sz="1350" i="1" dirty="0"/>
              <a:t> </a:t>
            </a:r>
            <a:r>
              <a:rPr lang="en-US" sz="1350" i="1" dirty="0" err="1"/>
              <a:t>polimer</a:t>
            </a:r>
            <a:r>
              <a:rPr lang="en-US" sz="1350" i="1" dirty="0"/>
              <a:t>.</a:t>
            </a:r>
            <a:endParaRPr lang="en-US" sz="1350" dirty="0"/>
          </a:p>
          <a:p>
            <a:pPr marL="0" indent="0" algn="just">
              <a:buNone/>
            </a:pPr>
            <a:r>
              <a:rPr lang="en-US" sz="1350" dirty="0" err="1"/>
              <a:t>Dengan</a:t>
            </a:r>
            <a:r>
              <a:rPr lang="en-US" sz="1350" dirty="0"/>
              <a:t> kata lain, </a:t>
            </a:r>
            <a:r>
              <a:rPr lang="en-US" sz="1350" dirty="0" err="1"/>
              <a:t>difusi</a:t>
            </a:r>
            <a:r>
              <a:rPr lang="en-US" sz="1350" dirty="0"/>
              <a:t> </a:t>
            </a:r>
            <a:r>
              <a:rPr lang="en-US" sz="1350" dirty="0" err="1"/>
              <a:t>adalah</a:t>
            </a:r>
            <a:r>
              <a:rPr lang="en-US" sz="1350" dirty="0"/>
              <a:t> proses </a:t>
            </a:r>
            <a:r>
              <a:rPr lang="en-US" sz="1350" dirty="0" err="1"/>
              <a:t>perpindahan</a:t>
            </a:r>
            <a:r>
              <a:rPr lang="en-US" sz="1350" dirty="0"/>
              <a:t> </a:t>
            </a:r>
            <a:r>
              <a:rPr lang="en-US" sz="1350" dirty="0" err="1"/>
              <a:t>zat</a:t>
            </a:r>
            <a:r>
              <a:rPr lang="en-US" sz="1350" dirty="0"/>
              <a:t> </a:t>
            </a:r>
            <a:r>
              <a:rPr lang="en-US" sz="1350" dirty="0" err="1"/>
              <a:t>dari</a:t>
            </a:r>
            <a:r>
              <a:rPr lang="en-US" sz="1350" dirty="0"/>
              <a:t> </a:t>
            </a:r>
            <a:r>
              <a:rPr lang="en-US" sz="1350" dirty="0" err="1"/>
              <a:t>konsentrasi</a:t>
            </a:r>
            <a:r>
              <a:rPr lang="en-US" sz="1350" dirty="0"/>
              <a:t> yang </a:t>
            </a:r>
            <a:r>
              <a:rPr lang="en-US" sz="1350" dirty="0" err="1"/>
              <a:t>tinggi</a:t>
            </a:r>
            <a:r>
              <a:rPr lang="en-US" sz="1350" dirty="0"/>
              <a:t> </a:t>
            </a:r>
            <a:r>
              <a:rPr lang="en-US" sz="1350" dirty="0" err="1"/>
              <a:t>ke</a:t>
            </a:r>
            <a:r>
              <a:rPr lang="en-US" sz="1350" dirty="0"/>
              <a:t> </a:t>
            </a:r>
            <a:r>
              <a:rPr lang="en-US" sz="1350" dirty="0" err="1"/>
              <a:t>konsentrasi</a:t>
            </a:r>
            <a:r>
              <a:rPr lang="en-US" sz="1350" dirty="0"/>
              <a:t> yang </a:t>
            </a:r>
            <a:r>
              <a:rPr lang="en-US" sz="1350" dirty="0" err="1"/>
              <a:t>lebih</a:t>
            </a:r>
            <a:r>
              <a:rPr lang="en-US" sz="1350" dirty="0"/>
              <a:t> </a:t>
            </a:r>
            <a:r>
              <a:rPr lang="en-US" sz="1350" dirty="0" err="1"/>
              <a:t>rendah</a:t>
            </a:r>
            <a:r>
              <a:rPr lang="en-US" sz="1350" dirty="0"/>
              <a:t>.</a:t>
            </a:r>
          </a:p>
          <a:p>
            <a:pPr marL="0" indent="0" algn="just">
              <a:buNone/>
            </a:pPr>
            <a:r>
              <a:rPr lang="en-US" sz="1350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937" y="3764656"/>
            <a:ext cx="1977829" cy="21290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394" y="3948280"/>
            <a:ext cx="4058055" cy="17617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01452" y="5462978"/>
            <a:ext cx="1512723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Proses </a:t>
            </a:r>
            <a:r>
              <a:rPr lang="en-US" sz="21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difusi</a:t>
            </a:r>
            <a:endParaRPr lang="en-US" sz="21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981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>
                <a:latin typeface="AR ESSENCE" panose="02000000000000000000" pitchFamily="2" charset="0"/>
              </a:rPr>
              <a:t/>
            </a:r>
            <a:br>
              <a:rPr lang="id-ID" dirty="0" smtClean="0">
                <a:latin typeface="AR ESSENCE" panose="02000000000000000000" pitchFamily="2" charset="0"/>
              </a:rPr>
            </a:br>
            <a:r>
              <a:rPr lang="id-ID" dirty="0" smtClean="0">
                <a:latin typeface="AR ESSENCE" panose="02000000000000000000" pitchFamily="2" charset="0"/>
              </a:rPr>
              <a:t>JENIS-JENIS DIFUSI</a:t>
            </a:r>
            <a:endParaRPr lang="en-US" dirty="0">
              <a:latin typeface="AR ESSENC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Difusi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ingin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nutrisi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molekul</a:t>
            </a:r>
            <a:r>
              <a:rPr lang="en-US" dirty="0">
                <a:solidFill>
                  <a:schemeClr val="tx1"/>
                </a:solidFill>
              </a:rPr>
              <a:t> yang hydrophobic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berpolar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berkutub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Molekul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langsung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berdifusi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hlinkClick r:id="rId2"/>
              </a:rPr>
              <a:t>membran</a:t>
            </a:r>
            <a:r>
              <a:rPr lang="en-US" dirty="0">
                <a:solidFill>
                  <a:schemeClr val="tx1"/>
                </a:solidFill>
                <a:hlinkClick r:id="rId2"/>
              </a:rPr>
              <a:t> plasma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terbuat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phospholipids. </a:t>
            </a:r>
            <a:r>
              <a:rPr lang="en-US" dirty="0" err="1">
                <a:solidFill>
                  <a:schemeClr val="tx1"/>
                </a:solidFill>
              </a:rPr>
              <a:t>Difusi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energi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ATP (Adenosine Tri-Phosphate).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 </a:t>
            </a: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nutrisi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yang hydrophilic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berpolar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ion. </a:t>
            </a: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protein </a:t>
            </a:r>
            <a:r>
              <a:rPr lang="en-US" dirty="0" err="1"/>
              <a:t>khusus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partikel-partikel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partikel-partikel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plasma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. Protein-protein  yang </a:t>
            </a:r>
            <a:r>
              <a:rPr lang="en-US" dirty="0" err="1"/>
              <a:t>turut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2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yang </a:t>
            </a:r>
            <a:r>
              <a:rPr lang="en-US" dirty="0" err="1" smtClean="0"/>
              <a:t>dilalui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686050"/>
            <a:ext cx="6577928" cy="33147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molekuler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permeasi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 err="1"/>
              <a:t>molekuler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media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berpori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yang </a:t>
            </a:r>
            <a:r>
              <a:rPr lang="en-US" dirty="0" err="1"/>
              <a:t>menembus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. </a:t>
            </a:r>
            <a:r>
              <a:rPr lang="en-US" dirty="0" err="1"/>
              <a:t>Contoh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 smtClean="0"/>
              <a:t>Transpor</a:t>
            </a:r>
            <a:r>
              <a:rPr lang="en-US" dirty="0" smtClean="0"/>
              <a:t> </a:t>
            </a:r>
            <a:r>
              <a:rPr lang="en-US" dirty="0" err="1"/>
              <a:t>teofilin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</a:t>
            </a:r>
            <a:r>
              <a:rPr lang="en-US" dirty="0" err="1"/>
              <a:t>polimer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disolusi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Pori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439" y="4106755"/>
            <a:ext cx="2595474" cy="189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24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yang </a:t>
            </a:r>
            <a:r>
              <a:rPr lang="en-US" dirty="0" err="1"/>
              <a:t>dilalui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686050"/>
            <a:ext cx="6577928" cy="33147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Difusi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pori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pelarut</a:t>
            </a:r>
            <a:r>
              <a:rPr lang="en-US" dirty="0"/>
              <a:t>, </a:t>
            </a:r>
            <a:r>
              <a:rPr lang="en-US" dirty="0" err="1"/>
              <a:t>manakala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molekul</a:t>
            </a:r>
            <a:r>
              <a:rPr lang="en-US" dirty="0"/>
              <a:t> yang </a:t>
            </a:r>
            <a:r>
              <a:rPr lang="en-US" dirty="0" err="1"/>
              <a:t>menembus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diameter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pori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endParaRPr lang="id-ID" dirty="0" smtClean="0"/>
          </a:p>
          <a:p>
            <a:pPr marL="0" indent="0">
              <a:buNone/>
            </a:pP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Pori-</a:t>
            </a:r>
            <a:r>
              <a:rPr lang="en-US" dirty="0" err="1"/>
              <a:t>pori</a:t>
            </a:r>
            <a:r>
              <a:rPr lang="en-US" dirty="0"/>
              <a:t> </a:t>
            </a:r>
            <a:r>
              <a:rPr lang="en-US" dirty="0" err="1" smtClean="0"/>
              <a:t>Lurus</a:t>
            </a:r>
            <a:r>
              <a:rPr lang="id-ID" dirty="0"/>
              <a:t> </a:t>
            </a:r>
            <a:r>
              <a:rPr lang="en-US" dirty="0" smtClean="0"/>
              <a:t>(Martin</a:t>
            </a:r>
            <a:r>
              <a:rPr lang="en-US" dirty="0"/>
              <a:t>, A.N., (1993), Physical Pharmacy)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703" y="3918549"/>
            <a:ext cx="2970878" cy="177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98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yang </a:t>
            </a:r>
            <a:r>
              <a:rPr lang="en-US" dirty="0" err="1"/>
              <a:t>dilalui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membran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anyaman</a:t>
            </a:r>
            <a:r>
              <a:rPr lang="en-US" dirty="0"/>
              <a:t> </a:t>
            </a:r>
            <a:r>
              <a:rPr lang="en-US" dirty="0" err="1"/>
              <a:t>polimer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/>
              <a:t>bercabang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 smtClean="0"/>
              <a:t>bersilangan</a:t>
            </a:r>
            <a:endParaRPr lang="id-ID" dirty="0"/>
          </a:p>
          <a:p>
            <a:pPr marL="0" indent="0">
              <a:buNone/>
            </a:pPr>
            <a:r>
              <a:rPr lang="en-US" dirty="0" err="1"/>
              <a:t>Membran</a:t>
            </a:r>
            <a:r>
              <a:rPr lang="en-US" dirty="0"/>
              <a:t> </a:t>
            </a:r>
            <a:r>
              <a:rPr lang="en-US" dirty="0" err="1"/>
              <a:t>selulosa</a:t>
            </a:r>
            <a:r>
              <a:rPr lang="en-US" dirty="0"/>
              <a:t> yang </a:t>
            </a:r>
            <a:r>
              <a:rPr lang="en-US" dirty="0" err="1"/>
              <a:t>berserat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bersaluran</a:t>
            </a:r>
            <a:r>
              <a:rPr lang="id-ID" dirty="0"/>
              <a:t> </a:t>
            </a:r>
            <a:r>
              <a:rPr lang="en-US" dirty="0" smtClean="0"/>
              <a:t>(Martin</a:t>
            </a:r>
            <a:r>
              <a:rPr lang="en-US" dirty="0"/>
              <a:t>, A.N., (1993), Physical Pharmacy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366" y="3615729"/>
            <a:ext cx="3508634" cy="180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latin typeface="AR ESSENCE" panose="02000000000000000000" pitchFamily="2" charset="0"/>
              </a:rPr>
              <a:t>FAKTOR-FAKTOR </a:t>
            </a:r>
            <a:r>
              <a:rPr lang="en-US" b="1" dirty="0">
                <a:latin typeface="AR ESSENCE" panose="02000000000000000000" pitchFamily="2" charset="0"/>
              </a:rPr>
              <a:t>YANG MEMENGARUHI DIFUSI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595898"/>
            <a:ext cx="6577928" cy="340485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1200" dirty="0"/>
              <a:t>Ukuran partikel :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kecil</a:t>
            </a:r>
            <a:r>
              <a:rPr lang="en-US" sz="1200" dirty="0"/>
              <a:t> </a:t>
            </a:r>
            <a:r>
              <a:rPr lang="en-US" sz="1200" dirty="0" err="1"/>
              <a:t>ukuran</a:t>
            </a:r>
            <a:r>
              <a:rPr lang="en-US" sz="1200" dirty="0"/>
              <a:t> </a:t>
            </a:r>
            <a:r>
              <a:rPr lang="en-US" sz="1200" dirty="0" err="1"/>
              <a:t>partikel</a:t>
            </a:r>
            <a:r>
              <a:rPr lang="en-US" sz="1200" dirty="0"/>
              <a:t>,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cepat</a:t>
            </a:r>
            <a:r>
              <a:rPr lang="en-US" sz="1200" dirty="0"/>
              <a:t> </a:t>
            </a:r>
            <a:r>
              <a:rPr lang="en-US" sz="1200" dirty="0" err="1"/>
              <a:t>partikel</a:t>
            </a:r>
            <a:r>
              <a:rPr lang="en-US" sz="1200" dirty="0"/>
              <a:t> </a:t>
            </a:r>
            <a:r>
              <a:rPr lang="en-US" sz="1200" dirty="0" err="1"/>
              <a:t>itu</a:t>
            </a:r>
            <a:r>
              <a:rPr lang="en-US" sz="1200" dirty="0"/>
              <a:t>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bergerak</a:t>
            </a:r>
            <a:r>
              <a:rPr lang="en-US" sz="1200" dirty="0"/>
              <a:t> </a:t>
            </a:r>
            <a:r>
              <a:rPr lang="en-US" sz="1200" dirty="0" err="1"/>
              <a:t>sehingga</a:t>
            </a:r>
            <a:r>
              <a:rPr lang="en-US" sz="1200" dirty="0"/>
              <a:t> </a:t>
            </a:r>
            <a:r>
              <a:rPr lang="en-US" sz="1200" dirty="0" err="1"/>
              <a:t>kecepatan</a:t>
            </a:r>
            <a:r>
              <a:rPr lang="en-US" sz="1200" dirty="0"/>
              <a:t> </a:t>
            </a:r>
            <a:r>
              <a:rPr lang="en-US" sz="1200" dirty="0" err="1"/>
              <a:t>difusi</a:t>
            </a:r>
            <a:r>
              <a:rPr lang="en-US" sz="1200" dirty="0"/>
              <a:t>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tinggi</a:t>
            </a:r>
            <a:r>
              <a:rPr lang="en-US" sz="12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200" dirty="0"/>
              <a:t>Ketebalan membran :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tebal</a:t>
            </a:r>
            <a:r>
              <a:rPr lang="en-US" sz="1200" dirty="0"/>
              <a:t> </a:t>
            </a:r>
            <a:r>
              <a:rPr lang="en-US" sz="1200" dirty="0" err="1"/>
              <a:t>membran</a:t>
            </a:r>
            <a:r>
              <a:rPr lang="en-US" sz="1200" dirty="0"/>
              <a:t>,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lambat</a:t>
            </a:r>
            <a:r>
              <a:rPr lang="en-US" sz="1200" dirty="0"/>
              <a:t> </a:t>
            </a:r>
            <a:r>
              <a:rPr lang="en-US" sz="1200" dirty="0" err="1"/>
              <a:t>kecepatan</a:t>
            </a:r>
            <a:r>
              <a:rPr lang="en-US" sz="1200" dirty="0"/>
              <a:t> </a:t>
            </a:r>
            <a:r>
              <a:rPr lang="en-US" sz="1200" dirty="0" err="1"/>
              <a:t>difusi</a:t>
            </a:r>
            <a:r>
              <a:rPr lang="en-US" sz="12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200" dirty="0"/>
              <a:t>Luas suatu area :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besar</a:t>
            </a:r>
            <a:r>
              <a:rPr lang="en-US" sz="1200" dirty="0"/>
              <a:t> </a:t>
            </a:r>
            <a:r>
              <a:rPr lang="en-US" sz="1200" dirty="0" err="1"/>
              <a:t>luas</a:t>
            </a:r>
            <a:r>
              <a:rPr lang="en-US" sz="1200" dirty="0"/>
              <a:t> area,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cepat</a:t>
            </a:r>
            <a:r>
              <a:rPr lang="en-US" sz="1200" dirty="0"/>
              <a:t> </a:t>
            </a:r>
            <a:r>
              <a:rPr lang="en-US" sz="1200" dirty="0" err="1"/>
              <a:t>kecepatan</a:t>
            </a:r>
            <a:r>
              <a:rPr lang="en-US" sz="1200" dirty="0"/>
              <a:t> </a:t>
            </a:r>
            <a:r>
              <a:rPr lang="en-US" sz="1200" dirty="0" err="1"/>
              <a:t>difusinya</a:t>
            </a:r>
            <a:r>
              <a:rPr lang="en-US" sz="12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200" dirty="0"/>
              <a:t>Jarak :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besar</a:t>
            </a:r>
            <a:r>
              <a:rPr lang="en-US" sz="1200" dirty="0"/>
              <a:t> </a:t>
            </a:r>
            <a:r>
              <a:rPr lang="en-US" sz="1200" dirty="0" err="1"/>
              <a:t>jarak</a:t>
            </a:r>
            <a:r>
              <a:rPr lang="en-US" sz="1200" dirty="0"/>
              <a:t> </a:t>
            </a:r>
            <a:r>
              <a:rPr lang="en-US" sz="1200" dirty="0" err="1"/>
              <a:t>antara</a:t>
            </a:r>
            <a:r>
              <a:rPr lang="en-US" sz="1200" dirty="0"/>
              <a:t> </a:t>
            </a:r>
            <a:r>
              <a:rPr lang="en-US" sz="1200" dirty="0" err="1"/>
              <a:t>dua</a:t>
            </a:r>
            <a:r>
              <a:rPr lang="en-US" sz="1200" dirty="0"/>
              <a:t> </a:t>
            </a:r>
            <a:r>
              <a:rPr lang="en-US" sz="1200" dirty="0" err="1"/>
              <a:t>konsentrasi</a:t>
            </a:r>
            <a:r>
              <a:rPr lang="en-US" sz="1200" dirty="0"/>
              <a:t>,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lambat</a:t>
            </a:r>
            <a:r>
              <a:rPr lang="en-US" sz="1200" dirty="0"/>
              <a:t> </a:t>
            </a:r>
            <a:r>
              <a:rPr lang="en-US" sz="1200" dirty="0" err="1"/>
              <a:t>kecepatan</a:t>
            </a:r>
            <a:r>
              <a:rPr lang="en-US" sz="1200" dirty="0"/>
              <a:t> </a:t>
            </a:r>
            <a:r>
              <a:rPr lang="en-US" sz="1200" dirty="0" err="1"/>
              <a:t>difusinya</a:t>
            </a:r>
            <a:r>
              <a:rPr lang="en-US" sz="1200" dirty="0"/>
              <a:t>.</a:t>
            </a:r>
            <a:endParaRPr lang="id-ID" sz="1200" dirty="0"/>
          </a:p>
          <a:p>
            <a:pPr marL="342900" indent="-342900">
              <a:buFont typeface="+mj-lt"/>
              <a:buAutoNum type="arabicPeriod"/>
            </a:pPr>
            <a:r>
              <a:rPr lang="id-ID" sz="1200" dirty="0"/>
              <a:t>Suhu :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tinggi</a:t>
            </a:r>
            <a:r>
              <a:rPr lang="en-US" sz="1200" dirty="0"/>
              <a:t> </a:t>
            </a:r>
            <a:r>
              <a:rPr lang="en-US" sz="1200" dirty="0" err="1"/>
              <a:t>suhu</a:t>
            </a:r>
            <a:r>
              <a:rPr lang="en-US" sz="1200" dirty="0"/>
              <a:t>, </a:t>
            </a:r>
            <a:r>
              <a:rPr lang="en-US" sz="1200" dirty="0" err="1"/>
              <a:t>partikel</a:t>
            </a:r>
            <a:r>
              <a:rPr lang="en-US" sz="1200" dirty="0"/>
              <a:t> </a:t>
            </a:r>
            <a:r>
              <a:rPr lang="en-US" sz="1200" dirty="0" err="1"/>
              <a:t>mendapatkan</a:t>
            </a:r>
            <a:r>
              <a:rPr lang="en-US" sz="1200" dirty="0"/>
              <a:t> </a:t>
            </a:r>
            <a:r>
              <a:rPr lang="en-US" sz="1200" dirty="0" err="1"/>
              <a:t>energi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bergerak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cepat</a:t>
            </a:r>
            <a:r>
              <a:rPr lang="en-US" sz="1200" dirty="0"/>
              <a:t>. </a:t>
            </a:r>
            <a:r>
              <a:rPr lang="en-US" sz="1200" dirty="0" err="1"/>
              <a:t>Maka</a:t>
            </a:r>
            <a:r>
              <a:rPr lang="en-US" sz="1200" dirty="0"/>
              <a:t>,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cepat</a:t>
            </a:r>
            <a:r>
              <a:rPr lang="en-US" sz="1200" dirty="0"/>
              <a:t> pula </a:t>
            </a:r>
            <a:r>
              <a:rPr lang="en-US" sz="1200" dirty="0" err="1"/>
              <a:t>kecepatan</a:t>
            </a:r>
            <a:r>
              <a:rPr lang="en-US" sz="1200" dirty="0"/>
              <a:t> </a:t>
            </a:r>
            <a:r>
              <a:rPr lang="en-US" sz="1200" dirty="0" err="1"/>
              <a:t>difusinya</a:t>
            </a:r>
            <a:r>
              <a:rPr lang="en-US" sz="1200" dirty="0"/>
              <a:t>.</a:t>
            </a:r>
            <a:endParaRPr lang="id-ID" sz="1200" dirty="0"/>
          </a:p>
          <a:p>
            <a:pPr marL="342900" indent="-342900">
              <a:buFont typeface="+mj-lt"/>
              <a:buAutoNum type="arabicPeriod"/>
            </a:pPr>
            <a:r>
              <a:rPr lang="id-ID" sz="1200" dirty="0"/>
              <a:t>Konsentrasi obat :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besar</a:t>
            </a:r>
            <a:r>
              <a:rPr lang="en-US" sz="1200" dirty="0"/>
              <a:t> </a:t>
            </a:r>
            <a:r>
              <a:rPr lang="en-US" sz="1200" dirty="0" err="1"/>
              <a:t>konsentrasi</a:t>
            </a:r>
            <a:r>
              <a:rPr lang="en-US" sz="1200" dirty="0"/>
              <a:t> </a:t>
            </a:r>
            <a:r>
              <a:rPr lang="en-US" sz="1200" dirty="0" err="1"/>
              <a:t>obat</a:t>
            </a:r>
            <a:r>
              <a:rPr lang="en-US" sz="1200" dirty="0"/>
              <a:t>,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cepat</a:t>
            </a:r>
            <a:r>
              <a:rPr lang="en-US" sz="1200" dirty="0"/>
              <a:t> pula </a:t>
            </a:r>
            <a:r>
              <a:rPr lang="en-US" sz="1200" dirty="0" err="1"/>
              <a:t>kecepatan</a:t>
            </a:r>
            <a:r>
              <a:rPr lang="en-US" sz="1200" dirty="0"/>
              <a:t> </a:t>
            </a:r>
            <a:r>
              <a:rPr lang="en-US" sz="1200" dirty="0" err="1"/>
              <a:t>difusinya</a:t>
            </a:r>
            <a:endParaRPr lang="id-ID" sz="1200" dirty="0"/>
          </a:p>
          <a:p>
            <a:pPr marL="342900" indent="-342900">
              <a:buFont typeface="+mj-lt"/>
              <a:buAutoNum type="arabicPeriod"/>
            </a:pPr>
            <a:r>
              <a:rPr lang="id-ID" sz="1200" dirty="0"/>
              <a:t>Koefisien difusi :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besar</a:t>
            </a:r>
            <a:r>
              <a:rPr lang="en-US" sz="1200" dirty="0"/>
              <a:t> </a:t>
            </a:r>
            <a:r>
              <a:rPr lang="en-US" sz="1200" dirty="0" err="1"/>
              <a:t>koefisien</a:t>
            </a:r>
            <a:r>
              <a:rPr lang="en-US" sz="1200" dirty="0"/>
              <a:t> </a:t>
            </a:r>
            <a:r>
              <a:rPr lang="en-US" sz="1200" dirty="0" err="1"/>
              <a:t>difusi</a:t>
            </a:r>
            <a:r>
              <a:rPr lang="en-US" sz="1200" dirty="0"/>
              <a:t>, </a:t>
            </a:r>
            <a:r>
              <a:rPr lang="en-US" sz="1200" dirty="0" err="1"/>
              <a:t>maka</a:t>
            </a:r>
            <a:r>
              <a:rPr lang="en-US" sz="1200" dirty="0"/>
              <a:t> </a:t>
            </a:r>
            <a:r>
              <a:rPr lang="en-US" sz="1200" dirty="0" err="1"/>
              <a:t>besar</a:t>
            </a:r>
            <a:r>
              <a:rPr lang="en-US" sz="1200" dirty="0"/>
              <a:t> </a:t>
            </a:r>
            <a:r>
              <a:rPr lang="en-US" sz="1200" dirty="0" err="1"/>
              <a:t>kecepatan</a:t>
            </a:r>
            <a:r>
              <a:rPr lang="en-US" sz="1200" dirty="0"/>
              <a:t> </a:t>
            </a:r>
            <a:r>
              <a:rPr lang="en-US" sz="1200" dirty="0" err="1"/>
              <a:t>difusinya</a:t>
            </a:r>
            <a:r>
              <a:rPr lang="en-US" sz="12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200" dirty="0"/>
              <a:t>Viskositas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1200" dirty="0"/>
              <a:t>Koefisien partisi : </a:t>
            </a:r>
            <a:r>
              <a:rPr lang="en-US" sz="1200" dirty="0" err="1"/>
              <a:t>Difusi</a:t>
            </a:r>
            <a:r>
              <a:rPr lang="en-US" sz="1200" dirty="0"/>
              <a:t> </a:t>
            </a:r>
            <a:r>
              <a:rPr lang="en-US" sz="1200" dirty="0" err="1"/>
              <a:t>pasif</a:t>
            </a:r>
            <a:r>
              <a:rPr lang="en-US" sz="1200" dirty="0"/>
              <a:t> </a:t>
            </a:r>
            <a:r>
              <a:rPr lang="en-US" sz="1200" dirty="0" err="1"/>
              <a:t>dipengaruhi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koefisien</a:t>
            </a:r>
            <a:r>
              <a:rPr lang="en-US" sz="1200" dirty="0"/>
              <a:t> </a:t>
            </a:r>
            <a:r>
              <a:rPr lang="en-US" sz="1200" dirty="0" err="1"/>
              <a:t>partisi</a:t>
            </a:r>
            <a:r>
              <a:rPr lang="en-US" sz="1200" dirty="0"/>
              <a:t>, </a:t>
            </a:r>
            <a:r>
              <a:rPr lang="en-US" sz="1200" dirty="0" err="1"/>
              <a:t>yaitu</a:t>
            </a:r>
            <a:r>
              <a:rPr lang="en-US" sz="1200" dirty="0"/>
              <a:t>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besar</a:t>
            </a:r>
            <a:r>
              <a:rPr lang="en-US" sz="1200" dirty="0"/>
              <a:t> </a:t>
            </a:r>
            <a:r>
              <a:rPr lang="en-US" sz="1200" dirty="0" err="1"/>
              <a:t>koefisien</a:t>
            </a:r>
            <a:r>
              <a:rPr lang="en-US" sz="1200" dirty="0"/>
              <a:t> </a:t>
            </a:r>
            <a:r>
              <a:rPr lang="en-US" sz="1200" dirty="0" err="1"/>
              <a:t>partisi</a:t>
            </a:r>
            <a:r>
              <a:rPr lang="en-US" sz="1200" dirty="0"/>
              <a:t> </a:t>
            </a:r>
            <a:r>
              <a:rPr lang="en-US" sz="1200" dirty="0" err="1"/>
              <a:t>maka</a:t>
            </a:r>
            <a:r>
              <a:rPr lang="en-US" sz="1200" dirty="0"/>
              <a:t> </a:t>
            </a:r>
            <a:r>
              <a:rPr lang="en-US" sz="1200" dirty="0" err="1"/>
              <a:t>semakin</a:t>
            </a:r>
            <a:r>
              <a:rPr lang="en-US" sz="1200" dirty="0"/>
              <a:t> </a:t>
            </a:r>
            <a:r>
              <a:rPr lang="en-US" sz="1200" dirty="0" err="1"/>
              <a:t>cepat</a:t>
            </a:r>
            <a:r>
              <a:rPr lang="en-US" sz="1200" dirty="0"/>
              <a:t> </a:t>
            </a:r>
            <a:r>
              <a:rPr lang="en-US" sz="1200" dirty="0" err="1"/>
              <a:t>difusi</a:t>
            </a:r>
            <a:r>
              <a:rPr lang="en-US" sz="1200" dirty="0"/>
              <a:t> </a:t>
            </a:r>
            <a:r>
              <a:rPr lang="en-US" sz="1200" dirty="0" err="1"/>
              <a:t>obat</a:t>
            </a:r>
            <a:r>
              <a:rPr lang="en-US" sz="1200" dirty="0"/>
              <a:t>.</a:t>
            </a:r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2017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Hukum FICK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Fick, </a:t>
            </a:r>
            <a:r>
              <a:rPr lang="en-US" dirty="0" err="1"/>
              <a:t>molekul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berdifusi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523" y="3342474"/>
            <a:ext cx="4499591" cy="208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75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>
                <a:latin typeface="AR ESSENCE" panose="02000000000000000000" pitchFamily="2" charset="0"/>
              </a:rPr>
              <a:t>Uji Difusi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i="1" dirty="0"/>
              <a:t>flow through</a:t>
            </a:r>
            <a:r>
              <a:rPr lang="en-US" dirty="0"/>
              <a:t>. </a:t>
            </a:r>
            <a:r>
              <a:rPr lang="en-US" dirty="0" err="1"/>
              <a:t>Adapun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pompa</a:t>
            </a:r>
            <a:r>
              <a:rPr lang="en-US" dirty="0"/>
              <a:t> </a:t>
            </a:r>
            <a:r>
              <a:rPr lang="en-US" dirty="0" err="1"/>
              <a:t>peristaltik</a:t>
            </a:r>
            <a:r>
              <a:rPr lang="en-US" dirty="0"/>
              <a:t> </a:t>
            </a:r>
            <a:r>
              <a:rPr lang="en-US" dirty="0" err="1"/>
              <a:t>menghisap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reseptor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gelas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dipompa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penghilang</a:t>
            </a:r>
            <a:r>
              <a:rPr lang="en-US" dirty="0"/>
              <a:t> </a:t>
            </a:r>
            <a:r>
              <a:rPr lang="en-US" dirty="0" err="1"/>
              <a:t>gelembung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hidrodinamis</a:t>
            </a:r>
            <a:r>
              <a:rPr lang="en-US" dirty="0"/>
              <a:t>,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dialirkan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reseptor</a:t>
            </a:r>
            <a:r>
              <a:rPr lang="en-US" dirty="0"/>
              <a:t>. </a:t>
            </a:r>
            <a:r>
              <a:rPr lang="en-US" dirty="0" err="1"/>
              <a:t>Cuplikan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reseptor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gelas</a:t>
            </a:r>
            <a:r>
              <a:rPr lang="en-US" dirty="0"/>
              <a:t> </a:t>
            </a:r>
            <a:r>
              <a:rPr lang="en-US" dirty="0" err="1"/>
              <a:t>kimia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diencerkan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pelarut</a:t>
            </a:r>
            <a:r>
              <a:rPr lang="en-US" dirty="0"/>
              <a:t> </a:t>
            </a:r>
            <a:r>
              <a:rPr lang="en-US" dirty="0" err="1"/>
              <a:t>campur</a:t>
            </a:r>
            <a:r>
              <a:rPr lang="en-US" dirty="0"/>
              <a:t>. </a:t>
            </a:r>
            <a:r>
              <a:rPr lang="en-US" dirty="0" err="1"/>
              <a:t>Kemudian</a:t>
            </a:r>
            <a:r>
              <a:rPr lang="en-US" dirty="0"/>
              <a:t>,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absorbannya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konsentrasinya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difusi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Fick di </a:t>
            </a:r>
            <a:r>
              <a:rPr lang="en-US" dirty="0" err="1"/>
              <a:t>atas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73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98</TotalTime>
  <Words>668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 ESSENCE</vt:lpstr>
      <vt:lpstr>Calibri</vt:lpstr>
      <vt:lpstr>Century Schoolbook</vt:lpstr>
      <vt:lpstr>Corbel</vt:lpstr>
      <vt:lpstr>Wingdings</vt:lpstr>
      <vt:lpstr>Feathered</vt:lpstr>
      <vt:lpstr>  DIFUSI DAN DISOLUSI OBAT </vt:lpstr>
      <vt:lpstr> DIFUSI OBAT</vt:lpstr>
      <vt:lpstr> JENIS-JENIS DIFUSI</vt:lpstr>
      <vt:lpstr>Berdasarkan jenis membran yang dilalui</vt:lpstr>
      <vt:lpstr>Berdasarkan jenis membran yang dilalui</vt:lpstr>
      <vt:lpstr>Berdasarkan jenis membran yang dilalui</vt:lpstr>
      <vt:lpstr>FAKTOR-FAKTOR YANG MEMENGARUHI DIFUSI </vt:lpstr>
      <vt:lpstr> Hukum FICK</vt:lpstr>
      <vt:lpstr> Uji Difusi</vt:lpstr>
      <vt:lpstr> Uji Difusi</vt:lpstr>
      <vt:lpstr> DISOLUSI OBAT</vt:lpstr>
      <vt:lpstr> DISOLUSI OBAT</vt:lpstr>
      <vt:lpstr> KECEPATAN DISOLUSI</vt:lpstr>
      <vt:lpstr> KECEPATAN DISOLUSI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DIFUSI DAN DISOLUSI OBAT </dc:title>
  <dc:creator>ismail - [2010]</dc:creator>
  <cp:lastModifiedBy>Reza Ghozaly</cp:lastModifiedBy>
  <cp:revision>33</cp:revision>
  <dcterms:created xsi:type="dcterms:W3CDTF">2019-04-19T16:49:40Z</dcterms:created>
  <dcterms:modified xsi:type="dcterms:W3CDTF">2019-04-21T10:56:47Z</dcterms:modified>
</cp:coreProperties>
</file>