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300" r:id="rId7"/>
    <p:sldId id="257" r:id="rId8"/>
    <p:sldId id="306" r:id="rId9"/>
    <p:sldId id="307" r:id="rId10"/>
    <p:sldId id="308" r:id="rId11"/>
    <p:sldId id="309" r:id="rId12"/>
    <p:sldId id="310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059" autoAdjust="0"/>
    <p:restoredTop sz="94660"/>
  </p:normalViewPr>
  <p:slideViewPr>
    <p:cSldViewPr snapToGrid="0">
      <p:cViewPr>
        <p:scale>
          <a:sx n="84" d="100"/>
          <a:sy n="84" d="100"/>
        </p:scale>
        <p:origin x="-1344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DF901-0C7A-4A5A-9731-F758504BE5B6}" type="doc">
      <dgm:prSet loTypeId="urn:microsoft.com/office/officeart/2005/8/layout/vList3#1" loCatId="list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2045C8EF-211A-4871-87CE-7D7CC70ADE72}">
      <dgm:prSet phldrT="[Text]"/>
      <dgm:spPr/>
      <dgm:t>
        <a:bodyPr/>
        <a:lstStyle/>
        <a:p>
          <a:r>
            <a:rPr lang="id-ID" dirty="0" smtClean="0"/>
            <a:t>Jamu </a:t>
          </a:r>
          <a:endParaRPr lang="id-ID" dirty="0"/>
        </a:p>
      </dgm:t>
    </dgm:pt>
    <dgm:pt modelId="{AEDAB5FF-E6F7-414B-A91F-3F484EA3C107}" type="parTrans" cxnId="{30CEC840-9E06-4D30-80B0-CC2A11C3B936}">
      <dgm:prSet/>
      <dgm:spPr/>
      <dgm:t>
        <a:bodyPr/>
        <a:lstStyle/>
        <a:p>
          <a:endParaRPr lang="id-ID"/>
        </a:p>
      </dgm:t>
    </dgm:pt>
    <dgm:pt modelId="{70181B88-F5A0-462D-B14D-1547027FF55F}" type="sibTrans" cxnId="{30CEC840-9E06-4D30-80B0-CC2A11C3B936}">
      <dgm:prSet/>
      <dgm:spPr/>
      <dgm:t>
        <a:bodyPr/>
        <a:lstStyle/>
        <a:p>
          <a:endParaRPr lang="id-ID"/>
        </a:p>
      </dgm:t>
    </dgm:pt>
    <dgm:pt modelId="{41D45BC5-678C-443A-9015-03A30CB3B86D}">
      <dgm:prSet phldrT="[Text]"/>
      <dgm:spPr/>
      <dgm:t>
        <a:bodyPr/>
        <a:lstStyle/>
        <a:p>
          <a:r>
            <a:rPr lang="id-ID" dirty="0" smtClean="0"/>
            <a:t>Herbal terstandar</a:t>
          </a:r>
          <a:endParaRPr lang="id-ID" dirty="0"/>
        </a:p>
      </dgm:t>
    </dgm:pt>
    <dgm:pt modelId="{76D8DAD2-67E1-4DCB-B063-0C5379827C2A}" type="parTrans" cxnId="{2C2D5A40-F533-423F-8E58-259141C54D91}">
      <dgm:prSet/>
      <dgm:spPr/>
      <dgm:t>
        <a:bodyPr/>
        <a:lstStyle/>
        <a:p>
          <a:endParaRPr lang="id-ID"/>
        </a:p>
      </dgm:t>
    </dgm:pt>
    <dgm:pt modelId="{BA32D0B5-FB3B-4715-8021-C9D18633C246}" type="sibTrans" cxnId="{2C2D5A40-F533-423F-8E58-259141C54D91}">
      <dgm:prSet/>
      <dgm:spPr/>
      <dgm:t>
        <a:bodyPr/>
        <a:lstStyle/>
        <a:p>
          <a:endParaRPr lang="id-ID"/>
        </a:p>
      </dgm:t>
    </dgm:pt>
    <dgm:pt modelId="{EFC2B519-A334-462A-A4AC-8D3364F65DD4}">
      <dgm:prSet phldrT="[Text]"/>
      <dgm:spPr/>
      <dgm:t>
        <a:bodyPr/>
        <a:lstStyle/>
        <a:p>
          <a:r>
            <a:rPr lang="id-ID" dirty="0" smtClean="0"/>
            <a:t>Fitofarmaka</a:t>
          </a:r>
          <a:endParaRPr lang="id-ID" dirty="0"/>
        </a:p>
      </dgm:t>
    </dgm:pt>
    <dgm:pt modelId="{4F535E19-4766-45B1-B7D4-C67613456E86}" type="parTrans" cxnId="{3405B35B-E923-4D16-BB2E-BDEDDDB5CA27}">
      <dgm:prSet/>
      <dgm:spPr/>
      <dgm:t>
        <a:bodyPr/>
        <a:lstStyle/>
        <a:p>
          <a:endParaRPr lang="id-ID"/>
        </a:p>
      </dgm:t>
    </dgm:pt>
    <dgm:pt modelId="{F672C7C0-D855-4067-B273-7492FF41B4AA}" type="sibTrans" cxnId="{3405B35B-E923-4D16-BB2E-BDEDDDB5CA27}">
      <dgm:prSet/>
      <dgm:spPr/>
      <dgm:t>
        <a:bodyPr/>
        <a:lstStyle/>
        <a:p>
          <a:endParaRPr lang="id-ID"/>
        </a:p>
      </dgm:t>
    </dgm:pt>
    <dgm:pt modelId="{4591D21F-611D-4097-9036-CE84E83784AC}" type="pres">
      <dgm:prSet presAssocID="{FCFDF901-0C7A-4A5A-9731-F758504BE5B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C3E1B12-5A20-4355-BA87-A19691538CE1}" type="pres">
      <dgm:prSet presAssocID="{2045C8EF-211A-4871-87CE-7D7CC70ADE72}" presName="composite" presStyleCnt="0"/>
      <dgm:spPr/>
      <dgm:t>
        <a:bodyPr/>
        <a:lstStyle/>
        <a:p>
          <a:endParaRPr lang="en-US"/>
        </a:p>
      </dgm:t>
    </dgm:pt>
    <dgm:pt modelId="{3E415637-E521-45C7-A72F-88E9036B817E}" type="pres">
      <dgm:prSet presAssocID="{2045C8EF-211A-4871-87CE-7D7CC70ADE72}" presName="imgShp" presStyleLbl="fgImgPlace1" presStyleIdx="0" presStyleCnt="3" custScaleX="93730" custScaleY="11593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F33DA38-FB2F-4198-BCEB-1C78C99EA97A}" type="pres">
      <dgm:prSet presAssocID="{2045C8EF-211A-4871-87CE-7D7CC70ADE7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E43321C-16AB-401F-A8AB-E426C7E5A515}" type="pres">
      <dgm:prSet presAssocID="{70181B88-F5A0-462D-B14D-1547027FF55F}" presName="spacing" presStyleCnt="0"/>
      <dgm:spPr/>
      <dgm:t>
        <a:bodyPr/>
        <a:lstStyle/>
        <a:p>
          <a:endParaRPr lang="en-US"/>
        </a:p>
      </dgm:t>
    </dgm:pt>
    <dgm:pt modelId="{1AB2C1D8-9D7D-4B3B-AB5C-9ABC30AD1D64}" type="pres">
      <dgm:prSet presAssocID="{41D45BC5-678C-443A-9015-03A30CB3B86D}" presName="composite" presStyleCnt="0"/>
      <dgm:spPr/>
      <dgm:t>
        <a:bodyPr/>
        <a:lstStyle/>
        <a:p>
          <a:endParaRPr lang="en-US"/>
        </a:p>
      </dgm:t>
    </dgm:pt>
    <dgm:pt modelId="{CCAB708D-5498-4EC6-A3F9-EBC75AD52EE6}" type="pres">
      <dgm:prSet presAssocID="{41D45BC5-678C-443A-9015-03A30CB3B86D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86AF302-62E5-4FF7-BD71-1393C0BF3CF8}" type="pres">
      <dgm:prSet presAssocID="{41D45BC5-678C-443A-9015-03A30CB3B86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09F27CB-1705-40F9-AA6D-82191C1BAD50}" type="pres">
      <dgm:prSet presAssocID="{BA32D0B5-FB3B-4715-8021-C9D18633C246}" presName="spacing" presStyleCnt="0"/>
      <dgm:spPr/>
      <dgm:t>
        <a:bodyPr/>
        <a:lstStyle/>
        <a:p>
          <a:endParaRPr lang="en-US"/>
        </a:p>
      </dgm:t>
    </dgm:pt>
    <dgm:pt modelId="{BABF8C91-243F-4CE9-BB17-927399ED54B9}" type="pres">
      <dgm:prSet presAssocID="{EFC2B519-A334-462A-A4AC-8D3364F65DD4}" presName="composite" presStyleCnt="0"/>
      <dgm:spPr/>
      <dgm:t>
        <a:bodyPr/>
        <a:lstStyle/>
        <a:p>
          <a:endParaRPr lang="en-US"/>
        </a:p>
      </dgm:t>
    </dgm:pt>
    <dgm:pt modelId="{E60479EA-B599-464D-8D75-F36BB05D393A}" type="pres">
      <dgm:prSet presAssocID="{EFC2B519-A334-462A-A4AC-8D3364F65DD4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54B816A-F976-4721-82CD-ACB206FFB51D}" type="pres">
      <dgm:prSet presAssocID="{EFC2B519-A334-462A-A4AC-8D3364F65DD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9A7D531-04D4-4555-B470-F2D0D2C53E3D}" type="presOf" srcId="{2045C8EF-211A-4871-87CE-7D7CC70ADE72}" destId="{FF33DA38-FB2F-4198-BCEB-1C78C99EA97A}" srcOrd="0" destOrd="0" presId="urn:microsoft.com/office/officeart/2005/8/layout/vList3#1"/>
    <dgm:cxn modelId="{C0BEE857-2E6A-4A9A-B627-FCCFCE675373}" type="presOf" srcId="{FCFDF901-0C7A-4A5A-9731-F758504BE5B6}" destId="{4591D21F-611D-4097-9036-CE84E83784AC}" srcOrd="0" destOrd="0" presId="urn:microsoft.com/office/officeart/2005/8/layout/vList3#1"/>
    <dgm:cxn modelId="{2C2D5A40-F533-423F-8E58-259141C54D91}" srcId="{FCFDF901-0C7A-4A5A-9731-F758504BE5B6}" destId="{41D45BC5-678C-443A-9015-03A30CB3B86D}" srcOrd="1" destOrd="0" parTransId="{76D8DAD2-67E1-4DCB-B063-0C5379827C2A}" sibTransId="{BA32D0B5-FB3B-4715-8021-C9D18633C246}"/>
    <dgm:cxn modelId="{30CEC840-9E06-4D30-80B0-CC2A11C3B936}" srcId="{FCFDF901-0C7A-4A5A-9731-F758504BE5B6}" destId="{2045C8EF-211A-4871-87CE-7D7CC70ADE72}" srcOrd="0" destOrd="0" parTransId="{AEDAB5FF-E6F7-414B-A91F-3F484EA3C107}" sibTransId="{70181B88-F5A0-462D-B14D-1547027FF55F}"/>
    <dgm:cxn modelId="{9C940E91-CAA8-495A-A75C-D3B5CEE27A8C}" type="presOf" srcId="{41D45BC5-678C-443A-9015-03A30CB3B86D}" destId="{A86AF302-62E5-4FF7-BD71-1393C0BF3CF8}" srcOrd="0" destOrd="0" presId="urn:microsoft.com/office/officeart/2005/8/layout/vList3#1"/>
    <dgm:cxn modelId="{3405B35B-E923-4D16-BB2E-BDEDDDB5CA27}" srcId="{FCFDF901-0C7A-4A5A-9731-F758504BE5B6}" destId="{EFC2B519-A334-462A-A4AC-8D3364F65DD4}" srcOrd="2" destOrd="0" parTransId="{4F535E19-4766-45B1-B7D4-C67613456E86}" sibTransId="{F672C7C0-D855-4067-B273-7492FF41B4AA}"/>
    <dgm:cxn modelId="{A2E73228-74C3-49AE-94FE-E242A07EDFBA}" type="presOf" srcId="{EFC2B519-A334-462A-A4AC-8D3364F65DD4}" destId="{D54B816A-F976-4721-82CD-ACB206FFB51D}" srcOrd="0" destOrd="0" presId="urn:microsoft.com/office/officeart/2005/8/layout/vList3#1"/>
    <dgm:cxn modelId="{86DFAE65-A33D-4564-B88B-9B9A47B1805F}" type="presParOf" srcId="{4591D21F-611D-4097-9036-CE84E83784AC}" destId="{EC3E1B12-5A20-4355-BA87-A19691538CE1}" srcOrd="0" destOrd="0" presId="urn:microsoft.com/office/officeart/2005/8/layout/vList3#1"/>
    <dgm:cxn modelId="{780922EC-1C97-4D1A-87F5-1E0D82039D99}" type="presParOf" srcId="{EC3E1B12-5A20-4355-BA87-A19691538CE1}" destId="{3E415637-E521-45C7-A72F-88E9036B817E}" srcOrd="0" destOrd="0" presId="urn:microsoft.com/office/officeart/2005/8/layout/vList3#1"/>
    <dgm:cxn modelId="{AFC90415-8FC7-4E5C-A6C3-5010FB10514A}" type="presParOf" srcId="{EC3E1B12-5A20-4355-BA87-A19691538CE1}" destId="{FF33DA38-FB2F-4198-BCEB-1C78C99EA97A}" srcOrd="1" destOrd="0" presId="urn:microsoft.com/office/officeart/2005/8/layout/vList3#1"/>
    <dgm:cxn modelId="{E648AA69-83AA-4393-93F6-D93D0C227ABF}" type="presParOf" srcId="{4591D21F-611D-4097-9036-CE84E83784AC}" destId="{5E43321C-16AB-401F-A8AB-E426C7E5A515}" srcOrd="1" destOrd="0" presId="urn:microsoft.com/office/officeart/2005/8/layout/vList3#1"/>
    <dgm:cxn modelId="{2110BD0E-D45A-4602-B926-90934E0F6E4A}" type="presParOf" srcId="{4591D21F-611D-4097-9036-CE84E83784AC}" destId="{1AB2C1D8-9D7D-4B3B-AB5C-9ABC30AD1D64}" srcOrd="2" destOrd="0" presId="urn:microsoft.com/office/officeart/2005/8/layout/vList3#1"/>
    <dgm:cxn modelId="{562A42C4-A0CB-4725-BEE4-DD867DB764BE}" type="presParOf" srcId="{1AB2C1D8-9D7D-4B3B-AB5C-9ABC30AD1D64}" destId="{CCAB708D-5498-4EC6-A3F9-EBC75AD52EE6}" srcOrd="0" destOrd="0" presId="urn:microsoft.com/office/officeart/2005/8/layout/vList3#1"/>
    <dgm:cxn modelId="{28843926-75DF-4792-A95E-4A8C167EA89E}" type="presParOf" srcId="{1AB2C1D8-9D7D-4B3B-AB5C-9ABC30AD1D64}" destId="{A86AF302-62E5-4FF7-BD71-1393C0BF3CF8}" srcOrd="1" destOrd="0" presId="urn:microsoft.com/office/officeart/2005/8/layout/vList3#1"/>
    <dgm:cxn modelId="{8387FD42-4F7E-4E8B-9491-AFF1FEF04848}" type="presParOf" srcId="{4591D21F-611D-4097-9036-CE84E83784AC}" destId="{F09F27CB-1705-40F9-AA6D-82191C1BAD50}" srcOrd="3" destOrd="0" presId="urn:microsoft.com/office/officeart/2005/8/layout/vList3#1"/>
    <dgm:cxn modelId="{A7EC59B3-CA0F-4808-9348-63AE22298826}" type="presParOf" srcId="{4591D21F-611D-4097-9036-CE84E83784AC}" destId="{BABF8C91-243F-4CE9-BB17-927399ED54B9}" srcOrd="4" destOrd="0" presId="urn:microsoft.com/office/officeart/2005/8/layout/vList3#1"/>
    <dgm:cxn modelId="{E1C898AD-709A-4BDB-BF2C-A01E26BCDDB2}" type="presParOf" srcId="{BABF8C91-243F-4CE9-BB17-927399ED54B9}" destId="{E60479EA-B599-464D-8D75-F36BB05D393A}" srcOrd="0" destOrd="0" presId="urn:microsoft.com/office/officeart/2005/8/layout/vList3#1"/>
    <dgm:cxn modelId="{68239C38-EA1F-41FE-9535-04556C5208F0}" type="presParOf" srcId="{BABF8C91-243F-4CE9-BB17-927399ED54B9}" destId="{D54B816A-F976-4721-82CD-ACB206FFB51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6F7F9D-E673-4E0B-89FE-B6D75297383A}" type="doc">
      <dgm:prSet loTypeId="urn:microsoft.com/office/officeart/2009/3/layout/IncreasingArrowsProcess#1" loCatId="process" qsTypeId="urn:microsoft.com/office/officeart/2005/8/quickstyle/simple1#2" qsCatId="simple" csTypeId="urn:microsoft.com/office/officeart/2005/8/colors/colorful3#1" csCatId="colorful" phldr="1"/>
      <dgm:spPr/>
      <dgm:t>
        <a:bodyPr/>
        <a:lstStyle/>
        <a:p>
          <a:endParaRPr lang="en-US"/>
        </a:p>
      </dgm:t>
    </dgm:pt>
    <dgm:pt modelId="{F5ED9090-CB0B-4A99-A240-BE36B5580663}">
      <dgm:prSet phldrT="[Text]"/>
      <dgm:spPr/>
      <dgm:t>
        <a:bodyPr/>
        <a:lstStyle/>
        <a:p>
          <a:r>
            <a:rPr lang="en-US" dirty="0" err="1"/>
            <a:t>Tumbuhan</a:t>
          </a:r>
          <a:endParaRPr lang="en-US" dirty="0"/>
        </a:p>
      </dgm:t>
    </dgm:pt>
    <dgm:pt modelId="{7AB2592E-5580-4CAF-BA40-CF0465D0E071}" type="parTrans" cxnId="{440BE649-6307-4F2A-BFA1-D339A024BC31}">
      <dgm:prSet/>
      <dgm:spPr/>
      <dgm:t>
        <a:bodyPr/>
        <a:lstStyle/>
        <a:p>
          <a:endParaRPr lang="en-US"/>
        </a:p>
      </dgm:t>
    </dgm:pt>
    <dgm:pt modelId="{57814AB2-25C9-4F70-A7D4-3DDB57F01586}" type="sibTrans" cxnId="{440BE649-6307-4F2A-BFA1-D339A024BC31}">
      <dgm:prSet/>
      <dgm:spPr/>
      <dgm:t>
        <a:bodyPr/>
        <a:lstStyle/>
        <a:p>
          <a:endParaRPr lang="en-US"/>
        </a:p>
      </dgm:t>
    </dgm:pt>
    <dgm:pt modelId="{7AF22A8F-D51D-4103-83C0-E056DB5627C1}">
      <dgm:prSet phldrT="[Text]"/>
      <dgm:spPr/>
      <dgm:t>
        <a:bodyPr/>
        <a:lstStyle/>
        <a:p>
          <a:r>
            <a:rPr lang="en-US" dirty="0" err="1"/>
            <a:t>Simplisia</a:t>
          </a:r>
          <a:endParaRPr lang="en-US" dirty="0"/>
        </a:p>
      </dgm:t>
    </dgm:pt>
    <dgm:pt modelId="{A829EB7D-8604-4C9A-B2C3-296B143CAE8F}" type="parTrans" cxnId="{42E1DFE5-ABF7-49B9-A0E3-47B1EF31818D}">
      <dgm:prSet/>
      <dgm:spPr/>
      <dgm:t>
        <a:bodyPr/>
        <a:lstStyle/>
        <a:p>
          <a:endParaRPr lang="en-US"/>
        </a:p>
      </dgm:t>
    </dgm:pt>
    <dgm:pt modelId="{24C1C10A-4736-48CF-BBBB-8739FF891508}" type="sibTrans" cxnId="{42E1DFE5-ABF7-49B9-A0E3-47B1EF31818D}">
      <dgm:prSet/>
      <dgm:spPr/>
      <dgm:t>
        <a:bodyPr/>
        <a:lstStyle/>
        <a:p>
          <a:endParaRPr lang="en-US"/>
        </a:p>
      </dgm:t>
    </dgm:pt>
    <dgm:pt modelId="{15D1BF7C-1EC5-4A14-8C87-9F5977392ADE}">
      <dgm:prSet phldrT="[Text]"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en-US" dirty="0" err="1"/>
            <a:t>Skrining</a:t>
          </a:r>
          <a:r>
            <a:rPr lang="en-US" dirty="0"/>
            <a:t> </a:t>
          </a:r>
          <a:r>
            <a:rPr lang="en-US" dirty="0" err="1" smtClean="0"/>
            <a:t>fitokimia</a:t>
          </a:r>
          <a:endParaRPr lang="en-US" dirty="0" smtClean="0"/>
        </a:p>
        <a:p>
          <a:pPr>
            <a:buFont typeface="Courier New" panose="02070309020205020404" pitchFamily="49" charset="0"/>
            <a:buNone/>
          </a:pPr>
          <a:r>
            <a:rPr lang="en-US" dirty="0" err="1" smtClean="0"/>
            <a:t>Ekstraksi</a:t>
          </a:r>
          <a:endParaRPr lang="en-US" dirty="0"/>
        </a:p>
      </dgm:t>
    </dgm:pt>
    <dgm:pt modelId="{81EC9031-E632-4B10-B8B8-59B1E08D1E6D}" type="parTrans" cxnId="{A1529350-2982-4396-A17C-564E6E902098}">
      <dgm:prSet/>
      <dgm:spPr/>
      <dgm:t>
        <a:bodyPr/>
        <a:lstStyle/>
        <a:p>
          <a:endParaRPr lang="en-US"/>
        </a:p>
      </dgm:t>
    </dgm:pt>
    <dgm:pt modelId="{96809AEC-A445-40CC-8E3A-037346DC251D}" type="sibTrans" cxnId="{A1529350-2982-4396-A17C-564E6E902098}">
      <dgm:prSet/>
      <dgm:spPr/>
      <dgm:t>
        <a:bodyPr/>
        <a:lstStyle/>
        <a:p>
          <a:endParaRPr lang="en-US"/>
        </a:p>
      </dgm:t>
    </dgm:pt>
    <dgm:pt modelId="{C3F0ACAA-AC16-4A8F-9345-115B948E02C4}">
      <dgm:prSet phldrT="[Text]"/>
      <dgm:spPr/>
      <dgm:t>
        <a:bodyPr/>
        <a:lstStyle/>
        <a:p>
          <a:r>
            <a:rPr lang="en-US" dirty="0" err="1" smtClean="0"/>
            <a:t>Ekstrak</a:t>
          </a:r>
          <a:endParaRPr lang="en-US" dirty="0"/>
        </a:p>
      </dgm:t>
    </dgm:pt>
    <dgm:pt modelId="{CB9FF745-65DF-4F70-A0D0-9639C36F6914}" type="parTrans" cxnId="{E91D5857-3FE1-421B-8EB1-8391F9CD312B}">
      <dgm:prSet/>
      <dgm:spPr/>
      <dgm:t>
        <a:bodyPr/>
        <a:lstStyle/>
        <a:p>
          <a:endParaRPr lang="en-US"/>
        </a:p>
      </dgm:t>
    </dgm:pt>
    <dgm:pt modelId="{4E073949-9534-43B0-B47F-17753A3D542C}" type="sibTrans" cxnId="{E91D5857-3FE1-421B-8EB1-8391F9CD312B}">
      <dgm:prSet/>
      <dgm:spPr/>
      <dgm:t>
        <a:bodyPr/>
        <a:lstStyle/>
        <a:p>
          <a:endParaRPr lang="en-US"/>
        </a:p>
      </dgm:t>
    </dgm:pt>
    <dgm:pt modelId="{45E80D83-6E77-4C6D-AF7C-A401DE6C3992}">
      <dgm:prSet phldrT="[Text]"/>
      <dgm:spPr/>
      <dgm:t>
        <a:bodyPr/>
        <a:lstStyle/>
        <a:p>
          <a:r>
            <a:rPr lang="en-US" dirty="0" err="1"/>
            <a:t>Uji</a:t>
          </a:r>
          <a:r>
            <a:rPr lang="en-US" dirty="0"/>
            <a:t> </a:t>
          </a:r>
          <a:r>
            <a:rPr lang="en-US" dirty="0" err="1" smtClean="0"/>
            <a:t>bioaktivitas</a:t>
          </a:r>
          <a:endParaRPr lang="en-US" dirty="0"/>
        </a:p>
      </dgm:t>
    </dgm:pt>
    <dgm:pt modelId="{89C6D027-B0F7-4AF8-A014-590B230F3FBC}" type="parTrans" cxnId="{25FA02E2-CF71-43EF-81CE-1CCFABD4123E}">
      <dgm:prSet/>
      <dgm:spPr/>
      <dgm:t>
        <a:bodyPr/>
        <a:lstStyle/>
        <a:p>
          <a:endParaRPr lang="en-US"/>
        </a:p>
      </dgm:t>
    </dgm:pt>
    <dgm:pt modelId="{DD69ACBF-7FF3-4178-8EEA-8F113E147D1A}" type="sibTrans" cxnId="{25FA02E2-CF71-43EF-81CE-1CCFABD4123E}">
      <dgm:prSet/>
      <dgm:spPr/>
      <dgm:t>
        <a:bodyPr/>
        <a:lstStyle/>
        <a:p>
          <a:endParaRPr lang="en-US"/>
        </a:p>
      </dgm:t>
    </dgm:pt>
    <dgm:pt modelId="{EF4871FA-D01E-4443-90F4-A36E352284E9}">
      <dgm:prSet phldrT="[Text]"/>
      <dgm:spPr/>
      <dgm:t>
        <a:bodyPr/>
        <a:lstStyle/>
        <a:p>
          <a:r>
            <a:rPr lang="en-US" dirty="0" err="1" smtClean="0"/>
            <a:t>Senyawa</a:t>
          </a:r>
          <a:endParaRPr lang="en-US" dirty="0"/>
        </a:p>
      </dgm:t>
    </dgm:pt>
    <dgm:pt modelId="{81E1A05D-40B9-4F17-942D-397358AEDD01}" type="parTrans" cxnId="{7B5DC17D-7D19-48AC-BCF4-85001359B7D8}">
      <dgm:prSet/>
      <dgm:spPr/>
      <dgm:t>
        <a:bodyPr/>
        <a:lstStyle/>
        <a:p>
          <a:endParaRPr lang="en-US"/>
        </a:p>
      </dgm:t>
    </dgm:pt>
    <dgm:pt modelId="{C263793F-BD62-4B71-AE42-BC5E73EF81D7}" type="sibTrans" cxnId="{7B5DC17D-7D19-48AC-BCF4-85001359B7D8}">
      <dgm:prSet/>
      <dgm:spPr/>
      <dgm:t>
        <a:bodyPr/>
        <a:lstStyle/>
        <a:p>
          <a:endParaRPr lang="en-US"/>
        </a:p>
      </dgm:t>
    </dgm:pt>
    <dgm:pt modelId="{AB7CBB0E-2545-45A8-986C-D7AD1B1FAD4A}">
      <dgm:prSet phldrT="[Text]"/>
      <dgm:spPr/>
      <dgm:t>
        <a:bodyPr/>
        <a:lstStyle/>
        <a:p>
          <a:r>
            <a:rPr lang="en-US" dirty="0" err="1" smtClean="0"/>
            <a:t>Fraksi</a:t>
          </a:r>
          <a:endParaRPr lang="en-US" dirty="0"/>
        </a:p>
      </dgm:t>
    </dgm:pt>
    <dgm:pt modelId="{0E70388C-2707-4DB5-90FD-9ACC5F880CC8}" type="parTrans" cxnId="{D4512A40-E70C-471B-91C0-6456ACC7C605}">
      <dgm:prSet/>
      <dgm:spPr/>
      <dgm:t>
        <a:bodyPr/>
        <a:lstStyle/>
        <a:p>
          <a:endParaRPr lang="en-US"/>
        </a:p>
      </dgm:t>
    </dgm:pt>
    <dgm:pt modelId="{C6426A7C-4C19-4B0E-8030-01142D8A2514}" type="sibTrans" cxnId="{D4512A40-E70C-471B-91C0-6456ACC7C605}">
      <dgm:prSet/>
      <dgm:spPr/>
      <dgm:t>
        <a:bodyPr/>
        <a:lstStyle/>
        <a:p>
          <a:endParaRPr lang="en-US"/>
        </a:p>
      </dgm:t>
    </dgm:pt>
    <dgm:pt modelId="{B4ADF141-A71D-41CF-8815-6DBA8FC456B2}">
      <dgm:prSet phldrT="[Text]"/>
      <dgm:spPr/>
      <dgm:t>
        <a:bodyPr/>
        <a:lstStyle/>
        <a:p>
          <a:r>
            <a:rPr lang="en-US" dirty="0" err="1"/>
            <a:t>Uji</a:t>
          </a:r>
          <a:r>
            <a:rPr lang="en-US" dirty="0"/>
            <a:t> </a:t>
          </a:r>
          <a:r>
            <a:rPr lang="en-US" dirty="0" err="1"/>
            <a:t>bioaktivitas</a:t>
          </a:r>
          <a:endParaRPr lang="en-US" dirty="0"/>
        </a:p>
        <a:p>
          <a:r>
            <a:rPr lang="en-US" dirty="0" err="1"/>
            <a:t>Pemurnian</a:t>
          </a:r>
          <a:endParaRPr lang="en-US" dirty="0"/>
        </a:p>
      </dgm:t>
    </dgm:pt>
    <dgm:pt modelId="{1E670AAA-90F8-4B05-A30C-817B02BCC82F}" type="parTrans" cxnId="{B84C399C-5EE7-41EA-8683-6DF172A4602D}">
      <dgm:prSet/>
      <dgm:spPr/>
      <dgm:t>
        <a:bodyPr/>
        <a:lstStyle/>
        <a:p>
          <a:endParaRPr lang="en-US"/>
        </a:p>
      </dgm:t>
    </dgm:pt>
    <dgm:pt modelId="{4D1A7F32-7BE5-4530-A260-27E94CE55816}" type="sibTrans" cxnId="{B84C399C-5EE7-41EA-8683-6DF172A4602D}">
      <dgm:prSet/>
      <dgm:spPr/>
      <dgm:t>
        <a:bodyPr/>
        <a:lstStyle/>
        <a:p>
          <a:endParaRPr lang="en-US"/>
        </a:p>
      </dgm:t>
    </dgm:pt>
    <dgm:pt modelId="{75F000F9-4DA6-47F3-BE8A-03A7FA92C0D4}">
      <dgm:prSet phldrT="[Text]"/>
      <dgm:spPr/>
      <dgm:t>
        <a:bodyPr/>
        <a:lstStyle/>
        <a:p>
          <a:r>
            <a:rPr lang="en-US" dirty="0" err="1"/>
            <a:t>Uji</a:t>
          </a:r>
          <a:r>
            <a:rPr lang="en-US" dirty="0"/>
            <a:t> </a:t>
          </a:r>
          <a:r>
            <a:rPr lang="en-US" dirty="0" err="1"/>
            <a:t>bioaktivitas</a:t>
          </a:r>
          <a:endParaRPr lang="en-US" dirty="0"/>
        </a:p>
        <a:p>
          <a:r>
            <a:rPr lang="en-US" dirty="0" err="1" smtClean="0"/>
            <a:t>Identifikasi</a:t>
          </a:r>
          <a:endParaRPr lang="en-US" dirty="0" smtClean="0"/>
        </a:p>
        <a:p>
          <a:r>
            <a:rPr lang="en-US" dirty="0" smtClean="0"/>
            <a:t>/</a:t>
          </a:r>
          <a:r>
            <a:rPr lang="en-US" dirty="0" err="1" smtClean="0"/>
            <a:t>Elusidasi</a:t>
          </a:r>
          <a:endParaRPr lang="en-US" dirty="0"/>
        </a:p>
      </dgm:t>
    </dgm:pt>
    <dgm:pt modelId="{C53EB81A-4E25-4BA4-863A-BCD831140D52}" type="parTrans" cxnId="{901378B5-41A0-4124-9F2C-9AD8FA1E0DD5}">
      <dgm:prSet/>
      <dgm:spPr/>
      <dgm:t>
        <a:bodyPr/>
        <a:lstStyle/>
        <a:p>
          <a:endParaRPr lang="en-US"/>
        </a:p>
      </dgm:t>
    </dgm:pt>
    <dgm:pt modelId="{C5B4E15F-0DF4-4270-AF76-DD5DB7DC550F}" type="sibTrans" cxnId="{901378B5-41A0-4124-9F2C-9AD8FA1E0DD5}">
      <dgm:prSet/>
      <dgm:spPr/>
      <dgm:t>
        <a:bodyPr/>
        <a:lstStyle/>
        <a:p>
          <a:endParaRPr lang="en-US"/>
        </a:p>
      </dgm:t>
    </dgm:pt>
    <dgm:pt modelId="{13334373-CB66-4B40-A0DD-47760C85CD9A}">
      <dgm:prSet phldrT="[Text]"/>
      <dgm:spPr/>
      <dgm:t>
        <a:bodyPr/>
        <a:lstStyle/>
        <a:p>
          <a:r>
            <a:rPr lang="en-US" dirty="0" err="1" smtClean="0"/>
            <a:t>Skrining</a:t>
          </a:r>
          <a:r>
            <a:rPr lang="en-US" dirty="0" smtClean="0"/>
            <a:t> </a:t>
          </a:r>
          <a:r>
            <a:rPr lang="en-US" dirty="0" err="1" smtClean="0"/>
            <a:t>fitokimia</a:t>
          </a:r>
          <a:endParaRPr lang="en-US" dirty="0"/>
        </a:p>
        <a:p>
          <a:r>
            <a:rPr lang="en-US" dirty="0" err="1"/>
            <a:t>Separasi</a:t>
          </a:r>
          <a:endParaRPr lang="en-US" dirty="0"/>
        </a:p>
      </dgm:t>
    </dgm:pt>
    <dgm:pt modelId="{C5E4FBE8-FB77-495C-9F6E-AA61AE8AE62F}" type="parTrans" cxnId="{D975862A-9B23-4BA0-8CA9-8216EB0D9C8A}">
      <dgm:prSet/>
      <dgm:spPr/>
      <dgm:t>
        <a:bodyPr/>
        <a:lstStyle/>
        <a:p>
          <a:endParaRPr lang="en-US"/>
        </a:p>
      </dgm:t>
    </dgm:pt>
    <dgm:pt modelId="{110D9934-854C-40F2-B6BE-EC1FC6556B8B}" type="sibTrans" cxnId="{D975862A-9B23-4BA0-8CA9-8216EB0D9C8A}">
      <dgm:prSet/>
      <dgm:spPr/>
      <dgm:t>
        <a:bodyPr/>
        <a:lstStyle/>
        <a:p>
          <a:endParaRPr lang="en-US"/>
        </a:p>
      </dgm:t>
    </dgm:pt>
    <dgm:pt modelId="{8BB7CEAA-4FAB-4607-9E2F-3355432C594E}" type="pres">
      <dgm:prSet presAssocID="{486F7F9D-E673-4E0B-89FE-B6D75297383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F8C6CC3-809C-4FF3-9BF9-B90F78F9F11C}" type="pres">
      <dgm:prSet presAssocID="{F5ED9090-CB0B-4A99-A240-BE36B5580663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5B271-ABD8-409D-9BBE-A5C9CD3D41A3}" type="pres">
      <dgm:prSet presAssocID="{7AF22A8F-D51D-4103-83C0-E056DB5627C1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36A214-55D5-43EE-80E2-9D4B789F340F}" type="pres">
      <dgm:prSet presAssocID="{7AF22A8F-D51D-4103-83C0-E056DB5627C1}" presName="childText2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47E13-5875-4B85-8DF9-2BCC61473CD3}" type="pres">
      <dgm:prSet presAssocID="{C3F0ACAA-AC16-4A8F-9345-115B948E02C4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663CD-C41C-4AB2-B745-5EB1391C7900}" type="pres">
      <dgm:prSet presAssocID="{C3F0ACAA-AC16-4A8F-9345-115B948E02C4}" presName="childText3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D22CB-EDE1-4EEC-B6B7-5EAB892D45B3}" type="pres">
      <dgm:prSet presAssocID="{AB7CBB0E-2545-45A8-986C-D7AD1B1FAD4A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A1B82-FF1A-4BDC-BB75-45E86163DA8E}" type="pres">
      <dgm:prSet presAssocID="{AB7CBB0E-2545-45A8-986C-D7AD1B1FAD4A}" presName="childText4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A9E45-0620-4385-8022-BF6D7C5B4258}" type="pres">
      <dgm:prSet presAssocID="{EF4871FA-D01E-4443-90F4-A36E352284E9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EFDCD-B24E-4F6C-93E8-B532B8A5E37F}" type="pres">
      <dgm:prSet presAssocID="{EF4871FA-D01E-4443-90F4-A36E352284E9}" presName="childText5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FFDB88-D733-49A8-8D9C-CD9C2935ED1A}" type="presOf" srcId="{C3F0ACAA-AC16-4A8F-9345-115B948E02C4}" destId="{65F47E13-5875-4B85-8DF9-2BCC61473CD3}" srcOrd="0" destOrd="0" presId="urn:microsoft.com/office/officeart/2009/3/layout/IncreasingArrowsProcess#1"/>
    <dgm:cxn modelId="{9370CC99-FD7D-485B-ADFB-FEC85A6A8D6F}" type="presOf" srcId="{F5ED9090-CB0B-4A99-A240-BE36B5580663}" destId="{DF8C6CC3-809C-4FF3-9BF9-B90F78F9F11C}" srcOrd="0" destOrd="0" presId="urn:microsoft.com/office/officeart/2009/3/layout/IncreasingArrowsProcess#1"/>
    <dgm:cxn modelId="{D975862A-9B23-4BA0-8CA9-8216EB0D9C8A}" srcId="{C3F0ACAA-AC16-4A8F-9345-115B948E02C4}" destId="{13334373-CB66-4B40-A0DD-47760C85CD9A}" srcOrd="1" destOrd="0" parTransId="{C5E4FBE8-FB77-495C-9F6E-AA61AE8AE62F}" sibTransId="{110D9934-854C-40F2-B6BE-EC1FC6556B8B}"/>
    <dgm:cxn modelId="{E91D5857-3FE1-421B-8EB1-8391F9CD312B}" srcId="{486F7F9D-E673-4E0B-89FE-B6D75297383A}" destId="{C3F0ACAA-AC16-4A8F-9345-115B948E02C4}" srcOrd="2" destOrd="0" parTransId="{CB9FF745-65DF-4F70-A0D0-9639C36F6914}" sibTransId="{4E073949-9534-43B0-B47F-17753A3D542C}"/>
    <dgm:cxn modelId="{77B37893-8563-4E45-89A3-10DA7A349CAF}" type="presOf" srcId="{B4ADF141-A71D-41CF-8815-6DBA8FC456B2}" destId="{24EA1B82-FF1A-4BDC-BB75-45E86163DA8E}" srcOrd="0" destOrd="0" presId="urn:microsoft.com/office/officeart/2009/3/layout/IncreasingArrowsProcess#1"/>
    <dgm:cxn modelId="{12A01900-F53A-4AD8-A50F-33F838BB2E61}" type="presOf" srcId="{486F7F9D-E673-4E0B-89FE-B6D75297383A}" destId="{8BB7CEAA-4FAB-4607-9E2F-3355432C594E}" srcOrd="0" destOrd="0" presId="urn:microsoft.com/office/officeart/2009/3/layout/IncreasingArrowsProcess#1"/>
    <dgm:cxn modelId="{440BE649-6307-4F2A-BFA1-D339A024BC31}" srcId="{486F7F9D-E673-4E0B-89FE-B6D75297383A}" destId="{F5ED9090-CB0B-4A99-A240-BE36B5580663}" srcOrd="0" destOrd="0" parTransId="{7AB2592E-5580-4CAF-BA40-CF0465D0E071}" sibTransId="{57814AB2-25C9-4F70-A7D4-3DDB57F01586}"/>
    <dgm:cxn modelId="{F65FD1D9-3696-478F-9BE9-CFCD5ABE8375}" type="presOf" srcId="{13334373-CB66-4B40-A0DD-47760C85CD9A}" destId="{57B663CD-C41C-4AB2-B745-5EB1391C7900}" srcOrd="0" destOrd="1" presId="urn:microsoft.com/office/officeart/2009/3/layout/IncreasingArrowsProcess#1"/>
    <dgm:cxn modelId="{1CE79DBF-97BD-48BE-B663-F3CA579E9A49}" type="presOf" srcId="{AB7CBB0E-2545-45A8-986C-D7AD1B1FAD4A}" destId="{19ED22CB-EDE1-4EEC-B6B7-5EAB892D45B3}" srcOrd="0" destOrd="0" presId="urn:microsoft.com/office/officeart/2009/3/layout/IncreasingArrowsProcess#1"/>
    <dgm:cxn modelId="{25FA02E2-CF71-43EF-81CE-1CCFABD4123E}" srcId="{C3F0ACAA-AC16-4A8F-9345-115B948E02C4}" destId="{45E80D83-6E77-4C6D-AF7C-A401DE6C3992}" srcOrd="0" destOrd="0" parTransId="{89C6D027-B0F7-4AF8-A014-590B230F3FBC}" sibTransId="{DD69ACBF-7FF3-4178-8EEA-8F113E147D1A}"/>
    <dgm:cxn modelId="{901378B5-41A0-4124-9F2C-9AD8FA1E0DD5}" srcId="{EF4871FA-D01E-4443-90F4-A36E352284E9}" destId="{75F000F9-4DA6-47F3-BE8A-03A7FA92C0D4}" srcOrd="0" destOrd="0" parTransId="{C53EB81A-4E25-4BA4-863A-BCD831140D52}" sibTransId="{C5B4E15F-0DF4-4270-AF76-DD5DB7DC550F}"/>
    <dgm:cxn modelId="{42E1DFE5-ABF7-49B9-A0E3-47B1EF31818D}" srcId="{486F7F9D-E673-4E0B-89FE-B6D75297383A}" destId="{7AF22A8F-D51D-4103-83C0-E056DB5627C1}" srcOrd="1" destOrd="0" parTransId="{A829EB7D-8604-4C9A-B2C3-296B143CAE8F}" sibTransId="{24C1C10A-4736-48CF-BBBB-8739FF891508}"/>
    <dgm:cxn modelId="{D4512A40-E70C-471B-91C0-6456ACC7C605}" srcId="{486F7F9D-E673-4E0B-89FE-B6D75297383A}" destId="{AB7CBB0E-2545-45A8-986C-D7AD1B1FAD4A}" srcOrd="3" destOrd="0" parTransId="{0E70388C-2707-4DB5-90FD-9ACC5F880CC8}" sibTransId="{C6426A7C-4C19-4B0E-8030-01142D8A2514}"/>
    <dgm:cxn modelId="{4AA51457-83D9-4C13-8523-097DCE587F1E}" type="presOf" srcId="{EF4871FA-D01E-4443-90F4-A36E352284E9}" destId="{581A9E45-0620-4385-8022-BF6D7C5B4258}" srcOrd="0" destOrd="0" presId="urn:microsoft.com/office/officeart/2009/3/layout/IncreasingArrowsProcess#1"/>
    <dgm:cxn modelId="{7B5DC17D-7D19-48AC-BCF4-85001359B7D8}" srcId="{486F7F9D-E673-4E0B-89FE-B6D75297383A}" destId="{EF4871FA-D01E-4443-90F4-A36E352284E9}" srcOrd="4" destOrd="0" parTransId="{81E1A05D-40B9-4F17-942D-397358AEDD01}" sibTransId="{C263793F-BD62-4B71-AE42-BC5E73EF81D7}"/>
    <dgm:cxn modelId="{A1529350-2982-4396-A17C-564E6E902098}" srcId="{7AF22A8F-D51D-4103-83C0-E056DB5627C1}" destId="{15D1BF7C-1EC5-4A14-8C87-9F5977392ADE}" srcOrd="0" destOrd="0" parTransId="{81EC9031-E632-4B10-B8B8-59B1E08D1E6D}" sibTransId="{96809AEC-A445-40CC-8E3A-037346DC251D}"/>
    <dgm:cxn modelId="{93BAE4E9-3212-474A-A25E-E22CE3267B78}" type="presOf" srcId="{7AF22A8F-D51D-4103-83C0-E056DB5627C1}" destId="{4515B271-ABD8-409D-9BBE-A5C9CD3D41A3}" srcOrd="0" destOrd="0" presId="urn:microsoft.com/office/officeart/2009/3/layout/IncreasingArrowsProcess#1"/>
    <dgm:cxn modelId="{EC5336C0-92F3-4AAE-8D7F-D1B00C15AE6E}" type="presOf" srcId="{45E80D83-6E77-4C6D-AF7C-A401DE6C3992}" destId="{57B663CD-C41C-4AB2-B745-5EB1391C7900}" srcOrd="0" destOrd="0" presId="urn:microsoft.com/office/officeart/2009/3/layout/IncreasingArrowsProcess#1"/>
    <dgm:cxn modelId="{4F186986-0559-4D5E-9E36-5C5B28DB1BE6}" type="presOf" srcId="{75F000F9-4DA6-47F3-BE8A-03A7FA92C0D4}" destId="{463EFDCD-B24E-4F6C-93E8-B532B8A5E37F}" srcOrd="0" destOrd="0" presId="urn:microsoft.com/office/officeart/2009/3/layout/IncreasingArrowsProcess#1"/>
    <dgm:cxn modelId="{B84C399C-5EE7-41EA-8683-6DF172A4602D}" srcId="{AB7CBB0E-2545-45A8-986C-D7AD1B1FAD4A}" destId="{B4ADF141-A71D-41CF-8815-6DBA8FC456B2}" srcOrd="0" destOrd="0" parTransId="{1E670AAA-90F8-4B05-A30C-817B02BCC82F}" sibTransId="{4D1A7F32-7BE5-4530-A260-27E94CE55816}"/>
    <dgm:cxn modelId="{BA1EB12C-A264-430F-9A00-3AFF4AAD4B9B}" type="presOf" srcId="{15D1BF7C-1EC5-4A14-8C87-9F5977392ADE}" destId="{FE36A214-55D5-43EE-80E2-9D4B789F340F}" srcOrd="0" destOrd="0" presId="urn:microsoft.com/office/officeart/2009/3/layout/IncreasingArrowsProcess#1"/>
    <dgm:cxn modelId="{D1285918-ABAF-4898-A6B5-9FB126B46F9F}" type="presParOf" srcId="{8BB7CEAA-4FAB-4607-9E2F-3355432C594E}" destId="{DF8C6CC3-809C-4FF3-9BF9-B90F78F9F11C}" srcOrd="0" destOrd="0" presId="urn:microsoft.com/office/officeart/2009/3/layout/IncreasingArrowsProcess#1"/>
    <dgm:cxn modelId="{5FDB55A6-2F92-41C1-9C46-3A949464F36E}" type="presParOf" srcId="{8BB7CEAA-4FAB-4607-9E2F-3355432C594E}" destId="{4515B271-ABD8-409D-9BBE-A5C9CD3D41A3}" srcOrd="1" destOrd="0" presId="urn:microsoft.com/office/officeart/2009/3/layout/IncreasingArrowsProcess#1"/>
    <dgm:cxn modelId="{5AA61F17-5DE7-4431-BF45-96A31FA95E40}" type="presParOf" srcId="{8BB7CEAA-4FAB-4607-9E2F-3355432C594E}" destId="{FE36A214-55D5-43EE-80E2-9D4B789F340F}" srcOrd="2" destOrd="0" presId="urn:microsoft.com/office/officeart/2009/3/layout/IncreasingArrowsProcess#1"/>
    <dgm:cxn modelId="{347E3D69-72AB-43FB-AF82-6F20F0EDE677}" type="presParOf" srcId="{8BB7CEAA-4FAB-4607-9E2F-3355432C594E}" destId="{65F47E13-5875-4B85-8DF9-2BCC61473CD3}" srcOrd="3" destOrd="0" presId="urn:microsoft.com/office/officeart/2009/3/layout/IncreasingArrowsProcess#1"/>
    <dgm:cxn modelId="{66D5F7A7-ABE5-4783-BFBF-12C906013E46}" type="presParOf" srcId="{8BB7CEAA-4FAB-4607-9E2F-3355432C594E}" destId="{57B663CD-C41C-4AB2-B745-5EB1391C7900}" srcOrd="4" destOrd="0" presId="urn:microsoft.com/office/officeart/2009/3/layout/IncreasingArrowsProcess#1"/>
    <dgm:cxn modelId="{53C90D84-2694-4C46-B43F-28FCC877908F}" type="presParOf" srcId="{8BB7CEAA-4FAB-4607-9E2F-3355432C594E}" destId="{19ED22CB-EDE1-4EEC-B6B7-5EAB892D45B3}" srcOrd="5" destOrd="0" presId="urn:microsoft.com/office/officeart/2009/3/layout/IncreasingArrowsProcess#1"/>
    <dgm:cxn modelId="{C8E36A51-DB1A-46E9-9F4A-E3F7E7BAE52C}" type="presParOf" srcId="{8BB7CEAA-4FAB-4607-9E2F-3355432C594E}" destId="{24EA1B82-FF1A-4BDC-BB75-45E86163DA8E}" srcOrd="6" destOrd="0" presId="urn:microsoft.com/office/officeart/2009/3/layout/IncreasingArrowsProcess#1"/>
    <dgm:cxn modelId="{930A2624-7735-4FA5-8633-3063FFBAF3D2}" type="presParOf" srcId="{8BB7CEAA-4FAB-4607-9E2F-3355432C594E}" destId="{581A9E45-0620-4385-8022-BF6D7C5B4258}" srcOrd="7" destOrd="0" presId="urn:microsoft.com/office/officeart/2009/3/layout/IncreasingArrowsProcess#1"/>
    <dgm:cxn modelId="{B6EA8633-EF0F-4C19-9986-EB47F08CB40E}" type="presParOf" srcId="{8BB7CEAA-4FAB-4607-9E2F-3355432C594E}" destId="{463EFDCD-B24E-4F6C-93E8-B532B8A5E37F}" srcOrd="8" destOrd="0" presId="urn:microsoft.com/office/officeart/2009/3/layout/IncreasingArrowsProcess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3DA38-FB2F-4198-BCEB-1C78C99EA97A}">
      <dsp:nvSpPr>
        <dsp:cNvPr id="0" name=""/>
        <dsp:cNvSpPr/>
      </dsp:nvSpPr>
      <dsp:spPr>
        <a:xfrm rot="10800000">
          <a:off x="1660773" y="96131"/>
          <a:ext cx="5472684" cy="120480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285" tIns="179070" rIns="334264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dirty="0" smtClean="0"/>
            <a:t>Jamu </a:t>
          </a:r>
          <a:endParaRPr lang="id-ID" sz="4700" kern="1200" dirty="0"/>
        </a:p>
      </dsp:txBody>
      <dsp:txXfrm rot="10800000">
        <a:off x="1961974" y="96131"/>
        <a:ext cx="5171483" cy="1204804"/>
      </dsp:txXfrm>
    </dsp:sp>
    <dsp:sp modelId="{3E415637-E521-45C7-A72F-88E9036B817E}">
      <dsp:nvSpPr>
        <dsp:cNvPr id="0" name=""/>
        <dsp:cNvSpPr/>
      </dsp:nvSpPr>
      <dsp:spPr>
        <a:xfrm>
          <a:off x="1096142" y="162"/>
          <a:ext cx="1129263" cy="139674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AF302-62E5-4FF7-BD71-1393C0BF3CF8}">
      <dsp:nvSpPr>
        <dsp:cNvPr id="0" name=""/>
        <dsp:cNvSpPr/>
      </dsp:nvSpPr>
      <dsp:spPr>
        <a:xfrm rot="10800000">
          <a:off x="1679659" y="1756547"/>
          <a:ext cx="5472684" cy="120480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285" tIns="179070" rIns="334264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dirty="0" smtClean="0"/>
            <a:t>Herbal terstandar</a:t>
          </a:r>
          <a:endParaRPr lang="id-ID" sz="4700" kern="1200" dirty="0"/>
        </a:p>
      </dsp:txBody>
      <dsp:txXfrm rot="10800000">
        <a:off x="1980860" y="1756547"/>
        <a:ext cx="5171483" cy="1204804"/>
      </dsp:txXfrm>
    </dsp:sp>
    <dsp:sp modelId="{CCAB708D-5498-4EC6-A3F9-EBC75AD52EE6}">
      <dsp:nvSpPr>
        <dsp:cNvPr id="0" name=""/>
        <dsp:cNvSpPr/>
      </dsp:nvSpPr>
      <dsp:spPr>
        <a:xfrm>
          <a:off x="1077256" y="1756547"/>
          <a:ext cx="1204804" cy="120480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B816A-F976-4721-82CD-ACB206FFB51D}">
      <dsp:nvSpPr>
        <dsp:cNvPr id="0" name=""/>
        <dsp:cNvSpPr/>
      </dsp:nvSpPr>
      <dsp:spPr>
        <a:xfrm rot="10800000">
          <a:off x="1679659" y="3320995"/>
          <a:ext cx="5472684" cy="1204804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285" tIns="179070" rIns="334264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dirty="0" smtClean="0"/>
            <a:t>Fitofarmaka</a:t>
          </a:r>
          <a:endParaRPr lang="id-ID" sz="4700" kern="1200" dirty="0"/>
        </a:p>
      </dsp:txBody>
      <dsp:txXfrm rot="10800000">
        <a:off x="1980860" y="3320995"/>
        <a:ext cx="5171483" cy="1204804"/>
      </dsp:txXfrm>
    </dsp:sp>
    <dsp:sp modelId="{E60479EA-B599-464D-8D75-F36BB05D393A}">
      <dsp:nvSpPr>
        <dsp:cNvPr id="0" name=""/>
        <dsp:cNvSpPr/>
      </dsp:nvSpPr>
      <dsp:spPr>
        <a:xfrm>
          <a:off x="1077256" y="3320995"/>
          <a:ext cx="1204804" cy="120480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C6CC3-809C-4FF3-9BF9-B90F78F9F11C}">
      <dsp:nvSpPr>
        <dsp:cNvPr id="0" name=""/>
        <dsp:cNvSpPr/>
      </dsp:nvSpPr>
      <dsp:spPr>
        <a:xfrm>
          <a:off x="4047472" y="65328"/>
          <a:ext cx="8746391" cy="1271970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192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Tumbuhan</a:t>
          </a:r>
          <a:endParaRPr lang="en-US" sz="2500" kern="1200" dirty="0"/>
        </a:p>
      </dsp:txBody>
      <dsp:txXfrm>
        <a:off x="4047472" y="383321"/>
        <a:ext cx="8428399" cy="635985"/>
      </dsp:txXfrm>
    </dsp:sp>
    <dsp:sp modelId="{4515B271-ABD8-409D-9BBE-A5C9CD3D41A3}">
      <dsp:nvSpPr>
        <dsp:cNvPr id="0" name=""/>
        <dsp:cNvSpPr/>
      </dsp:nvSpPr>
      <dsp:spPr>
        <a:xfrm>
          <a:off x="5663805" y="489481"/>
          <a:ext cx="7130058" cy="1271970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-2100645"/>
            <a:satOff val="-11833"/>
            <a:lumOff val="436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192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Simplisia</a:t>
          </a:r>
          <a:endParaRPr lang="en-US" sz="2500" kern="1200" dirty="0"/>
        </a:p>
      </dsp:txBody>
      <dsp:txXfrm>
        <a:off x="5663805" y="807474"/>
        <a:ext cx="6812066" cy="635985"/>
      </dsp:txXfrm>
    </dsp:sp>
    <dsp:sp modelId="{FE36A214-55D5-43EE-80E2-9D4B789F340F}">
      <dsp:nvSpPr>
        <dsp:cNvPr id="0" name=""/>
        <dsp:cNvSpPr/>
      </dsp:nvSpPr>
      <dsp:spPr>
        <a:xfrm>
          <a:off x="5663805" y="1468712"/>
          <a:ext cx="1616508" cy="23355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400" kern="1200" dirty="0" err="1"/>
            <a:t>Skrining</a:t>
          </a:r>
          <a:r>
            <a:rPr lang="en-US" sz="2400" kern="1200" dirty="0"/>
            <a:t> </a:t>
          </a:r>
          <a:r>
            <a:rPr lang="en-US" sz="2400" kern="1200" dirty="0" err="1" smtClean="0"/>
            <a:t>fitokimia</a:t>
          </a:r>
          <a:endParaRPr lang="en-US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400" kern="1200" dirty="0" err="1" smtClean="0"/>
            <a:t>Ekstraksi</a:t>
          </a:r>
          <a:endParaRPr lang="en-US" sz="2400" kern="1200" dirty="0"/>
        </a:p>
      </dsp:txBody>
      <dsp:txXfrm>
        <a:off x="5663805" y="1468712"/>
        <a:ext cx="1616508" cy="2335541"/>
      </dsp:txXfrm>
    </dsp:sp>
    <dsp:sp modelId="{65F47E13-5875-4B85-8DF9-2BCC61473CD3}">
      <dsp:nvSpPr>
        <dsp:cNvPr id="0" name=""/>
        <dsp:cNvSpPr/>
      </dsp:nvSpPr>
      <dsp:spPr>
        <a:xfrm>
          <a:off x="7280139" y="913635"/>
          <a:ext cx="5513725" cy="1271970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-4201290"/>
            <a:satOff val="-23665"/>
            <a:lumOff val="8726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192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Ekstrak</a:t>
          </a:r>
          <a:endParaRPr lang="en-US" sz="2500" kern="1200" dirty="0"/>
        </a:p>
      </dsp:txBody>
      <dsp:txXfrm>
        <a:off x="7280139" y="1231628"/>
        <a:ext cx="5195733" cy="635985"/>
      </dsp:txXfrm>
    </dsp:sp>
    <dsp:sp modelId="{57B663CD-C41C-4AB2-B745-5EB1391C7900}">
      <dsp:nvSpPr>
        <dsp:cNvPr id="0" name=""/>
        <dsp:cNvSpPr/>
      </dsp:nvSpPr>
      <dsp:spPr>
        <a:xfrm>
          <a:off x="7280139" y="1892866"/>
          <a:ext cx="1616508" cy="23355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-2800860"/>
              <a:satOff val="-15777"/>
              <a:lumOff val="58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Uji</a:t>
          </a:r>
          <a:r>
            <a:rPr lang="en-US" sz="2400" kern="1200" dirty="0"/>
            <a:t> </a:t>
          </a:r>
          <a:r>
            <a:rPr lang="en-US" sz="2400" kern="1200" dirty="0" err="1" smtClean="0"/>
            <a:t>bioaktivitas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Skrining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fitokimia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Separasi</a:t>
          </a:r>
          <a:endParaRPr lang="en-US" sz="2400" kern="1200" dirty="0"/>
        </a:p>
      </dsp:txBody>
      <dsp:txXfrm>
        <a:off x="7280139" y="1892866"/>
        <a:ext cx="1616508" cy="2335541"/>
      </dsp:txXfrm>
    </dsp:sp>
    <dsp:sp modelId="{19ED22CB-EDE1-4EEC-B6B7-5EAB892D45B3}">
      <dsp:nvSpPr>
        <dsp:cNvPr id="0" name=""/>
        <dsp:cNvSpPr/>
      </dsp:nvSpPr>
      <dsp:spPr>
        <a:xfrm>
          <a:off x="8897346" y="1337789"/>
          <a:ext cx="3896517" cy="1271970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-6301935"/>
            <a:satOff val="-35498"/>
            <a:lumOff val="13088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192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Fraksi</a:t>
          </a:r>
          <a:endParaRPr lang="en-US" sz="2500" kern="1200" dirty="0"/>
        </a:p>
      </dsp:txBody>
      <dsp:txXfrm>
        <a:off x="8897346" y="1655782"/>
        <a:ext cx="3578525" cy="635985"/>
      </dsp:txXfrm>
    </dsp:sp>
    <dsp:sp modelId="{24EA1B82-FF1A-4BDC-BB75-45E86163DA8E}">
      <dsp:nvSpPr>
        <dsp:cNvPr id="0" name=""/>
        <dsp:cNvSpPr/>
      </dsp:nvSpPr>
      <dsp:spPr>
        <a:xfrm>
          <a:off x="8897346" y="2317020"/>
          <a:ext cx="1616508" cy="23355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-5601720"/>
              <a:satOff val="-31553"/>
              <a:lumOff val="116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Uji</a:t>
          </a:r>
          <a:r>
            <a:rPr lang="en-US" sz="2400" kern="1200" dirty="0"/>
            <a:t> </a:t>
          </a:r>
          <a:r>
            <a:rPr lang="en-US" sz="2400" kern="1200" dirty="0" err="1"/>
            <a:t>bioaktivitas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Pemurnian</a:t>
          </a:r>
          <a:endParaRPr lang="en-US" sz="2400" kern="1200" dirty="0"/>
        </a:p>
      </dsp:txBody>
      <dsp:txXfrm>
        <a:off x="8897346" y="2317020"/>
        <a:ext cx="1616508" cy="2335541"/>
      </dsp:txXfrm>
    </dsp:sp>
    <dsp:sp modelId="{581A9E45-0620-4385-8022-BF6D7C5B4258}">
      <dsp:nvSpPr>
        <dsp:cNvPr id="0" name=""/>
        <dsp:cNvSpPr/>
      </dsp:nvSpPr>
      <dsp:spPr>
        <a:xfrm>
          <a:off x="10513679" y="1761942"/>
          <a:ext cx="2280184" cy="1271970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-8402580"/>
            <a:satOff val="-47330"/>
            <a:lumOff val="1745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254000" bIns="20192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Senyawa</a:t>
          </a:r>
          <a:endParaRPr lang="en-US" sz="2500" kern="1200" dirty="0"/>
        </a:p>
      </dsp:txBody>
      <dsp:txXfrm>
        <a:off x="10513679" y="2079935"/>
        <a:ext cx="1962192" cy="635985"/>
      </dsp:txXfrm>
    </dsp:sp>
    <dsp:sp modelId="{463EFDCD-B24E-4F6C-93E8-B532B8A5E37F}">
      <dsp:nvSpPr>
        <dsp:cNvPr id="0" name=""/>
        <dsp:cNvSpPr/>
      </dsp:nvSpPr>
      <dsp:spPr>
        <a:xfrm>
          <a:off x="10513679" y="2741173"/>
          <a:ext cx="1616508" cy="23355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-8402580"/>
              <a:satOff val="-47330"/>
              <a:lumOff val="17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/>
            <a:t>Uji</a:t>
          </a:r>
          <a:r>
            <a:rPr lang="en-US" sz="2400" kern="1200" dirty="0"/>
            <a:t> </a:t>
          </a:r>
          <a:r>
            <a:rPr lang="en-US" sz="2400" kern="1200" dirty="0" err="1"/>
            <a:t>bioaktivitas</a:t>
          </a:r>
          <a:endParaRPr lang="en-US" sz="2400" kern="1200" dirty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Identifikasi</a:t>
          </a:r>
          <a:endParaRPr lang="en-US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/</a:t>
          </a:r>
          <a:r>
            <a:rPr lang="en-US" sz="2400" kern="1200" dirty="0" err="1" smtClean="0"/>
            <a:t>Elusidasi</a:t>
          </a:r>
          <a:endParaRPr lang="en-US" sz="2400" kern="1200" dirty="0"/>
        </a:p>
      </dsp:txBody>
      <dsp:txXfrm>
        <a:off x="10513679" y="2741173"/>
        <a:ext cx="1616508" cy="2335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#1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3945E77-E319-4CA3-A359-CD073B2384BC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84C03B9-DE1F-4689-8720-E32BFD224A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7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29920" indent="-30607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9795" indent="-26987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60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105" indent="-234315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9992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27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9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715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Fitokimia</a:t>
            </a:r>
            <a:r>
              <a:rPr lang="en-US" dirty="0" smtClean="0"/>
              <a:t> - </a:t>
            </a:r>
            <a:r>
              <a:rPr lang="en-US" dirty="0" err="1" smtClean="0"/>
              <a:t>ekstraksi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cap="none" dirty="0"/>
              <a:t>Oleh : Putu Gita Maya W. </a:t>
            </a:r>
            <a:r>
              <a:rPr lang="en-US" sz="2000" cap="none" dirty="0" err="1"/>
              <a:t>Mahayasih</a:t>
            </a:r>
            <a:r>
              <a:rPr lang="en-US" sz="2000" cap="none" dirty="0"/>
              <a:t>, </a:t>
            </a:r>
            <a:r>
              <a:rPr lang="en-US" sz="2000" cap="none" dirty="0" err="1"/>
              <a:t>M.Farm</a:t>
            </a:r>
            <a:r>
              <a:rPr lang="en-US" sz="2000" cap="none" dirty="0"/>
              <a:t>., Apt.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PENYIAPAN SIMPLISIA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PENCUCIAN</a:t>
            </a:r>
          </a:p>
          <a:p>
            <a:r>
              <a:rPr lang="en-US" sz="2000" b="1" dirty="0" smtClean="0"/>
              <a:t>SORTASI BASAH</a:t>
            </a:r>
          </a:p>
          <a:p>
            <a:r>
              <a:rPr lang="en-US" sz="2000" b="1" dirty="0" smtClean="0"/>
              <a:t>PENGERINGAN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i="1" dirty="0" err="1" smtClean="0"/>
              <a:t>Tujuan</a:t>
            </a:r>
            <a:r>
              <a:rPr lang="en-US" sz="2000" i="1" dirty="0" smtClean="0"/>
              <a:t> :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fermentasi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mikroba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degradasi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metabolit</a:t>
            </a:r>
            <a:endParaRPr lang="en-US" sz="2000" dirty="0" smtClean="0"/>
          </a:p>
          <a:p>
            <a:pPr lvl="1"/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dilindungi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cahaya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meminimalisir</a:t>
            </a:r>
            <a:r>
              <a:rPr lang="en-US" sz="2000" dirty="0" smtClean="0"/>
              <a:t> </a:t>
            </a:r>
            <a:r>
              <a:rPr lang="en-US" sz="2000" dirty="0" err="1" smtClean="0"/>
              <a:t>reaksi</a:t>
            </a:r>
            <a:r>
              <a:rPr lang="en-US" sz="2000" dirty="0" smtClean="0"/>
              <a:t> </a:t>
            </a:r>
            <a:r>
              <a:rPr lang="en-US" sz="2000" dirty="0" err="1" smtClean="0"/>
              <a:t>kimia</a:t>
            </a:r>
            <a:r>
              <a:rPr lang="en-US" sz="2000" dirty="0" smtClean="0"/>
              <a:t> (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senyawa</a:t>
            </a:r>
            <a:r>
              <a:rPr lang="en-US" sz="2000" dirty="0" smtClean="0"/>
              <a:t> </a:t>
            </a:r>
            <a:r>
              <a:rPr lang="en-US" sz="2000" dirty="0" err="1" smtClean="0"/>
              <a:t>artifak</a:t>
            </a:r>
            <a:r>
              <a:rPr lang="en-US" sz="2000" dirty="0" smtClean="0"/>
              <a:t>) yang </a:t>
            </a:r>
            <a:r>
              <a:rPr lang="en-US" sz="2000" dirty="0" err="1" smtClean="0"/>
              <a:t>diinduksi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sinar</a:t>
            </a:r>
            <a:r>
              <a:rPr lang="en-US" sz="2000" dirty="0" smtClean="0"/>
              <a:t> UV</a:t>
            </a:r>
          </a:p>
          <a:p>
            <a:pPr lvl="1"/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reaksi</a:t>
            </a:r>
            <a:r>
              <a:rPr lang="en-US" sz="2000" dirty="0" smtClean="0"/>
              <a:t> </a:t>
            </a:r>
            <a:r>
              <a:rPr lang="en-US" sz="2000" dirty="0" err="1" smtClean="0"/>
              <a:t>enximatis</a:t>
            </a:r>
            <a:r>
              <a:rPr lang="en-US" sz="2000" dirty="0" smtClean="0"/>
              <a:t> (</a:t>
            </a:r>
            <a:r>
              <a:rPr lang="en-US" sz="2000" dirty="0" err="1" smtClean="0"/>
              <a:t>misal</a:t>
            </a:r>
            <a:r>
              <a:rPr lang="en-US" sz="2000" dirty="0" smtClean="0"/>
              <a:t>, </a:t>
            </a:r>
            <a:r>
              <a:rPr lang="en-US" sz="2000" dirty="0" err="1" smtClean="0"/>
              <a:t>hidrolisis</a:t>
            </a:r>
            <a:r>
              <a:rPr lang="en-US" sz="2000" dirty="0" smtClean="0"/>
              <a:t> </a:t>
            </a:r>
            <a:r>
              <a:rPr lang="en-US" sz="2000" dirty="0" err="1" smtClean="0"/>
              <a:t>glikosida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lembab</a:t>
            </a:r>
            <a:r>
              <a:rPr lang="en-US" sz="2000" dirty="0" smtClean="0"/>
              <a:t>/</a:t>
            </a:r>
            <a:r>
              <a:rPr lang="en-US" sz="2000" dirty="0" err="1" smtClean="0"/>
              <a:t>ada</a:t>
            </a:r>
            <a:r>
              <a:rPr lang="en-US" sz="2000" dirty="0" smtClean="0"/>
              <a:t> air</a:t>
            </a:r>
          </a:p>
        </p:txBody>
      </p:sp>
    </p:spTree>
    <p:extLst>
      <p:ext uri="{BB962C8B-B14F-4D97-AF65-F5344CB8AC3E}">
        <p14:creationId xmlns:p14="http://schemas.microsoft.com/office/powerpoint/2010/main" val="2585933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PENYIAPAN SIMPLISIA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2292439"/>
            <a:ext cx="11281893" cy="2508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GRINDING</a:t>
            </a:r>
          </a:p>
          <a:p>
            <a:pPr marL="0" indent="0">
              <a:buNone/>
            </a:pPr>
            <a:r>
              <a:rPr lang="en-US" sz="2600" i="1" dirty="0" err="1" smtClean="0"/>
              <a:t>Tujuan</a:t>
            </a:r>
            <a:r>
              <a:rPr lang="en-US" sz="2600" i="1" dirty="0" smtClean="0"/>
              <a:t> :</a:t>
            </a:r>
          </a:p>
          <a:p>
            <a:pPr marL="0" indent="0">
              <a:buNone/>
            </a:pP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meningkatkan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ekstraksi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</a:t>
            </a:r>
            <a:r>
              <a:rPr lang="en-US" sz="2600" dirty="0" err="1" smtClean="0"/>
              <a:t>simplisia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homogen</a:t>
            </a:r>
            <a:r>
              <a:rPr lang="en-US" sz="2600" dirty="0" smtClean="0"/>
              <a:t>, </a:t>
            </a:r>
            <a:r>
              <a:rPr lang="en-US" sz="2600" dirty="0" err="1" smtClean="0"/>
              <a:t>meningkatkan</a:t>
            </a:r>
            <a:r>
              <a:rPr lang="en-US" sz="2600" dirty="0" smtClean="0"/>
              <a:t> </a:t>
            </a:r>
            <a:r>
              <a:rPr lang="en-US" sz="2600" dirty="0" err="1" smtClean="0"/>
              <a:t>luas</a:t>
            </a:r>
            <a:r>
              <a:rPr lang="en-US" sz="2600" dirty="0" smtClean="0"/>
              <a:t> </a:t>
            </a:r>
            <a:r>
              <a:rPr lang="en-US" sz="2600" dirty="0" err="1" smtClean="0"/>
              <a:t>permukaan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memfasilitasi</a:t>
            </a:r>
            <a:r>
              <a:rPr lang="en-US" sz="2600" dirty="0" smtClean="0"/>
              <a:t> proses </a:t>
            </a:r>
            <a:r>
              <a:rPr lang="en-US" sz="2600" dirty="0" err="1" smtClean="0"/>
              <a:t>penetrasi</a:t>
            </a:r>
            <a:r>
              <a:rPr lang="en-US" sz="2600" dirty="0" smtClean="0"/>
              <a:t> </a:t>
            </a:r>
            <a:r>
              <a:rPr lang="en-US" sz="2600" dirty="0" err="1" smtClean="0"/>
              <a:t>pelarut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sel.</a:t>
            </a:r>
          </a:p>
        </p:txBody>
      </p:sp>
      <p:pic>
        <p:nvPicPr>
          <p:cNvPr id="4098" name="Picture 2" descr="D:\BAHAN NGAJAR\FITOKIMIA 1\pengaruh_luas_permukaan_terhadap_laju_reaksi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24"/>
          <a:stretch>
            <a:fillRect/>
          </a:stretch>
        </p:blipFill>
        <p:spPr bwMode="auto">
          <a:xfrm>
            <a:off x="3048001" y="4800601"/>
            <a:ext cx="5991225" cy="149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288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err="1"/>
              <a:t>Pertimbangan</a:t>
            </a:r>
            <a:r>
              <a:rPr lang="en-US" sz="2800" i="1" dirty="0"/>
              <a:t> :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Biji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buah</a:t>
            </a:r>
            <a:r>
              <a:rPr lang="en-US" sz="2800" dirty="0"/>
              <a:t> yang kaya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minyak</a:t>
            </a:r>
            <a:r>
              <a:rPr lang="en-US" sz="2800" dirty="0"/>
              <a:t> </a:t>
            </a:r>
            <a:r>
              <a:rPr lang="en-US" sz="2800" dirty="0" err="1"/>
              <a:t>atsiri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minyak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menyumbat</a:t>
            </a:r>
            <a:r>
              <a:rPr lang="en-US" sz="2800" dirty="0"/>
              <a:t> sieves</a:t>
            </a:r>
          </a:p>
          <a:p>
            <a:r>
              <a:rPr lang="en-US" sz="2800" dirty="0" err="1"/>
              <a:t>Kalor</a:t>
            </a:r>
            <a:r>
              <a:rPr lang="en-US" sz="2800" dirty="0"/>
              <a:t> yang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proses </a:t>
            </a:r>
            <a:r>
              <a:rPr lang="en-US" sz="2800" dirty="0" err="1"/>
              <a:t>penggilingan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metabolit</a:t>
            </a:r>
            <a:r>
              <a:rPr lang="en-US" sz="2800" dirty="0"/>
              <a:t> yang </a:t>
            </a:r>
            <a:r>
              <a:rPr lang="en-US" sz="2800" dirty="0" err="1"/>
              <a:t>termolabil</a:t>
            </a:r>
            <a:r>
              <a:rPr lang="en-US" sz="2800" dirty="0"/>
              <a:t> </a:t>
            </a:r>
            <a:r>
              <a:rPr lang="en-US" sz="2800" dirty="0" err="1"/>
              <a:t>terdegradasi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6658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r>
              <a:rPr lang="en-US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Fitokimia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>
                <a:sym typeface="+mn-ea"/>
              </a:rPr>
              <a:t>Fito : tumbuhan</a:t>
            </a:r>
            <a:endParaRPr lang="id-ID" sz="2400" dirty="0" smtClean="0"/>
          </a:p>
          <a:p>
            <a:r>
              <a:rPr lang="id-ID" sz="2400" dirty="0" smtClean="0">
                <a:sym typeface="+mn-ea"/>
              </a:rPr>
              <a:t>Kimia : senyawa kimia</a:t>
            </a:r>
            <a:endParaRPr lang="id-ID" sz="2400" dirty="0" smtClean="0"/>
          </a:p>
          <a:p>
            <a:r>
              <a:rPr lang="id-ID" sz="2400" dirty="0" smtClean="0">
                <a:sym typeface="+mn-ea"/>
              </a:rPr>
              <a:t>Adalah senyawa kimia yang dihasilkan oleh tumbuhan: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>
                <a:sym typeface="+mn-ea"/>
              </a:rPr>
              <a:t>1. yg memiliki fungsi terhadap tumbuhan tsb (metabolit primer)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>
                <a:sym typeface="+mn-ea"/>
              </a:rPr>
              <a:t>2. yg tidak memiliki manfaat fisiologis terhadap tumbuhan (metabolit sekunder) tetapi memiliki efek yg menguntungkan bagi pencegahan dan penyembuhan penyakit pada organisme lain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Metabolit primer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sym typeface="+mn-ea"/>
              </a:rPr>
              <a:t>Adalah</a:t>
            </a:r>
            <a:r>
              <a:rPr lang="en-US" sz="2800" dirty="0" smtClean="0">
                <a:sym typeface="+mn-ea"/>
              </a:rPr>
              <a:t> </a:t>
            </a:r>
            <a:r>
              <a:rPr lang="id-ID" sz="2800" dirty="0" smtClean="0">
                <a:sym typeface="+mn-ea"/>
              </a:rPr>
              <a:t>senyawa</a:t>
            </a:r>
            <a:r>
              <a:rPr lang="en-US" sz="2800" dirty="0" smtClean="0">
                <a:sym typeface="+mn-ea"/>
              </a:rPr>
              <a:t> yang </a:t>
            </a:r>
            <a:r>
              <a:rPr lang="en-US" sz="2800" dirty="0" err="1" smtClean="0">
                <a:sym typeface="+mn-ea"/>
              </a:rPr>
              <a:t>dibutuhkan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untuk</a:t>
            </a:r>
            <a:r>
              <a:rPr lang="en-US" sz="2800" dirty="0" smtClean="0">
                <a:sym typeface="+mn-ea"/>
              </a:rPr>
              <a:t> </a:t>
            </a:r>
            <a:r>
              <a:rPr lang="id-ID" sz="2800" dirty="0" smtClean="0">
                <a:sym typeface="+mn-ea"/>
              </a:rPr>
              <a:t>proses </a:t>
            </a:r>
            <a:r>
              <a:rPr lang="en-US" sz="2800" dirty="0" err="1" smtClean="0">
                <a:sym typeface="+mn-ea"/>
              </a:rPr>
              <a:t>sintesis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dan</a:t>
            </a:r>
            <a:r>
              <a:rPr lang="en-US" sz="2800" dirty="0" smtClean="0">
                <a:sym typeface="+mn-ea"/>
              </a:rPr>
              <a:t> </a:t>
            </a:r>
            <a:r>
              <a:rPr lang="id-ID" sz="2800" dirty="0" smtClean="0">
                <a:sym typeface="+mn-ea"/>
              </a:rPr>
              <a:t>metabolisme</a:t>
            </a:r>
            <a:r>
              <a:rPr lang="en-US" sz="2800" dirty="0" smtClean="0">
                <a:sym typeface="+mn-ea"/>
              </a:rPr>
              <a:t>. </a:t>
            </a:r>
            <a:r>
              <a:rPr lang="en-US" sz="2800" dirty="0" err="1" smtClean="0">
                <a:sym typeface="+mn-ea"/>
              </a:rPr>
              <a:t>senyawa</a:t>
            </a:r>
            <a:r>
              <a:rPr lang="id-ID" sz="2800" dirty="0" smtClean="0">
                <a:sym typeface="+mn-ea"/>
              </a:rPr>
              <a:t>-senyawa</a:t>
            </a:r>
            <a:r>
              <a:rPr lang="en-US" sz="2800" dirty="0" smtClean="0">
                <a:sym typeface="+mn-ea"/>
              </a:rPr>
              <a:t>  </a:t>
            </a:r>
            <a:r>
              <a:rPr lang="en-US" sz="2800" dirty="0" err="1" smtClean="0">
                <a:sym typeface="+mn-ea"/>
              </a:rPr>
              <a:t>penting</a:t>
            </a:r>
            <a:r>
              <a:rPr lang="en-US" sz="2800" dirty="0" smtClean="0">
                <a:sym typeface="+mn-ea"/>
              </a:rPr>
              <a:t> </a:t>
            </a:r>
            <a:r>
              <a:rPr lang="id-ID" sz="2800" dirty="0" smtClean="0">
                <a:sym typeface="+mn-ea"/>
              </a:rPr>
              <a:t>bagi </a:t>
            </a:r>
            <a:r>
              <a:rPr lang="en-US" sz="2800" dirty="0" err="1" smtClean="0">
                <a:sym typeface="+mn-ea"/>
              </a:rPr>
              <a:t>kelangsungan</a:t>
            </a:r>
            <a:r>
              <a:rPr lang="en-US" sz="2800" dirty="0" smtClean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hidup</a:t>
            </a:r>
            <a:r>
              <a:rPr lang="id-ID" sz="2800" dirty="0" smtClean="0">
                <a:sym typeface="+mn-ea"/>
              </a:rPr>
              <a:t>:</a:t>
            </a:r>
            <a:endParaRPr lang="id-ID" sz="28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B050"/>
                </a:solidFill>
                <a:sym typeface="+mn-ea"/>
              </a:rPr>
              <a:t>karbohidrat</a:t>
            </a:r>
            <a:r>
              <a:rPr lang="en-US" sz="2800" dirty="0" smtClean="0">
                <a:solidFill>
                  <a:srgbClr val="00B050"/>
                </a:solidFill>
                <a:sym typeface="+mn-ea"/>
              </a:rPr>
              <a:t>, </a:t>
            </a:r>
            <a:r>
              <a:rPr lang="en-US" sz="2800" dirty="0" err="1" smtClean="0">
                <a:solidFill>
                  <a:srgbClr val="00B050"/>
                </a:solidFill>
                <a:sym typeface="+mn-ea"/>
              </a:rPr>
              <a:t>lemak</a:t>
            </a:r>
            <a:r>
              <a:rPr lang="en-US" sz="2800" dirty="0" smtClean="0">
                <a:solidFill>
                  <a:srgbClr val="00B050"/>
                </a:solidFill>
                <a:sym typeface="+mn-ea"/>
              </a:rPr>
              <a:t>, protein, </a:t>
            </a:r>
            <a:r>
              <a:rPr lang="en-US" sz="2800" dirty="0" err="1" smtClean="0">
                <a:solidFill>
                  <a:srgbClr val="00B050"/>
                </a:solidFill>
                <a:sym typeface="+mn-ea"/>
              </a:rPr>
              <a:t>asam</a:t>
            </a:r>
            <a:r>
              <a:rPr lang="en-US" sz="2800" dirty="0" smtClean="0">
                <a:solidFill>
                  <a:srgbClr val="00B050"/>
                </a:solidFill>
                <a:sym typeface="+mn-ea"/>
              </a:rPr>
              <a:t> amino, </a:t>
            </a:r>
            <a:endParaRPr lang="en-US" sz="2800" dirty="0" smtClean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METABOLIT SEKUNDER</a:t>
            </a:r>
            <a:r>
              <a:rPr lang="id-ID" dirty="0" smtClean="0">
                <a:sym typeface="+mn-ea"/>
              </a:rPr>
              <a:t> (Natural Product)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660" y="2195195"/>
            <a:ext cx="11029315" cy="4749165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Tidak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diproduksi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untuk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semua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kondisi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,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dan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kebanyakan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fungsi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dari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senyawa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ini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terhadap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organisme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itu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sendiri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belum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diketahui</a:t>
            </a:r>
            <a:endParaRPr lang="en-US" sz="2200" dirty="0" smtClean="0">
              <a:solidFill>
                <a:srgbClr val="00B050"/>
              </a:solidFill>
            </a:endParaRPr>
          </a:p>
          <a:p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Senyawa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yang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memiliki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distribusi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yang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lebih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terbatas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di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alam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id-ID" sz="2200" dirty="0" smtClean="0">
                <a:solidFill>
                  <a:srgbClr val="00B050"/>
                </a:solidFill>
                <a:sym typeface="+mn-ea"/>
              </a:rPr>
              <a:t>.</a:t>
            </a:r>
            <a:endParaRPr lang="en-US" sz="2200" dirty="0" smtClean="0">
              <a:solidFill>
                <a:srgbClr val="00B050"/>
              </a:solidFill>
            </a:endParaRPr>
          </a:p>
          <a:p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Hanya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ditemukan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pada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orgnisme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spesifik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,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atau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kelompok</a:t>
            </a:r>
            <a:r>
              <a:rPr lang="en-US" sz="2200" dirty="0" smtClean="0">
                <a:solidFill>
                  <a:srgbClr val="00B050"/>
                </a:solidFill>
                <a:sym typeface="+mn-ea"/>
              </a:rPr>
              <a:t> </a:t>
            </a:r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organisme</a:t>
            </a:r>
          </a:p>
          <a:p>
            <a:r>
              <a:rPr lang="en-US" sz="2200" dirty="0" err="1" smtClean="0">
                <a:solidFill>
                  <a:srgbClr val="00B050"/>
                </a:solidFill>
                <a:sym typeface="+mn-ea"/>
              </a:rPr>
              <a:t>Contoh : </a:t>
            </a:r>
            <a:r>
              <a:rPr lang="en-US" sz="2200" dirty="0" err="1" smtClean="0">
                <a:solidFill>
                  <a:srgbClr val="FF0000"/>
                </a:solidFill>
                <a:sym typeface="+mn-ea"/>
              </a:rPr>
              <a:t>Alkaloid, Flavonoid, Tanin, Saponin, Antraquinon, Terpenoid, dll.</a:t>
            </a:r>
            <a:endParaRPr lang="en-US" sz="2200" dirty="0" smtClean="0">
              <a:solidFill>
                <a:srgbClr val="00B050"/>
              </a:solidFill>
            </a:endParaRPr>
          </a:p>
          <a:p>
            <a:endParaRPr lang="en-US" sz="2200" dirty="0" smtClean="0"/>
          </a:p>
          <a:p>
            <a:r>
              <a:rPr lang="en-US" sz="2200" dirty="0" err="1" smtClean="0">
                <a:sym typeface="+mn-ea"/>
              </a:rPr>
              <a:t>Beberapa</a:t>
            </a:r>
            <a:r>
              <a:rPr lang="en-US" sz="2200" dirty="0" smtClean="0">
                <a:sym typeface="+mn-ea"/>
              </a:rPr>
              <a:t> </a:t>
            </a:r>
            <a:r>
              <a:rPr lang="en-US" sz="2200" dirty="0" err="1">
                <a:sym typeface="+mn-ea"/>
              </a:rPr>
              <a:t>f</a:t>
            </a:r>
            <a:r>
              <a:rPr lang="en-US" sz="2200" dirty="0" err="1" smtClean="0">
                <a:sym typeface="+mn-ea"/>
              </a:rPr>
              <a:t>ungsi</a:t>
            </a:r>
            <a:r>
              <a:rPr lang="en-US" sz="2200" dirty="0" smtClean="0">
                <a:sym typeface="+mn-ea"/>
              </a:rPr>
              <a:t> </a:t>
            </a:r>
            <a:r>
              <a:rPr lang="en-US" sz="2200" dirty="0" err="1" smtClean="0">
                <a:sym typeface="+mn-ea"/>
              </a:rPr>
              <a:t>metabolit</a:t>
            </a:r>
            <a:r>
              <a:rPr lang="en-US" sz="2200" dirty="0" smtClean="0">
                <a:sym typeface="+mn-ea"/>
              </a:rPr>
              <a:t> </a:t>
            </a:r>
            <a:r>
              <a:rPr lang="en-US" sz="2200" dirty="0" err="1" smtClean="0">
                <a:sym typeface="+mn-ea"/>
              </a:rPr>
              <a:t>sekunder</a:t>
            </a:r>
            <a:r>
              <a:rPr lang="en-US" sz="2200" dirty="0" smtClean="0">
                <a:sym typeface="+mn-ea"/>
              </a:rPr>
              <a:t> yang </a:t>
            </a:r>
            <a:r>
              <a:rPr lang="en-US" sz="2200" dirty="0" err="1" smtClean="0">
                <a:sym typeface="+mn-ea"/>
              </a:rPr>
              <a:t>diketahui</a:t>
            </a:r>
            <a:r>
              <a:rPr lang="en-US" sz="2200" dirty="0" smtClean="0">
                <a:sym typeface="+mn-ea"/>
              </a:rPr>
              <a:t> </a:t>
            </a:r>
            <a:r>
              <a:rPr lang="en-US" sz="2200" dirty="0" err="1" smtClean="0">
                <a:sym typeface="+mn-ea"/>
              </a:rPr>
              <a:t>untuk</a:t>
            </a:r>
            <a:r>
              <a:rPr lang="en-US" sz="2200" dirty="0" smtClean="0">
                <a:sym typeface="+mn-ea"/>
              </a:rPr>
              <a:t> </a:t>
            </a:r>
            <a:r>
              <a:rPr lang="en-US" sz="2200" dirty="0" err="1" smtClean="0">
                <a:sym typeface="+mn-ea"/>
              </a:rPr>
              <a:t>tanaman</a:t>
            </a:r>
            <a:r>
              <a:rPr lang="en-US" sz="2200" dirty="0" smtClean="0">
                <a:sym typeface="+mn-ea"/>
              </a:rPr>
              <a:t> :</a:t>
            </a:r>
            <a:endParaRPr lang="en-US" sz="2200" dirty="0" smtClean="0"/>
          </a:p>
          <a:p>
            <a:pPr lvl="1"/>
            <a:r>
              <a:rPr lang="id-ID" sz="2200" dirty="0" smtClean="0">
                <a:solidFill>
                  <a:schemeClr val="accent5">
                    <a:lumMod val="50000"/>
                  </a:schemeClr>
                </a:solidFill>
                <a:sym typeface="+mn-ea"/>
              </a:rPr>
              <a:t>D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sym typeface="+mn-ea"/>
              </a:rPr>
              <a:t>efence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sym typeface="+mn-ea"/>
              </a:rPr>
              <a:t>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sym typeface="+mn-ea"/>
              </a:rPr>
              <a:t>against predators, </a:t>
            </a:r>
            <a:endParaRPr lang="en-US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5">
                    <a:lumMod val="50000"/>
                  </a:schemeClr>
                </a:solidFill>
                <a:sym typeface="+mn-ea"/>
              </a:rPr>
              <a:t>V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sym typeface="+mn-ea"/>
              </a:rPr>
              <a:t>olatile attractants towards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sym typeface="+mn-ea"/>
              </a:rPr>
              <a:t>the same or other species, or </a:t>
            </a: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2200" dirty="0" err="1">
                <a:solidFill>
                  <a:schemeClr val="accent5">
                    <a:lumMod val="50000"/>
                  </a:schemeClr>
                </a:solidFill>
                <a:sym typeface="+mn-ea"/>
              </a:rPr>
              <a:t>C</a:t>
            </a:r>
            <a:r>
              <a:rPr lang="en-US" sz="2200" dirty="0" err="1" smtClean="0">
                <a:solidFill>
                  <a:schemeClr val="accent5">
                    <a:lumMod val="50000"/>
                  </a:schemeClr>
                </a:solidFill>
                <a:sym typeface="+mn-ea"/>
              </a:rPr>
              <a:t>olouring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sym typeface="+mn-ea"/>
              </a:rPr>
              <a:t> agents to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sym typeface="+mn-ea"/>
              </a:rPr>
              <a:t>attract or warn other species</a:t>
            </a: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ym typeface="+mn-ea"/>
              </a:rPr>
              <a:t>Peran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Bahan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Alam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dalam</a:t>
            </a:r>
            <a:r>
              <a:rPr lang="en-US" dirty="0">
                <a:sym typeface="+mn-ea"/>
              </a:rPr>
              <a:t> </a:t>
            </a:r>
            <a:r>
              <a:rPr lang="id-ID" dirty="0" smtClean="0">
                <a:sym typeface="+mn-ea"/>
              </a:rPr>
              <a:t>D</a:t>
            </a:r>
            <a:r>
              <a:rPr lang="en-US" dirty="0" smtClean="0">
                <a:sym typeface="+mn-ea"/>
              </a:rPr>
              <a:t>rug </a:t>
            </a:r>
            <a:r>
              <a:rPr lang="id-ID" dirty="0" smtClean="0">
                <a:sym typeface="+mn-ea"/>
              </a:rPr>
              <a:t>D</a:t>
            </a:r>
            <a:r>
              <a:rPr lang="en-US" dirty="0" err="1" smtClean="0">
                <a:sym typeface="+mn-ea"/>
              </a:rPr>
              <a:t>evelopment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ym typeface="+mn-ea"/>
              </a:rPr>
              <a:t>by </a:t>
            </a:r>
            <a:r>
              <a:rPr lang="en-US" sz="2800" dirty="0">
                <a:sym typeface="+mn-ea"/>
              </a:rPr>
              <a:t>acting as new drugs that can be used in an unmodified state (e.g., </a:t>
            </a:r>
            <a:r>
              <a:rPr lang="en-US" sz="2800" dirty="0" err="1" smtClean="0">
                <a:sym typeface="+mn-ea"/>
              </a:rPr>
              <a:t>vincristin</a:t>
            </a:r>
            <a:r>
              <a:rPr lang="en-US" sz="2800" dirty="0" smtClean="0">
                <a:sym typeface="+mn-ea"/>
              </a:rPr>
              <a:t> from </a:t>
            </a:r>
            <a:r>
              <a:rPr lang="en-US" sz="2800" dirty="0" err="1">
                <a:sym typeface="+mn-ea"/>
              </a:rPr>
              <a:t>Catharanthus</a:t>
            </a:r>
            <a:r>
              <a:rPr lang="en-US" sz="2800" dirty="0">
                <a:sym typeface="+mn-ea"/>
              </a:rPr>
              <a:t> </a:t>
            </a:r>
            <a:r>
              <a:rPr lang="en-US" sz="2800" dirty="0" err="1">
                <a:sym typeface="+mn-ea"/>
              </a:rPr>
              <a:t>roseus</a:t>
            </a:r>
            <a:r>
              <a:rPr lang="en-US" sz="2800" dirty="0">
                <a:sym typeface="+mn-ea"/>
              </a:rPr>
              <a:t>).</a:t>
            </a:r>
            <a:endParaRPr lang="en-US" sz="2800" dirty="0"/>
          </a:p>
          <a:p>
            <a:r>
              <a:rPr lang="en-US" sz="2800" dirty="0" smtClean="0">
                <a:sym typeface="+mn-ea"/>
              </a:rPr>
              <a:t>by </a:t>
            </a:r>
            <a:r>
              <a:rPr lang="en-US" sz="2800" dirty="0">
                <a:sym typeface="+mn-ea"/>
              </a:rPr>
              <a:t>providing chemical ‘‘building blocks’’ used to synthesize more </a:t>
            </a:r>
            <a:r>
              <a:rPr lang="en-US" sz="2800" dirty="0" smtClean="0">
                <a:sym typeface="+mn-ea"/>
              </a:rPr>
              <a:t>complex molecules </a:t>
            </a:r>
            <a:r>
              <a:rPr lang="en-US" sz="2800" dirty="0">
                <a:sym typeface="+mn-ea"/>
              </a:rPr>
              <a:t>(e.g., </a:t>
            </a:r>
            <a:r>
              <a:rPr lang="en-US" sz="2800" dirty="0" err="1">
                <a:sym typeface="+mn-ea"/>
              </a:rPr>
              <a:t>diosgenin</a:t>
            </a:r>
            <a:r>
              <a:rPr lang="en-US" sz="2800" dirty="0">
                <a:sym typeface="+mn-ea"/>
              </a:rPr>
              <a:t> from </a:t>
            </a:r>
            <a:r>
              <a:rPr lang="en-US" sz="2800" i="1" dirty="0" err="1">
                <a:sym typeface="+mn-ea"/>
              </a:rPr>
              <a:t>Dioscorea</a:t>
            </a:r>
            <a:r>
              <a:rPr lang="en-US" sz="2800" i="1" dirty="0">
                <a:sym typeface="+mn-ea"/>
              </a:rPr>
              <a:t> floribunda</a:t>
            </a:r>
            <a:r>
              <a:rPr lang="en-US" sz="2800" dirty="0">
                <a:sym typeface="+mn-ea"/>
              </a:rPr>
              <a:t> for the synthesis of </a:t>
            </a:r>
            <a:r>
              <a:rPr lang="en-US" sz="2800" dirty="0" smtClean="0">
                <a:sym typeface="+mn-ea"/>
              </a:rPr>
              <a:t>oral contraceptives).</a:t>
            </a:r>
            <a:endParaRPr lang="en-US" sz="2800" dirty="0" smtClean="0"/>
          </a:p>
          <a:p>
            <a:r>
              <a:rPr lang="en-US" sz="2800" dirty="0" smtClean="0">
                <a:sym typeface="+mn-ea"/>
              </a:rPr>
              <a:t>by </a:t>
            </a:r>
            <a:r>
              <a:rPr lang="en-US" sz="2800" dirty="0">
                <a:sym typeface="+mn-ea"/>
              </a:rPr>
              <a:t>indicating new modes of pharmacological action that allow </a:t>
            </a:r>
            <a:r>
              <a:rPr lang="en-US" sz="2800" dirty="0" smtClean="0">
                <a:sym typeface="+mn-ea"/>
              </a:rPr>
              <a:t>complete synthesis </a:t>
            </a:r>
            <a:r>
              <a:rPr lang="en-US" sz="2800" dirty="0">
                <a:sym typeface="+mn-ea"/>
              </a:rPr>
              <a:t>of novel analogs (e.g., synthetic analogs of penicillin from </a:t>
            </a:r>
            <a:r>
              <a:rPr lang="en-US" sz="2800" dirty="0" err="1" smtClean="0">
                <a:sym typeface="+mn-ea"/>
              </a:rPr>
              <a:t>Penicillium</a:t>
            </a:r>
            <a:r>
              <a:rPr lang="en-US" sz="2800" dirty="0">
                <a:sym typeface="+mn-ea"/>
              </a:rPr>
              <a:t> </a:t>
            </a:r>
            <a:r>
              <a:rPr lang="en-US" sz="2800" dirty="0" err="1" smtClean="0">
                <a:sym typeface="+mn-ea"/>
              </a:rPr>
              <a:t>notatum</a:t>
            </a:r>
            <a:r>
              <a:rPr lang="en-US" sz="2800" dirty="0">
                <a:sym typeface="+mn-ea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Pemanfaatan Natural Product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381104"/>
              </p:ext>
            </p:extLst>
          </p:nvPr>
        </p:nvGraphicFramePr>
        <p:xfrm>
          <a:off x="2223135" y="196278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Isolasi</a:t>
            </a:r>
            <a:r>
              <a:rPr lang="en-US" b="1" dirty="0"/>
              <a:t> yang </a:t>
            </a:r>
            <a:r>
              <a:rPr lang="en-US" b="1" dirty="0" err="1"/>
              <a:t>dipandu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bioaktivitas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(Bioactivity Guided Isolation)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172334"/>
              </p:ext>
            </p:extLst>
          </p:nvPr>
        </p:nvGraphicFramePr>
        <p:xfrm>
          <a:off x="-2511188" y="1743253"/>
          <a:ext cx="16841337" cy="5142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: Rounded Corners 2"/>
          <p:cNvSpPr/>
          <p:nvPr/>
        </p:nvSpPr>
        <p:spPr>
          <a:xfrm>
            <a:off x="10918210" y="1992569"/>
            <a:ext cx="774486" cy="45583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E</a:t>
            </a:r>
          </a:p>
          <a:p>
            <a:pPr algn="ctr"/>
            <a:r>
              <a:rPr lang="en-US" dirty="0"/>
              <a:t>T</a:t>
            </a:r>
          </a:p>
          <a:p>
            <a:pPr algn="ctr"/>
            <a:r>
              <a:rPr lang="en-US" dirty="0"/>
              <a:t>O</a:t>
            </a:r>
          </a:p>
          <a:p>
            <a:pPr algn="ctr"/>
            <a:r>
              <a:rPr lang="en-US" dirty="0"/>
              <a:t>D</a:t>
            </a:r>
          </a:p>
          <a:p>
            <a:pPr algn="ctr"/>
            <a:r>
              <a:rPr lang="en-US" dirty="0"/>
              <a:t>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T</a:t>
            </a:r>
          </a:p>
          <a:p>
            <a:pPr algn="ctr"/>
            <a:r>
              <a:rPr lang="en-US" dirty="0"/>
              <a:t>O</a:t>
            </a:r>
          </a:p>
          <a:p>
            <a:pPr algn="ctr"/>
            <a:r>
              <a:rPr lang="en-US" dirty="0"/>
              <a:t>K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M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PENYIAPAN SIMPLISIA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00B050"/>
                </a:solidFill>
              </a:rPr>
              <a:t>Pemilihan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tumbuhan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dan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bagian</a:t>
            </a:r>
            <a:r>
              <a:rPr lang="en-US" sz="2400" b="1" dirty="0" smtClean="0">
                <a:solidFill>
                  <a:srgbClr val="00B050"/>
                </a:solidFill>
              </a:rPr>
              <a:t> yang </a:t>
            </a:r>
            <a:r>
              <a:rPr lang="en-US" sz="2400" b="1" dirty="0" err="1" smtClean="0">
                <a:solidFill>
                  <a:srgbClr val="00B050"/>
                </a:solidFill>
              </a:rPr>
              <a:t>diambil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i="1" dirty="0" err="1" smtClean="0">
                <a:solidFill>
                  <a:srgbClr val="00B050"/>
                </a:solidFill>
              </a:rPr>
              <a:t>Pertimbangannya</a:t>
            </a:r>
            <a:r>
              <a:rPr lang="en-US" sz="2400" i="1" dirty="0" smtClean="0">
                <a:solidFill>
                  <a:srgbClr val="00B050"/>
                </a:solidFill>
              </a:rPr>
              <a:t> :</a:t>
            </a:r>
          </a:p>
          <a:p>
            <a:r>
              <a:rPr lang="en-US" sz="2400" dirty="0" smtClean="0"/>
              <a:t>Traditional </a:t>
            </a:r>
            <a:r>
              <a:rPr lang="en-US" sz="2400" dirty="0" err="1"/>
              <a:t>ethnomedical</a:t>
            </a:r>
            <a:r>
              <a:rPr lang="en-US" sz="2400" dirty="0"/>
              <a:t> uses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penggunaan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secara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tradisional</a:t>
            </a:r>
            <a:r>
              <a:rPr lang="en-US" sz="2400" dirty="0" smtClean="0">
                <a:sym typeface="Wingdings" panose="05000000000000000000" pitchFamily="2" charset="2"/>
              </a:rPr>
              <a:t>, </a:t>
            </a:r>
            <a:r>
              <a:rPr lang="en-US" sz="2400" dirty="0" err="1" smtClean="0">
                <a:sym typeface="Wingdings" panose="05000000000000000000" pitchFamily="2" charset="2"/>
              </a:rPr>
              <a:t>misalnya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Jamu</a:t>
            </a:r>
            <a:endParaRPr lang="en-US" sz="2400" dirty="0" smtClean="0"/>
          </a:p>
          <a:p>
            <a:r>
              <a:rPr lang="en-US" sz="2400" dirty="0" err="1" smtClean="0"/>
              <a:t>Chemotaxonomical</a:t>
            </a:r>
            <a:r>
              <a:rPr lang="en-US" sz="2400" dirty="0" smtClean="0"/>
              <a:t> data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Jika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spesies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atau</a:t>
            </a:r>
            <a:r>
              <a:rPr lang="en-US" sz="2400" dirty="0" smtClean="0">
                <a:sym typeface="Wingdings" panose="05000000000000000000" pitchFamily="2" charset="2"/>
              </a:rPr>
              <a:t> genus </a:t>
            </a:r>
            <a:r>
              <a:rPr lang="en-US" sz="2400" dirty="0" err="1" smtClean="0">
                <a:sym typeface="Wingdings" panose="05000000000000000000" pitchFamily="2" charset="2"/>
              </a:rPr>
              <a:t>memiliki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relasi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dengan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tumbuhan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telah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diteliti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memiliki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senyawa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spesifik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kemungkinan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juga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mengandung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senyawa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sama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426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PENYIAPAN SIMPLISIA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34897"/>
            <a:ext cx="11029616" cy="46848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PEMANENAN</a:t>
            </a:r>
          </a:p>
          <a:p>
            <a:r>
              <a:rPr lang="en-US" sz="2000" dirty="0" err="1" smtClean="0"/>
              <a:t>Kandungan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metabolit</a:t>
            </a:r>
            <a:r>
              <a:rPr lang="en-US" sz="2000" dirty="0" smtClean="0"/>
              <a:t> </a:t>
            </a:r>
            <a:r>
              <a:rPr lang="en-US" sz="2000" dirty="0" err="1" smtClean="0"/>
              <a:t>sekunder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:</a:t>
            </a:r>
          </a:p>
          <a:p>
            <a:r>
              <a:rPr lang="en-US" sz="2000" dirty="0" err="1" smtClean="0"/>
              <a:t>Umur</a:t>
            </a:r>
            <a:r>
              <a:rPr lang="en-US" sz="2000" dirty="0" smtClean="0"/>
              <a:t> </a:t>
            </a:r>
            <a:r>
              <a:rPr lang="en-US" sz="2000" dirty="0" err="1" smtClean="0"/>
              <a:t>tanaman</a:t>
            </a:r>
            <a:endParaRPr lang="en-US" sz="2000" dirty="0" smtClean="0"/>
          </a:p>
          <a:p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</a:t>
            </a:r>
            <a:r>
              <a:rPr lang="en-US" sz="2000" dirty="0" err="1" smtClean="0"/>
              <a:t>tanaman</a:t>
            </a:r>
            <a:endParaRPr lang="en-US" sz="2000" dirty="0" smtClean="0"/>
          </a:p>
          <a:p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paparan</a:t>
            </a:r>
            <a:r>
              <a:rPr lang="en-US" sz="2000" dirty="0" smtClean="0"/>
              <a:t> </a:t>
            </a:r>
            <a:r>
              <a:rPr lang="en-US" sz="2000" dirty="0" err="1" smtClean="0"/>
              <a:t>sinar</a:t>
            </a:r>
            <a:r>
              <a:rPr lang="en-US" sz="2000" dirty="0" smtClean="0"/>
              <a:t> </a:t>
            </a:r>
            <a:r>
              <a:rPr lang="en-US" sz="2000" dirty="0" err="1" smtClean="0"/>
              <a:t>matahari</a:t>
            </a:r>
            <a:endParaRPr lang="en-US" sz="2000" dirty="0" smtClean="0"/>
          </a:p>
          <a:p>
            <a:r>
              <a:rPr lang="en-US" sz="2000" dirty="0" err="1" smtClean="0"/>
              <a:t>Curah</a:t>
            </a:r>
            <a:r>
              <a:rPr lang="en-US" sz="2000" dirty="0" smtClean="0"/>
              <a:t> </a:t>
            </a:r>
            <a:r>
              <a:rPr lang="en-US" sz="2000" dirty="0" err="1" smtClean="0"/>
              <a:t>Hujan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</a:t>
            </a:r>
            <a:r>
              <a:rPr lang="en-US" sz="2000" dirty="0" err="1" smtClean="0"/>
              <a:t>tanaman</a:t>
            </a:r>
            <a:endParaRPr lang="en-US" sz="2000" dirty="0" smtClean="0"/>
          </a:p>
          <a:p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 smtClean="0"/>
              <a:t>tanah</a:t>
            </a:r>
            <a:endParaRPr lang="en-US" sz="2000" dirty="0" smtClean="0"/>
          </a:p>
          <a:p>
            <a:r>
              <a:rPr lang="en-US" sz="2000" dirty="0" smtClean="0"/>
              <a:t>Altitude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PEMASTIAN KEBENARAN TUMBUHAN</a:t>
            </a:r>
          </a:p>
          <a:p>
            <a:r>
              <a:rPr lang="en-US" sz="2000" dirty="0" err="1" smtClean="0"/>
              <a:t>Dipastikan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klasifikasinya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species</a:t>
            </a:r>
            <a:r>
              <a:rPr lang="en-US" sz="2000" dirty="0"/>
              <a:t>, genus, family, order, </a:t>
            </a:r>
            <a:r>
              <a:rPr lang="en-US" sz="2000" dirty="0" smtClean="0"/>
              <a:t>and class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6346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57</TotalTime>
  <Words>519</Words>
  <Application>Microsoft Office PowerPoint</Application>
  <PresentationFormat>Custom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Dividend</vt:lpstr>
      <vt:lpstr>Metode Fitokimia - ekstraksi</vt:lpstr>
      <vt:lpstr>Fitokimia</vt:lpstr>
      <vt:lpstr>Metabolit primer</vt:lpstr>
      <vt:lpstr>METABOLIT SEKUNDER (Natural Product)</vt:lpstr>
      <vt:lpstr>Peran Bahan Alam dalam Drug Development</vt:lpstr>
      <vt:lpstr>Pemanfaatan Natural Product</vt:lpstr>
      <vt:lpstr>Isolasi yang dipandu uji bioaktivitas  (Bioactivity Guided Isolation)</vt:lpstr>
      <vt:lpstr>PENYIAPAN SIMPLISIA</vt:lpstr>
      <vt:lpstr>PENYIAPAN SIMPLISIA</vt:lpstr>
      <vt:lpstr>PENYIAPAN SIMPLISIA</vt:lpstr>
      <vt:lpstr>PENYIAPAN SIMPLISIA</vt:lpstr>
      <vt:lpstr>PowerPoint Presentation</vt:lpstr>
      <vt:lpstr>Terimakasih.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Fitokimia</dc:title>
  <dc:creator>AYA-LAPTOP</dc:creator>
  <cp:lastModifiedBy>STAFF</cp:lastModifiedBy>
  <cp:revision>53</cp:revision>
  <dcterms:created xsi:type="dcterms:W3CDTF">2017-11-12T12:04:00Z</dcterms:created>
  <dcterms:modified xsi:type="dcterms:W3CDTF">2018-11-29T09:48:26Z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