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301" r:id="rId5"/>
    <p:sldId id="302" r:id="rId6"/>
    <p:sldId id="280" r:id="rId7"/>
    <p:sldId id="281" r:id="rId8"/>
    <p:sldId id="270" r:id="rId9"/>
    <p:sldId id="282" r:id="rId10"/>
    <p:sldId id="267" r:id="rId11"/>
    <p:sldId id="283" r:id="rId12"/>
    <p:sldId id="284" r:id="rId13"/>
    <p:sldId id="285" r:id="rId14"/>
    <p:sldId id="286" r:id="rId15"/>
    <p:sldId id="287" r:id="rId16"/>
    <p:sldId id="288" r:id="rId17"/>
    <p:sldId id="299" r:id="rId18"/>
    <p:sldId id="279" r:id="rId19"/>
    <p:sldId id="289" r:id="rId20"/>
    <p:sldId id="300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57" r:id="rId31"/>
    <p:sldId id="258" r:id="rId32"/>
    <p:sldId id="259" r:id="rId33"/>
    <p:sldId id="260" r:id="rId34"/>
    <p:sldId id="261" r:id="rId35"/>
    <p:sldId id="262" r:id="rId36"/>
    <p:sldId id="277" r:id="rId37"/>
    <p:sldId id="265" r:id="rId38"/>
    <p:sldId id="274" r:id="rId39"/>
    <p:sldId id="264" r:id="rId40"/>
    <p:sldId id="266" r:id="rId41"/>
    <p:sldId id="278" r:id="rId42"/>
    <p:sldId id="273" r:id="rId4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27EFA-4435-460C-AE40-39EFD9EE92B6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id-ID"/>
        </a:p>
      </dgm:t>
    </dgm:pt>
    <dgm:pt modelId="{79AC729C-6FDD-477C-9969-E4756CC18CA2}">
      <dgm:prSet/>
      <dgm:spPr/>
      <dgm:t>
        <a:bodyPr/>
        <a:lstStyle/>
        <a:p>
          <a:pPr rtl="0"/>
          <a:r>
            <a:rPr lang="id-ID" dirty="0" smtClean="0"/>
            <a:t>Zoosterol, yaitu steroid yang berasal dari hewan misalnya kolesterol.</a:t>
          </a:r>
          <a:endParaRPr lang="id-ID" dirty="0"/>
        </a:p>
      </dgm:t>
    </dgm:pt>
    <dgm:pt modelId="{002ECA83-2898-4D41-90B7-631D1375AD60}" type="parTrans" cxnId="{352ADC04-4F14-4C6C-BC87-E36EE896B749}">
      <dgm:prSet/>
      <dgm:spPr/>
      <dgm:t>
        <a:bodyPr/>
        <a:lstStyle/>
        <a:p>
          <a:endParaRPr lang="id-ID"/>
        </a:p>
      </dgm:t>
    </dgm:pt>
    <dgm:pt modelId="{45C09BD8-2F87-4F4B-8216-CD691B771F83}" type="sibTrans" cxnId="{352ADC04-4F14-4C6C-BC87-E36EE896B749}">
      <dgm:prSet/>
      <dgm:spPr/>
      <dgm:t>
        <a:bodyPr/>
        <a:lstStyle/>
        <a:p>
          <a:endParaRPr lang="id-ID"/>
        </a:p>
      </dgm:t>
    </dgm:pt>
    <dgm:pt modelId="{8F53CE6C-5F0A-4265-9114-B4623755484A}">
      <dgm:prSet/>
      <dgm:spPr/>
      <dgm:t>
        <a:bodyPr/>
        <a:lstStyle/>
        <a:p>
          <a:pPr rtl="0"/>
          <a:r>
            <a:rPr lang="id-ID" dirty="0" smtClean="0"/>
            <a:t>Fitosterol, yaitu steroid yang berasal dari tumbuhan misalnya sitosterol dan stigmasterol.</a:t>
          </a:r>
          <a:endParaRPr lang="id-ID" dirty="0"/>
        </a:p>
      </dgm:t>
    </dgm:pt>
    <dgm:pt modelId="{DD6660F4-F172-48B5-941B-074B64B3A310}" type="parTrans" cxnId="{FBFDB874-AE17-48D4-ACFF-8FDE7F82A850}">
      <dgm:prSet/>
      <dgm:spPr/>
      <dgm:t>
        <a:bodyPr/>
        <a:lstStyle/>
        <a:p>
          <a:endParaRPr lang="id-ID"/>
        </a:p>
      </dgm:t>
    </dgm:pt>
    <dgm:pt modelId="{3DE71B38-A1B7-4316-9031-AD13C7D6A201}" type="sibTrans" cxnId="{FBFDB874-AE17-48D4-ACFF-8FDE7F82A850}">
      <dgm:prSet/>
      <dgm:spPr/>
      <dgm:t>
        <a:bodyPr/>
        <a:lstStyle/>
        <a:p>
          <a:endParaRPr lang="id-ID"/>
        </a:p>
      </dgm:t>
    </dgm:pt>
    <dgm:pt modelId="{F83D2705-597C-4AF9-8A5F-4AA3967FCDDE}">
      <dgm:prSet/>
      <dgm:spPr/>
      <dgm:t>
        <a:bodyPr/>
        <a:lstStyle/>
        <a:p>
          <a:pPr rtl="0"/>
          <a:r>
            <a:rPr lang="id-ID" dirty="0" smtClean="0"/>
            <a:t>Mycosterol, yaitu steroid yang berasal dari fungi misalnya ergosterol.</a:t>
          </a:r>
          <a:endParaRPr lang="id-ID" dirty="0"/>
        </a:p>
      </dgm:t>
    </dgm:pt>
    <dgm:pt modelId="{4D19A459-4EC4-4480-9E9C-2D96B3E1E328}" type="parTrans" cxnId="{06B020DA-9F97-4003-87EF-A628B891C65A}">
      <dgm:prSet/>
      <dgm:spPr/>
      <dgm:t>
        <a:bodyPr/>
        <a:lstStyle/>
        <a:p>
          <a:endParaRPr lang="id-ID"/>
        </a:p>
      </dgm:t>
    </dgm:pt>
    <dgm:pt modelId="{71FD5E89-26C3-4F03-83E6-27C6959405D6}" type="sibTrans" cxnId="{06B020DA-9F97-4003-87EF-A628B891C65A}">
      <dgm:prSet/>
      <dgm:spPr/>
      <dgm:t>
        <a:bodyPr/>
        <a:lstStyle/>
        <a:p>
          <a:endParaRPr lang="id-ID"/>
        </a:p>
      </dgm:t>
    </dgm:pt>
    <dgm:pt modelId="{53E39E9A-11F3-443A-83E9-96B522DF3E6A}">
      <dgm:prSet/>
      <dgm:spPr/>
      <dgm:t>
        <a:bodyPr/>
        <a:lstStyle/>
        <a:p>
          <a:pPr rtl="0"/>
          <a:r>
            <a:rPr lang="id-ID" dirty="0" smtClean="0"/>
            <a:t>Marinesterol, yaitu steroid yang berasal dari organisme laut misalnya spongesterol.</a:t>
          </a:r>
          <a:endParaRPr lang="id-ID" dirty="0"/>
        </a:p>
      </dgm:t>
    </dgm:pt>
    <dgm:pt modelId="{DD0E2185-F15C-4B66-AEB7-39822ADC0045}" type="parTrans" cxnId="{F4A72B56-E414-4BEC-967B-EFD63D8EEF4F}">
      <dgm:prSet/>
      <dgm:spPr/>
      <dgm:t>
        <a:bodyPr/>
        <a:lstStyle/>
        <a:p>
          <a:endParaRPr lang="id-ID"/>
        </a:p>
      </dgm:t>
    </dgm:pt>
    <dgm:pt modelId="{5A0FEBA2-2575-4372-88F8-63099FC096E6}" type="sibTrans" cxnId="{F4A72B56-E414-4BEC-967B-EFD63D8EEF4F}">
      <dgm:prSet/>
      <dgm:spPr/>
      <dgm:t>
        <a:bodyPr/>
        <a:lstStyle/>
        <a:p>
          <a:endParaRPr lang="id-ID"/>
        </a:p>
      </dgm:t>
    </dgm:pt>
    <dgm:pt modelId="{D4C78F0F-5942-410E-890E-845D3D78654C}" type="pres">
      <dgm:prSet presAssocID="{15427EFA-4435-460C-AE40-39EFD9EE92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41CC388-99D6-4D07-93F1-804A054B6D57}" type="pres">
      <dgm:prSet presAssocID="{79AC729C-6FDD-477C-9969-E4756CC18C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8786F8-CE37-45EB-ADC2-D50BF6FBDB8F}" type="pres">
      <dgm:prSet presAssocID="{45C09BD8-2F87-4F4B-8216-CD691B771F83}" presName="spacer" presStyleCnt="0"/>
      <dgm:spPr/>
    </dgm:pt>
    <dgm:pt modelId="{048AE26F-AF2C-48F3-844D-1CDEF8137C57}" type="pres">
      <dgm:prSet presAssocID="{8F53CE6C-5F0A-4265-9114-B462375548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9748B8-7499-4E54-99A3-BE34A5D96564}" type="pres">
      <dgm:prSet presAssocID="{3DE71B38-A1B7-4316-9031-AD13C7D6A201}" presName="spacer" presStyleCnt="0"/>
      <dgm:spPr/>
    </dgm:pt>
    <dgm:pt modelId="{522E93D9-C37E-4C2A-96FE-D25588F1AA49}" type="pres">
      <dgm:prSet presAssocID="{F83D2705-597C-4AF9-8A5F-4AA3967FCD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69D12A-23CC-43FB-870A-D93429E55DD7}" type="pres">
      <dgm:prSet presAssocID="{71FD5E89-26C3-4F03-83E6-27C6959405D6}" presName="spacer" presStyleCnt="0"/>
      <dgm:spPr/>
    </dgm:pt>
    <dgm:pt modelId="{13AFB3DE-30DA-4BE1-9C4B-41F1267F38A1}" type="pres">
      <dgm:prSet presAssocID="{53E39E9A-11F3-443A-83E9-96B522DF3E6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A95C6F0-13F0-48DA-9872-76A7708CF0C2}" type="presOf" srcId="{8F53CE6C-5F0A-4265-9114-B4623755484A}" destId="{048AE26F-AF2C-48F3-844D-1CDEF8137C57}" srcOrd="0" destOrd="0" presId="urn:microsoft.com/office/officeart/2005/8/layout/vList2"/>
    <dgm:cxn modelId="{D9C6DB2C-B09E-4AC5-A695-86612C315C1A}" type="presOf" srcId="{53E39E9A-11F3-443A-83E9-96B522DF3E6A}" destId="{13AFB3DE-30DA-4BE1-9C4B-41F1267F38A1}" srcOrd="0" destOrd="0" presId="urn:microsoft.com/office/officeart/2005/8/layout/vList2"/>
    <dgm:cxn modelId="{C6FBB35F-7A31-4DD6-B5C2-6D1665083EBD}" type="presOf" srcId="{15427EFA-4435-460C-AE40-39EFD9EE92B6}" destId="{D4C78F0F-5942-410E-890E-845D3D78654C}" srcOrd="0" destOrd="0" presId="urn:microsoft.com/office/officeart/2005/8/layout/vList2"/>
    <dgm:cxn modelId="{BE3019B6-CBD8-4C14-ACCF-4BB59E9C6502}" type="presOf" srcId="{79AC729C-6FDD-477C-9969-E4756CC18CA2}" destId="{341CC388-99D6-4D07-93F1-804A054B6D57}" srcOrd="0" destOrd="0" presId="urn:microsoft.com/office/officeart/2005/8/layout/vList2"/>
    <dgm:cxn modelId="{A10BEBB9-98B3-4877-B864-E3F67F94A5AD}" type="presOf" srcId="{F83D2705-597C-4AF9-8A5F-4AA3967FCDDE}" destId="{522E93D9-C37E-4C2A-96FE-D25588F1AA49}" srcOrd="0" destOrd="0" presId="urn:microsoft.com/office/officeart/2005/8/layout/vList2"/>
    <dgm:cxn modelId="{FBFDB874-AE17-48D4-ACFF-8FDE7F82A850}" srcId="{15427EFA-4435-460C-AE40-39EFD9EE92B6}" destId="{8F53CE6C-5F0A-4265-9114-B4623755484A}" srcOrd="1" destOrd="0" parTransId="{DD6660F4-F172-48B5-941B-074B64B3A310}" sibTransId="{3DE71B38-A1B7-4316-9031-AD13C7D6A201}"/>
    <dgm:cxn modelId="{F4A72B56-E414-4BEC-967B-EFD63D8EEF4F}" srcId="{15427EFA-4435-460C-AE40-39EFD9EE92B6}" destId="{53E39E9A-11F3-443A-83E9-96B522DF3E6A}" srcOrd="3" destOrd="0" parTransId="{DD0E2185-F15C-4B66-AEB7-39822ADC0045}" sibTransId="{5A0FEBA2-2575-4372-88F8-63099FC096E6}"/>
    <dgm:cxn modelId="{06B020DA-9F97-4003-87EF-A628B891C65A}" srcId="{15427EFA-4435-460C-AE40-39EFD9EE92B6}" destId="{F83D2705-597C-4AF9-8A5F-4AA3967FCDDE}" srcOrd="2" destOrd="0" parTransId="{4D19A459-4EC4-4480-9E9C-2D96B3E1E328}" sibTransId="{71FD5E89-26C3-4F03-83E6-27C6959405D6}"/>
    <dgm:cxn modelId="{352ADC04-4F14-4C6C-BC87-E36EE896B749}" srcId="{15427EFA-4435-460C-AE40-39EFD9EE92B6}" destId="{79AC729C-6FDD-477C-9969-E4756CC18CA2}" srcOrd="0" destOrd="0" parTransId="{002ECA83-2898-4D41-90B7-631D1375AD60}" sibTransId="{45C09BD8-2F87-4F4B-8216-CD691B771F83}"/>
    <dgm:cxn modelId="{40C11CB9-8D8C-4A00-8891-41183372DFBE}" type="presParOf" srcId="{D4C78F0F-5942-410E-890E-845D3D78654C}" destId="{341CC388-99D6-4D07-93F1-804A054B6D57}" srcOrd="0" destOrd="0" presId="urn:microsoft.com/office/officeart/2005/8/layout/vList2"/>
    <dgm:cxn modelId="{E35B59F1-36E4-4A64-8A4B-4468967A9955}" type="presParOf" srcId="{D4C78F0F-5942-410E-890E-845D3D78654C}" destId="{E58786F8-CE37-45EB-ADC2-D50BF6FBDB8F}" srcOrd="1" destOrd="0" presId="urn:microsoft.com/office/officeart/2005/8/layout/vList2"/>
    <dgm:cxn modelId="{353F0D41-EF00-4851-B2A1-D5808F34C03C}" type="presParOf" srcId="{D4C78F0F-5942-410E-890E-845D3D78654C}" destId="{048AE26F-AF2C-48F3-844D-1CDEF8137C57}" srcOrd="2" destOrd="0" presId="urn:microsoft.com/office/officeart/2005/8/layout/vList2"/>
    <dgm:cxn modelId="{D1DC9578-E398-4ECB-B559-F1ED1F9E13F6}" type="presParOf" srcId="{D4C78F0F-5942-410E-890E-845D3D78654C}" destId="{C99748B8-7499-4E54-99A3-BE34A5D96564}" srcOrd="3" destOrd="0" presId="urn:microsoft.com/office/officeart/2005/8/layout/vList2"/>
    <dgm:cxn modelId="{F6D213ED-2ED2-4A29-86B5-55C9A6C8785F}" type="presParOf" srcId="{D4C78F0F-5942-410E-890E-845D3D78654C}" destId="{522E93D9-C37E-4C2A-96FE-D25588F1AA49}" srcOrd="4" destOrd="0" presId="urn:microsoft.com/office/officeart/2005/8/layout/vList2"/>
    <dgm:cxn modelId="{EFAF7600-A8BC-4A59-8DF6-7E42E2730C4D}" type="presParOf" srcId="{D4C78F0F-5942-410E-890E-845D3D78654C}" destId="{6E69D12A-23CC-43FB-870A-D93429E55DD7}" srcOrd="5" destOrd="0" presId="urn:microsoft.com/office/officeart/2005/8/layout/vList2"/>
    <dgm:cxn modelId="{BD20275E-C99F-41FC-9770-41EE89088B3E}" type="presParOf" srcId="{D4C78F0F-5942-410E-890E-845D3D78654C}" destId="{13AFB3DE-30DA-4BE1-9C4B-41F1267F38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DBC53-A3D7-482C-B0E0-AB96C64E26AE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C3FEB2-5F3C-47D5-A9F9-60A9C637A5C9}">
      <dgm:prSet phldrT="[Text]" custT="1"/>
      <dgm:spPr/>
      <dgm:t>
        <a:bodyPr/>
        <a:lstStyle/>
        <a:p>
          <a:r>
            <a:rPr lang="en-US" sz="2400" dirty="0" err="1" smtClean="0"/>
            <a:t>Serbuk</a:t>
          </a:r>
          <a:r>
            <a:rPr lang="en-US" sz="2400" dirty="0" smtClean="0"/>
            <a:t> </a:t>
          </a:r>
          <a:r>
            <a:rPr lang="en-US" sz="2400" dirty="0" err="1" smtClean="0"/>
            <a:t>simplisia</a:t>
          </a:r>
          <a:r>
            <a:rPr lang="en-US" sz="2400" dirty="0" smtClean="0"/>
            <a:t> </a:t>
          </a:r>
          <a:r>
            <a:rPr lang="en-US" sz="2400" dirty="0" err="1" smtClean="0"/>
            <a:t>kering</a:t>
          </a:r>
          <a:endParaRPr lang="en-US" sz="2400" dirty="0"/>
        </a:p>
      </dgm:t>
    </dgm:pt>
    <dgm:pt modelId="{D2553CC1-428B-4465-A8C9-12094814B317}" type="parTrans" cxnId="{4BDB7355-69F3-42B0-B714-D1FAC855EA76}">
      <dgm:prSet/>
      <dgm:spPr/>
      <dgm:t>
        <a:bodyPr/>
        <a:lstStyle/>
        <a:p>
          <a:endParaRPr lang="en-US" sz="2200"/>
        </a:p>
      </dgm:t>
    </dgm:pt>
    <dgm:pt modelId="{C6A989E2-43A4-4E4E-B5BC-D1D3D21A5B47}" type="sibTrans" cxnId="{4BDB7355-69F3-42B0-B714-D1FAC855EA76}">
      <dgm:prSet/>
      <dgm:spPr/>
      <dgm:t>
        <a:bodyPr/>
        <a:lstStyle/>
        <a:p>
          <a:endParaRPr lang="en-US" sz="2200"/>
        </a:p>
      </dgm:t>
    </dgm:pt>
    <dgm:pt modelId="{AFC8D664-68E0-48F5-94B9-8E2F94E1FBC7}">
      <dgm:prSet phldrT="[Text]" custT="1"/>
      <dgm:spPr/>
      <dgm:t>
        <a:bodyPr/>
        <a:lstStyle/>
        <a:p>
          <a:r>
            <a:rPr lang="en-US" sz="2200" dirty="0" smtClean="0"/>
            <a:t>1 gram</a:t>
          </a:r>
          <a:endParaRPr lang="en-US" sz="2200" dirty="0"/>
        </a:p>
      </dgm:t>
    </dgm:pt>
    <dgm:pt modelId="{1DBA72E3-C220-4E00-8B91-429B96E92574}" type="parTrans" cxnId="{10ECDE7E-7B48-415A-A1D1-3713BAA6731A}">
      <dgm:prSet/>
      <dgm:spPr/>
      <dgm:t>
        <a:bodyPr/>
        <a:lstStyle/>
        <a:p>
          <a:endParaRPr lang="en-US" sz="2200"/>
        </a:p>
      </dgm:t>
    </dgm:pt>
    <dgm:pt modelId="{6BF68861-141C-4ED1-A0FD-63149694DB64}" type="sibTrans" cxnId="{10ECDE7E-7B48-415A-A1D1-3713BAA6731A}">
      <dgm:prSet/>
      <dgm:spPr/>
      <dgm:t>
        <a:bodyPr/>
        <a:lstStyle/>
        <a:p>
          <a:endParaRPr lang="en-US" sz="2200"/>
        </a:p>
      </dgm:t>
    </dgm:pt>
    <dgm:pt modelId="{36681ED6-206A-4AA6-AD4D-E1D317E9EE70}">
      <dgm:prSet phldrT="[Text]" custT="1"/>
      <dgm:spPr/>
      <dgm:t>
        <a:bodyPr/>
        <a:lstStyle/>
        <a:p>
          <a:r>
            <a:rPr lang="en-US" sz="2400" dirty="0" err="1" smtClean="0"/>
            <a:t>Filtrat</a:t>
          </a:r>
          <a:endParaRPr lang="en-US" sz="2400" dirty="0"/>
        </a:p>
      </dgm:t>
    </dgm:pt>
    <dgm:pt modelId="{53C06A22-2969-4611-B3F0-3E0827B0A756}" type="parTrans" cxnId="{5DD77953-9020-4CC8-9330-BF1D3638660E}">
      <dgm:prSet/>
      <dgm:spPr/>
      <dgm:t>
        <a:bodyPr/>
        <a:lstStyle/>
        <a:p>
          <a:endParaRPr lang="en-US" sz="2200"/>
        </a:p>
      </dgm:t>
    </dgm:pt>
    <dgm:pt modelId="{9E2996C3-EC62-4F70-85AE-AB39D48C9FF8}" type="sibTrans" cxnId="{5DD77953-9020-4CC8-9330-BF1D3638660E}">
      <dgm:prSet/>
      <dgm:spPr/>
      <dgm:t>
        <a:bodyPr/>
        <a:lstStyle/>
        <a:p>
          <a:endParaRPr lang="en-US" sz="2200"/>
        </a:p>
      </dgm:t>
    </dgm:pt>
    <dgm:pt modelId="{EBD81474-253A-4DDE-984E-F843CC08698B}">
      <dgm:prSet phldrT="[Text]" custT="1"/>
      <dgm:spPr/>
      <dgm:t>
        <a:bodyPr/>
        <a:lstStyle/>
        <a:p>
          <a:r>
            <a:rPr lang="en-US" sz="2200" dirty="0" err="1" smtClean="0"/>
            <a:t>Filtrat</a:t>
          </a:r>
          <a:r>
            <a:rPr lang="en-US" sz="2200" dirty="0" smtClean="0"/>
            <a:t> </a:t>
          </a:r>
          <a:r>
            <a:rPr lang="en-US" sz="2200" dirty="0" err="1" smtClean="0"/>
            <a:t>dlm</a:t>
          </a:r>
          <a:r>
            <a:rPr lang="en-US" sz="2200" dirty="0" smtClean="0"/>
            <a:t> </a:t>
          </a:r>
          <a:r>
            <a:rPr lang="en-US" sz="2200" dirty="0" err="1" smtClean="0"/>
            <a:t>cawan</a:t>
          </a:r>
          <a:r>
            <a:rPr lang="en-US" sz="2200" dirty="0" smtClean="0"/>
            <a:t> </a:t>
          </a:r>
          <a:r>
            <a:rPr lang="en-US" sz="2200" dirty="0" err="1" smtClean="0"/>
            <a:t>penguap</a:t>
          </a:r>
          <a:endParaRPr lang="en-US" sz="2200" dirty="0" smtClean="0"/>
        </a:p>
      </dgm:t>
    </dgm:pt>
    <dgm:pt modelId="{745E49A3-8AEC-40F1-AAE6-09C4402909A8}" type="parTrans" cxnId="{9A4E7DD8-E322-47EC-B8E8-C96BCA208944}">
      <dgm:prSet/>
      <dgm:spPr/>
      <dgm:t>
        <a:bodyPr/>
        <a:lstStyle/>
        <a:p>
          <a:endParaRPr lang="en-US" sz="2200"/>
        </a:p>
      </dgm:t>
    </dgm:pt>
    <dgm:pt modelId="{5BF67B29-34DA-4AF1-9BA5-0E654E2587BE}" type="sibTrans" cxnId="{9A4E7DD8-E322-47EC-B8E8-C96BCA208944}">
      <dgm:prSet/>
      <dgm:spPr/>
      <dgm:t>
        <a:bodyPr/>
        <a:lstStyle/>
        <a:p>
          <a:endParaRPr lang="en-US" sz="2200"/>
        </a:p>
      </dgm:t>
    </dgm:pt>
    <dgm:pt modelId="{90A68B23-40FB-4E78-99A3-CFC18C6D8A5B}">
      <dgm:prSet phldrT="[Text]" custT="1"/>
      <dgm:spPr/>
      <dgm:t>
        <a:bodyPr/>
        <a:lstStyle/>
        <a:p>
          <a:r>
            <a:rPr lang="en-US" sz="2400" dirty="0" err="1" smtClean="0"/>
            <a:t>Residu</a:t>
          </a:r>
          <a:endParaRPr lang="en-US" sz="2400" dirty="0"/>
        </a:p>
      </dgm:t>
    </dgm:pt>
    <dgm:pt modelId="{9BC4AE52-EBF0-481B-8F22-94AA4050B286}" type="parTrans" cxnId="{ADC45E31-8FA4-473F-BF15-B522281C1FFD}">
      <dgm:prSet/>
      <dgm:spPr/>
      <dgm:t>
        <a:bodyPr/>
        <a:lstStyle/>
        <a:p>
          <a:endParaRPr lang="en-US" sz="2200"/>
        </a:p>
      </dgm:t>
    </dgm:pt>
    <dgm:pt modelId="{576866F7-569D-40E8-89B7-7E46D67F113A}" type="sibTrans" cxnId="{ADC45E31-8FA4-473F-BF15-B522281C1FFD}">
      <dgm:prSet/>
      <dgm:spPr/>
      <dgm:t>
        <a:bodyPr/>
        <a:lstStyle/>
        <a:p>
          <a:endParaRPr lang="en-US" sz="2200"/>
        </a:p>
      </dgm:t>
    </dgm:pt>
    <dgm:pt modelId="{13FB5EDC-F06F-4930-9315-28180039E51D}">
      <dgm:prSet phldrT="[Text]" custT="1"/>
      <dgm:spPr/>
      <dgm:t>
        <a:bodyPr/>
        <a:lstStyle/>
        <a:p>
          <a:r>
            <a:rPr lang="en-US" sz="2200" dirty="0" smtClean="0"/>
            <a:t>+ </a:t>
          </a:r>
          <a:r>
            <a:rPr lang="en-US" sz="2200" dirty="0" err="1" smtClean="0"/>
            <a:t>beberapa</a:t>
          </a:r>
          <a:r>
            <a:rPr lang="en-US" sz="2200" dirty="0" smtClean="0"/>
            <a:t> </a:t>
          </a:r>
          <a:r>
            <a:rPr lang="en-US" sz="2200" dirty="0" err="1" smtClean="0"/>
            <a:t>tetes</a:t>
          </a:r>
          <a:r>
            <a:rPr lang="en-US" sz="2200" dirty="0" smtClean="0"/>
            <a:t> </a:t>
          </a:r>
          <a:r>
            <a:rPr lang="en-US" sz="2200" dirty="0" err="1" smtClean="0"/>
            <a:t>Hac</a:t>
          </a:r>
          <a:r>
            <a:rPr lang="en-US" sz="2200" dirty="0" smtClean="0"/>
            <a:t> </a:t>
          </a:r>
          <a:r>
            <a:rPr lang="en-US" sz="2200" dirty="0" err="1" smtClean="0"/>
            <a:t>anh</a:t>
          </a:r>
          <a:endParaRPr lang="en-US" sz="2200" dirty="0"/>
        </a:p>
      </dgm:t>
    </dgm:pt>
    <dgm:pt modelId="{42234059-FB73-48AA-8F48-FB9FC8C9FF9D}" type="parTrans" cxnId="{865DF30A-67A7-424D-AD45-2A8AB13BCD5A}">
      <dgm:prSet/>
      <dgm:spPr/>
      <dgm:t>
        <a:bodyPr/>
        <a:lstStyle/>
        <a:p>
          <a:endParaRPr lang="en-US" sz="2200"/>
        </a:p>
      </dgm:t>
    </dgm:pt>
    <dgm:pt modelId="{E74D51B8-437E-48CE-9D49-0FFCC5CD8D74}" type="sibTrans" cxnId="{865DF30A-67A7-424D-AD45-2A8AB13BCD5A}">
      <dgm:prSet/>
      <dgm:spPr/>
      <dgm:t>
        <a:bodyPr/>
        <a:lstStyle/>
        <a:p>
          <a:endParaRPr lang="en-US" sz="2200"/>
        </a:p>
      </dgm:t>
    </dgm:pt>
    <dgm:pt modelId="{31C35D91-F4D3-4A6D-9474-F5512AB318AC}">
      <dgm:prSet phldrT="[Text]" custT="1"/>
      <dgm:spPr/>
      <dgm:t>
        <a:bodyPr/>
        <a:lstStyle/>
        <a:p>
          <a:r>
            <a:rPr lang="en-US" sz="2200" smtClean="0"/>
            <a:t>uapkan</a:t>
          </a:r>
          <a:endParaRPr lang="en-US" sz="2200" dirty="0"/>
        </a:p>
      </dgm:t>
    </dgm:pt>
    <dgm:pt modelId="{5303DE29-47E8-4C21-BDC5-29212512B07E}" type="parTrans" cxnId="{474C8602-1900-48BD-A0FA-0247B4106AB2}">
      <dgm:prSet/>
      <dgm:spPr/>
      <dgm:t>
        <a:bodyPr/>
        <a:lstStyle/>
        <a:p>
          <a:endParaRPr lang="en-US" sz="2200"/>
        </a:p>
      </dgm:t>
    </dgm:pt>
    <dgm:pt modelId="{D01A0A7A-B47A-4222-BC2B-D9E71C0DB601}" type="sibTrans" cxnId="{474C8602-1900-48BD-A0FA-0247B4106AB2}">
      <dgm:prSet/>
      <dgm:spPr/>
      <dgm:t>
        <a:bodyPr/>
        <a:lstStyle/>
        <a:p>
          <a:endParaRPr lang="en-US" sz="2200"/>
        </a:p>
      </dgm:t>
    </dgm:pt>
    <dgm:pt modelId="{72CDC357-01E1-4BB7-968D-FD9644E2F089}">
      <dgm:prSet phldrT="[Text]" custT="1"/>
      <dgm:spPr/>
      <dgm:t>
        <a:bodyPr/>
        <a:lstStyle/>
        <a:p>
          <a:r>
            <a:rPr lang="en-US" sz="2200" dirty="0" smtClean="0"/>
            <a:t>+ 1 </a:t>
          </a:r>
          <a:r>
            <a:rPr lang="en-US" sz="2200" dirty="0" err="1" smtClean="0"/>
            <a:t>tetes</a:t>
          </a:r>
          <a:r>
            <a:rPr lang="en-US" sz="2200" dirty="0" smtClean="0"/>
            <a:t> H2SO4 </a:t>
          </a:r>
          <a:r>
            <a:rPr lang="en-US" sz="2200" dirty="0" err="1" smtClean="0"/>
            <a:t>conc</a:t>
          </a:r>
          <a:endParaRPr lang="en-US" sz="2200" dirty="0"/>
        </a:p>
      </dgm:t>
    </dgm:pt>
    <dgm:pt modelId="{D1800AA3-DD5A-494D-B139-86F82EB3BAFA}" type="parTrans" cxnId="{694308C6-1D5A-4791-8135-18B96493FDA0}">
      <dgm:prSet/>
      <dgm:spPr/>
      <dgm:t>
        <a:bodyPr/>
        <a:lstStyle/>
        <a:p>
          <a:endParaRPr lang="en-US" sz="2200"/>
        </a:p>
      </dgm:t>
    </dgm:pt>
    <dgm:pt modelId="{E2587B6C-5009-408E-8504-68565AF93EE3}" type="sibTrans" cxnId="{694308C6-1D5A-4791-8135-18B96493FDA0}">
      <dgm:prSet/>
      <dgm:spPr/>
      <dgm:t>
        <a:bodyPr/>
        <a:lstStyle/>
        <a:p>
          <a:endParaRPr lang="en-US" sz="2200"/>
        </a:p>
      </dgm:t>
    </dgm:pt>
    <dgm:pt modelId="{A29C773B-7586-4228-A989-F63DD7AAE8DF}">
      <dgm:prSet phldrT="[Text]" custT="1"/>
      <dgm:spPr/>
      <dgm:t>
        <a:bodyPr/>
        <a:lstStyle/>
        <a:p>
          <a:r>
            <a:rPr lang="en-US" sz="2300" dirty="0" smtClean="0"/>
            <a:t>Steroid / Triterpenoid</a:t>
          </a:r>
          <a:endParaRPr lang="en-US" sz="2300" dirty="0"/>
        </a:p>
      </dgm:t>
    </dgm:pt>
    <dgm:pt modelId="{4F5D1BA3-4357-4868-B8FE-58B3807AB8BA}" type="parTrans" cxnId="{07F8527C-4664-4D3C-974F-958A3486033C}">
      <dgm:prSet/>
      <dgm:spPr/>
      <dgm:t>
        <a:bodyPr/>
        <a:lstStyle/>
        <a:p>
          <a:endParaRPr lang="en-US" sz="2200"/>
        </a:p>
      </dgm:t>
    </dgm:pt>
    <dgm:pt modelId="{371AB46C-070F-4A6E-88B7-64E960775579}" type="sibTrans" cxnId="{07F8527C-4664-4D3C-974F-958A3486033C}">
      <dgm:prSet/>
      <dgm:spPr/>
      <dgm:t>
        <a:bodyPr/>
        <a:lstStyle/>
        <a:p>
          <a:endParaRPr lang="en-US" sz="2200"/>
        </a:p>
      </dgm:t>
    </dgm:pt>
    <dgm:pt modelId="{8D4AD590-CA44-4918-96AF-631459F0B3EC}">
      <dgm:prSet phldrT="[Text]" custT="1"/>
      <dgm:spPr/>
      <dgm:t>
        <a:bodyPr/>
        <a:lstStyle/>
        <a:p>
          <a:r>
            <a:rPr lang="en-US" sz="2200" dirty="0" err="1" smtClean="0"/>
            <a:t>Perubahan</a:t>
          </a:r>
          <a:r>
            <a:rPr lang="en-US" sz="2200" dirty="0" smtClean="0"/>
            <a:t> </a:t>
          </a:r>
          <a:r>
            <a:rPr lang="en-US" sz="2200" dirty="0" err="1" smtClean="0"/>
            <a:t>warna</a:t>
          </a:r>
          <a:r>
            <a:rPr lang="en-US" sz="2200" dirty="0" smtClean="0"/>
            <a:t> </a:t>
          </a:r>
          <a:r>
            <a:rPr lang="en-US" sz="2200" dirty="0" err="1" smtClean="0"/>
            <a:t>merah</a:t>
          </a:r>
          <a:r>
            <a:rPr lang="en-US" sz="2200" dirty="0" smtClean="0"/>
            <a:t> </a:t>
          </a:r>
          <a:r>
            <a:rPr lang="en-US" sz="2200" dirty="0" smtClean="0">
              <a:sym typeface="Wingdings" panose="05000000000000000000" pitchFamily="2" charset="2"/>
            </a:rPr>
            <a:t> </a:t>
          </a:r>
          <a:r>
            <a:rPr lang="en-US" sz="2200" dirty="0" err="1" smtClean="0">
              <a:sym typeface="Wingdings" panose="05000000000000000000" pitchFamily="2" charset="2"/>
            </a:rPr>
            <a:t>hijau</a:t>
          </a:r>
          <a:r>
            <a:rPr lang="en-US" sz="2200" dirty="0" smtClean="0">
              <a:sym typeface="Wingdings" panose="05000000000000000000" pitchFamily="2" charset="2"/>
            </a:rPr>
            <a:t>  </a:t>
          </a:r>
          <a:r>
            <a:rPr lang="en-US" sz="2200" dirty="0" err="1" smtClean="0">
              <a:sym typeface="Wingdings" panose="05000000000000000000" pitchFamily="2" charset="2"/>
            </a:rPr>
            <a:t>ungu</a:t>
          </a:r>
          <a:r>
            <a:rPr lang="en-US" sz="2200" dirty="0" smtClean="0">
              <a:sym typeface="Wingdings" panose="05000000000000000000" pitchFamily="2" charset="2"/>
            </a:rPr>
            <a:t>  </a:t>
          </a:r>
          <a:r>
            <a:rPr lang="en-US" sz="2200" dirty="0" err="1" smtClean="0">
              <a:sym typeface="Wingdings" panose="05000000000000000000" pitchFamily="2" charset="2"/>
            </a:rPr>
            <a:t>biru</a:t>
          </a:r>
          <a:endParaRPr lang="en-US" sz="2200" dirty="0"/>
        </a:p>
      </dgm:t>
    </dgm:pt>
    <dgm:pt modelId="{F228D9C3-B896-41F4-B71B-8A8D7F4EF77C}" type="parTrans" cxnId="{C92CE186-2C67-41F3-AD47-A888575F3C8F}">
      <dgm:prSet/>
      <dgm:spPr/>
      <dgm:t>
        <a:bodyPr/>
        <a:lstStyle/>
        <a:p>
          <a:endParaRPr lang="en-US" sz="2200"/>
        </a:p>
      </dgm:t>
    </dgm:pt>
    <dgm:pt modelId="{D3BBDEA7-B16A-44A2-8ABD-80CE3E786B38}" type="sibTrans" cxnId="{C92CE186-2C67-41F3-AD47-A888575F3C8F}">
      <dgm:prSet/>
      <dgm:spPr/>
      <dgm:t>
        <a:bodyPr/>
        <a:lstStyle/>
        <a:p>
          <a:endParaRPr lang="en-US" sz="2200"/>
        </a:p>
      </dgm:t>
    </dgm:pt>
    <dgm:pt modelId="{C217ACCD-340F-4495-8F6F-F0DC6CE0454E}">
      <dgm:prSet phldrT="[Text]" custT="1"/>
      <dgm:spPr/>
      <dgm:t>
        <a:bodyPr/>
        <a:lstStyle/>
        <a:p>
          <a:r>
            <a:rPr lang="en-US" sz="2200" dirty="0" err="1" smtClean="0"/>
            <a:t>Maserasi</a:t>
          </a:r>
          <a:r>
            <a:rPr lang="en-US" sz="2200" dirty="0" smtClean="0"/>
            <a:t> + 20 ml CHCl3, 2 jam</a:t>
          </a:r>
          <a:endParaRPr lang="en-US" sz="2200" dirty="0"/>
        </a:p>
      </dgm:t>
    </dgm:pt>
    <dgm:pt modelId="{A7FA6974-D713-4A64-A765-C18F26698E79}" type="parTrans" cxnId="{B7D25369-4F2E-46E9-85EE-93ACC0B75586}">
      <dgm:prSet/>
      <dgm:spPr/>
      <dgm:t>
        <a:bodyPr/>
        <a:lstStyle/>
        <a:p>
          <a:endParaRPr lang="en-US" sz="2200"/>
        </a:p>
      </dgm:t>
    </dgm:pt>
    <dgm:pt modelId="{E6E430F5-2C7F-45F7-9766-96CB082E2238}" type="sibTrans" cxnId="{B7D25369-4F2E-46E9-85EE-93ACC0B75586}">
      <dgm:prSet/>
      <dgm:spPr/>
      <dgm:t>
        <a:bodyPr/>
        <a:lstStyle/>
        <a:p>
          <a:endParaRPr lang="en-US" sz="2200"/>
        </a:p>
      </dgm:t>
    </dgm:pt>
    <dgm:pt modelId="{D1BD9455-A7CB-4DB4-A419-8D0F064F2877}">
      <dgm:prSet phldrT="[Text]" custT="1"/>
      <dgm:spPr/>
      <dgm:t>
        <a:bodyPr/>
        <a:lstStyle/>
        <a:p>
          <a:r>
            <a:rPr lang="en-US" sz="2200" dirty="0" err="1" smtClean="0"/>
            <a:t>Saring</a:t>
          </a:r>
          <a:r>
            <a:rPr lang="en-US" sz="2200" dirty="0" smtClean="0"/>
            <a:t> </a:t>
          </a:r>
          <a:endParaRPr lang="en-US" sz="2200" dirty="0"/>
        </a:p>
      </dgm:t>
    </dgm:pt>
    <dgm:pt modelId="{B8A35214-7D30-45E7-9BBB-A172A132B678}" type="parTrans" cxnId="{601C6689-E5D6-4DB0-BDEB-59A4CAA5F573}">
      <dgm:prSet/>
      <dgm:spPr/>
      <dgm:t>
        <a:bodyPr/>
        <a:lstStyle/>
        <a:p>
          <a:endParaRPr lang="en-US" sz="2200"/>
        </a:p>
      </dgm:t>
    </dgm:pt>
    <dgm:pt modelId="{A67F6055-A377-4F26-A588-691212234689}" type="sibTrans" cxnId="{601C6689-E5D6-4DB0-BDEB-59A4CAA5F573}">
      <dgm:prSet/>
      <dgm:spPr/>
      <dgm:t>
        <a:bodyPr/>
        <a:lstStyle/>
        <a:p>
          <a:endParaRPr lang="en-US" sz="2200"/>
        </a:p>
      </dgm:t>
    </dgm:pt>
    <dgm:pt modelId="{77C91B83-A3B8-4AD8-B10D-4D3D7BD28859}" type="pres">
      <dgm:prSet presAssocID="{BC4DBC53-A3D7-482C-B0E0-AB96C64E26A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2C25481-130C-4DE0-8E83-093365B706F1}" type="pres">
      <dgm:prSet presAssocID="{0CC3FEB2-5F3C-47D5-A9F9-60A9C637A5C9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A8A1B894-A2ED-49C6-ABA3-F2694708BE72}" type="pres">
      <dgm:prSet presAssocID="{0CC3FEB2-5F3C-47D5-A9F9-60A9C637A5C9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3CB07-A16A-4C91-AB0D-4EC8BA545C7B}" type="pres">
      <dgm:prSet presAssocID="{36681ED6-206A-4AA6-AD4D-E1D317E9EE70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4295DDB2-29DD-41B4-BA0A-EEF8E6C69A28}" type="pres">
      <dgm:prSet presAssocID="{36681ED6-206A-4AA6-AD4D-E1D317E9EE70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D05AC-3302-4E91-888B-17FA401A4132}" type="pres">
      <dgm:prSet presAssocID="{90A68B23-40FB-4E78-99A3-CFC18C6D8A5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3417B-1011-4FC9-ABD9-2A22FEBC88D9}" type="pres">
      <dgm:prSet presAssocID="{90A68B23-40FB-4E78-99A3-CFC18C6D8A5B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5F528-3D74-408C-99FA-4C97BCED20B9}" type="pres">
      <dgm:prSet presAssocID="{A29C773B-7586-4228-A989-F63DD7AAE8D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1C7B7-6E93-4BD2-B062-1ECA213EAF83}" type="pres">
      <dgm:prSet presAssocID="{A29C773B-7586-4228-A989-F63DD7AAE8DF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DD77953-9020-4CC8-9330-BF1D3638660E}" srcId="{BC4DBC53-A3D7-482C-B0E0-AB96C64E26AE}" destId="{36681ED6-206A-4AA6-AD4D-E1D317E9EE70}" srcOrd="1" destOrd="0" parTransId="{53C06A22-2969-4611-B3F0-3E0827B0A756}" sibTransId="{9E2996C3-EC62-4F70-85AE-AB39D48C9FF8}"/>
    <dgm:cxn modelId="{4BDB7355-69F3-42B0-B714-D1FAC855EA76}" srcId="{BC4DBC53-A3D7-482C-B0E0-AB96C64E26AE}" destId="{0CC3FEB2-5F3C-47D5-A9F9-60A9C637A5C9}" srcOrd="0" destOrd="0" parTransId="{D2553CC1-428B-4465-A8C9-12094814B317}" sibTransId="{C6A989E2-43A4-4E4E-B5BC-D1D3D21A5B47}"/>
    <dgm:cxn modelId="{B7D25369-4F2E-46E9-85EE-93ACC0B75586}" srcId="{0CC3FEB2-5F3C-47D5-A9F9-60A9C637A5C9}" destId="{C217ACCD-340F-4495-8F6F-F0DC6CE0454E}" srcOrd="1" destOrd="0" parTransId="{A7FA6974-D713-4A64-A765-C18F26698E79}" sibTransId="{E6E430F5-2C7F-45F7-9766-96CB082E2238}"/>
    <dgm:cxn modelId="{30112D6D-043B-4F53-8436-16FD0B667A42}" type="presOf" srcId="{D1BD9455-A7CB-4DB4-A419-8D0F064F2877}" destId="{A8A1B894-A2ED-49C6-ABA3-F2694708BE72}" srcOrd="0" destOrd="2" presId="urn:microsoft.com/office/officeart/2009/3/layout/IncreasingArrowsProcess"/>
    <dgm:cxn modelId="{8D4F25CB-EFF8-4BEB-9331-A5B4529E3FE9}" type="presOf" srcId="{90A68B23-40FB-4E78-99A3-CFC18C6D8A5B}" destId="{966D05AC-3302-4E91-888B-17FA401A4132}" srcOrd="0" destOrd="0" presId="urn:microsoft.com/office/officeart/2009/3/layout/IncreasingArrowsProcess"/>
    <dgm:cxn modelId="{601C6689-E5D6-4DB0-BDEB-59A4CAA5F573}" srcId="{0CC3FEB2-5F3C-47D5-A9F9-60A9C637A5C9}" destId="{D1BD9455-A7CB-4DB4-A419-8D0F064F2877}" srcOrd="2" destOrd="0" parTransId="{B8A35214-7D30-45E7-9BBB-A172A132B678}" sibTransId="{A67F6055-A377-4F26-A588-691212234689}"/>
    <dgm:cxn modelId="{A7E91C01-55C3-4E0E-9BFA-1CBCA37E92CC}" type="presOf" srcId="{C217ACCD-340F-4495-8F6F-F0DC6CE0454E}" destId="{A8A1B894-A2ED-49C6-ABA3-F2694708BE72}" srcOrd="0" destOrd="1" presId="urn:microsoft.com/office/officeart/2009/3/layout/IncreasingArrowsProcess"/>
    <dgm:cxn modelId="{C92CE186-2C67-41F3-AD47-A888575F3C8F}" srcId="{A29C773B-7586-4228-A989-F63DD7AAE8DF}" destId="{8D4AD590-CA44-4918-96AF-631459F0B3EC}" srcOrd="0" destOrd="0" parTransId="{F228D9C3-B896-41F4-B71B-8A8D7F4EF77C}" sibTransId="{D3BBDEA7-B16A-44A2-8ABD-80CE3E786B38}"/>
    <dgm:cxn modelId="{E195AC3C-FF27-472F-A805-568CE5963F27}" type="presOf" srcId="{13FB5EDC-F06F-4930-9315-28180039E51D}" destId="{33C3417B-1011-4FC9-ABD9-2A22FEBC88D9}" srcOrd="0" destOrd="0" presId="urn:microsoft.com/office/officeart/2009/3/layout/IncreasingArrowsProcess"/>
    <dgm:cxn modelId="{23F16A3D-F94C-4AE6-B111-02A0C7DADCC6}" type="presOf" srcId="{72CDC357-01E1-4BB7-968D-FD9644E2F089}" destId="{33C3417B-1011-4FC9-ABD9-2A22FEBC88D9}" srcOrd="0" destOrd="1" presId="urn:microsoft.com/office/officeart/2009/3/layout/IncreasingArrowsProcess"/>
    <dgm:cxn modelId="{054A133B-8A40-4B54-862E-B152E3EF5B13}" type="presOf" srcId="{0CC3FEB2-5F3C-47D5-A9F9-60A9C637A5C9}" destId="{B2C25481-130C-4DE0-8E83-093365B706F1}" srcOrd="0" destOrd="0" presId="urn:microsoft.com/office/officeart/2009/3/layout/IncreasingArrowsProcess"/>
    <dgm:cxn modelId="{D5B4D183-242F-4F35-AED7-E9B090F84D2C}" type="presOf" srcId="{AFC8D664-68E0-48F5-94B9-8E2F94E1FBC7}" destId="{A8A1B894-A2ED-49C6-ABA3-F2694708BE72}" srcOrd="0" destOrd="0" presId="urn:microsoft.com/office/officeart/2009/3/layout/IncreasingArrowsProcess"/>
    <dgm:cxn modelId="{269A1FC8-8306-4E7B-9837-C55208F28D1F}" type="presOf" srcId="{BC4DBC53-A3D7-482C-B0E0-AB96C64E26AE}" destId="{77C91B83-A3B8-4AD8-B10D-4D3D7BD28859}" srcOrd="0" destOrd="0" presId="urn:microsoft.com/office/officeart/2009/3/layout/IncreasingArrowsProcess"/>
    <dgm:cxn modelId="{D0235801-9CA0-4E53-9D0A-E79CDDA3E8F5}" type="presOf" srcId="{36681ED6-206A-4AA6-AD4D-E1D317E9EE70}" destId="{F423CB07-A16A-4C91-AB0D-4EC8BA545C7B}" srcOrd="0" destOrd="0" presId="urn:microsoft.com/office/officeart/2009/3/layout/IncreasingArrowsProcess"/>
    <dgm:cxn modelId="{3B8B6A6A-DEC2-42A2-85A5-5B79DA05FB13}" type="presOf" srcId="{EBD81474-253A-4DDE-984E-F843CC08698B}" destId="{4295DDB2-29DD-41B4-BA0A-EEF8E6C69A28}" srcOrd="0" destOrd="0" presId="urn:microsoft.com/office/officeart/2009/3/layout/IncreasingArrowsProcess"/>
    <dgm:cxn modelId="{10ECDE7E-7B48-415A-A1D1-3713BAA6731A}" srcId="{0CC3FEB2-5F3C-47D5-A9F9-60A9C637A5C9}" destId="{AFC8D664-68E0-48F5-94B9-8E2F94E1FBC7}" srcOrd="0" destOrd="0" parTransId="{1DBA72E3-C220-4E00-8B91-429B96E92574}" sibTransId="{6BF68861-141C-4ED1-A0FD-63149694DB64}"/>
    <dgm:cxn modelId="{4CAF4B28-D33C-4F74-A8AA-2E17CFC695FD}" type="presOf" srcId="{31C35D91-F4D3-4A6D-9474-F5512AB318AC}" destId="{4295DDB2-29DD-41B4-BA0A-EEF8E6C69A28}" srcOrd="0" destOrd="1" presId="urn:microsoft.com/office/officeart/2009/3/layout/IncreasingArrowsProcess"/>
    <dgm:cxn modelId="{865DF30A-67A7-424D-AD45-2A8AB13BCD5A}" srcId="{90A68B23-40FB-4E78-99A3-CFC18C6D8A5B}" destId="{13FB5EDC-F06F-4930-9315-28180039E51D}" srcOrd="0" destOrd="0" parTransId="{42234059-FB73-48AA-8F48-FB9FC8C9FF9D}" sibTransId="{E74D51B8-437E-48CE-9D49-0FFCC5CD8D74}"/>
    <dgm:cxn modelId="{474C8602-1900-48BD-A0FA-0247B4106AB2}" srcId="{36681ED6-206A-4AA6-AD4D-E1D317E9EE70}" destId="{31C35D91-F4D3-4A6D-9474-F5512AB318AC}" srcOrd="1" destOrd="0" parTransId="{5303DE29-47E8-4C21-BDC5-29212512B07E}" sibTransId="{D01A0A7A-B47A-4222-BC2B-D9E71C0DB601}"/>
    <dgm:cxn modelId="{4FA43398-367D-44CE-A0AC-EDE4B98F8F3D}" type="presOf" srcId="{A29C773B-7586-4228-A989-F63DD7AAE8DF}" destId="{F4B5F528-3D74-408C-99FA-4C97BCED20B9}" srcOrd="0" destOrd="0" presId="urn:microsoft.com/office/officeart/2009/3/layout/IncreasingArrowsProcess"/>
    <dgm:cxn modelId="{9A4E7DD8-E322-47EC-B8E8-C96BCA208944}" srcId="{36681ED6-206A-4AA6-AD4D-E1D317E9EE70}" destId="{EBD81474-253A-4DDE-984E-F843CC08698B}" srcOrd="0" destOrd="0" parTransId="{745E49A3-8AEC-40F1-AAE6-09C4402909A8}" sibTransId="{5BF67B29-34DA-4AF1-9BA5-0E654E2587BE}"/>
    <dgm:cxn modelId="{ADC45E31-8FA4-473F-BF15-B522281C1FFD}" srcId="{BC4DBC53-A3D7-482C-B0E0-AB96C64E26AE}" destId="{90A68B23-40FB-4E78-99A3-CFC18C6D8A5B}" srcOrd="2" destOrd="0" parTransId="{9BC4AE52-EBF0-481B-8F22-94AA4050B286}" sibTransId="{576866F7-569D-40E8-89B7-7E46D67F113A}"/>
    <dgm:cxn modelId="{07F8527C-4664-4D3C-974F-958A3486033C}" srcId="{BC4DBC53-A3D7-482C-B0E0-AB96C64E26AE}" destId="{A29C773B-7586-4228-A989-F63DD7AAE8DF}" srcOrd="3" destOrd="0" parTransId="{4F5D1BA3-4357-4868-B8FE-58B3807AB8BA}" sibTransId="{371AB46C-070F-4A6E-88B7-64E960775579}"/>
    <dgm:cxn modelId="{CDF457BE-E1B7-4018-A636-670D546FB13F}" type="presOf" srcId="{8D4AD590-CA44-4918-96AF-631459F0B3EC}" destId="{C3C1C7B7-6E93-4BD2-B062-1ECA213EAF83}" srcOrd="0" destOrd="0" presId="urn:microsoft.com/office/officeart/2009/3/layout/IncreasingArrowsProcess"/>
    <dgm:cxn modelId="{694308C6-1D5A-4791-8135-18B96493FDA0}" srcId="{90A68B23-40FB-4E78-99A3-CFC18C6D8A5B}" destId="{72CDC357-01E1-4BB7-968D-FD9644E2F089}" srcOrd="1" destOrd="0" parTransId="{D1800AA3-DD5A-494D-B139-86F82EB3BAFA}" sibTransId="{E2587B6C-5009-408E-8504-68565AF93EE3}"/>
    <dgm:cxn modelId="{CA93AFCC-3A53-4DF3-8321-443DCC127126}" type="presParOf" srcId="{77C91B83-A3B8-4AD8-B10D-4D3D7BD28859}" destId="{B2C25481-130C-4DE0-8E83-093365B706F1}" srcOrd="0" destOrd="0" presId="urn:microsoft.com/office/officeart/2009/3/layout/IncreasingArrowsProcess"/>
    <dgm:cxn modelId="{150B7AC1-D753-4163-A4E5-632AAF8161F1}" type="presParOf" srcId="{77C91B83-A3B8-4AD8-B10D-4D3D7BD28859}" destId="{A8A1B894-A2ED-49C6-ABA3-F2694708BE72}" srcOrd="1" destOrd="0" presId="urn:microsoft.com/office/officeart/2009/3/layout/IncreasingArrowsProcess"/>
    <dgm:cxn modelId="{8F860D53-5E14-4146-BBE3-AE1225634DEB}" type="presParOf" srcId="{77C91B83-A3B8-4AD8-B10D-4D3D7BD28859}" destId="{F423CB07-A16A-4C91-AB0D-4EC8BA545C7B}" srcOrd="2" destOrd="0" presId="urn:microsoft.com/office/officeart/2009/3/layout/IncreasingArrowsProcess"/>
    <dgm:cxn modelId="{DB0470FF-688F-4979-82CE-33B2D85BD7FC}" type="presParOf" srcId="{77C91B83-A3B8-4AD8-B10D-4D3D7BD28859}" destId="{4295DDB2-29DD-41B4-BA0A-EEF8E6C69A28}" srcOrd="3" destOrd="0" presId="urn:microsoft.com/office/officeart/2009/3/layout/IncreasingArrowsProcess"/>
    <dgm:cxn modelId="{6B3B5D8C-FEB3-4AAC-B082-91D2061A39FB}" type="presParOf" srcId="{77C91B83-A3B8-4AD8-B10D-4D3D7BD28859}" destId="{966D05AC-3302-4E91-888B-17FA401A4132}" srcOrd="4" destOrd="0" presId="urn:microsoft.com/office/officeart/2009/3/layout/IncreasingArrowsProcess"/>
    <dgm:cxn modelId="{C673E0BB-0470-441C-86E2-0445D8C7ECAE}" type="presParOf" srcId="{77C91B83-A3B8-4AD8-B10D-4D3D7BD28859}" destId="{33C3417B-1011-4FC9-ABD9-2A22FEBC88D9}" srcOrd="5" destOrd="0" presId="urn:microsoft.com/office/officeart/2009/3/layout/IncreasingArrowsProcess"/>
    <dgm:cxn modelId="{B7979B1B-C16A-4E74-817A-9D34657E7A8E}" type="presParOf" srcId="{77C91B83-A3B8-4AD8-B10D-4D3D7BD28859}" destId="{F4B5F528-3D74-408C-99FA-4C97BCED20B9}" srcOrd="6" destOrd="0" presId="urn:microsoft.com/office/officeart/2009/3/layout/IncreasingArrowsProcess"/>
    <dgm:cxn modelId="{A686108D-2721-4A9B-83E1-7ACF058EA8BE}" type="presParOf" srcId="{77C91B83-A3B8-4AD8-B10D-4D3D7BD28859}" destId="{C3C1C7B7-6E93-4BD2-B062-1ECA213EAF83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CC388-99D6-4D07-93F1-804A054B6D57}">
      <dsp:nvSpPr>
        <dsp:cNvPr id="0" name=""/>
        <dsp:cNvSpPr/>
      </dsp:nvSpPr>
      <dsp:spPr>
        <a:xfrm>
          <a:off x="0" y="29757"/>
          <a:ext cx="8229600" cy="1003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Zoosterol, yaitu steroid yang berasal dari hewan misalnya kolesterol.</a:t>
          </a:r>
          <a:endParaRPr lang="id-ID" sz="2600" kern="1200" dirty="0"/>
        </a:p>
      </dsp:txBody>
      <dsp:txXfrm>
        <a:off x="49004" y="78761"/>
        <a:ext cx="8131592" cy="905852"/>
      </dsp:txXfrm>
    </dsp:sp>
    <dsp:sp modelId="{048AE26F-AF2C-48F3-844D-1CDEF8137C57}">
      <dsp:nvSpPr>
        <dsp:cNvPr id="0" name=""/>
        <dsp:cNvSpPr/>
      </dsp:nvSpPr>
      <dsp:spPr>
        <a:xfrm>
          <a:off x="0" y="1108498"/>
          <a:ext cx="8229600" cy="1003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Fitosterol, yaitu steroid yang berasal dari tumbuhan misalnya sitosterol dan stigmasterol.</a:t>
          </a:r>
          <a:endParaRPr lang="id-ID" sz="2600" kern="1200" dirty="0"/>
        </a:p>
      </dsp:txBody>
      <dsp:txXfrm>
        <a:off x="49004" y="1157502"/>
        <a:ext cx="8131592" cy="905852"/>
      </dsp:txXfrm>
    </dsp:sp>
    <dsp:sp modelId="{522E93D9-C37E-4C2A-96FE-D25588F1AA49}">
      <dsp:nvSpPr>
        <dsp:cNvPr id="0" name=""/>
        <dsp:cNvSpPr/>
      </dsp:nvSpPr>
      <dsp:spPr>
        <a:xfrm>
          <a:off x="0" y="2187238"/>
          <a:ext cx="8229600" cy="1003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Mycosterol, yaitu steroid yang berasal dari fungi misalnya ergosterol.</a:t>
          </a:r>
          <a:endParaRPr lang="id-ID" sz="2600" kern="1200" dirty="0"/>
        </a:p>
      </dsp:txBody>
      <dsp:txXfrm>
        <a:off x="49004" y="2236242"/>
        <a:ext cx="8131592" cy="905852"/>
      </dsp:txXfrm>
    </dsp:sp>
    <dsp:sp modelId="{13AFB3DE-30DA-4BE1-9C4B-41F1267F38A1}">
      <dsp:nvSpPr>
        <dsp:cNvPr id="0" name=""/>
        <dsp:cNvSpPr/>
      </dsp:nvSpPr>
      <dsp:spPr>
        <a:xfrm>
          <a:off x="0" y="3265978"/>
          <a:ext cx="8229600" cy="1003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Marinesterol, yaitu steroid yang berasal dari organisme laut misalnya spongesterol.</a:t>
          </a:r>
          <a:endParaRPr lang="id-ID" sz="2600" kern="1200" dirty="0"/>
        </a:p>
      </dsp:txBody>
      <dsp:txXfrm>
        <a:off x="49004" y="3314982"/>
        <a:ext cx="8131592" cy="90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25481-130C-4DE0-8E83-093365B706F1}">
      <dsp:nvSpPr>
        <dsp:cNvPr id="0" name=""/>
        <dsp:cNvSpPr/>
      </dsp:nvSpPr>
      <dsp:spPr>
        <a:xfrm>
          <a:off x="80399" y="1299217"/>
          <a:ext cx="8983200" cy="13078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761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Serbuk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simplisia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kering</a:t>
          </a:r>
          <a:endParaRPr lang="en-US" sz="2400" kern="1200" dirty="0"/>
        </a:p>
      </dsp:txBody>
      <dsp:txXfrm>
        <a:off x="80399" y="1626172"/>
        <a:ext cx="8656245" cy="653909"/>
      </dsp:txXfrm>
    </dsp:sp>
    <dsp:sp modelId="{A8A1B894-A2ED-49C6-ABA3-F2694708BE72}">
      <dsp:nvSpPr>
        <dsp:cNvPr id="0" name=""/>
        <dsp:cNvSpPr/>
      </dsp:nvSpPr>
      <dsp:spPr>
        <a:xfrm>
          <a:off x="80399" y="2309868"/>
          <a:ext cx="2070627" cy="2419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 gram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Maserasi</a:t>
          </a:r>
          <a:r>
            <a:rPr lang="en-US" sz="2200" kern="1200" dirty="0" smtClean="0"/>
            <a:t> + 20 ml CHCl3, 2 jam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Saring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80399" y="2309868"/>
        <a:ext cx="2070627" cy="2419071"/>
      </dsp:txXfrm>
    </dsp:sp>
    <dsp:sp modelId="{F423CB07-A16A-4C91-AB0D-4EC8BA545C7B}">
      <dsp:nvSpPr>
        <dsp:cNvPr id="0" name=""/>
        <dsp:cNvSpPr/>
      </dsp:nvSpPr>
      <dsp:spPr>
        <a:xfrm>
          <a:off x="2151027" y="1735002"/>
          <a:ext cx="6912572" cy="13078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761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Filtrat</a:t>
          </a:r>
          <a:endParaRPr lang="en-US" sz="2400" kern="1200" dirty="0"/>
        </a:p>
      </dsp:txBody>
      <dsp:txXfrm>
        <a:off x="2151027" y="2061957"/>
        <a:ext cx="6585617" cy="653909"/>
      </dsp:txXfrm>
    </dsp:sp>
    <dsp:sp modelId="{4295DDB2-29DD-41B4-BA0A-EEF8E6C69A28}">
      <dsp:nvSpPr>
        <dsp:cNvPr id="0" name=""/>
        <dsp:cNvSpPr/>
      </dsp:nvSpPr>
      <dsp:spPr>
        <a:xfrm>
          <a:off x="2151027" y="2745653"/>
          <a:ext cx="2070627" cy="235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Filtrat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dlm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cawan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penguap</a:t>
          </a:r>
          <a:endParaRPr lang="en-U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uapkan</a:t>
          </a:r>
          <a:endParaRPr lang="en-US" sz="2200" kern="1200" dirty="0"/>
        </a:p>
      </dsp:txBody>
      <dsp:txXfrm>
        <a:off x="2151027" y="2745653"/>
        <a:ext cx="2070627" cy="2357412"/>
      </dsp:txXfrm>
    </dsp:sp>
    <dsp:sp modelId="{966D05AC-3302-4E91-888B-17FA401A4132}">
      <dsp:nvSpPr>
        <dsp:cNvPr id="0" name=""/>
        <dsp:cNvSpPr/>
      </dsp:nvSpPr>
      <dsp:spPr>
        <a:xfrm>
          <a:off x="4221655" y="2170787"/>
          <a:ext cx="4841945" cy="13078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761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Residu</a:t>
          </a:r>
          <a:endParaRPr lang="en-US" sz="2400" kern="1200" dirty="0"/>
        </a:p>
      </dsp:txBody>
      <dsp:txXfrm>
        <a:off x="4221655" y="2497742"/>
        <a:ext cx="4514990" cy="653909"/>
      </dsp:txXfrm>
    </dsp:sp>
    <dsp:sp modelId="{33C3417B-1011-4FC9-ABD9-2A22FEBC88D9}">
      <dsp:nvSpPr>
        <dsp:cNvPr id="0" name=""/>
        <dsp:cNvSpPr/>
      </dsp:nvSpPr>
      <dsp:spPr>
        <a:xfrm>
          <a:off x="4221655" y="3181438"/>
          <a:ext cx="2070627" cy="2373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+ </a:t>
          </a:r>
          <a:r>
            <a:rPr lang="en-US" sz="2200" kern="1200" dirty="0" err="1" smtClean="0"/>
            <a:t>beberapa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tetes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Hac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anh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+ 1 </a:t>
          </a:r>
          <a:r>
            <a:rPr lang="en-US" sz="2200" kern="1200" dirty="0" err="1" smtClean="0"/>
            <a:t>tetes</a:t>
          </a:r>
          <a:r>
            <a:rPr lang="en-US" sz="2200" kern="1200" dirty="0" smtClean="0"/>
            <a:t> H2SO4 </a:t>
          </a:r>
          <a:r>
            <a:rPr lang="en-US" sz="2200" kern="1200" dirty="0" err="1" smtClean="0"/>
            <a:t>conc</a:t>
          </a:r>
          <a:endParaRPr lang="en-US" sz="2200" kern="1200" dirty="0"/>
        </a:p>
      </dsp:txBody>
      <dsp:txXfrm>
        <a:off x="4221655" y="3181438"/>
        <a:ext cx="2070627" cy="2373174"/>
      </dsp:txXfrm>
    </dsp:sp>
    <dsp:sp modelId="{F4B5F528-3D74-408C-99FA-4C97BCED20B9}">
      <dsp:nvSpPr>
        <dsp:cNvPr id="0" name=""/>
        <dsp:cNvSpPr/>
      </dsp:nvSpPr>
      <dsp:spPr>
        <a:xfrm>
          <a:off x="6292282" y="2606573"/>
          <a:ext cx="2771317" cy="13078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0761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Steroid / Triterpenoid</a:t>
          </a:r>
          <a:endParaRPr lang="en-US" sz="2300" kern="1200" dirty="0"/>
        </a:p>
      </dsp:txBody>
      <dsp:txXfrm>
        <a:off x="6292282" y="2933528"/>
        <a:ext cx="2444362" cy="653909"/>
      </dsp:txXfrm>
    </dsp:sp>
    <dsp:sp modelId="{C3C1C7B7-6E93-4BD2-B062-1ECA213EAF83}">
      <dsp:nvSpPr>
        <dsp:cNvPr id="0" name=""/>
        <dsp:cNvSpPr/>
      </dsp:nvSpPr>
      <dsp:spPr>
        <a:xfrm>
          <a:off x="6292282" y="3617223"/>
          <a:ext cx="2089492" cy="2400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Perubahan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warna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merah</a:t>
          </a:r>
          <a:r>
            <a:rPr lang="en-US" sz="2200" kern="1200" dirty="0" smtClean="0"/>
            <a:t> </a:t>
          </a:r>
          <a:r>
            <a:rPr lang="en-US" sz="2200" kern="1200" dirty="0" smtClean="0">
              <a:sym typeface="Wingdings" panose="05000000000000000000" pitchFamily="2" charset="2"/>
            </a:rPr>
            <a:t> </a:t>
          </a:r>
          <a:r>
            <a:rPr lang="en-US" sz="2200" kern="1200" dirty="0" err="1" smtClean="0">
              <a:sym typeface="Wingdings" panose="05000000000000000000" pitchFamily="2" charset="2"/>
            </a:rPr>
            <a:t>hijau</a:t>
          </a:r>
          <a:r>
            <a:rPr lang="en-US" sz="2200" kern="1200" dirty="0" smtClean="0">
              <a:sym typeface="Wingdings" panose="05000000000000000000" pitchFamily="2" charset="2"/>
            </a:rPr>
            <a:t>  </a:t>
          </a:r>
          <a:r>
            <a:rPr lang="en-US" sz="2200" kern="1200" dirty="0" err="1" smtClean="0">
              <a:sym typeface="Wingdings" panose="05000000000000000000" pitchFamily="2" charset="2"/>
            </a:rPr>
            <a:t>ungu</a:t>
          </a:r>
          <a:r>
            <a:rPr lang="en-US" sz="2200" kern="1200" dirty="0" smtClean="0">
              <a:sym typeface="Wingdings" panose="05000000000000000000" pitchFamily="2" charset="2"/>
            </a:rPr>
            <a:t>  </a:t>
          </a:r>
          <a:r>
            <a:rPr lang="en-US" sz="2200" kern="1200" dirty="0" err="1" smtClean="0">
              <a:sym typeface="Wingdings" panose="05000000000000000000" pitchFamily="2" charset="2"/>
            </a:rPr>
            <a:t>biru</a:t>
          </a:r>
          <a:endParaRPr lang="en-US" sz="2200" kern="1200" dirty="0"/>
        </a:p>
      </dsp:txBody>
      <dsp:txXfrm>
        <a:off x="6292282" y="3617223"/>
        <a:ext cx="2089492" cy="240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905873-0273-4168-AB69-97014AAB4CDA}" type="datetimeFigureOut">
              <a:rPr lang="id-ID" smtClean="0"/>
              <a:pPr/>
              <a:t>22/11/2018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6F48CB-4A09-40D2-9970-EC334726EA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inespecies.org/aphia.php?p=taxdetails&amp;id=125277" TargetMode="External"/><Relationship Id="rId3" Type="http://schemas.openxmlformats.org/officeDocument/2006/relationships/hyperlink" Target="http://www.marinespecies.org/aphia.php?p=taxdetails&amp;id=1267" TargetMode="External"/><Relationship Id="rId7" Type="http://schemas.openxmlformats.org/officeDocument/2006/relationships/hyperlink" Target="http://www.marinespecies.org/aphia.php?p=taxdetails&amp;id=125267" TargetMode="External"/><Relationship Id="rId2" Type="http://schemas.openxmlformats.org/officeDocument/2006/relationships/hyperlink" Target="http://www.marinespecies.org/aphia.php?p=taxdetails&amp;id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inespecies.org/aphia.php?p=taxdetails&amp;id=1365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://www.marinespecies.org/aphia.php?p=taxdetails&amp;id=1341" TargetMode="External"/><Relationship Id="rId10" Type="http://schemas.openxmlformats.org/officeDocument/2006/relationships/hyperlink" Target="http://www.marinespecies.org/aphia.php?p=taxdetails&amp;id=288392" TargetMode="External"/><Relationship Id="rId4" Type="http://schemas.openxmlformats.org/officeDocument/2006/relationships/hyperlink" Target="http://www.marinespecies.org/aphia.php?p=taxdetails&amp;id=1292" TargetMode="External"/><Relationship Id="rId9" Type="http://schemas.openxmlformats.org/officeDocument/2006/relationships/hyperlink" Target="http://www.marinespecies.org/aphia.php?p=taxdetails&amp;id=205632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inespecies.org/aphia.php?p=taxdetails&amp;id=203885" TargetMode="External"/><Relationship Id="rId3" Type="http://schemas.openxmlformats.org/officeDocument/2006/relationships/hyperlink" Target="http://www.marinespecies.org/aphia.php?p=taxdetails&amp;id=3" TargetMode="External"/><Relationship Id="rId7" Type="http://schemas.openxmlformats.org/officeDocument/2006/relationships/hyperlink" Target="http://www.marinespecies.org/aphia.php?p=taxdetails&amp;id=143670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inespecies.org/aphia.php?p=taxdetails&amp;id=808" TargetMode="External"/><Relationship Id="rId5" Type="http://schemas.openxmlformats.org/officeDocument/2006/relationships/hyperlink" Target="http://www.marinespecies.org/aphia.php?p=taxdetails&amp;id=146216" TargetMode="External"/><Relationship Id="rId4" Type="http://schemas.openxmlformats.org/officeDocument/2006/relationships/hyperlink" Target="http://www.marinespecies.org/aphia.php?p=taxdetails&amp;id=801" TargetMode="External"/><Relationship Id="rId9" Type="http://schemas.openxmlformats.org/officeDocument/2006/relationships/hyperlink" Target="http://www.marinespecies.org/aphia.php?p=taxdetails&amp;id=214424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sz="4400" b="1" dirty="0" smtClean="0"/>
              <a:t>STEROID</a:t>
            </a:r>
            <a:endParaRPr lang="id-ID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id-ID" dirty="0" smtClean="0"/>
              <a:t>Con’d..</a:t>
            </a:r>
            <a:endParaRPr lang="id-ID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5861"/>
            <a:ext cx="8229600" cy="1928825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Steroid</a:t>
            </a: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dari organisme laut dapat berasal dari </a:t>
            </a:r>
            <a:r>
              <a:rPr kumimoji="0" lang="id-ID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sponge</a:t>
            </a: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echinodermata, gorgonian, soft coral, dan alga.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 strukturnya dapat diklasifikasikan menjadi </a:t>
            </a:r>
            <a:r>
              <a:rPr lang="id-ID" sz="3200" dirty="0" smtClean="0"/>
              <a:t>polyoxygenated sterol derivatives, oxygenated pregnanes, steroid glycosides, polysulfated </a:t>
            </a:r>
            <a:r>
              <a:rPr lang="en-US" sz="3200" dirty="0" smtClean="0"/>
              <a:t>steroid derivatives, </a:t>
            </a:r>
            <a:r>
              <a:rPr lang="en-US" sz="3200" dirty="0" err="1" smtClean="0"/>
              <a:t>seco</a:t>
            </a:r>
            <a:r>
              <a:rPr lang="en-US" sz="3200" dirty="0" smtClean="0"/>
              <a:t>-sterols, sterol </a:t>
            </a:r>
            <a:r>
              <a:rPr lang="en-US" sz="3200" dirty="0" err="1" smtClean="0"/>
              <a:t>ketones</a:t>
            </a:r>
            <a:r>
              <a:rPr lang="en-US" sz="3200" dirty="0" smtClean="0"/>
              <a:t>, </a:t>
            </a:r>
            <a:r>
              <a:rPr lang="id-ID" sz="3200" dirty="0" smtClean="0"/>
              <a:t>dll</a:t>
            </a:r>
            <a:r>
              <a:rPr lang="en-US" sz="3200" dirty="0" smtClean="0"/>
              <a:t>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64676" y="178605"/>
            <a:ext cx="321471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Biosintesis</a:t>
            </a:r>
            <a:r>
              <a:rPr lang="en-US" b="1" dirty="0" smtClean="0"/>
              <a:t> Steroid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26" t="33192" r="68112" b="30391"/>
          <a:stretch/>
        </p:blipFill>
        <p:spPr>
          <a:xfrm>
            <a:off x="3851920" y="1120663"/>
            <a:ext cx="4032448" cy="55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3750" r="19375"/>
          <a:stretch/>
        </p:blipFill>
        <p:spPr>
          <a:xfrm>
            <a:off x="827584" y="21840"/>
            <a:ext cx="8316416" cy="68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7625" t="2388" r="16751"/>
          <a:stretch/>
        </p:blipFill>
        <p:spPr>
          <a:xfrm>
            <a:off x="251520" y="152400"/>
            <a:ext cx="8892480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5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3250" t="5500" r="13250" b="4235"/>
          <a:stretch/>
        </p:blipFill>
        <p:spPr>
          <a:xfrm>
            <a:off x="13529" y="0"/>
            <a:ext cx="9177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4126" t="3944" r="15001" b="2678"/>
          <a:stretch/>
        </p:blipFill>
        <p:spPr>
          <a:xfrm>
            <a:off x="35496" y="0"/>
            <a:ext cx="911919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5876" t="5500" r="15001" b="423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0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Aplikasi</a:t>
            </a:r>
            <a:r>
              <a:rPr lang="en-US" b="1" dirty="0" smtClean="0"/>
              <a:t> di </a:t>
            </a:r>
            <a:r>
              <a:rPr lang="en-US" b="1" dirty="0" err="1" smtClean="0"/>
              <a:t>Industri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Diosgenin</a:t>
            </a:r>
            <a:r>
              <a:rPr lang="en-US" dirty="0" smtClean="0"/>
              <a:t> is starting material for manufacturing oral contraceptives &amp; sex hormones.</a:t>
            </a:r>
          </a:p>
          <a:p>
            <a:r>
              <a:rPr lang="en-US" dirty="0" err="1" smtClean="0"/>
              <a:t>Diosgenin</a:t>
            </a:r>
            <a:r>
              <a:rPr lang="en-US" dirty="0" smtClean="0"/>
              <a:t> can also synthesis by microbial fermentation to introduce oxygen into 11 alfa-position on </a:t>
            </a:r>
            <a:r>
              <a:rPr lang="en-US" dirty="0" err="1" smtClean="0"/>
              <a:t>pregnene</a:t>
            </a:r>
            <a:r>
              <a:rPr lang="en-US" dirty="0" smtClean="0"/>
              <a:t> nucleus.</a:t>
            </a:r>
            <a:endParaRPr lang="en-US" dirty="0"/>
          </a:p>
        </p:txBody>
      </p:sp>
      <p:pic>
        <p:nvPicPr>
          <p:cNvPr id="1026" name="Picture 2" descr="Image result for diosgen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16832"/>
            <a:ext cx="4041775" cy="228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6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Aktivitas Biologis Steroid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Sitotoksik terhadap sel tumor</a:t>
            </a:r>
          </a:p>
          <a:p>
            <a:r>
              <a:rPr lang="id-ID" dirty="0" smtClean="0"/>
              <a:t>Antimikroba</a:t>
            </a:r>
          </a:p>
          <a:p>
            <a:r>
              <a:rPr lang="id-ID" dirty="0" smtClean="0"/>
              <a:t>Memiliki kemampuan menginduksi apoptosis sel</a:t>
            </a:r>
          </a:p>
          <a:p>
            <a:r>
              <a:rPr lang="id-ID" dirty="0" smtClean="0"/>
              <a:t>Menghambat 5</a:t>
            </a:r>
            <a:r>
              <a:rPr lang="el-GR" dirty="0" smtClean="0"/>
              <a:t>α</a:t>
            </a:r>
            <a:r>
              <a:rPr lang="id-ID" dirty="0" smtClean="0"/>
              <a:t>-reductase pada biosintesis steroid</a:t>
            </a:r>
          </a:p>
          <a:p>
            <a:r>
              <a:rPr lang="id-ID" dirty="0" smtClean="0"/>
              <a:t>Menstimulasi perkembangan neuritis dan </a:t>
            </a:r>
            <a:r>
              <a:rPr lang="id-ID" i="1" dirty="0" smtClean="0"/>
              <a:t>differentiation of nerve cells</a:t>
            </a:r>
          </a:p>
          <a:p>
            <a:r>
              <a:rPr lang="id-ID" dirty="0" smtClean="0"/>
              <a:t>Antiinflamasi</a:t>
            </a:r>
          </a:p>
          <a:p>
            <a:r>
              <a:rPr lang="id-ID" dirty="0" smtClean="0"/>
              <a:t>Dll.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58251"/>
          </a:xfrm>
        </p:spPr>
        <p:txBody>
          <a:bodyPr/>
          <a:lstStyle/>
          <a:p>
            <a:r>
              <a:rPr lang="en-US" b="1" dirty="0" err="1" smtClean="0"/>
              <a:t>Isolasi</a:t>
            </a:r>
            <a:r>
              <a:rPr lang="en-US" b="1" dirty="0" smtClean="0"/>
              <a:t> Steroid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5876" t="16394" r="15001" b="2679"/>
          <a:stretch/>
        </p:blipFill>
        <p:spPr>
          <a:xfrm>
            <a:off x="381027" y="1143000"/>
            <a:ext cx="8381946" cy="5708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1143000"/>
            <a:ext cx="1944216" cy="4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98450" y="1010651"/>
            <a:ext cx="3888350" cy="4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Definisi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Steroid adalah suatu senyawa berinti siklopentano perhidrofenatrena yang molekulnya memiliki inti gabungan 3 cincin sikloheksana (Cincin A, B, C) dan 1 cincin siklopentana (cincin D) dengan 17 atom C.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52734" t="25000" r="6250" b="23750"/>
          <a:stretch>
            <a:fillRect/>
          </a:stretch>
        </p:blipFill>
        <p:spPr bwMode="auto">
          <a:xfrm>
            <a:off x="2103969" y="3055429"/>
            <a:ext cx="4936062" cy="361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Skrining</a:t>
            </a:r>
            <a:r>
              <a:rPr lang="en-US" b="1" dirty="0" smtClean="0"/>
              <a:t> </a:t>
            </a:r>
            <a:r>
              <a:rPr lang="en-US" b="1" dirty="0" err="1" smtClean="0"/>
              <a:t>gol</a:t>
            </a:r>
            <a:r>
              <a:rPr lang="en-US" b="1" dirty="0" smtClean="0"/>
              <a:t>. Steroid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7995829"/>
              </p:ext>
            </p:extLst>
          </p:nvPr>
        </p:nvGraphicFramePr>
        <p:xfrm>
          <a:off x="0" y="0"/>
          <a:ext cx="9144000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Steroid Isolation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8500" t="21063" r="15875"/>
          <a:stretch/>
        </p:blipFill>
        <p:spPr>
          <a:xfrm>
            <a:off x="457200" y="1239924"/>
            <a:ext cx="8307303" cy="56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8500" t="7056" r="17625"/>
          <a:stretch/>
        </p:blipFill>
        <p:spPr>
          <a:xfrm>
            <a:off x="490223" y="116632"/>
            <a:ext cx="8196577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Analisis</a:t>
            </a:r>
            <a:r>
              <a:rPr lang="en-US" b="1" dirty="0" smtClean="0"/>
              <a:t> 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KLT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umumnya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sulit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noda</a:t>
            </a:r>
            <a:r>
              <a:rPr lang="en-US" sz="2800" dirty="0" smtClean="0">
                <a:sym typeface="Wingdings" panose="05000000000000000000" pitchFamily="2" charset="2"/>
              </a:rPr>
              <a:t> &amp; </a:t>
            </a:r>
            <a:r>
              <a:rPr lang="en-US" sz="2800" dirty="0" err="1" smtClean="0">
                <a:sym typeface="Wingdings" panose="05000000000000000000" pitchFamily="2" charset="2"/>
              </a:rPr>
              <a:t>Rf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sama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sym typeface="Wingdings" panose="05000000000000000000" pitchFamily="2" charset="2"/>
              </a:rPr>
              <a:t>ex: </a:t>
            </a:r>
            <a:r>
              <a:rPr lang="en-US" sz="2800" dirty="0" err="1" smtClean="0">
                <a:sym typeface="Wingdings" panose="05000000000000000000" pitchFamily="2" charset="2"/>
              </a:rPr>
              <a:t>kolesterol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kampesterol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stigmasterol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sitosterol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KG (GC)  </a:t>
            </a:r>
            <a:r>
              <a:rPr lang="en-US" sz="2800" dirty="0" err="1" smtClean="0">
                <a:sym typeface="Wingdings" panose="05000000000000000000" pitchFamily="2" charset="2"/>
              </a:rPr>
              <a:t>butuh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derivatisasi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reagen</a:t>
            </a:r>
            <a:r>
              <a:rPr lang="en-US" sz="2800" dirty="0" smtClean="0">
                <a:sym typeface="Wingdings" panose="05000000000000000000" pitchFamily="2" charset="2"/>
              </a:rPr>
              <a:t> &gt;&gt;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KCKT (HPLC)  </a:t>
            </a:r>
            <a:r>
              <a:rPr lang="en-US" sz="2800" dirty="0" err="1" smtClean="0">
                <a:sym typeface="Wingdings" panose="05000000000000000000" pitchFamily="2" charset="2"/>
              </a:rPr>
              <a:t>struktur</a:t>
            </a:r>
            <a:r>
              <a:rPr lang="en-US" sz="2800" dirty="0" smtClean="0">
                <a:sym typeface="Wingdings" panose="05000000000000000000" pitchFamily="2" charset="2"/>
              </a:rPr>
              <a:t> sterol  &lt;&lt; </a:t>
            </a:r>
            <a:r>
              <a:rPr lang="en-US" sz="2800" dirty="0" err="1" smtClean="0">
                <a:sym typeface="Wingdings" panose="05000000000000000000" pitchFamily="2" charset="2"/>
              </a:rPr>
              <a:t>kromofor</a:t>
            </a:r>
            <a:r>
              <a:rPr lang="en-US" sz="2800" dirty="0" smtClean="0">
                <a:sym typeface="Wingdings" panose="05000000000000000000" pitchFamily="2" charset="2"/>
              </a:rPr>
              <a:t>  KCKT – UV </a:t>
            </a:r>
            <a:r>
              <a:rPr lang="en-US" sz="2800" dirty="0" err="1" smtClean="0">
                <a:sym typeface="Wingdings" panose="05000000000000000000" pitchFamily="2" charset="2"/>
              </a:rPr>
              <a:t>sulit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1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Analisis</a:t>
            </a:r>
            <a:r>
              <a:rPr lang="en-US" b="1" dirty="0" smtClean="0"/>
              <a:t> Steroid </a:t>
            </a:r>
            <a:r>
              <a:rPr lang="en-US" b="1" dirty="0" err="1" smtClean="0"/>
              <a:t>dengan</a:t>
            </a:r>
            <a:r>
              <a:rPr lang="en-US" b="1" dirty="0" smtClean="0"/>
              <a:t> KLT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Fase</a:t>
            </a:r>
            <a:r>
              <a:rPr lang="en-US" sz="2800" dirty="0" smtClean="0"/>
              <a:t> </a:t>
            </a:r>
            <a:r>
              <a:rPr lang="en-US" sz="2800" dirty="0" err="1" smtClean="0"/>
              <a:t>diam</a:t>
            </a:r>
            <a:r>
              <a:rPr lang="en-US" sz="2800" dirty="0" smtClean="0"/>
              <a:t> : silica gel</a:t>
            </a:r>
          </a:p>
          <a:p>
            <a:r>
              <a:rPr lang="en-US" sz="2800" dirty="0" err="1" smtClean="0"/>
              <a:t>Fase</a:t>
            </a:r>
            <a:r>
              <a:rPr lang="en-US" sz="2800" dirty="0" smtClean="0"/>
              <a:t> </a:t>
            </a:r>
            <a:r>
              <a:rPr lang="en-US" sz="2800" dirty="0" err="1" smtClean="0"/>
              <a:t>gerak</a:t>
            </a:r>
            <a:r>
              <a:rPr lang="en-US" sz="2800" dirty="0" smtClean="0"/>
              <a:t> : CHCL3-EtOAc (4:1)</a:t>
            </a:r>
          </a:p>
          <a:p>
            <a:r>
              <a:rPr lang="en-US" sz="2800" dirty="0" err="1" smtClean="0"/>
              <a:t>Penampak</a:t>
            </a:r>
            <a:r>
              <a:rPr lang="en-US" sz="2800" dirty="0" smtClean="0"/>
              <a:t> </a:t>
            </a:r>
            <a:r>
              <a:rPr lang="en-US" sz="2800" dirty="0" err="1" smtClean="0"/>
              <a:t>noda</a:t>
            </a:r>
            <a:r>
              <a:rPr lang="en-US" sz="2800" dirty="0" smtClean="0"/>
              <a:t> :  Anisaldehid-H2SO4, </a:t>
            </a:r>
            <a:r>
              <a:rPr lang="en-US" sz="2800" dirty="0" err="1" smtClean="0"/>
              <a:t>dipanaskan</a:t>
            </a:r>
            <a:r>
              <a:rPr lang="en-US" sz="2800" dirty="0" smtClean="0"/>
              <a:t> 10’</a:t>
            </a:r>
          </a:p>
          <a:p>
            <a:r>
              <a:rPr lang="en-US" sz="2800" dirty="0" smtClean="0"/>
              <a:t>Noda : </a:t>
            </a:r>
            <a:r>
              <a:rPr lang="en-US" sz="2800" dirty="0" err="1" smtClean="0"/>
              <a:t>ungu-biru</a:t>
            </a:r>
            <a:r>
              <a:rPr lang="en-US" sz="2800" dirty="0" smtClean="0"/>
              <a:t> </a:t>
            </a:r>
            <a:r>
              <a:rPr lang="en-US" sz="2800" dirty="0" err="1" smtClean="0"/>
              <a:t>ungu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89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Analisis</a:t>
            </a:r>
            <a:r>
              <a:rPr lang="en-US" b="1" dirty="0" smtClean="0"/>
              <a:t> Steroid denga KG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Preparasi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endParaRPr lang="en-US" dirty="0" smtClean="0"/>
          </a:p>
          <a:p>
            <a:r>
              <a:rPr lang="en-US" dirty="0" smtClean="0"/>
              <a:t>Oil samples (1,5 g) were weighed into a small beaker and transferred by aid of n-hexane (2 x 5 mL), rinsing onto a silica gel </a:t>
            </a:r>
            <a:r>
              <a:rPr lang="en-US" dirty="0" err="1" smtClean="0"/>
              <a:t>comumn</a:t>
            </a:r>
            <a:r>
              <a:rPr lang="en-US" dirty="0" smtClean="0"/>
              <a:t> (15 g silica, column 2,5 cm </a:t>
            </a:r>
            <a:r>
              <a:rPr lang="en-US" dirty="0" err="1" smtClean="0"/>
              <a:t>i.d.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Elution started with 75 mL n-hexane/ethyl acetate (90:10 </a:t>
            </a:r>
            <a:r>
              <a:rPr lang="en-US" dirty="0" err="1" smtClean="0"/>
              <a:t>vol</a:t>
            </a:r>
            <a:r>
              <a:rPr lang="en-US" dirty="0" smtClean="0"/>
              <a:t>/</a:t>
            </a:r>
            <a:r>
              <a:rPr lang="en-US" dirty="0" err="1" smtClean="0"/>
              <a:t>vol</a:t>
            </a:r>
            <a:r>
              <a:rPr lang="en-US" dirty="0" smtClean="0"/>
              <a:t>) to collect the </a:t>
            </a:r>
            <a:r>
              <a:rPr lang="en-US" dirty="0" err="1" smtClean="0"/>
              <a:t>steryl</a:t>
            </a:r>
            <a:r>
              <a:rPr lang="en-US" dirty="0" smtClean="0"/>
              <a:t> ester fraction, followed by elution with 75 mL n-hexane/diethyl ether/ethanol (25:25:50 by </a:t>
            </a:r>
            <a:r>
              <a:rPr lang="en-US" dirty="0" err="1" smtClean="0"/>
              <a:t>vol</a:t>
            </a:r>
            <a:r>
              <a:rPr lang="en-US" dirty="0" smtClean="0"/>
              <a:t>) for collection of the free sterol fraction.</a:t>
            </a:r>
          </a:p>
          <a:p>
            <a:r>
              <a:rPr lang="en-US" dirty="0" smtClean="0"/>
              <a:t>After evaporation of the solvent, both fractions were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saponified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extracted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derivatized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6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Analisis</a:t>
            </a:r>
            <a:r>
              <a:rPr lang="en-US" b="1" dirty="0" smtClean="0"/>
              <a:t> Steroid </a:t>
            </a:r>
            <a:r>
              <a:rPr lang="en-US" b="1" dirty="0" err="1" smtClean="0"/>
              <a:t>dengan</a:t>
            </a:r>
            <a:r>
              <a:rPr lang="en-US" b="1" dirty="0" smtClean="0"/>
              <a:t> KG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endParaRPr lang="en-US" dirty="0" smtClean="0"/>
          </a:p>
          <a:p>
            <a:r>
              <a:rPr lang="en-US" dirty="0" smtClean="0"/>
              <a:t>KG : HP 6890 series GC (Hewlett-Packard)</a:t>
            </a:r>
          </a:p>
          <a:p>
            <a:r>
              <a:rPr lang="en-US" dirty="0" err="1" smtClean="0"/>
              <a:t>Kolom</a:t>
            </a:r>
            <a:r>
              <a:rPr lang="en-US" dirty="0" smtClean="0"/>
              <a:t> : </a:t>
            </a:r>
            <a:r>
              <a:rPr lang="en-US" dirty="0" err="1" smtClean="0"/>
              <a:t>Alltech</a:t>
            </a:r>
            <a:r>
              <a:rPr lang="en-US" dirty="0" smtClean="0"/>
              <a:t> EC5 capillary column (30 m x 0.25 mm, 0.25 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m; </a:t>
            </a:r>
            <a:r>
              <a:rPr lang="en-US" dirty="0" err="1" smtClean="0">
                <a:cs typeface="Times New Roman" panose="02020603050405020304" pitchFamily="18" charset="0"/>
              </a:rPr>
              <a:t>Alltech</a:t>
            </a:r>
            <a:r>
              <a:rPr lang="en-US" dirty="0" smtClean="0">
                <a:cs typeface="Times New Roman" panose="02020603050405020304" pitchFamily="18" charset="0"/>
              </a:rPr>
              <a:t>, Deerfield, IL)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Gas </a:t>
            </a:r>
            <a:r>
              <a:rPr lang="en-US" dirty="0" err="1" smtClean="0">
                <a:cs typeface="Times New Roman" panose="02020603050405020304" pitchFamily="18" charset="0"/>
              </a:rPr>
              <a:t>pembawa</a:t>
            </a:r>
            <a:r>
              <a:rPr lang="en-US" dirty="0" smtClean="0">
                <a:cs typeface="Times New Roman" panose="02020603050405020304" pitchFamily="18" charset="0"/>
              </a:rPr>
              <a:t> : helium 124.8 </a:t>
            </a:r>
            <a:r>
              <a:rPr lang="en-US" dirty="0" err="1" smtClean="0">
                <a:cs typeface="Times New Roman" panose="02020603050405020304" pitchFamily="18" charset="0"/>
              </a:rPr>
              <a:t>kPa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Split ratio of 15:1</a:t>
            </a:r>
          </a:p>
          <a:p>
            <a:r>
              <a:rPr lang="en-US" dirty="0" err="1" smtClean="0">
                <a:cs typeface="Times New Roman" panose="02020603050405020304" pitchFamily="18" charset="0"/>
              </a:rPr>
              <a:t>Suhu</a:t>
            </a:r>
            <a:r>
              <a:rPr lang="en-US" dirty="0" smtClean="0">
                <a:cs typeface="Times New Roman" panose="02020603050405020304" pitchFamily="18" charset="0"/>
              </a:rPr>
              <a:t> oven </a:t>
            </a:r>
            <a:r>
              <a:rPr lang="en-US" dirty="0" err="1" smtClean="0">
                <a:cs typeface="Times New Roman" panose="02020603050405020304" pitchFamily="18" charset="0"/>
              </a:rPr>
              <a:t>awal</a:t>
            </a:r>
            <a:r>
              <a:rPr lang="en-US" dirty="0" smtClean="0">
                <a:cs typeface="Times New Roman" panose="02020603050405020304" pitchFamily="18" charset="0"/>
              </a:rPr>
              <a:t> : 290 </a:t>
            </a:r>
            <a:r>
              <a:rPr lang="en-US" dirty="0" err="1" smtClean="0">
                <a:cs typeface="Times New Roman" panose="02020603050405020304" pitchFamily="18" charset="0"/>
              </a:rPr>
              <a:t>oC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selama</a:t>
            </a:r>
            <a:r>
              <a:rPr lang="en-US" dirty="0" smtClean="0">
                <a:cs typeface="Times New Roman" panose="02020603050405020304" pitchFamily="18" charset="0"/>
              </a:rPr>
              <a:t> 20’, di </a:t>
            </a:r>
            <a:r>
              <a:rPr lang="en-US" dirty="0" err="1" smtClean="0">
                <a:cs typeface="Times New Roman" panose="02020603050405020304" pitchFamily="18" charset="0"/>
              </a:rPr>
              <a:t>tingkatkan</a:t>
            </a:r>
            <a:r>
              <a:rPr lang="en-US" dirty="0" smtClean="0">
                <a:cs typeface="Times New Roman" panose="02020603050405020304" pitchFamily="18" charset="0"/>
              </a:rPr>
              <a:t> 10oC/</a:t>
            </a:r>
            <a:r>
              <a:rPr lang="en-US" dirty="0" err="1" smtClean="0">
                <a:cs typeface="Times New Roman" panose="02020603050405020304" pitchFamily="18" charset="0"/>
              </a:rPr>
              <a:t>menit</a:t>
            </a:r>
            <a:r>
              <a:rPr lang="en-US" dirty="0" smtClean="0">
                <a:cs typeface="Times New Roman" panose="02020603050405020304" pitchFamily="18" charset="0"/>
              </a:rPr>
              <a:t> s/d 300oC </a:t>
            </a:r>
            <a:r>
              <a:rPr lang="en-US" dirty="0" err="1" smtClean="0">
                <a:cs typeface="Times New Roman" panose="02020603050405020304" pitchFamily="18" charset="0"/>
              </a:rPr>
              <a:t>selama</a:t>
            </a:r>
            <a:r>
              <a:rPr lang="en-US" dirty="0" smtClean="0">
                <a:cs typeface="Times New Roman" panose="02020603050405020304" pitchFamily="18" charset="0"/>
              </a:rPr>
              <a:t> 10’.</a:t>
            </a:r>
          </a:p>
          <a:p>
            <a:r>
              <a:rPr lang="en-US" dirty="0" err="1" smtClean="0">
                <a:cs typeface="Times New Roman" panose="02020603050405020304" pitchFamily="18" charset="0"/>
              </a:rPr>
              <a:t>Detektor</a:t>
            </a:r>
            <a:r>
              <a:rPr lang="en-US" dirty="0" smtClean="0">
                <a:cs typeface="Times New Roman" panose="02020603050405020304" pitchFamily="18" charset="0"/>
              </a:rPr>
              <a:t> : flame ionization detector (FID) </a:t>
            </a:r>
            <a:r>
              <a:rPr lang="en-US" dirty="0" err="1" smtClean="0">
                <a:cs typeface="Times New Roman" panose="02020603050405020304" pitchFamily="18" charset="0"/>
              </a:rPr>
              <a:t>pada</a:t>
            </a:r>
            <a:r>
              <a:rPr lang="en-US" dirty="0" smtClean="0">
                <a:cs typeface="Times New Roman" panose="02020603050405020304" pitchFamily="18" charset="0"/>
              </a:rPr>
              <a:t> 360 </a:t>
            </a:r>
            <a:r>
              <a:rPr lang="en-US" dirty="0" err="1" smtClean="0">
                <a:cs typeface="Times New Roman" panose="02020603050405020304" pitchFamily="18" charset="0"/>
              </a:rPr>
              <a:t>oC.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0075" t="5762" r="19288"/>
          <a:stretch/>
        </p:blipFill>
        <p:spPr>
          <a:xfrm>
            <a:off x="35496" y="188640"/>
            <a:ext cx="9036495" cy="66693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2400" y="147358"/>
            <a:ext cx="971600" cy="112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496" y="147358"/>
            <a:ext cx="658416" cy="105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Fitosterol</a:t>
            </a:r>
            <a:r>
              <a:rPr lang="en-US" dirty="0"/>
              <a:t> dg KCKT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Plante</a:t>
            </a:r>
            <a:r>
              <a:rPr lang="en-US" sz="2000" dirty="0" smtClean="0"/>
              <a:t> </a:t>
            </a:r>
            <a:r>
              <a:rPr lang="en-US" sz="2000" i="1" dirty="0" smtClean="0"/>
              <a:t>et al</a:t>
            </a:r>
            <a:r>
              <a:rPr lang="en-US" sz="2000" dirty="0" smtClean="0"/>
              <a:t>., 2010) ESA-A </a:t>
            </a:r>
            <a:r>
              <a:rPr lang="en-US" sz="2000" dirty="0" err="1" smtClean="0"/>
              <a:t>Dionex</a:t>
            </a:r>
            <a:r>
              <a:rPr lang="en-US" sz="2000" dirty="0" smtClean="0"/>
              <a:t> Company, Chelmsford, MA, USA.</a:t>
            </a:r>
            <a:endParaRPr lang="en-US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5875" t="21490" r="16750" b="5064"/>
          <a:stretch/>
        </p:blipFill>
        <p:spPr>
          <a:xfrm>
            <a:off x="457200" y="1700808"/>
            <a:ext cx="836327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3250" t="5500" r="12376" b="4235"/>
          <a:stretch/>
        </p:blipFill>
        <p:spPr>
          <a:xfrm>
            <a:off x="4862" y="0"/>
            <a:ext cx="914088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053"/>
          <a:stretch>
            <a:fillRect/>
          </a:stretch>
        </p:blipFill>
        <p:spPr bwMode="auto">
          <a:xfrm>
            <a:off x="5733443" y="4214818"/>
            <a:ext cx="3410558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/>
          <a:lstStyle/>
          <a:p>
            <a:r>
              <a:rPr lang="id-ID" b="1" dirty="0" smtClean="0"/>
              <a:t>Karakteristik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5400676"/>
          </a:xfrm>
        </p:spPr>
        <p:txBody>
          <a:bodyPr>
            <a:normAutofit/>
          </a:bodyPr>
          <a:lstStyle/>
          <a:p>
            <a:r>
              <a:rPr lang="id-ID" dirty="0" smtClean="0"/>
              <a:t>Karakteristik steroid:</a:t>
            </a:r>
          </a:p>
          <a:p>
            <a:pPr lvl="1"/>
            <a:r>
              <a:rPr lang="id-ID" dirty="0" smtClean="0"/>
              <a:t>Substitusi oksigen pada atom C – 3, suatu sifat khas steroid alam.</a:t>
            </a:r>
          </a:p>
          <a:p>
            <a:pPr lvl="1"/>
            <a:r>
              <a:rPr lang="id-ID" dirty="0" smtClean="0"/>
              <a:t>Substitusi gugus metil angular pada atom C – 10 dan C – 13 yang dikenal dengan atom C – 18 dan C – 19 </a:t>
            </a:r>
            <a:r>
              <a:rPr lang="id-ID" dirty="0" smtClean="0"/>
              <a:t>berturut-turut </a:t>
            </a:r>
            <a:r>
              <a:rPr lang="id-ID" dirty="0" smtClean="0"/>
              <a:t>kecuali pada senyawa steroid dengan cincin A berbetuk benzenoid (ex: estrogen).</a:t>
            </a:r>
          </a:p>
          <a:p>
            <a:pPr lvl="1"/>
            <a:r>
              <a:rPr lang="id-ID" dirty="0" smtClean="0"/>
              <a:t>Kemungkinan substitusi gugus alifatik (R) pada atom C – 17, yg dapat diklasifikasikan menjadi:</a:t>
            </a:r>
          </a:p>
          <a:p>
            <a:pPr lvl="2"/>
            <a:r>
              <a:rPr lang="id-ID" dirty="0" smtClean="0"/>
              <a:t>Golongan sterol, Gol. Asam empedu, </a:t>
            </a:r>
          </a:p>
          <a:p>
            <a:pPr lvl="2">
              <a:buNone/>
            </a:pPr>
            <a:r>
              <a:rPr lang="id-ID" dirty="0" smtClean="0"/>
              <a:t>Gol. Hormon adrenokortikoid, gol. progesteron, </a:t>
            </a:r>
          </a:p>
          <a:p>
            <a:pPr lvl="2">
              <a:buNone/>
            </a:pPr>
            <a:r>
              <a:rPr lang="id-ID" dirty="0" smtClean="0"/>
              <a:t>Gol. Estrogen, Gol. Androgen.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011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Animal Material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Sampel gorgonian coral (</a:t>
            </a:r>
            <a:r>
              <a:rPr lang="id-ID" i="1" dirty="0" smtClean="0"/>
              <a:t>Menella woodin</a:t>
            </a:r>
            <a:r>
              <a:rPr lang="id-ID" i="1" dirty="0"/>
              <a:t> </a:t>
            </a:r>
            <a:r>
              <a:rPr lang="id-ID" dirty="0" smtClean="0"/>
              <a:t>Grasshoff) diperoleh di dekat pulau Coto, Provinsi Quang Ninh, Vietnam, pada april 2014 pada kedalaman 15 m.</a:t>
            </a:r>
          </a:p>
          <a:p>
            <a:r>
              <a:rPr lang="id-ID" dirty="0" smtClean="0"/>
              <a:t>Sampel langsung di bekukan (</a:t>
            </a:r>
            <a:r>
              <a:rPr lang="id-ID" i="1" dirty="0" smtClean="0"/>
              <a:t>freeze dried) </a:t>
            </a:r>
            <a:r>
              <a:rPr lang="id-ID" dirty="0" smtClean="0"/>
              <a:t>setelah dikumpulkan.</a:t>
            </a:r>
          </a:p>
          <a:p>
            <a:r>
              <a:rPr lang="id-ID" sz="1800" dirty="0" smtClean="0">
                <a:hlinkClick r:id="rId2"/>
              </a:rPr>
              <a:t>Animalia</a:t>
            </a:r>
            <a:r>
              <a:rPr lang="id-ID" sz="1800" dirty="0" smtClean="0"/>
              <a:t> (Kingdom) &gt; </a:t>
            </a:r>
            <a:r>
              <a:rPr lang="id-ID" sz="1800" dirty="0" smtClean="0">
                <a:hlinkClick r:id="rId3"/>
              </a:rPr>
              <a:t>Cnidaria</a:t>
            </a:r>
            <a:r>
              <a:rPr lang="id-ID" sz="1800" dirty="0" smtClean="0"/>
              <a:t> (Phylum) &gt; </a:t>
            </a:r>
            <a:r>
              <a:rPr lang="id-ID" sz="1800" dirty="0" smtClean="0">
                <a:hlinkClick r:id="rId4"/>
              </a:rPr>
              <a:t>Anthozoa</a:t>
            </a:r>
            <a:r>
              <a:rPr lang="id-ID" sz="1800" dirty="0" smtClean="0"/>
              <a:t> (Class) &gt; </a:t>
            </a:r>
            <a:r>
              <a:rPr lang="id-ID" sz="1800" dirty="0" smtClean="0">
                <a:hlinkClick r:id="rId5"/>
              </a:rPr>
              <a:t>Octocorallia</a:t>
            </a:r>
            <a:r>
              <a:rPr lang="id-ID" sz="1800" dirty="0" smtClean="0"/>
              <a:t> (Subclass) &gt; </a:t>
            </a:r>
            <a:r>
              <a:rPr lang="id-ID" sz="1800" dirty="0" smtClean="0">
                <a:hlinkClick r:id="rId6"/>
              </a:rPr>
              <a:t>Alcyonacea</a:t>
            </a:r>
            <a:r>
              <a:rPr lang="id-ID" sz="1800" dirty="0" smtClean="0"/>
              <a:t> (Order) &gt; </a:t>
            </a:r>
          </a:p>
          <a:p>
            <a:pPr>
              <a:buNone/>
            </a:pPr>
            <a:r>
              <a:rPr lang="id-ID" sz="1800" dirty="0" smtClean="0">
                <a:hlinkClick r:id="rId7"/>
              </a:rPr>
              <a:t>	Holaxonia</a:t>
            </a:r>
            <a:r>
              <a:rPr lang="id-ID" sz="1800" dirty="0" smtClean="0"/>
              <a:t> (Suborder) &gt; </a:t>
            </a:r>
            <a:r>
              <a:rPr lang="id-ID" sz="1800" dirty="0" smtClean="0">
                <a:hlinkClick r:id="rId8"/>
              </a:rPr>
              <a:t>Plexauridae</a:t>
            </a:r>
            <a:r>
              <a:rPr lang="id-ID" sz="1800" dirty="0" smtClean="0"/>
              <a:t> (Family) &gt; </a:t>
            </a:r>
          </a:p>
          <a:p>
            <a:pPr>
              <a:buNone/>
            </a:pPr>
            <a:r>
              <a:rPr lang="id-ID" sz="1800" i="1" dirty="0" smtClean="0">
                <a:hlinkClick r:id="rId9"/>
              </a:rPr>
              <a:t>	Menella</a:t>
            </a:r>
            <a:r>
              <a:rPr lang="id-ID" sz="1800" dirty="0" smtClean="0"/>
              <a:t> (Genus) &gt; </a:t>
            </a:r>
            <a:r>
              <a:rPr lang="id-ID" sz="1800" i="1" dirty="0" smtClean="0">
                <a:hlinkClick r:id="rId10"/>
              </a:rPr>
              <a:t>Menella woodin</a:t>
            </a:r>
            <a:r>
              <a:rPr lang="id-ID" sz="1800" dirty="0" smtClean="0"/>
              <a:t> (Species</a:t>
            </a:r>
            <a:r>
              <a:rPr lang="id-ID" dirty="0" smtClean="0"/>
              <a:t>)</a:t>
            </a:r>
            <a:endParaRPr lang="id-ID" dirty="0"/>
          </a:p>
        </p:txBody>
      </p:sp>
      <p:pic>
        <p:nvPicPr>
          <p:cNvPr id="30722" name="Picture 2" descr="http://www.gorgonien-lexikon.com/files/images/menell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60063" y="3786190"/>
            <a:ext cx="381253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id-ID" b="1" dirty="0" smtClean="0"/>
              <a:t>Ekstraksi dan Isolasi</a:t>
            </a:r>
            <a:endParaRPr lang="id-ID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1536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725470"/>
          </a:xfrm>
        </p:spPr>
        <p:txBody>
          <a:bodyPr>
            <a:normAutofit/>
          </a:bodyPr>
          <a:lstStyle/>
          <a:p>
            <a:r>
              <a:rPr lang="id-ID" b="1" dirty="0" smtClean="0"/>
              <a:t>Con’d..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572560" cy="5500726"/>
          </a:xfrm>
        </p:spPr>
        <p:txBody>
          <a:bodyPr>
            <a:noAutofit/>
          </a:bodyPr>
          <a:lstStyle/>
          <a:p>
            <a:r>
              <a:rPr lang="id-ID" sz="2150" dirty="0" smtClean="0"/>
              <a:t>Fraksi H4 dipisahkan dengan MPLC (laju alir 60 mL/min, kloroform/metanol, 5</a:t>
            </a:r>
            <a:r>
              <a:rPr lang="id-ID" sz="2150" dirty="0" smtClean="0">
                <a:sym typeface="Wingdings" pitchFamily="2" charset="2"/>
              </a:rPr>
              <a:t>100%) </a:t>
            </a:r>
            <a:r>
              <a:rPr lang="id-ID" sz="2150" dirty="0" smtClean="0"/>
              <a:t>didapatkan 5 yield subfraksi (H4A-H4E). </a:t>
            </a:r>
          </a:p>
          <a:p>
            <a:r>
              <a:rPr lang="id-ID" sz="2150" dirty="0" smtClean="0"/>
              <a:t>Subfraksi H4D dianalisis lagi dengan MPLC (diklorometana/metanol, 20:1) untuk mendapatkan 2 fraksi yang lebih kecil, y.i H4D1 dan H4D2. </a:t>
            </a:r>
          </a:p>
          <a:p>
            <a:r>
              <a:rPr lang="id-ID" sz="2150" dirty="0" smtClean="0"/>
              <a:t>Fraksi H4D1 kemudian dimurnikan dengan MPLC (heksan/aseton, 5:2) untuk mendapatkan 4 subfraksi H4D1A-H4D1E.</a:t>
            </a:r>
          </a:p>
          <a:p>
            <a:r>
              <a:rPr lang="id-ID" sz="2150" dirty="0" smtClean="0"/>
              <a:t>Subfraksi H4D1B dipisahkan dengan kromatografi kolom Si gel yang dieluasi dengan diklorometana/metanol, 25:1 untuk mendapatkan 5 subfraksi H4D1B1-H4D1B5.</a:t>
            </a:r>
          </a:p>
          <a:p>
            <a:r>
              <a:rPr lang="id-ID" sz="2150" dirty="0" smtClean="0"/>
              <a:t>Subfraksi H4D1B5 dimurnikan  dengan RP HPLC (C18 YMC-Pack) menggunakan isokratik eluasi dengan asetonitril/air, 85:11, laju alir 1,5 mL/min untuk mendapatkan senyawa 7 dan subfraksi H4D1B5.13. </a:t>
            </a:r>
          </a:p>
          <a:p>
            <a:r>
              <a:rPr lang="id-ID" sz="2150" dirty="0" smtClean="0"/>
              <a:t>Subfraksi H4D1B5.13 dimurnikan dengan HPLC menggunakan kolom semi preparatif yang sama pada eluasi isokratik dengan etanol/air, 90:10, laju alir 1,5 mL/min untuk mendapatkan </a:t>
            </a:r>
            <a:r>
              <a:rPr lang="id-ID" sz="2150" b="1" dirty="0" smtClean="0"/>
              <a:t>senyawa 5</a:t>
            </a:r>
            <a:r>
              <a:rPr lang="id-ID" sz="2150" dirty="0" smtClean="0"/>
              <a:t> dan </a:t>
            </a:r>
            <a:r>
              <a:rPr lang="id-ID" sz="2150" b="1" dirty="0" smtClean="0"/>
              <a:t>1</a:t>
            </a:r>
            <a:r>
              <a:rPr lang="id-ID" sz="215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Con’d..</a:t>
            </a:r>
            <a:endParaRPr lang="id-ID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143536"/>
          </a:xfrm>
        </p:spPr>
        <p:txBody>
          <a:bodyPr>
            <a:noAutofit/>
          </a:bodyPr>
          <a:lstStyle/>
          <a:p>
            <a:r>
              <a:rPr lang="id-ID" sz="2500" dirty="0" smtClean="0"/>
              <a:t>Subfraksi H4D1C kemudian dipisahkan dengan kolom kromatografi pada kolom YMC yang sama dengan sistem eluen fase gerak aseton /air, 3:1 untuk mendapatkan yield dari 3 fraksi yang lebih kecil H4D1C1-H4D1C3. </a:t>
            </a:r>
          </a:p>
          <a:p>
            <a:r>
              <a:rPr lang="id-ID" sz="2500" dirty="0" smtClean="0"/>
              <a:t>Fraksi H4D1C2 dimurnikan dengan HPLC semi preparatif pada kolom yang sama dengan eluasi isokratik dengan metanol/air, 90:10, laju alir 1,5 mL/min untuk mendapatkan </a:t>
            </a:r>
            <a:r>
              <a:rPr lang="id-ID" sz="2500" b="1" dirty="0" smtClean="0"/>
              <a:t>senyawa 4, 3 </a:t>
            </a:r>
            <a:r>
              <a:rPr lang="id-ID" sz="2500" dirty="0" smtClean="0"/>
              <a:t>dan subfraksi H4D1C2.5.</a:t>
            </a:r>
          </a:p>
          <a:p>
            <a:r>
              <a:rPr lang="id-ID" sz="2500" dirty="0" smtClean="0"/>
              <a:t>Subfraksi H4D1C2.5 dipisahkan dengan kolom RP HPLC menggunakan eluasi isokratik dengan asetonitril/air, 75:25, laju alir 0,6 ml/min untuk mendapatkan </a:t>
            </a:r>
            <a:r>
              <a:rPr lang="id-ID" sz="2500" b="1" dirty="0" smtClean="0"/>
              <a:t>senyawa 2 dan 6</a:t>
            </a:r>
            <a:r>
              <a:rPr lang="id-ID" sz="2500" dirty="0" smtClean="0"/>
              <a:t>. </a:t>
            </a:r>
          </a:p>
          <a:p>
            <a:r>
              <a:rPr lang="id-ID" sz="2500" dirty="0" smtClean="0"/>
              <a:t>Struktur senyawa dianalisis dengan NMR dan Spektroskopi Massa.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/>
          </a:bodyPr>
          <a:lstStyle/>
          <a:p>
            <a:r>
              <a:rPr lang="id-ID" b="1" dirty="0" smtClean="0"/>
              <a:t>Con’d..</a:t>
            </a:r>
            <a:endParaRPr lang="id-ID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9524"/>
          <a:stretch>
            <a:fillRect/>
          </a:stretch>
        </p:blipFill>
        <p:spPr bwMode="auto">
          <a:xfrm>
            <a:off x="642910" y="857233"/>
            <a:ext cx="785818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8596" y="4786322"/>
            <a:ext cx="82296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742950" lvl="0" indent="-742950">
              <a:spcBef>
                <a:spcPct val="0"/>
              </a:spcBef>
              <a:buAutoNum type="arabicPeriod"/>
            </a:pPr>
            <a:r>
              <a:rPr lang="en-US" sz="2000" dirty="0" err="1" smtClean="0"/>
              <a:t>Menellsteroid</a:t>
            </a:r>
            <a:r>
              <a:rPr lang="en-US" sz="2000" dirty="0" smtClean="0"/>
              <a:t> E (1b ,3b ,5 a,11b -tetrahydroxycholestan-6-one)</a:t>
            </a:r>
            <a:endParaRPr lang="id-ID" sz="2000" dirty="0" smtClean="0"/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id-ID" sz="2000" dirty="0" smtClean="0"/>
              <a:t>Menellsteroid F (cholest-24-ene-3 b,5 a,6 b,11b -tetraol)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id-ID" sz="2000" dirty="0" smtClean="0"/>
              <a:t>2.3.3. Menellsteroid G (24-methylcholest-24(28)-ene-3b ,5 a ,6b , 11b-tetraol) (3)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en-US" sz="2000" dirty="0" smtClean="0"/>
              <a:t>2.3.4. </a:t>
            </a:r>
            <a:r>
              <a:rPr lang="en-US" sz="2000" dirty="0" err="1" smtClean="0"/>
              <a:t>Menellsteroid</a:t>
            </a:r>
            <a:r>
              <a:rPr lang="en-US" sz="2000" dirty="0" smtClean="0"/>
              <a:t> H (24-nor-cholest-22(E)-ene-3b ,5 a ,6b ,11btetraol) (4)</a:t>
            </a:r>
            <a:endParaRPr lang="id-ID" sz="2000" dirty="0" smtClean="0"/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id-ID" sz="2000" dirty="0" smtClean="0">
                <a:latin typeface="+mj-lt"/>
                <a:ea typeface="+mj-ea"/>
                <a:cs typeface="+mj-cs"/>
              </a:rPr>
              <a:t>Previously known cholest3b,5 a ,6b,11b –tetraol 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id-ID" sz="2000" dirty="0" smtClean="0">
                <a:latin typeface="+mj-lt"/>
                <a:ea typeface="+mj-ea"/>
                <a:cs typeface="+mj-cs"/>
              </a:rPr>
              <a:t>Menellsteroid B earlier isolated from other gorgonian corals 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id-ID" sz="2000" dirty="0" smtClean="0">
                <a:latin typeface="+mj-lt"/>
                <a:ea typeface="+mj-ea"/>
                <a:cs typeface="+mj-cs"/>
              </a:rPr>
              <a:t>(22E,24 S)-24-methyl5 a-cholesta-7,22-diene-3b,5,6b ,9-tetraol, earlier isolated from the sponge Spongia ofﬁcinalis and from the fungus </a:t>
            </a:r>
            <a:r>
              <a:rPr lang="id-ID" sz="2000" i="1" dirty="0" smtClean="0">
                <a:latin typeface="+mj-lt"/>
                <a:ea typeface="+mj-ea"/>
                <a:cs typeface="+mj-cs"/>
              </a:rPr>
              <a:t>Russula rosacea</a:t>
            </a:r>
            <a:r>
              <a:rPr lang="id-ID" sz="2000" dirty="0" smtClean="0">
                <a:latin typeface="+mj-lt"/>
                <a:ea typeface="+mj-ea"/>
                <a:cs typeface="+mj-cs"/>
              </a:rPr>
              <a:t>.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Pengujian Aktivitas</a:t>
            </a: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Steroid polar hasil isolasi dari </a:t>
            </a:r>
            <a:r>
              <a:rPr lang="id-ID" i="1" dirty="0" smtClean="0"/>
              <a:t>Menella woodin </a:t>
            </a:r>
            <a:r>
              <a:rPr lang="id-ID" dirty="0" smtClean="0"/>
              <a:t>diuji karakteristik sitotoksik dan imunomodulatornya menggunakan murine makrofag dari sel line Raw 264.7. </a:t>
            </a:r>
          </a:p>
          <a:p>
            <a:r>
              <a:rPr lang="id-ID" i="1" dirty="0" smtClean="0"/>
              <a:t>Cell viability MTT assay</a:t>
            </a:r>
            <a:r>
              <a:rPr lang="id-ID" dirty="0" smtClean="0"/>
              <a:t> menunjukkan senyawa 1-7 tidak sitotoksik terhadap makrofag pada konsentrasi 0,001-50 µM. </a:t>
            </a:r>
          </a:p>
          <a:p>
            <a:r>
              <a:rPr lang="id-ID" dirty="0" smtClean="0"/>
              <a:t>Pada konsentrasi 10 µM, steroid 1, 4, dan 6 menunjukkan penurunan yang signifikan terhadap level ROS pada makrofag, prestimulasi dengan endotoksin proinflamasi, lipopolisakarida dari </a:t>
            </a:r>
            <a:r>
              <a:rPr lang="id-ID" i="1" dirty="0" smtClean="0"/>
              <a:t>E. coli, </a:t>
            </a:r>
            <a:r>
              <a:rPr lang="id-ID" dirty="0" smtClean="0"/>
              <a:t>dengan</a:t>
            </a:r>
            <a:r>
              <a:rPr lang="id-ID" i="1" dirty="0" smtClean="0"/>
              <a:t> </a:t>
            </a:r>
            <a:r>
              <a:rPr lang="id-ID" dirty="0" smtClean="0"/>
              <a:t>senyawa yang paling potensial adalah senyawa 6.</a:t>
            </a:r>
          </a:p>
          <a:p>
            <a:r>
              <a:rPr lang="id-ID" dirty="0" smtClean="0"/>
              <a:t>Senyawa steroid 1, 4, dan 6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potensial sebagai anti-endotoksik, imunomodulator, dan agen sitoprotektif.</a:t>
            </a:r>
            <a:endParaRPr lang="id-ID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7258"/>
            <a:ext cx="4511675" cy="328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777" y="1643050"/>
            <a:ext cx="872931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ran.cornu.free.fr/images/frco/frco000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899806" cy="29289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Plant Material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alga </a:t>
            </a:r>
            <a:r>
              <a:rPr lang="en-US" sz="2400" i="1" dirty="0" smtClean="0"/>
              <a:t>T</a:t>
            </a:r>
            <a:r>
              <a:rPr lang="id-ID" sz="2400" i="1" dirty="0" smtClean="0"/>
              <a:t>ydemania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expeditionis</a:t>
            </a:r>
            <a:r>
              <a:rPr lang="en-US" sz="2400" i="1" dirty="0" smtClean="0"/>
              <a:t> </a:t>
            </a:r>
            <a:r>
              <a:rPr lang="en-US" sz="2400" dirty="0" smtClean="0"/>
              <a:t>was collected from the Yellow Sea</a:t>
            </a:r>
            <a:r>
              <a:rPr lang="id-ID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 err="1" smtClean="0"/>
              <a:t>Weihai</a:t>
            </a:r>
            <a:r>
              <a:rPr lang="en-US" sz="2400" dirty="0" smtClean="0"/>
              <a:t>, Shandong province of China in August of 2009, and</a:t>
            </a:r>
            <a:r>
              <a:rPr lang="id-ID" sz="2400" dirty="0" smtClean="0"/>
              <a:t> </a:t>
            </a:r>
            <a:r>
              <a:rPr lang="en-US" sz="2400" dirty="0" smtClean="0"/>
              <a:t>was morphologically authenticated by Prof. </a:t>
            </a:r>
            <a:r>
              <a:rPr lang="en-US" sz="2400" dirty="0" err="1" smtClean="0"/>
              <a:t>Guang-Xiong</a:t>
            </a:r>
            <a:r>
              <a:rPr lang="id-ID" sz="2400" dirty="0" smtClean="0"/>
              <a:t> </a:t>
            </a:r>
            <a:r>
              <a:rPr lang="en-US" sz="2400" dirty="0" smtClean="0"/>
              <a:t>Zhou (Jinan University). </a:t>
            </a:r>
            <a:r>
              <a:rPr lang="id-ID" sz="2400" dirty="0" smtClean="0"/>
              <a:t> </a:t>
            </a:r>
          </a:p>
          <a:p>
            <a:r>
              <a:rPr lang="en-US" sz="2400" dirty="0" smtClean="0"/>
              <a:t>A voucher specimen (No. 20090824)</a:t>
            </a:r>
            <a:r>
              <a:rPr lang="id-ID" sz="2400" dirty="0" smtClean="0"/>
              <a:t> </a:t>
            </a:r>
            <a:r>
              <a:rPr lang="en-US" sz="2400" dirty="0" smtClean="0"/>
              <a:t>was deposited in the Institute of Traditional Chinese</a:t>
            </a:r>
            <a:r>
              <a:rPr lang="id-ID" sz="2400" dirty="0" smtClean="0"/>
              <a:t> </a:t>
            </a:r>
            <a:r>
              <a:rPr lang="en-US" sz="2400" dirty="0" smtClean="0"/>
              <a:t>Medicine and Natural Products, Jinan University, P. R. China.</a:t>
            </a:r>
            <a:endParaRPr lang="id-ID" sz="2400" dirty="0" smtClean="0"/>
          </a:p>
          <a:p>
            <a:r>
              <a:rPr lang="id-ID" sz="1800" dirty="0" smtClean="0">
                <a:hlinkClick r:id="rId3"/>
              </a:rPr>
              <a:t>Plantae</a:t>
            </a:r>
            <a:r>
              <a:rPr lang="id-ID" sz="1800" dirty="0" smtClean="0"/>
              <a:t> (Kingdom) &gt; </a:t>
            </a:r>
            <a:r>
              <a:rPr lang="id-ID" sz="1800" dirty="0" smtClean="0">
                <a:hlinkClick r:id="rId4"/>
              </a:rPr>
              <a:t>Chlorophyta</a:t>
            </a:r>
            <a:r>
              <a:rPr lang="id-ID" sz="1800" dirty="0" smtClean="0"/>
              <a:t> (Phylum) &gt; </a:t>
            </a:r>
          </a:p>
          <a:p>
            <a:pPr>
              <a:buNone/>
            </a:pPr>
            <a:r>
              <a:rPr lang="id-ID" sz="1800" dirty="0" smtClean="0">
                <a:hlinkClick r:id="rId5"/>
              </a:rPr>
              <a:t>	Ulvophyceae</a:t>
            </a:r>
            <a:r>
              <a:rPr lang="id-ID" sz="1800" dirty="0" smtClean="0"/>
              <a:t> (Class) &gt; </a:t>
            </a:r>
            <a:r>
              <a:rPr lang="id-ID" sz="1800" dirty="0" smtClean="0">
                <a:hlinkClick r:id="rId6"/>
              </a:rPr>
              <a:t>Bryopsidales</a:t>
            </a:r>
            <a:r>
              <a:rPr lang="id-ID" sz="1800" dirty="0" smtClean="0"/>
              <a:t> (Order) &gt; </a:t>
            </a:r>
          </a:p>
          <a:p>
            <a:pPr>
              <a:buNone/>
            </a:pPr>
            <a:r>
              <a:rPr lang="id-ID" sz="1800" dirty="0" smtClean="0">
                <a:hlinkClick r:id="rId7"/>
              </a:rPr>
              <a:t>	Udoteaceae</a:t>
            </a:r>
            <a:r>
              <a:rPr lang="id-ID" sz="1800" dirty="0" smtClean="0"/>
              <a:t> (Family) &gt; </a:t>
            </a:r>
            <a:r>
              <a:rPr lang="id-ID" sz="1800" i="1" dirty="0" smtClean="0">
                <a:hlinkClick r:id="rId8"/>
              </a:rPr>
              <a:t>Tydemania</a:t>
            </a:r>
            <a:r>
              <a:rPr lang="id-ID" sz="1800" dirty="0" smtClean="0"/>
              <a:t> (Genus) &gt; </a:t>
            </a:r>
          </a:p>
          <a:p>
            <a:pPr>
              <a:buNone/>
            </a:pPr>
            <a:r>
              <a:rPr lang="id-ID" sz="1800" i="1" dirty="0" smtClean="0">
                <a:hlinkClick r:id="rId9"/>
              </a:rPr>
              <a:t>	Tydemania expeditionis</a:t>
            </a:r>
            <a:r>
              <a:rPr lang="id-ID" sz="1800" dirty="0" smtClean="0"/>
              <a:t> (Species)</a:t>
            </a:r>
            <a:endParaRPr lang="id-ID" sz="1800" dirty="0"/>
          </a:p>
        </p:txBody>
      </p:sp>
      <p:sp>
        <p:nvSpPr>
          <p:cNvPr id="14338" name="AutoShape 2" descr="Hasil gambar untuk Tydemania expedition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1" y="71414"/>
            <a:ext cx="7429552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14290"/>
            <a:ext cx="2571736" cy="1296974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Ekstraksi dan Isolasi</a:t>
            </a:r>
            <a:endParaRPr lang="id-ID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dg </a:t>
            </a:r>
            <a:r>
              <a:rPr lang="en-US" dirty="0" err="1" smtClean="0"/>
              <a:t>yg</a:t>
            </a:r>
            <a:r>
              <a:rPr lang="en-US" dirty="0" smtClean="0"/>
              <a:t> lain: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alifatik</a:t>
            </a:r>
            <a:r>
              <a:rPr lang="en-US" dirty="0" smtClean="0"/>
              <a:t> C – 17 </a:t>
            </a:r>
          </a:p>
          <a:p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 – 18  </a:t>
            </a:r>
            <a:r>
              <a:rPr lang="en-US" dirty="0" err="1" smtClean="0"/>
              <a:t>dan</a:t>
            </a:r>
            <a:r>
              <a:rPr lang="en-US" dirty="0" smtClean="0"/>
              <a:t> C – 19 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rangkap</a:t>
            </a:r>
            <a:endParaRPr lang="en-US" dirty="0" smtClean="0"/>
          </a:p>
          <a:p>
            <a:r>
              <a:rPr lang="en-US" dirty="0" smtClean="0"/>
              <a:t>Dan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pusat-pusat</a:t>
            </a:r>
            <a:r>
              <a:rPr lang="en-US" dirty="0" smtClean="0"/>
              <a:t> </a:t>
            </a:r>
            <a:r>
              <a:rPr lang="en-US" dirty="0" err="1" smtClean="0"/>
              <a:t>asimetris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717032"/>
            <a:ext cx="5271021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429272"/>
            <a:ext cx="8143932" cy="1000124"/>
          </a:xfrm>
        </p:spPr>
        <p:txBody>
          <a:bodyPr>
            <a:noAutofit/>
          </a:bodyPr>
          <a:lstStyle/>
          <a:p>
            <a:r>
              <a:rPr lang="id-ID" sz="2000" dirty="0" smtClean="0"/>
              <a:t>O</a:t>
            </a:r>
            <a:r>
              <a:rPr lang="en-US" sz="2000" dirty="0" smtClean="0"/>
              <a:t>ne new </a:t>
            </a:r>
            <a:r>
              <a:rPr lang="en-US" sz="2000" dirty="0" err="1" smtClean="0"/>
              <a:t>diketosteroid</a:t>
            </a:r>
            <a:r>
              <a:rPr lang="en-US" sz="2000" dirty="0" smtClean="0"/>
              <a:t>, (E )stigmasta-24(28)-en-3,6-dione (1), as well as three known steroids, namely β-</a:t>
            </a:r>
            <a:r>
              <a:rPr lang="en-US" sz="2000" dirty="0" err="1" smtClean="0"/>
              <a:t>sitosterol</a:t>
            </a:r>
            <a:r>
              <a:rPr lang="en-US" sz="2000" dirty="0" smtClean="0"/>
              <a:t> (2), </a:t>
            </a:r>
            <a:r>
              <a:rPr lang="en-US" sz="2000" dirty="0" err="1" smtClean="0"/>
              <a:t>fucosterol</a:t>
            </a:r>
            <a:r>
              <a:rPr lang="en-US" sz="2000" dirty="0" smtClean="0"/>
              <a:t> (3)</a:t>
            </a:r>
            <a:r>
              <a:rPr lang="id-ID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 err="1" smtClean="0"/>
              <a:t>saringosterol</a:t>
            </a:r>
            <a:r>
              <a:rPr lang="en-US" sz="2000" dirty="0" smtClean="0"/>
              <a:t> (4). </a:t>
            </a:r>
            <a:endParaRPr lang="id-ID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4730"/>
          <a:stretch>
            <a:fillRect/>
          </a:stretch>
        </p:blipFill>
        <p:spPr bwMode="auto">
          <a:xfrm>
            <a:off x="911313" y="0"/>
            <a:ext cx="7375463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Pengujian Aktivitas </a:t>
            </a:r>
            <a:r>
              <a:rPr lang="en-US" i="1" dirty="0" smtClean="0"/>
              <a:t>T</a:t>
            </a:r>
            <a:r>
              <a:rPr lang="id-ID" i="1" dirty="0" smtClean="0"/>
              <a:t>ydemania</a:t>
            </a:r>
            <a:r>
              <a:rPr lang="en-US" i="1" dirty="0" smtClean="0"/>
              <a:t> </a:t>
            </a:r>
            <a:r>
              <a:rPr lang="en-US" i="1" dirty="0" err="1" smtClean="0"/>
              <a:t>expeditionis</a:t>
            </a:r>
            <a:r>
              <a:rPr lang="en-US" i="1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3714776" cy="5210196"/>
          </a:xfrm>
        </p:spPr>
        <p:txBody>
          <a:bodyPr>
            <a:noAutofit/>
          </a:bodyPr>
          <a:lstStyle/>
          <a:p>
            <a:r>
              <a:rPr lang="id-ID" sz="2000" dirty="0" smtClean="0"/>
              <a:t>Senyawa 1, 3, dan 4 dievaluasi aktivitas sitotoksiknya terhadap sel kanker prostat DU145, PC3, dan LNCaP.   </a:t>
            </a:r>
          </a:p>
          <a:p>
            <a:r>
              <a:rPr lang="id-ID" sz="2000" dirty="0" smtClean="0"/>
              <a:t>Senyawa 1, 3, dan 4 lebih sensitif terhadap </a:t>
            </a:r>
            <a:r>
              <a:rPr lang="id-ID" sz="2000" i="1" dirty="0" smtClean="0"/>
              <a:t>androgen dependent cell</a:t>
            </a:r>
            <a:r>
              <a:rPr lang="id-ID" sz="2000" dirty="0" smtClean="0"/>
              <a:t> (LNCaP) daripada </a:t>
            </a:r>
            <a:r>
              <a:rPr lang="id-ID" sz="2000" i="1" dirty="0" smtClean="0"/>
              <a:t>non-androgen dependent cell</a:t>
            </a:r>
            <a:r>
              <a:rPr lang="id-ID" sz="2000" dirty="0" smtClean="0"/>
              <a:t> (DU145 dan PC3).</a:t>
            </a:r>
          </a:p>
          <a:p>
            <a:r>
              <a:rPr lang="id-ID" sz="2000" dirty="0" smtClean="0"/>
              <a:t>Gugus hidroksil pada C-3 meningkatkan aktivitas sitotoksik, tetapi gugus hidroksil pada C-24 menurunkan aktivitas.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4071966" y="2214554"/>
          <a:ext cx="5000628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57"/>
                <a:gridCol w="1250157"/>
                <a:gridCol w="1250157"/>
                <a:gridCol w="1250157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id-ID" sz="1600" dirty="0" smtClean="0"/>
                        <a:t>Senyawa/Sel Kanker Prostat</a:t>
                      </a:r>
                      <a:endParaRPr lang="id-ID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Nilai IC</a:t>
                      </a:r>
                      <a:r>
                        <a:rPr lang="id-ID" baseline="-25000" dirty="0" smtClean="0"/>
                        <a:t>50</a:t>
                      </a:r>
                      <a:r>
                        <a:rPr lang="id-ID" dirty="0" smtClean="0"/>
                        <a:t> (μM)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DU145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PC3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LNCaP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Senyawa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31.27±1.50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40.59±3.10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19.80±3.84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Senyawa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12.38±2.47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2.14±0.33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1.38±0.07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Senyawa 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&gt;50 μM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&gt;50 μM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41.60±4.26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19" y="2276873"/>
            <a:ext cx="3728984" cy="1800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133600"/>
            <a:ext cx="2676525" cy="17049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Pengelompokkan</a:t>
            </a:r>
            <a:r>
              <a:rPr lang="en-US" dirty="0" smtClean="0"/>
              <a:t> Steroid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Sterol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Oestron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Progesteron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Ergosterol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Stigmasterol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4501371"/>
            <a:ext cx="3019879" cy="1832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183" y="4634977"/>
            <a:ext cx="4004466" cy="16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9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Fitosteroid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Kolekalsiferol</a:t>
            </a:r>
            <a:r>
              <a:rPr lang="en-US" dirty="0" smtClean="0"/>
              <a:t> (Vitamin D)</a:t>
            </a:r>
          </a:p>
          <a:p>
            <a:r>
              <a:rPr lang="en-US" dirty="0" smtClean="0"/>
              <a:t>Sterol (</a:t>
            </a:r>
            <a:r>
              <a:rPr lang="en-US" dirty="0" err="1" smtClean="0"/>
              <a:t>Kolesterol</a:t>
            </a:r>
            <a:r>
              <a:rPr lang="en-US" dirty="0" smtClean="0"/>
              <a:t>, </a:t>
            </a:r>
            <a:r>
              <a:rPr lang="en-US" dirty="0" err="1" smtClean="0"/>
              <a:t>sitosterol</a:t>
            </a:r>
            <a:r>
              <a:rPr lang="en-US" dirty="0" smtClean="0"/>
              <a:t>, </a:t>
            </a:r>
            <a:r>
              <a:rPr lang="en-US" dirty="0" err="1" smtClean="0"/>
              <a:t>kampesterol</a:t>
            </a:r>
            <a:r>
              <a:rPr lang="en-US" dirty="0" smtClean="0"/>
              <a:t>, </a:t>
            </a:r>
            <a:r>
              <a:rPr lang="en-US" dirty="0" err="1" smtClean="0"/>
              <a:t>stigmasterol</a:t>
            </a:r>
            <a:r>
              <a:rPr lang="en-US" dirty="0" smtClean="0"/>
              <a:t>, </a:t>
            </a:r>
            <a:r>
              <a:rPr lang="en-US" dirty="0" err="1" smtClean="0"/>
              <a:t>ergosterol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Steroid alkaloid (</a:t>
            </a:r>
            <a:r>
              <a:rPr lang="en-US" dirty="0" err="1" smtClean="0"/>
              <a:t>tomatidin</a:t>
            </a:r>
            <a:r>
              <a:rPr lang="en-US" dirty="0" smtClean="0"/>
              <a:t>, </a:t>
            </a:r>
            <a:r>
              <a:rPr lang="en-US" dirty="0" err="1" smtClean="0"/>
              <a:t>solasidin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Sapogenin</a:t>
            </a:r>
            <a:r>
              <a:rPr lang="en-US" dirty="0" smtClean="0"/>
              <a:t> steroid (</a:t>
            </a:r>
            <a:r>
              <a:rPr lang="en-US" dirty="0" err="1" smtClean="0"/>
              <a:t>diosgenin</a:t>
            </a:r>
            <a:r>
              <a:rPr lang="en-US" dirty="0" smtClean="0"/>
              <a:t>, </a:t>
            </a:r>
            <a:r>
              <a:rPr lang="en-US" dirty="0" err="1" smtClean="0"/>
              <a:t>hekogenin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0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Golongan</a:t>
            </a:r>
            <a:r>
              <a:rPr lang="en-US" dirty="0" smtClean="0"/>
              <a:t> steroid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, yang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atom C-17</a:t>
            </a:r>
          </a:p>
          <a:p>
            <a:r>
              <a:rPr lang="en-US" dirty="0" smtClean="0"/>
              <a:t>Sterol </a:t>
            </a:r>
            <a:r>
              <a:rPr lang="en-US" dirty="0" err="1" smtClean="0"/>
              <a:t>mengandung</a:t>
            </a:r>
            <a:r>
              <a:rPr lang="en-US" dirty="0" smtClean="0"/>
              <a:t> 27-29 atom C</a:t>
            </a:r>
          </a:p>
          <a:p>
            <a:r>
              <a:rPr lang="en-US" dirty="0" err="1" smtClean="0"/>
              <a:t>Tersebar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esensial</a:t>
            </a:r>
            <a:r>
              <a:rPr lang="en-US" dirty="0" smtClean="0"/>
              <a:t> membrane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eukariot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dirty="0" err="1" smtClean="0">
                <a:sym typeface="Wingdings" panose="05000000000000000000" pitchFamily="2" charset="2"/>
              </a:rPr>
              <a:t>regulasi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fluiditas</a:t>
            </a:r>
            <a:r>
              <a:rPr lang="en-US" dirty="0" smtClean="0">
                <a:sym typeface="Wingdings" panose="05000000000000000000" pitchFamily="2" charset="2"/>
              </a:rPr>
              <a:t> &amp; </a:t>
            </a:r>
            <a:r>
              <a:rPr lang="en-US" dirty="0" err="1" smtClean="0">
                <a:sym typeface="Wingdings" panose="05000000000000000000" pitchFamily="2" charset="2"/>
              </a:rPr>
              <a:t>permeabilitas</a:t>
            </a:r>
            <a:r>
              <a:rPr lang="en-US" dirty="0" smtClean="0">
                <a:sym typeface="Wingdings" panose="05000000000000000000" pitchFamily="2" charset="2"/>
              </a:rPr>
              <a:t> membrane  </a:t>
            </a:r>
            <a:r>
              <a:rPr lang="en-US" dirty="0" err="1" smtClean="0">
                <a:sym typeface="Wingdings" panose="05000000000000000000" pitchFamily="2" charset="2"/>
              </a:rPr>
              <a:t>interaksi</a:t>
            </a:r>
            <a:r>
              <a:rPr lang="en-US" dirty="0" smtClean="0">
                <a:sym typeface="Wingdings" panose="05000000000000000000" pitchFamily="2" charset="2"/>
              </a:rPr>
              <a:t> dg lipid &amp; protein membrane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Sterol  precursor </a:t>
            </a:r>
            <a:r>
              <a:rPr lang="en-US" dirty="0" err="1" smtClean="0">
                <a:sym typeface="Wingdings" panose="05000000000000000000" pitchFamily="2" charset="2"/>
              </a:rPr>
              <a:t>berbagai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senyawa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bioaktif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terlibat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dlm</a:t>
            </a:r>
            <a:r>
              <a:rPr lang="en-US" dirty="0" smtClean="0">
                <a:sym typeface="Wingdings" panose="05000000000000000000" pitchFamily="2" charset="2"/>
              </a:rPr>
              <a:t> proses </a:t>
            </a:r>
            <a:r>
              <a:rPr lang="en-US" dirty="0" err="1" smtClean="0">
                <a:sym typeface="Wingdings" panose="05000000000000000000" pitchFamily="2" charset="2"/>
              </a:rPr>
              <a:t>perkembangan</a:t>
            </a:r>
            <a:r>
              <a:rPr lang="en-US" dirty="0" smtClean="0">
                <a:sym typeface="Wingdings" panose="05000000000000000000" pitchFamily="2" charset="2"/>
              </a:rPr>
              <a:t> &amp; proses </a:t>
            </a:r>
            <a:r>
              <a:rPr lang="en-US" dirty="0" err="1" smtClean="0">
                <a:sym typeface="Wingdings" panose="05000000000000000000" pitchFamily="2" charset="2"/>
              </a:rPr>
              <a:t>seluler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612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Klasifikasi</a:t>
            </a:r>
            <a:r>
              <a:rPr lang="en-US" b="1" dirty="0" smtClean="0"/>
              <a:t> Sterol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857364"/>
          <a:ext cx="8229600" cy="429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85804" y="1285860"/>
            <a:ext cx="8229600" cy="63341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dirty="0" smtClean="0"/>
              <a:t>Menurut </a:t>
            </a:r>
            <a:r>
              <a:rPr lang="id-ID" sz="3200" dirty="0" smtClean="0"/>
              <a:t>asalnya</a:t>
            </a:r>
            <a:r>
              <a:rPr lang="en-US" sz="3200" dirty="0" smtClean="0"/>
              <a:t> </a:t>
            </a:r>
            <a:r>
              <a:rPr lang="id-ID" sz="3200" dirty="0" smtClean="0"/>
              <a:t>dibagi </a:t>
            </a:r>
            <a:r>
              <a:rPr lang="id-ID" sz="3200" dirty="0" smtClean="0"/>
              <a:t>atas: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Fitosterol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2875" t="16394" r="17625"/>
          <a:stretch/>
        </p:blipFill>
        <p:spPr>
          <a:xfrm>
            <a:off x="846508" y="1143000"/>
            <a:ext cx="7086393" cy="55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40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2207</TotalTime>
  <Words>1452</Words>
  <Application>Microsoft Office PowerPoint</Application>
  <PresentationFormat>On-screen Show (4:3)</PresentationFormat>
  <Paragraphs>166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 STEROID</vt:lpstr>
      <vt:lpstr>Definisi</vt:lpstr>
      <vt:lpstr>Karakteristik</vt:lpstr>
      <vt:lpstr>Perbedaan antara senyawa satu dg yg lain:</vt:lpstr>
      <vt:lpstr>Pengelompokkan Steroid</vt:lpstr>
      <vt:lpstr>Fitosteroid</vt:lpstr>
      <vt:lpstr>Sterol</vt:lpstr>
      <vt:lpstr>Klasifikasi Sterol</vt:lpstr>
      <vt:lpstr>Contoh Fitosterol</vt:lpstr>
      <vt:lpstr>Con’d..</vt:lpstr>
      <vt:lpstr>Biosintesis Steroid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di Industri</vt:lpstr>
      <vt:lpstr>Aktivitas Biologis Steroid</vt:lpstr>
      <vt:lpstr>Isolasi Steroid</vt:lpstr>
      <vt:lpstr>Skrining gol. Steroid</vt:lpstr>
      <vt:lpstr>Example of Steroid Isolation</vt:lpstr>
      <vt:lpstr>PowerPoint Presentation</vt:lpstr>
      <vt:lpstr>Analisis Sterol</vt:lpstr>
      <vt:lpstr>Analisis Steroid dengan KLT</vt:lpstr>
      <vt:lpstr>Analisis Steroid denga KG </vt:lpstr>
      <vt:lpstr>Analisis Steroid dengan KG</vt:lpstr>
      <vt:lpstr>PowerPoint Presentation</vt:lpstr>
      <vt:lpstr>Analisis Fitosterol dg KCKT</vt:lpstr>
      <vt:lpstr>PowerPoint Presentation</vt:lpstr>
      <vt:lpstr>PowerPoint Presentation</vt:lpstr>
      <vt:lpstr>Animal Material</vt:lpstr>
      <vt:lpstr>Ekstraksi dan Isolasi</vt:lpstr>
      <vt:lpstr>Con’d..</vt:lpstr>
      <vt:lpstr>Con’d..</vt:lpstr>
      <vt:lpstr>Con’d..</vt:lpstr>
      <vt:lpstr>Pengujian Aktivitas</vt:lpstr>
      <vt:lpstr>PowerPoint Presentation</vt:lpstr>
      <vt:lpstr>Plant Material</vt:lpstr>
      <vt:lpstr>Ekstraksi dan Isolasi</vt:lpstr>
      <vt:lpstr>One new diketosteroid, (E )stigmasta-24(28)-en-3,6-dione (1), as well as three known steroids, namely β-sitosterol (2), fucosterol (3) and saringosterol (4). </vt:lpstr>
      <vt:lpstr>Pengujian Aktivitas Tydemania expeditionis </vt:lpstr>
      <vt:lpstr>TERIMAKASIH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AYA-LAPTOP</cp:lastModifiedBy>
  <cp:revision>89</cp:revision>
  <dcterms:created xsi:type="dcterms:W3CDTF">2015-12-03T06:31:54Z</dcterms:created>
  <dcterms:modified xsi:type="dcterms:W3CDTF">2018-11-21T20:50:19Z</dcterms:modified>
</cp:coreProperties>
</file>