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6" r:id="rId3"/>
    <p:sldId id="258" r:id="rId4"/>
    <p:sldId id="311" r:id="rId5"/>
    <p:sldId id="312" r:id="rId6"/>
    <p:sldId id="260" r:id="rId7"/>
    <p:sldId id="313" r:id="rId8"/>
    <p:sldId id="314" r:id="rId9"/>
    <p:sldId id="316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317" r:id="rId20"/>
    <p:sldId id="318" r:id="rId21"/>
    <p:sldId id="274" r:id="rId22"/>
    <p:sldId id="272" r:id="rId23"/>
    <p:sldId id="2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9" autoAdjust="0"/>
    <p:restoredTop sz="94660"/>
  </p:normalViewPr>
  <p:slideViewPr>
    <p:cSldViewPr snapToGrid="0">
      <p:cViewPr>
        <p:scale>
          <a:sx n="84" d="100"/>
          <a:sy n="84" d="100"/>
        </p:scale>
        <p:origin x="-1470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31A70D-0626-4781-81CF-B4DF000C38A1}" type="doc">
      <dgm:prSet loTypeId="urn:microsoft.com/office/officeart/2005/8/layout/hProcess9#1" loCatId="process" qsTypeId="urn:microsoft.com/office/officeart/2005/8/quickstyle/simple1#3" qsCatId="simple" csTypeId="urn:microsoft.com/office/officeart/2005/8/colors/colorful5#1" csCatId="colorful" phldr="1"/>
      <dgm:spPr/>
    </dgm:pt>
    <dgm:pt modelId="{8D278F52-F60C-49AE-927D-F48A9755CC17}">
      <dgm:prSet phldrT="[Text]"/>
      <dgm:spPr/>
      <dgm:t>
        <a:bodyPr/>
        <a:lstStyle/>
        <a:p>
          <a:r>
            <a:rPr lang="en-US" dirty="0" err="1"/>
            <a:t>Fraksinasi</a:t>
          </a:r>
          <a:endParaRPr lang="en-US" dirty="0"/>
        </a:p>
      </dgm:t>
    </dgm:pt>
    <dgm:pt modelId="{A88431AC-4995-4EBF-B607-A0AC5ECDB265}" type="parTrans" cxnId="{D2B3D31B-53B9-42BE-8439-F3AE5A4CD6B1}">
      <dgm:prSet/>
      <dgm:spPr/>
      <dgm:t>
        <a:bodyPr/>
        <a:lstStyle/>
        <a:p>
          <a:endParaRPr lang="en-US"/>
        </a:p>
      </dgm:t>
    </dgm:pt>
    <dgm:pt modelId="{D82B2AF2-5C5D-4EB9-A579-BF307B9F9CE0}" type="sibTrans" cxnId="{D2B3D31B-53B9-42BE-8439-F3AE5A4CD6B1}">
      <dgm:prSet/>
      <dgm:spPr/>
      <dgm:t>
        <a:bodyPr/>
        <a:lstStyle/>
        <a:p>
          <a:endParaRPr lang="en-US"/>
        </a:p>
      </dgm:t>
    </dgm:pt>
    <dgm:pt modelId="{F244D6B5-94F7-4151-A226-3EF78592665B}">
      <dgm:prSet phldrT="[Text]"/>
      <dgm:spPr/>
      <dgm:t>
        <a:bodyPr/>
        <a:lstStyle/>
        <a:p>
          <a:r>
            <a:rPr lang="en-US" dirty="0" err="1"/>
            <a:t>Pemurnian</a:t>
          </a:r>
          <a:endParaRPr lang="en-US" dirty="0"/>
        </a:p>
      </dgm:t>
    </dgm:pt>
    <dgm:pt modelId="{8BD6C644-9416-4CFC-AC07-677097162469}" type="parTrans" cxnId="{6B2829A3-285A-4151-B2A8-D0DDC2201FE0}">
      <dgm:prSet/>
      <dgm:spPr/>
      <dgm:t>
        <a:bodyPr/>
        <a:lstStyle/>
        <a:p>
          <a:endParaRPr lang="en-US"/>
        </a:p>
      </dgm:t>
    </dgm:pt>
    <dgm:pt modelId="{25B7F733-489B-4E62-930E-BBDCBDB761CE}" type="sibTrans" cxnId="{6B2829A3-285A-4151-B2A8-D0DDC2201FE0}">
      <dgm:prSet/>
      <dgm:spPr/>
      <dgm:t>
        <a:bodyPr/>
        <a:lstStyle/>
        <a:p>
          <a:endParaRPr lang="en-US"/>
        </a:p>
      </dgm:t>
    </dgm:pt>
    <dgm:pt modelId="{B4ED5C3D-9FDE-4E86-81BC-DA472B9BC9B5}">
      <dgm:prSet phldrT="[Text]"/>
      <dgm:spPr/>
      <dgm:t>
        <a:bodyPr/>
        <a:lstStyle/>
        <a:p>
          <a:r>
            <a:rPr lang="en-US" dirty="0" err="1" smtClean="0"/>
            <a:t>Identifikasi</a:t>
          </a:r>
          <a:r>
            <a:rPr lang="en-US" dirty="0" smtClean="0"/>
            <a:t> / </a:t>
          </a:r>
          <a:r>
            <a:rPr lang="en-US" dirty="0" err="1" smtClean="0"/>
            <a:t>Elusidasi</a:t>
          </a:r>
          <a:endParaRPr lang="en-US" dirty="0"/>
        </a:p>
      </dgm:t>
    </dgm:pt>
    <dgm:pt modelId="{B77FFEC4-EE20-4983-BA2B-FBFEE34FCBC5}" type="parTrans" cxnId="{A1519246-C415-4821-8419-C123A4D8546D}">
      <dgm:prSet/>
      <dgm:spPr/>
      <dgm:t>
        <a:bodyPr/>
        <a:lstStyle/>
        <a:p>
          <a:endParaRPr lang="en-US"/>
        </a:p>
      </dgm:t>
    </dgm:pt>
    <dgm:pt modelId="{6E92CF16-FBD0-4F6F-A11F-4659D0BFBF94}" type="sibTrans" cxnId="{A1519246-C415-4821-8419-C123A4D8546D}">
      <dgm:prSet/>
      <dgm:spPr/>
      <dgm:t>
        <a:bodyPr/>
        <a:lstStyle/>
        <a:p>
          <a:endParaRPr lang="en-US"/>
        </a:p>
      </dgm:t>
    </dgm:pt>
    <dgm:pt modelId="{07811E25-18C5-4739-A82C-1471FB5DBF39}">
      <dgm:prSet phldrT="[Text]"/>
      <dgm:spPr/>
      <dgm:t>
        <a:bodyPr/>
        <a:lstStyle/>
        <a:p>
          <a:r>
            <a:rPr lang="en-US" dirty="0" err="1" smtClean="0"/>
            <a:t>Ekstraksi</a:t>
          </a:r>
          <a:r>
            <a:rPr lang="en-US" dirty="0" smtClean="0"/>
            <a:t> </a:t>
          </a:r>
          <a:endParaRPr lang="en-US" dirty="0"/>
        </a:p>
      </dgm:t>
    </dgm:pt>
    <dgm:pt modelId="{A7159780-641A-418F-A3DC-ED217C43422E}" type="parTrans" cxnId="{0C5347B6-D753-46CD-A5C2-6C497F5063BD}">
      <dgm:prSet/>
      <dgm:spPr/>
      <dgm:t>
        <a:bodyPr/>
        <a:lstStyle/>
        <a:p>
          <a:endParaRPr lang="en-US"/>
        </a:p>
      </dgm:t>
    </dgm:pt>
    <dgm:pt modelId="{46B3E11B-00D3-4B47-AB8C-161194D6EE26}" type="sibTrans" cxnId="{0C5347B6-D753-46CD-A5C2-6C497F5063BD}">
      <dgm:prSet/>
      <dgm:spPr/>
      <dgm:t>
        <a:bodyPr/>
        <a:lstStyle/>
        <a:p>
          <a:endParaRPr lang="en-US"/>
        </a:p>
      </dgm:t>
    </dgm:pt>
    <dgm:pt modelId="{10B9AEC3-0B2B-4348-8858-8C0A139E7439}">
      <dgm:prSet phldrT="[Text]"/>
      <dgm:spPr/>
      <dgm:t>
        <a:bodyPr/>
        <a:lstStyle/>
        <a:p>
          <a:r>
            <a:rPr lang="en-US" dirty="0" err="1" smtClean="0"/>
            <a:t>Simplisia</a:t>
          </a:r>
          <a:endParaRPr lang="en-US" dirty="0"/>
        </a:p>
      </dgm:t>
    </dgm:pt>
    <dgm:pt modelId="{D2533E96-982F-40D2-B052-FA84FEFF7C38}" type="parTrans" cxnId="{2B1AA5C6-5315-42FD-899A-FB33C07D2200}">
      <dgm:prSet/>
      <dgm:spPr/>
      <dgm:t>
        <a:bodyPr/>
        <a:lstStyle/>
        <a:p>
          <a:endParaRPr lang="en-US"/>
        </a:p>
      </dgm:t>
    </dgm:pt>
    <dgm:pt modelId="{14FAD5A6-4360-4A42-988C-43E4C0462848}" type="sibTrans" cxnId="{2B1AA5C6-5315-42FD-899A-FB33C07D2200}">
      <dgm:prSet/>
      <dgm:spPr/>
      <dgm:t>
        <a:bodyPr/>
        <a:lstStyle/>
        <a:p>
          <a:endParaRPr lang="en-US"/>
        </a:p>
      </dgm:t>
    </dgm:pt>
    <dgm:pt modelId="{3AFD194B-586A-430E-8691-155BC9AD6EA5}" type="pres">
      <dgm:prSet presAssocID="{EC31A70D-0626-4781-81CF-B4DF000C38A1}" presName="CompostProcess" presStyleCnt="0">
        <dgm:presLayoutVars>
          <dgm:dir/>
          <dgm:resizeHandles val="exact"/>
        </dgm:presLayoutVars>
      </dgm:prSet>
      <dgm:spPr/>
    </dgm:pt>
    <dgm:pt modelId="{A5C075B9-1A90-4B37-9B17-210DBCAB9EC1}" type="pres">
      <dgm:prSet presAssocID="{EC31A70D-0626-4781-81CF-B4DF000C38A1}" presName="arrow" presStyleLbl="bgShp" presStyleIdx="0" presStyleCnt="1"/>
      <dgm:spPr/>
    </dgm:pt>
    <dgm:pt modelId="{D21D3010-5A58-41E1-A507-6139FE2CCB42}" type="pres">
      <dgm:prSet presAssocID="{EC31A70D-0626-4781-81CF-B4DF000C38A1}" presName="linearProcess" presStyleCnt="0"/>
      <dgm:spPr/>
    </dgm:pt>
    <dgm:pt modelId="{7F199DF2-270E-4277-9708-855095653AD3}" type="pres">
      <dgm:prSet presAssocID="{10B9AEC3-0B2B-4348-8858-8C0A139E7439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E73CE-981B-4B84-92C1-1CA64FDD7E73}" type="pres">
      <dgm:prSet presAssocID="{14FAD5A6-4360-4A42-988C-43E4C0462848}" presName="sibTrans" presStyleCnt="0"/>
      <dgm:spPr/>
    </dgm:pt>
    <dgm:pt modelId="{61E98AE0-4261-44D1-8269-3FF9B2863EB9}" type="pres">
      <dgm:prSet presAssocID="{07811E25-18C5-4739-A82C-1471FB5DBF39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E9E4C6-D6A0-4B54-A889-E1F771BC4B60}" type="pres">
      <dgm:prSet presAssocID="{46B3E11B-00D3-4B47-AB8C-161194D6EE26}" presName="sibTrans" presStyleCnt="0"/>
      <dgm:spPr/>
    </dgm:pt>
    <dgm:pt modelId="{E50F0CDC-C6D8-4C4B-B4C3-D13D4A8E3E85}" type="pres">
      <dgm:prSet presAssocID="{8D278F52-F60C-49AE-927D-F48A9755CC17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EFB73-A6CF-4E65-948A-ADAD0CF98825}" type="pres">
      <dgm:prSet presAssocID="{D82B2AF2-5C5D-4EB9-A579-BF307B9F9CE0}" presName="sibTrans" presStyleCnt="0"/>
      <dgm:spPr/>
    </dgm:pt>
    <dgm:pt modelId="{1DD39F18-5459-46C8-A53C-4D51EED6112C}" type="pres">
      <dgm:prSet presAssocID="{F244D6B5-94F7-4151-A226-3EF78592665B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359CA-38C4-49EE-9423-2E109B61576C}" type="pres">
      <dgm:prSet presAssocID="{25B7F733-489B-4E62-930E-BBDCBDB761CE}" presName="sibTrans" presStyleCnt="0"/>
      <dgm:spPr/>
    </dgm:pt>
    <dgm:pt modelId="{D294E0EA-8774-4BF7-BC62-E395E6C2BA29}" type="pres">
      <dgm:prSet presAssocID="{B4ED5C3D-9FDE-4E86-81BC-DA472B9BC9B5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19269A-69CD-4866-ADF2-F7711E594143}" type="presOf" srcId="{10B9AEC3-0B2B-4348-8858-8C0A139E7439}" destId="{7F199DF2-270E-4277-9708-855095653AD3}" srcOrd="0" destOrd="0" presId="urn:microsoft.com/office/officeart/2005/8/layout/hProcess9#1"/>
    <dgm:cxn modelId="{B1E45F90-517A-473A-9495-EF4D941AD38D}" type="presOf" srcId="{B4ED5C3D-9FDE-4E86-81BC-DA472B9BC9B5}" destId="{D294E0EA-8774-4BF7-BC62-E395E6C2BA29}" srcOrd="0" destOrd="0" presId="urn:microsoft.com/office/officeart/2005/8/layout/hProcess9#1"/>
    <dgm:cxn modelId="{2B1AA5C6-5315-42FD-899A-FB33C07D2200}" srcId="{EC31A70D-0626-4781-81CF-B4DF000C38A1}" destId="{10B9AEC3-0B2B-4348-8858-8C0A139E7439}" srcOrd="0" destOrd="0" parTransId="{D2533E96-982F-40D2-B052-FA84FEFF7C38}" sibTransId="{14FAD5A6-4360-4A42-988C-43E4C0462848}"/>
    <dgm:cxn modelId="{C52D3E49-283D-4DC5-A4B8-D67599623FCA}" type="presOf" srcId="{F244D6B5-94F7-4151-A226-3EF78592665B}" destId="{1DD39F18-5459-46C8-A53C-4D51EED6112C}" srcOrd="0" destOrd="0" presId="urn:microsoft.com/office/officeart/2005/8/layout/hProcess9#1"/>
    <dgm:cxn modelId="{D2B3D31B-53B9-42BE-8439-F3AE5A4CD6B1}" srcId="{EC31A70D-0626-4781-81CF-B4DF000C38A1}" destId="{8D278F52-F60C-49AE-927D-F48A9755CC17}" srcOrd="2" destOrd="0" parTransId="{A88431AC-4995-4EBF-B607-A0AC5ECDB265}" sibTransId="{D82B2AF2-5C5D-4EB9-A579-BF307B9F9CE0}"/>
    <dgm:cxn modelId="{A1519246-C415-4821-8419-C123A4D8546D}" srcId="{EC31A70D-0626-4781-81CF-B4DF000C38A1}" destId="{B4ED5C3D-9FDE-4E86-81BC-DA472B9BC9B5}" srcOrd="4" destOrd="0" parTransId="{B77FFEC4-EE20-4983-BA2B-FBFEE34FCBC5}" sibTransId="{6E92CF16-FBD0-4F6F-A11F-4659D0BFBF94}"/>
    <dgm:cxn modelId="{0C5347B6-D753-46CD-A5C2-6C497F5063BD}" srcId="{EC31A70D-0626-4781-81CF-B4DF000C38A1}" destId="{07811E25-18C5-4739-A82C-1471FB5DBF39}" srcOrd="1" destOrd="0" parTransId="{A7159780-641A-418F-A3DC-ED217C43422E}" sibTransId="{46B3E11B-00D3-4B47-AB8C-161194D6EE26}"/>
    <dgm:cxn modelId="{B2A07D6F-D95F-4D8E-B6A2-FA914B58F857}" type="presOf" srcId="{EC31A70D-0626-4781-81CF-B4DF000C38A1}" destId="{3AFD194B-586A-430E-8691-155BC9AD6EA5}" srcOrd="0" destOrd="0" presId="urn:microsoft.com/office/officeart/2005/8/layout/hProcess9#1"/>
    <dgm:cxn modelId="{6FE386E8-7CA9-45F6-ACF5-36C4335BAEA4}" type="presOf" srcId="{07811E25-18C5-4739-A82C-1471FB5DBF39}" destId="{61E98AE0-4261-44D1-8269-3FF9B2863EB9}" srcOrd="0" destOrd="0" presId="urn:microsoft.com/office/officeart/2005/8/layout/hProcess9#1"/>
    <dgm:cxn modelId="{6B2829A3-285A-4151-B2A8-D0DDC2201FE0}" srcId="{EC31A70D-0626-4781-81CF-B4DF000C38A1}" destId="{F244D6B5-94F7-4151-A226-3EF78592665B}" srcOrd="3" destOrd="0" parTransId="{8BD6C644-9416-4CFC-AC07-677097162469}" sibTransId="{25B7F733-489B-4E62-930E-BBDCBDB761CE}"/>
    <dgm:cxn modelId="{7EB7CEFA-37C8-4D21-A55F-B55F94B5E604}" type="presOf" srcId="{8D278F52-F60C-49AE-927D-F48A9755CC17}" destId="{E50F0CDC-C6D8-4C4B-B4C3-D13D4A8E3E85}" srcOrd="0" destOrd="0" presId="urn:microsoft.com/office/officeart/2005/8/layout/hProcess9#1"/>
    <dgm:cxn modelId="{50AE606E-39AD-42BF-A72E-5AA55A3E6E85}" type="presParOf" srcId="{3AFD194B-586A-430E-8691-155BC9AD6EA5}" destId="{A5C075B9-1A90-4B37-9B17-210DBCAB9EC1}" srcOrd="0" destOrd="0" presId="urn:microsoft.com/office/officeart/2005/8/layout/hProcess9#1"/>
    <dgm:cxn modelId="{EDD5A6EB-7781-4CA1-8001-EBC4699A7FA7}" type="presParOf" srcId="{3AFD194B-586A-430E-8691-155BC9AD6EA5}" destId="{D21D3010-5A58-41E1-A507-6139FE2CCB42}" srcOrd="1" destOrd="0" presId="urn:microsoft.com/office/officeart/2005/8/layout/hProcess9#1"/>
    <dgm:cxn modelId="{1BF4847A-7216-47A1-BD70-F9D50CBA51C4}" type="presParOf" srcId="{D21D3010-5A58-41E1-A507-6139FE2CCB42}" destId="{7F199DF2-270E-4277-9708-855095653AD3}" srcOrd="0" destOrd="0" presId="urn:microsoft.com/office/officeart/2005/8/layout/hProcess9#1"/>
    <dgm:cxn modelId="{EDB4C12E-B742-4A39-B412-5BD757429D71}" type="presParOf" srcId="{D21D3010-5A58-41E1-A507-6139FE2CCB42}" destId="{5ACE73CE-981B-4B84-92C1-1CA64FDD7E73}" srcOrd="1" destOrd="0" presId="urn:microsoft.com/office/officeart/2005/8/layout/hProcess9#1"/>
    <dgm:cxn modelId="{AB3E0FE7-BF33-471C-B5CB-73389844A998}" type="presParOf" srcId="{D21D3010-5A58-41E1-A507-6139FE2CCB42}" destId="{61E98AE0-4261-44D1-8269-3FF9B2863EB9}" srcOrd="2" destOrd="0" presId="urn:microsoft.com/office/officeart/2005/8/layout/hProcess9#1"/>
    <dgm:cxn modelId="{15E61321-68C9-465C-93B0-C1E016BF41B7}" type="presParOf" srcId="{D21D3010-5A58-41E1-A507-6139FE2CCB42}" destId="{C0E9E4C6-D6A0-4B54-A889-E1F771BC4B60}" srcOrd="3" destOrd="0" presId="urn:microsoft.com/office/officeart/2005/8/layout/hProcess9#1"/>
    <dgm:cxn modelId="{625C250C-6CC4-4AA7-B602-BBFC5D020653}" type="presParOf" srcId="{D21D3010-5A58-41E1-A507-6139FE2CCB42}" destId="{E50F0CDC-C6D8-4C4B-B4C3-D13D4A8E3E85}" srcOrd="4" destOrd="0" presId="urn:microsoft.com/office/officeart/2005/8/layout/hProcess9#1"/>
    <dgm:cxn modelId="{98CCA8F4-714F-4D04-AB61-F00FCF951562}" type="presParOf" srcId="{D21D3010-5A58-41E1-A507-6139FE2CCB42}" destId="{5D3EFB73-A6CF-4E65-948A-ADAD0CF98825}" srcOrd="5" destOrd="0" presId="urn:microsoft.com/office/officeart/2005/8/layout/hProcess9#1"/>
    <dgm:cxn modelId="{08029A79-B90B-40BA-A8B1-279BB3765D2B}" type="presParOf" srcId="{D21D3010-5A58-41E1-A507-6139FE2CCB42}" destId="{1DD39F18-5459-46C8-A53C-4D51EED6112C}" srcOrd="6" destOrd="0" presId="urn:microsoft.com/office/officeart/2005/8/layout/hProcess9#1"/>
    <dgm:cxn modelId="{25D29B5F-C481-46AA-BE96-8FDF043BA6D1}" type="presParOf" srcId="{D21D3010-5A58-41E1-A507-6139FE2CCB42}" destId="{9F7359CA-38C4-49EE-9423-2E109B61576C}" srcOrd="7" destOrd="0" presId="urn:microsoft.com/office/officeart/2005/8/layout/hProcess9#1"/>
    <dgm:cxn modelId="{21A12B2B-D349-4799-A4F6-A76769903152}" type="presParOf" srcId="{D21D3010-5A58-41E1-A507-6139FE2CCB42}" destId="{D294E0EA-8774-4BF7-BC62-E395E6C2BA29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075B9-1A90-4B37-9B17-210DBCAB9EC1}">
      <dsp:nvSpPr>
        <dsp:cNvPr id="0" name=""/>
        <dsp:cNvSpPr/>
      </dsp:nvSpPr>
      <dsp:spPr>
        <a:xfrm>
          <a:off x="609599" y="0"/>
          <a:ext cx="6908800" cy="366422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99DF2-270E-4277-9708-855095653AD3}">
      <dsp:nvSpPr>
        <dsp:cNvPr id="0" name=""/>
        <dsp:cNvSpPr/>
      </dsp:nvSpPr>
      <dsp:spPr>
        <a:xfrm>
          <a:off x="3459" y="1099267"/>
          <a:ext cx="1556668" cy="14656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Simplisia</a:t>
          </a:r>
          <a:endParaRPr lang="en-US" sz="2200" kern="1200" dirty="0"/>
        </a:p>
      </dsp:txBody>
      <dsp:txXfrm>
        <a:off x="75008" y="1170816"/>
        <a:ext cx="1413570" cy="1322592"/>
      </dsp:txXfrm>
    </dsp:sp>
    <dsp:sp modelId="{61E98AE0-4261-44D1-8269-3FF9B2863EB9}">
      <dsp:nvSpPr>
        <dsp:cNvPr id="0" name=""/>
        <dsp:cNvSpPr/>
      </dsp:nvSpPr>
      <dsp:spPr>
        <a:xfrm>
          <a:off x="1644562" y="1099267"/>
          <a:ext cx="1556668" cy="1465690"/>
        </a:xfrm>
        <a:prstGeom prst="roundRect">
          <a:avLst/>
        </a:prstGeom>
        <a:solidFill>
          <a:schemeClr val="accent5">
            <a:hueOff val="329677"/>
            <a:satOff val="-2351"/>
            <a:lumOff val="-426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Ekstraksi</a:t>
          </a:r>
          <a:r>
            <a:rPr lang="en-US" sz="2200" kern="1200" dirty="0" smtClean="0"/>
            <a:t> </a:t>
          </a:r>
          <a:endParaRPr lang="en-US" sz="2200" kern="1200" dirty="0"/>
        </a:p>
      </dsp:txBody>
      <dsp:txXfrm>
        <a:off x="1716111" y="1170816"/>
        <a:ext cx="1413570" cy="1322592"/>
      </dsp:txXfrm>
    </dsp:sp>
    <dsp:sp modelId="{E50F0CDC-C6D8-4C4B-B4C3-D13D4A8E3E85}">
      <dsp:nvSpPr>
        <dsp:cNvPr id="0" name=""/>
        <dsp:cNvSpPr/>
      </dsp:nvSpPr>
      <dsp:spPr>
        <a:xfrm>
          <a:off x="3285665" y="1099267"/>
          <a:ext cx="1556668" cy="1465690"/>
        </a:xfrm>
        <a:prstGeom prst="roundRect">
          <a:avLst/>
        </a:prstGeom>
        <a:solidFill>
          <a:schemeClr val="accent5">
            <a:hueOff val="659355"/>
            <a:satOff val="-4702"/>
            <a:lumOff val="-8529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/>
            <a:t>Fraksinasi</a:t>
          </a:r>
          <a:endParaRPr lang="en-US" sz="2200" kern="1200" dirty="0"/>
        </a:p>
      </dsp:txBody>
      <dsp:txXfrm>
        <a:off x="3357214" y="1170816"/>
        <a:ext cx="1413570" cy="1322592"/>
      </dsp:txXfrm>
    </dsp:sp>
    <dsp:sp modelId="{1DD39F18-5459-46C8-A53C-4D51EED6112C}">
      <dsp:nvSpPr>
        <dsp:cNvPr id="0" name=""/>
        <dsp:cNvSpPr/>
      </dsp:nvSpPr>
      <dsp:spPr>
        <a:xfrm>
          <a:off x="4926769" y="1099267"/>
          <a:ext cx="1556668" cy="1465690"/>
        </a:xfrm>
        <a:prstGeom prst="roundRect">
          <a:avLst/>
        </a:prstGeom>
        <a:solidFill>
          <a:schemeClr val="accent5">
            <a:hueOff val="989032"/>
            <a:satOff val="-7053"/>
            <a:lumOff val="-1279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/>
            <a:t>Pemurnian</a:t>
          </a:r>
          <a:endParaRPr lang="en-US" sz="2200" kern="1200" dirty="0"/>
        </a:p>
      </dsp:txBody>
      <dsp:txXfrm>
        <a:off x="4998318" y="1170816"/>
        <a:ext cx="1413570" cy="1322592"/>
      </dsp:txXfrm>
    </dsp:sp>
    <dsp:sp modelId="{D294E0EA-8774-4BF7-BC62-E395E6C2BA29}">
      <dsp:nvSpPr>
        <dsp:cNvPr id="0" name=""/>
        <dsp:cNvSpPr/>
      </dsp:nvSpPr>
      <dsp:spPr>
        <a:xfrm>
          <a:off x="6567872" y="1099267"/>
          <a:ext cx="1556668" cy="1465690"/>
        </a:xfrm>
        <a:prstGeom prst="roundRect">
          <a:avLst/>
        </a:prstGeom>
        <a:solidFill>
          <a:schemeClr val="accent5">
            <a:hueOff val="1318709"/>
            <a:satOff val="-9404"/>
            <a:lumOff val="-17059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Identifikasi</a:t>
          </a:r>
          <a:r>
            <a:rPr lang="en-US" sz="2200" kern="1200" dirty="0" smtClean="0"/>
            <a:t> / </a:t>
          </a:r>
          <a:r>
            <a:rPr lang="en-US" sz="2200" kern="1200" dirty="0" err="1" smtClean="0"/>
            <a:t>Elusidasi</a:t>
          </a:r>
          <a:endParaRPr lang="en-US" sz="2200" kern="1200" dirty="0"/>
        </a:p>
      </dsp:txBody>
      <dsp:txXfrm>
        <a:off x="6639421" y="1170816"/>
        <a:ext cx="1413570" cy="1322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3945E77-E319-4CA3-A359-CD073B2384B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84C03B9-DE1F-4689-8720-E32BFD224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5E77-E319-4CA3-A359-CD073B2384B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03B9-DE1F-4689-8720-E32BFD224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3945E77-E319-4CA3-A359-CD073B2384B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84C03B9-DE1F-4689-8720-E32BFD224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5E77-E319-4CA3-A359-CD073B2384B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84C03B9-DE1F-4689-8720-E32BFD224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3945E77-E319-4CA3-A359-CD073B2384B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84C03B9-DE1F-4689-8720-E32BFD224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5E77-E319-4CA3-A359-CD073B2384B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03B9-DE1F-4689-8720-E32BFD224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5E77-E319-4CA3-A359-CD073B2384B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03B9-DE1F-4689-8720-E32BFD224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5E77-E319-4CA3-A359-CD073B2384B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03B9-DE1F-4689-8720-E32BFD224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5E77-E319-4CA3-A359-CD073B2384B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03B9-DE1F-4689-8720-E32BFD224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3945E77-E319-4CA3-A359-CD073B2384B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84C03B9-DE1F-4689-8720-E32BFD224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5E77-E319-4CA3-A359-CD073B2384B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03B9-DE1F-4689-8720-E32BFD224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3945E77-E319-4CA3-A359-CD073B2384B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84C03B9-DE1F-4689-8720-E32BFD224A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7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2992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9795" indent="-269875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60" indent="-234315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105" indent="-234315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999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27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9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71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 smtClean="0"/>
              <a:t>Fitokimia</a:t>
            </a:r>
            <a:r>
              <a:rPr lang="en-US" dirty="0" smtClean="0"/>
              <a:t> - </a:t>
            </a:r>
            <a:r>
              <a:rPr lang="en-US" dirty="0" err="1" smtClean="0"/>
              <a:t>ekstraksi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cap="none" dirty="0"/>
              <a:t>Oleh : Putu Gita Maya W. </a:t>
            </a:r>
            <a:r>
              <a:rPr lang="en-US" sz="2000" cap="none" dirty="0" err="1"/>
              <a:t>Mahayasih</a:t>
            </a:r>
            <a:r>
              <a:rPr lang="en-US" sz="2000" cap="none" dirty="0"/>
              <a:t>, </a:t>
            </a:r>
            <a:r>
              <a:rPr lang="en-US" sz="2000" cap="none" dirty="0" err="1"/>
              <a:t>M.Farm</a:t>
            </a:r>
            <a:r>
              <a:rPr lang="en-US" sz="2000" cap="none" dirty="0"/>
              <a:t>., Apt.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391" y="656676"/>
            <a:ext cx="10515600" cy="1079362"/>
          </a:xfrm>
        </p:spPr>
        <p:txBody>
          <a:bodyPr/>
          <a:lstStyle/>
          <a:p>
            <a:r>
              <a:rPr lang="en-US" b="1" dirty="0" err="1"/>
              <a:t>Maserasi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391" y="1432930"/>
            <a:ext cx="7977809" cy="4613206"/>
          </a:xfrm>
        </p:spPr>
        <p:txBody>
          <a:bodyPr>
            <a:normAutofit/>
          </a:bodyPr>
          <a:lstStyle/>
          <a:p>
            <a:r>
              <a:rPr lang="en-US" sz="2400" dirty="0" err="1"/>
              <a:t>Ekstraksi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pelarut</a:t>
            </a:r>
            <a:r>
              <a:rPr lang="en-US" sz="2400" dirty="0"/>
              <a:t> dg </a:t>
            </a:r>
            <a:r>
              <a:rPr lang="en-US" sz="2400" dirty="0" err="1"/>
              <a:t>beberapa</a:t>
            </a:r>
            <a:r>
              <a:rPr lang="en-US" sz="2400" dirty="0"/>
              <a:t> kali </a:t>
            </a:r>
            <a:r>
              <a:rPr lang="en-US" sz="2400" dirty="0" err="1"/>
              <a:t>pengadukan</a:t>
            </a:r>
            <a:r>
              <a:rPr lang="en-US" sz="2400" dirty="0"/>
              <a:t> </a:t>
            </a:r>
            <a:r>
              <a:rPr lang="en-US" sz="2400" dirty="0" err="1"/>
              <a:t>pd</a:t>
            </a:r>
            <a:r>
              <a:rPr lang="en-US" sz="2400" dirty="0"/>
              <a:t> </a:t>
            </a:r>
            <a:r>
              <a:rPr lang="en-US" sz="2400" dirty="0" err="1"/>
              <a:t>suhu</a:t>
            </a:r>
            <a:r>
              <a:rPr lang="en-US" sz="2400" dirty="0"/>
              <a:t> </a:t>
            </a:r>
            <a:r>
              <a:rPr lang="en-US" sz="2400" dirty="0" err="1"/>
              <a:t>kamar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Prinsip</a:t>
            </a:r>
            <a:r>
              <a:rPr lang="en-US" sz="2400" dirty="0"/>
              <a:t> </a:t>
            </a:r>
            <a:r>
              <a:rPr lang="en-US" sz="2400" dirty="0" err="1"/>
              <a:t>pencapaian</a:t>
            </a:r>
            <a:r>
              <a:rPr lang="en-US" sz="2400" dirty="0"/>
              <a:t> </a:t>
            </a:r>
            <a:r>
              <a:rPr lang="en-US" sz="2400" dirty="0" err="1"/>
              <a:t>keseimbangan</a:t>
            </a:r>
            <a:r>
              <a:rPr lang="en-US" sz="2400" dirty="0"/>
              <a:t> </a:t>
            </a:r>
            <a:r>
              <a:rPr lang="en-US" sz="2400" dirty="0" err="1"/>
              <a:t>konsentrasi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err="1"/>
              <a:t>Maserasi</a:t>
            </a:r>
            <a:r>
              <a:rPr lang="en-US" sz="2400" b="1" dirty="0"/>
              <a:t> </a:t>
            </a:r>
            <a:r>
              <a:rPr lang="en-US" sz="2400" b="1" dirty="0" err="1"/>
              <a:t>kinetik</a:t>
            </a:r>
            <a:r>
              <a:rPr lang="en-US" sz="2400" b="1" dirty="0"/>
              <a:t> </a:t>
            </a:r>
            <a:r>
              <a:rPr lang="en-US" sz="2400" dirty="0" err="1"/>
              <a:t>berarti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pengadukan</a:t>
            </a:r>
            <a:r>
              <a:rPr lang="en-US" sz="2400" dirty="0"/>
              <a:t>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kontinu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b="1" dirty="0" err="1"/>
              <a:t>Remaserasi</a:t>
            </a:r>
            <a:r>
              <a:rPr lang="en-US" sz="2400" b="1" dirty="0"/>
              <a:t> </a:t>
            </a:r>
            <a:r>
              <a:rPr lang="en-US" sz="2400" dirty="0"/>
              <a:t>Proses </a:t>
            </a:r>
            <a:r>
              <a:rPr lang="en-US" sz="2400" dirty="0" err="1"/>
              <a:t>maserasi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berulang-ulang</a:t>
            </a:r>
            <a:r>
              <a:rPr lang="en-US" sz="2400" dirty="0"/>
              <a:t>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507" y="656676"/>
            <a:ext cx="2925417" cy="5086351"/>
          </a:xfrm>
          <a:prstGeom prst="rect">
            <a:avLst/>
          </a:prstGeom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065" y="4951263"/>
            <a:ext cx="2575077" cy="190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Perkolasi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Ekstraksi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pelarut</a:t>
            </a:r>
            <a:r>
              <a:rPr lang="en-US" sz="2400" dirty="0"/>
              <a:t> yang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sempurna</a:t>
            </a:r>
            <a:r>
              <a:rPr lang="en-US" sz="2400" dirty="0"/>
              <a:t> (</a:t>
            </a:r>
            <a:r>
              <a:rPr lang="en-US" sz="2400" i="1" dirty="0"/>
              <a:t>exhaustive extraction</a:t>
            </a:r>
            <a:r>
              <a:rPr lang="en-US" sz="2400" dirty="0"/>
              <a:t>)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temperatur</a:t>
            </a:r>
            <a:r>
              <a:rPr lang="en-US" sz="2400" dirty="0"/>
              <a:t> </a:t>
            </a:r>
            <a:r>
              <a:rPr lang="en-US" sz="2400" dirty="0" err="1"/>
              <a:t>ruangan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 err="1"/>
              <a:t>Tahapan</a:t>
            </a:r>
            <a:r>
              <a:rPr lang="en-US" sz="2400" dirty="0"/>
              <a:t> Proses:</a:t>
            </a:r>
            <a:br>
              <a:rPr lang="en-US" sz="2400" dirty="0"/>
            </a:br>
            <a:r>
              <a:rPr lang="en-US" sz="2400" dirty="0"/>
              <a:t>1. </a:t>
            </a: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bahan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2. </a:t>
            </a:r>
            <a:r>
              <a:rPr lang="en-US" sz="2400" dirty="0" err="1"/>
              <a:t>maserasi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3. </a:t>
            </a: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dirty="0" err="1"/>
              <a:t>perkolasi</a:t>
            </a:r>
            <a:r>
              <a:rPr lang="en-US" sz="2400" dirty="0"/>
              <a:t> </a:t>
            </a:r>
            <a:r>
              <a:rPr lang="en-US" sz="2400" dirty="0" err="1"/>
              <a:t>sebenarnya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penetesan</a:t>
            </a:r>
            <a:r>
              <a:rPr lang="en-US" sz="2400" dirty="0"/>
              <a:t>/</a:t>
            </a:r>
            <a:r>
              <a:rPr lang="en-US" sz="2400" dirty="0" err="1"/>
              <a:t>penampungan</a:t>
            </a:r>
            <a:r>
              <a:rPr lang="en-US" sz="2400" dirty="0"/>
              <a:t> </a:t>
            </a:r>
            <a:r>
              <a:rPr lang="en-US" sz="2400" dirty="0" err="1"/>
              <a:t>ekstrak</a:t>
            </a:r>
            <a:r>
              <a:rPr lang="en-US" sz="2400" dirty="0"/>
              <a:t>) </a:t>
            </a:r>
            <a:r>
              <a:rPr lang="en-US" sz="2400" dirty="0" err="1"/>
              <a:t>hingga</a:t>
            </a:r>
            <a:r>
              <a:rPr lang="en-US" sz="2400" dirty="0"/>
              <a:t> </a:t>
            </a:r>
            <a:r>
              <a:rPr lang="en-US" sz="2400" dirty="0" err="1"/>
              <a:t>diperoleh</a:t>
            </a:r>
            <a:r>
              <a:rPr lang="en-US" sz="2400" dirty="0"/>
              <a:t> </a:t>
            </a:r>
            <a:r>
              <a:rPr lang="en-US" sz="2400" dirty="0" err="1"/>
              <a:t>perkolat</a:t>
            </a:r>
            <a:r>
              <a:rPr lang="en-US" sz="2400" dirty="0"/>
              <a:t> + 1-5 kali </a:t>
            </a:r>
            <a:r>
              <a:rPr lang="en-US" sz="2400" dirty="0" err="1"/>
              <a:t>bahan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889" y="365125"/>
            <a:ext cx="10515600" cy="5811838"/>
          </a:xfrm>
        </p:spPr>
        <p:txBody>
          <a:bodyPr>
            <a:normAutofit/>
          </a:bodyPr>
          <a:lstStyle/>
          <a:p>
            <a:r>
              <a:rPr lang="en-US" sz="2000" dirty="0"/>
              <a:t>Hal-Hal yang </a:t>
            </a:r>
            <a:r>
              <a:rPr lang="en-US" sz="2000" dirty="0" err="1"/>
              <a:t>mempengaruhi</a:t>
            </a:r>
            <a:r>
              <a:rPr lang="en-US" sz="2000" dirty="0"/>
              <a:t> </a:t>
            </a:r>
            <a:r>
              <a:rPr lang="en-US" sz="2000" dirty="0" err="1"/>
              <a:t>Perkolasi</a:t>
            </a:r>
            <a:endParaRPr lang="en-US" sz="2000" dirty="0"/>
          </a:p>
          <a:p>
            <a:pPr lvl="1"/>
            <a:r>
              <a:rPr lang="en-US" sz="2000" dirty="0" err="1"/>
              <a:t>Selektifitas</a:t>
            </a:r>
            <a:r>
              <a:rPr lang="en-US" sz="2000" dirty="0"/>
              <a:t> </a:t>
            </a:r>
            <a:r>
              <a:rPr lang="en-US" sz="2000" dirty="0" err="1"/>
              <a:t>pelarut</a:t>
            </a:r>
            <a:endParaRPr lang="en-US" sz="2000" dirty="0"/>
          </a:p>
          <a:p>
            <a:pPr lvl="1"/>
            <a:r>
              <a:rPr lang="en-US" sz="2000" dirty="0" err="1"/>
              <a:t>Kecepatan</a:t>
            </a:r>
            <a:r>
              <a:rPr lang="en-US" sz="2000" dirty="0"/>
              <a:t> </a:t>
            </a:r>
            <a:r>
              <a:rPr lang="en-US" sz="2000" dirty="0" err="1"/>
              <a:t>penetesan</a:t>
            </a:r>
            <a:r>
              <a:rPr lang="en-US" sz="2000" dirty="0"/>
              <a:t> </a:t>
            </a:r>
            <a:r>
              <a:rPr lang="en-US" sz="2000" dirty="0" err="1"/>
              <a:t>pelarut</a:t>
            </a:r>
            <a:endParaRPr lang="en-US" sz="2000" dirty="0"/>
          </a:p>
          <a:p>
            <a:pPr lvl="1"/>
            <a:r>
              <a:rPr lang="en-US" sz="2000" dirty="0" err="1"/>
              <a:t>Suhu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1"/>
          <a:stretch>
            <a:fillRect/>
          </a:stretch>
        </p:blipFill>
        <p:spPr>
          <a:xfrm>
            <a:off x="6357821" y="1974574"/>
            <a:ext cx="5252988" cy="40021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931" y="1959351"/>
            <a:ext cx="1447645" cy="400412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184" y="1809958"/>
            <a:ext cx="4220595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Refluks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74" y="1825625"/>
            <a:ext cx="4770783" cy="4351338"/>
          </a:xfrm>
        </p:spPr>
        <p:txBody>
          <a:bodyPr>
            <a:normAutofit/>
          </a:bodyPr>
          <a:lstStyle/>
          <a:p>
            <a:r>
              <a:rPr lang="en-US" sz="2000" dirty="0" err="1"/>
              <a:t>Ekstraksi</a:t>
            </a:r>
            <a:r>
              <a:rPr lang="en-US" sz="2000" dirty="0"/>
              <a:t> dg </a:t>
            </a:r>
            <a:r>
              <a:rPr lang="en-US" sz="2000" dirty="0" err="1"/>
              <a:t>pelarut</a:t>
            </a:r>
            <a:r>
              <a:rPr lang="en-US" sz="2000" dirty="0"/>
              <a:t> </a:t>
            </a:r>
            <a:r>
              <a:rPr lang="en-US" sz="2000" dirty="0" err="1"/>
              <a:t>pd</a:t>
            </a:r>
            <a:r>
              <a:rPr lang="en-US" sz="2000" dirty="0"/>
              <a:t> </a:t>
            </a:r>
            <a:r>
              <a:rPr lang="en-US" sz="2000" dirty="0" err="1"/>
              <a:t>suhu</a:t>
            </a:r>
            <a:r>
              <a:rPr lang="en-US" sz="2000" dirty="0"/>
              <a:t> </a:t>
            </a:r>
            <a:r>
              <a:rPr lang="en-US" sz="2000" dirty="0" err="1"/>
              <a:t>titik</a:t>
            </a:r>
            <a:r>
              <a:rPr lang="en-US" sz="2000" dirty="0"/>
              <a:t> </a:t>
            </a:r>
            <a:r>
              <a:rPr lang="en-US" sz="2000" dirty="0" err="1"/>
              <a:t>didihnya</a:t>
            </a:r>
            <a:r>
              <a:rPr lang="en-US" sz="2000" dirty="0"/>
              <a:t> </a:t>
            </a:r>
            <a:r>
              <a:rPr lang="en-US" sz="2000" dirty="0" err="1"/>
              <a:t>selama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 &amp;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pelarut</a:t>
            </a:r>
            <a:r>
              <a:rPr lang="en-US" sz="2000" dirty="0"/>
              <a:t> </a:t>
            </a:r>
            <a:r>
              <a:rPr lang="en-US" sz="2000" dirty="0" err="1"/>
              <a:t>yg</a:t>
            </a:r>
            <a:r>
              <a:rPr lang="en-US" sz="2000" dirty="0"/>
              <a:t> </a:t>
            </a:r>
            <a:r>
              <a:rPr lang="en-US" sz="2000" dirty="0" err="1"/>
              <a:t>relatif</a:t>
            </a:r>
            <a:r>
              <a:rPr lang="en-US" sz="2000" dirty="0"/>
              <a:t> </a:t>
            </a:r>
            <a:r>
              <a:rPr lang="en-US" sz="2000" dirty="0" err="1"/>
              <a:t>konstan</a:t>
            </a:r>
            <a:r>
              <a:rPr lang="en-US" sz="2000" dirty="0"/>
              <a:t> dg </a:t>
            </a: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pendingin</a:t>
            </a:r>
            <a:r>
              <a:rPr lang="en-US" sz="2000" dirty="0"/>
              <a:t> </a:t>
            </a:r>
            <a:r>
              <a:rPr lang="en-US" sz="2000" dirty="0" err="1"/>
              <a:t>balik</a:t>
            </a:r>
            <a:r>
              <a:rPr lang="en-US" sz="2000" dirty="0"/>
              <a:t>.</a:t>
            </a:r>
            <a:br>
              <a:rPr lang="en-US" sz="2000" dirty="0"/>
            </a:br>
            <a:endParaRPr lang="en-US" sz="2000" dirty="0" smtClean="0"/>
          </a:p>
          <a:p>
            <a:r>
              <a:rPr lang="en-US" sz="2000" dirty="0" err="1" smtClean="0"/>
              <a:t>Umumnya</a:t>
            </a:r>
            <a:r>
              <a:rPr lang="en-US" sz="2000" dirty="0" smtClean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pengulangan</a:t>
            </a:r>
            <a:r>
              <a:rPr lang="en-US" sz="2000" dirty="0"/>
              <a:t> proses </a:t>
            </a:r>
            <a:r>
              <a:rPr lang="en-US" sz="2000" dirty="0" err="1"/>
              <a:t>pd</a:t>
            </a:r>
            <a:r>
              <a:rPr lang="en-US" sz="2000" dirty="0"/>
              <a:t> </a:t>
            </a:r>
            <a:r>
              <a:rPr lang="en-US" sz="2000" dirty="0" err="1"/>
              <a:t>residu</a:t>
            </a:r>
            <a:r>
              <a:rPr lang="en-US" sz="2000" dirty="0"/>
              <a:t> </a:t>
            </a:r>
            <a:r>
              <a:rPr lang="en-US" sz="2000" dirty="0" err="1"/>
              <a:t>pertama</a:t>
            </a:r>
            <a:r>
              <a:rPr lang="en-US" sz="2000" dirty="0"/>
              <a:t> </a:t>
            </a:r>
            <a:r>
              <a:rPr lang="en-US" sz="2000" dirty="0" err="1"/>
              <a:t>sampai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3-5 kali, </a:t>
            </a:r>
            <a:r>
              <a:rPr lang="en-US" sz="2000" dirty="0" err="1"/>
              <a:t>shg</a:t>
            </a:r>
            <a:r>
              <a:rPr lang="en-US" sz="2000" dirty="0"/>
              <a:t> </a:t>
            </a:r>
            <a:r>
              <a:rPr lang="en-US" sz="2000" dirty="0" err="1"/>
              <a:t>dpt</a:t>
            </a:r>
            <a:r>
              <a:rPr lang="en-US" sz="2000" dirty="0"/>
              <a:t> </a:t>
            </a:r>
            <a:r>
              <a:rPr lang="en-US" sz="2000" dirty="0" err="1"/>
              <a:t>termasuk</a:t>
            </a:r>
            <a:r>
              <a:rPr lang="en-US" sz="2000" dirty="0"/>
              <a:t> proses </a:t>
            </a:r>
            <a:r>
              <a:rPr lang="en-US" sz="2000" dirty="0" err="1"/>
              <a:t>ekstraksi</a:t>
            </a:r>
            <a:r>
              <a:rPr lang="en-US" sz="2000" dirty="0"/>
              <a:t> </a:t>
            </a:r>
            <a:r>
              <a:rPr lang="en-US" sz="2000" dirty="0" err="1"/>
              <a:t>sempurna</a:t>
            </a:r>
            <a:r>
              <a:rPr lang="en-US" sz="2000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747" y="1825624"/>
            <a:ext cx="2358888" cy="392581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7" r="17390"/>
          <a:stretch>
            <a:fillRect/>
          </a:stretch>
        </p:blipFill>
        <p:spPr>
          <a:xfrm>
            <a:off x="8189850" y="698630"/>
            <a:ext cx="3909385" cy="57279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Sohlet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Ekstraksi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pelarut</a:t>
            </a:r>
            <a:r>
              <a:rPr lang="en-US" sz="2000" dirty="0"/>
              <a:t> yang </a:t>
            </a:r>
            <a:r>
              <a:rPr lang="en-US" sz="2000" dirty="0" err="1"/>
              <a:t>selalu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r>
              <a:rPr lang="en-US" sz="2000" dirty="0"/>
              <a:t> yang</a:t>
            </a:r>
            <a:br>
              <a:rPr lang="en-US" sz="2000" dirty="0"/>
            </a:br>
            <a:r>
              <a:rPr lang="en-US" sz="2000" dirty="0" err="1"/>
              <a:t>umumnya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alat</a:t>
            </a:r>
            <a:r>
              <a:rPr lang="en-US" sz="2000" dirty="0"/>
              <a:t> </a:t>
            </a:r>
            <a:r>
              <a:rPr lang="en-US" sz="2000" dirty="0" err="1"/>
              <a:t>khusus</a:t>
            </a:r>
            <a:r>
              <a:rPr lang="en-US" sz="2000" dirty="0"/>
              <a:t>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terjadi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ekstraksi</a:t>
            </a:r>
            <a:r>
              <a:rPr lang="en-US" sz="2000" dirty="0"/>
              <a:t> </a:t>
            </a:r>
            <a:r>
              <a:rPr lang="en-US" sz="2000" dirty="0" err="1"/>
              <a:t>kontinyu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pelarut</a:t>
            </a:r>
            <a:r>
              <a:rPr lang="en-US" sz="2000" dirty="0"/>
              <a:t> </a:t>
            </a:r>
            <a:r>
              <a:rPr lang="en-US" sz="2000" dirty="0" err="1"/>
              <a:t>relatif</a:t>
            </a:r>
            <a:r>
              <a:rPr lang="en-US" sz="2000" dirty="0"/>
              <a:t> </a:t>
            </a:r>
            <a:r>
              <a:rPr lang="en-US" sz="2000" dirty="0" err="1"/>
              <a:t>konstan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pendingin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balik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Ekstraksi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titik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didih</a:t>
            </a:r>
            <a:r>
              <a:rPr lang="en-US" sz="2000" dirty="0"/>
              <a:t> </a:t>
            </a:r>
            <a:r>
              <a:rPr lang="en-US" sz="2000" dirty="0" err="1"/>
              <a:t>pelarut</a:t>
            </a:r>
            <a:r>
              <a:rPr lang="en-US" sz="2000" dirty="0"/>
              <a:t>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954" y="1889471"/>
            <a:ext cx="2411896" cy="391933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32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8970"/>
            <a:ext cx="10515600" cy="4944511"/>
          </a:xfrm>
        </p:spPr>
        <p:txBody>
          <a:bodyPr>
            <a:normAutofit/>
          </a:bodyPr>
          <a:lstStyle/>
          <a:p>
            <a:r>
              <a:rPr lang="en-US" sz="2400" dirty="0" err="1"/>
              <a:t>Digesti</a:t>
            </a:r>
            <a:endParaRPr lang="en-US" sz="2400" dirty="0"/>
          </a:p>
          <a:p>
            <a:pPr lvl="1"/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maserasi</a:t>
            </a:r>
            <a:r>
              <a:rPr lang="en-US" sz="2400" dirty="0"/>
              <a:t> </a:t>
            </a:r>
            <a:r>
              <a:rPr lang="en-US" sz="2400" dirty="0" err="1"/>
              <a:t>kinetik</a:t>
            </a:r>
            <a:r>
              <a:rPr lang="en-US" sz="2400" dirty="0"/>
              <a:t> </a:t>
            </a:r>
            <a:r>
              <a:rPr lang="en-US" sz="2400" dirty="0" err="1"/>
              <a:t>pd</a:t>
            </a:r>
            <a:r>
              <a:rPr lang="en-US" sz="2400" dirty="0"/>
              <a:t> </a:t>
            </a:r>
            <a:r>
              <a:rPr lang="en-US" sz="2400" dirty="0" err="1"/>
              <a:t>suhu</a:t>
            </a:r>
            <a:r>
              <a:rPr lang="en-US" sz="2400" dirty="0"/>
              <a:t>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suhu</a:t>
            </a:r>
            <a:r>
              <a:rPr lang="en-US" sz="2400" dirty="0"/>
              <a:t> </a:t>
            </a:r>
            <a:r>
              <a:rPr lang="en-US" sz="2400" dirty="0" err="1"/>
              <a:t>kamar</a:t>
            </a:r>
            <a:endParaRPr lang="en-US" sz="2400" dirty="0"/>
          </a:p>
          <a:p>
            <a:pPr lvl="1"/>
            <a:r>
              <a:rPr lang="en-US" sz="2400" dirty="0" err="1"/>
              <a:t>Scr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suhu</a:t>
            </a:r>
            <a:r>
              <a:rPr lang="en-US" sz="2400" dirty="0"/>
              <a:t> 40 – 50 </a:t>
            </a:r>
            <a:r>
              <a:rPr lang="en-US" sz="2400" dirty="0" err="1"/>
              <a:t>oC</a:t>
            </a:r>
            <a:endParaRPr lang="en-US" sz="2400" dirty="0"/>
          </a:p>
          <a:p>
            <a:r>
              <a:rPr lang="en-US" sz="2400" dirty="0" err="1"/>
              <a:t>Infus</a:t>
            </a:r>
            <a:endParaRPr lang="en-US" sz="2400" dirty="0"/>
          </a:p>
          <a:p>
            <a:pPr lvl="1"/>
            <a:r>
              <a:rPr lang="en-US" sz="2400" dirty="0" err="1"/>
              <a:t>Ekstraksi</a:t>
            </a:r>
            <a:r>
              <a:rPr lang="en-US" sz="2400" dirty="0"/>
              <a:t> dg </a:t>
            </a:r>
            <a:r>
              <a:rPr lang="en-US" sz="2400" dirty="0" err="1"/>
              <a:t>pelarut</a:t>
            </a:r>
            <a:r>
              <a:rPr lang="en-US" sz="2400" dirty="0"/>
              <a:t> air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temperatur</a:t>
            </a:r>
            <a:r>
              <a:rPr lang="en-US" sz="2400" dirty="0"/>
              <a:t> </a:t>
            </a:r>
            <a:r>
              <a:rPr lang="en-US" sz="2400" dirty="0" err="1"/>
              <a:t>penangas</a:t>
            </a:r>
            <a:r>
              <a:rPr lang="en-US" sz="2400" dirty="0"/>
              <a:t> air (</a:t>
            </a:r>
            <a:r>
              <a:rPr lang="en-US" sz="2400" dirty="0" err="1"/>
              <a:t>bejana</a:t>
            </a:r>
            <a:r>
              <a:rPr lang="en-US" sz="2400" dirty="0"/>
              <a:t> </a:t>
            </a:r>
            <a:r>
              <a:rPr lang="en-US" sz="2400" dirty="0" err="1"/>
              <a:t>infus</a:t>
            </a:r>
            <a:r>
              <a:rPr lang="en-US" sz="2400" dirty="0"/>
              <a:t>  </a:t>
            </a:r>
            <a:r>
              <a:rPr lang="en-US" sz="2400" dirty="0" err="1"/>
              <a:t>tercelup</a:t>
            </a:r>
            <a:r>
              <a:rPr lang="en-US" sz="2400" dirty="0"/>
              <a:t> </a:t>
            </a:r>
            <a:r>
              <a:rPr lang="en-US" sz="2400" dirty="0" err="1"/>
              <a:t>dlm</a:t>
            </a:r>
            <a:r>
              <a:rPr lang="en-US" sz="2400" dirty="0"/>
              <a:t> </a:t>
            </a:r>
            <a:r>
              <a:rPr lang="en-US" sz="2400" dirty="0" err="1"/>
              <a:t>penangas</a:t>
            </a:r>
            <a:r>
              <a:rPr lang="en-US" sz="2400" dirty="0"/>
              <a:t> air </a:t>
            </a:r>
            <a:r>
              <a:rPr lang="en-US" sz="2400" dirty="0" err="1"/>
              <a:t>mendidih</a:t>
            </a:r>
            <a:r>
              <a:rPr lang="en-US" sz="2400" dirty="0"/>
              <a:t>, </a:t>
            </a:r>
            <a:r>
              <a:rPr lang="en-US" sz="2400" dirty="0" err="1"/>
              <a:t>temperatur</a:t>
            </a:r>
            <a:r>
              <a:rPr lang="en-US" sz="2400" dirty="0"/>
              <a:t> </a:t>
            </a:r>
            <a:r>
              <a:rPr lang="en-US" sz="2400" dirty="0" err="1"/>
              <a:t>terukur</a:t>
            </a:r>
            <a:r>
              <a:rPr lang="en-US" sz="2400" dirty="0"/>
              <a:t> 96-98 </a:t>
            </a:r>
            <a:r>
              <a:rPr lang="en-US" sz="2400" dirty="0" err="1"/>
              <a:t>oC</a:t>
            </a:r>
            <a:r>
              <a:rPr lang="en-US" sz="2400" dirty="0"/>
              <a:t>) </a:t>
            </a:r>
            <a:r>
              <a:rPr lang="en-US" sz="2400" dirty="0" err="1"/>
              <a:t>selama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(15-20 </a:t>
            </a:r>
            <a:r>
              <a:rPr lang="en-US" sz="2400" dirty="0" err="1"/>
              <a:t>mnt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Dekok</a:t>
            </a:r>
            <a:endParaRPr lang="en-US" sz="2400" dirty="0"/>
          </a:p>
          <a:p>
            <a:pPr lvl="1"/>
            <a:r>
              <a:rPr lang="en-US" sz="2400" dirty="0" err="1"/>
              <a:t>infus</a:t>
            </a:r>
            <a:r>
              <a:rPr lang="en-US" sz="2400" dirty="0"/>
              <a:t> </a:t>
            </a:r>
            <a:r>
              <a:rPr lang="en-US" sz="2400" dirty="0" err="1"/>
              <a:t>pd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lama (≥ 30 </a:t>
            </a:r>
            <a:r>
              <a:rPr lang="en-US" sz="2400" dirty="0" err="1"/>
              <a:t>mnt</a:t>
            </a:r>
            <a:r>
              <a:rPr lang="en-US" sz="2400" dirty="0"/>
              <a:t>)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Destilasi</a:t>
            </a:r>
            <a:r>
              <a:rPr lang="en-US" b="1" dirty="0"/>
              <a:t> (</a:t>
            </a:r>
            <a:r>
              <a:rPr lang="en-US" b="1" dirty="0" err="1"/>
              <a:t>Penyulingan</a:t>
            </a:r>
            <a:r>
              <a:rPr lang="en-US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15956"/>
            <a:ext cx="6198704" cy="4902614"/>
          </a:xfrm>
        </p:spPr>
        <p:txBody>
          <a:bodyPr>
            <a:normAutofit/>
          </a:bodyPr>
          <a:lstStyle/>
          <a:p>
            <a:r>
              <a:rPr lang="en-US" sz="2000" dirty="0" err="1"/>
              <a:t>Ekstraksi</a:t>
            </a:r>
            <a:r>
              <a:rPr lang="en-US" sz="2000" dirty="0"/>
              <a:t> </a:t>
            </a:r>
            <a:r>
              <a:rPr lang="en-US" sz="2000" dirty="0" err="1"/>
              <a:t>senyawa</a:t>
            </a:r>
            <a:r>
              <a:rPr lang="en-US" sz="2000" dirty="0"/>
              <a:t> </a:t>
            </a:r>
            <a:r>
              <a:rPr lang="en-US" sz="2000" dirty="0" err="1"/>
              <a:t>kandungan</a:t>
            </a:r>
            <a:r>
              <a:rPr lang="en-US" sz="2000" dirty="0"/>
              <a:t> </a:t>
            </a:r>
            <a:r>
              <a:rPr lang="en-US" sz="2000" dirty="0" err="1"/>
              <a:t>menguap</a:t>
            </a:r>
            <a:r>
              <a:rPr lang="en-US" sz="2000" dirty="0"/>
              <a:t> (</a:t>
            </a:r>
            <a:r>
              <a:rPr lang="en-US" sz="2000" dirty="0" err="1"/>
              <a:t>minyak</a:t>
            </a:r>
            <a:r>
              <a:rPr lang="en-US" sz="2000" dirty="0"/>
              <a:t> </a:t>
            </a:r>
            <a:r>
              <a:rPr lang="en-US" sz="2000" dirty="0" err="1"/>
              <a:t>atsiri</a:t>
            </a:r>
            <a:r>
              <a:rPr lang="en-US" sz="2000" dirty="0"/>
              <a:t>) dg </a:t>
            </a:r>
            <a:r>
              <a:rPr lang="en-US" sz="2000" dirty="0" err="1"/>
              <a:t>uap</a:t>
            </a:r>
            <a:r>
              <a:rPr lang="en-US" sz="2000" dirty="0"/>
              <a:t> air.</a:t>
            </a:r>
          </a:p>
          <a:p>
            <a:r>
              <a:rPr lang="en-US" sz="2000" dirty="0" err="1"/>
              <a:t>Berdasar</a:t>
            </a:r>
            <a:r>
              <a:rPr lang="en-US" sz="2000" dirty="0"/>
              <a:t> </a:t>
            </a:r>
            <a:r>
              <a:rPr lang="en-US" sz="2000" dirty="0" err="1"/>
              <a:t>tekanan</a:t>
            </a:r>
            <a:r>
              <a:rPr lang="en-US" sz="2000" dirty="0"/>
              <a:t> </a:t>
            </a:r>
            <a:r>
              <a:rPr lang="en-US" sz="2000" dirty="0" err="1"/>
              <a:t>parsial</a:t>
            </a:r>
            <a:r>
              <a:rPr lang="en-US" sz="2000" dirty="0"/>
              <a:t> </a:t>
            </a:r>
            <a:r>
              <a:rPr lang="en-US" sz="2000" dirty="0" err="1"/>
              <a:t>m.a.</a:t>
            </a:r>
            <a:r>
              <a:rPr lang="en-US" sz="2000" dirty="0"/>
              <a:t> dg </a:t>
            </a:r>
            <a:r>
              <a:rPr lang="en-US" sz="2000" dirty="0" err="1"/>
              <a:t>uap</a:t>
            </a:r>
            <a:r>
              <a:rPr lang="en-US" sz="2000" dirty="0"/>
              <a:t> air </a:t>
            </a:r>
            <a:r>
              <a:rPr lang="en-US" sz="2000" dirty="0" err="1"/>
              <a:t>scr</a:t>
            </a:r>
            <a:r>
              <a:rPr lang="en-US" sz="2000" dirty="0"/>
              <a:t> </a:t>
            </a:r>
            <a:r>
              <a:rPr lang="en-US" sz="2000" dirty="0" err="1"/>
              <a:t>kontinu</a:t>
            </a:r>
            <a:r>
              <a:rPr lang="en-US" sz="2000" dirty="0"/>
              <a:t> </a:t>
            </a:r>
            <a:r>
              <a:rPr lang="en-US" sz="2000" dirty="0" err="1" smtClean="0"/>
              <a:t>sampai</a:t>
            </a:r>
            <a:r>
              <a:rPr lang="en-US" sz="2000" dirty="0"/>
              <a:t> </a:t>
            </a:r>
            <a:r>
              <a:rPr lang="en-US" sz="2000" dirty="0" err="1" smtClean="0"/>
              <a:t>sempurna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Diakhiri</a:t>
            </a:r>
            <a:r>
              <a:rPr lang="en-US" sz="2000" dirty="0"/>
              <a:t> dg </a:t>
            </a:r>
            <a:r>
              <a:rPr lang="en-US" sz="2000" dirty="0" err="1"/>
              <a:t>kondensasi</a:t>
            </a:r>
            <a:r>
              <a:rPr lang="en-US" sz="2000" dirty="0"/>
              <a:t> </a:t>
            </a:r>
            <a:r>
              <a:rPr lang="en-US" sz="2000" dirty="0" err="1"/>
              <a:t>fase</a:t>
            </a:r>
            <a:r>
              <a:rPr lang="en-US" sz="2000" dirty="0"/>
              <a:t> </a:t>
            </a:r>
            <a:r>
              <a:rPr lang="en-US" sz="2000" dirty="0" err="1"/>
              <a:t>uap</a:t>
            </a:r>
            <a:r>
              <a:rPr lang="en-US" sz="2000" dirty="0"/>
              <a:t> </a:t>
            </a:r>
            <a:r>
              <a:rPr lang="en-US" sz="2000" dirty="0" err="1"/>
              <a:t>campuran</a:t>
            </a:r>
            <a:r>
              <a:rPr lang="en-US" sz="2000" dirty="0"/>
              <a:t> (air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m.a.</a:t>
            </a:r>
            <a:r>
              <a:rPr lang="en-US" sz="2000" dirty="0"/>
              <a:t>) </a:t>
            </a:r>
            <a:r>
              <a:rPr lang="en-US" sz="2000" dirty="0" err="1"/>
              <a:t>yg</a:t>
            </a:r>
            <a:r>
              <a:rPr lang="en-US" sz="2000" dirty="0"/>
              <a:t> </a:t>
            </a:r>
            <a:r>
              <a:rPr lang="en-US" sz="2000" dirty="0" err="1"/>
              <a:t>memisah</a:t>
            </a:r>
            <a:r>
              <a:rPr lang="en-US" sz="2000" dirty="0"/>
              <a:t> </a:t>
            </a:r>
            <a:r>
              <a:rPr lang="en-US" sz="2000" dirty="0" err="1"/>
              <a:t>sempurna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sebagian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Destilasi</a:t>
            </a:r>
            <a:r>
              <a:rPr lang="en-US" sz="2000" dirty="0"/>
              <a:t> </a:t>
            </a:r>
            <a:r>
              <a:rPr lang="en-US" sz="2000" dirty="0" err="1"/>
              <a:t>uap</a:t>
            </a:r>
            <a:r>
              <a:rPr lang="en-US" sz="2000" dirty="0"/>
              <a:t> :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tercelup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air </a:t>
            </a:r>
            <a:r>
              <a:rPr lang="en-US" sz="2000" dirty="0" err="1"/>
              <a:t>yg</a:t>
            </a:r>
            <a:r>
              <a:rPr lang="en-US" sz="2000" dirty="0"/>
              <a:t> </a:t>
            </a:r>
            <a:r>
              <a:rPr lang="en-US" sz="2000" dirty="0" err="1"/>
              <a:t>mendidih</a:t>
            </a:r>
            <a:r>
              <a:rPr lang="en-US" sz="2000" dirty="0"/>
              <a:t>, </a:t>
            </a: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dirty="0" err="1"/>
              <a:t>dilewati</a:t>
            </a:r>
            <a:r>
              <a:rPr lang="en-US" sz="2000" dirty="0"/>
              <a:t> </a:t>
            </a:r>
            <a:r>
              <a:rPr lang="en-US" sz="2000" dirty="0" err="1"/>
              <a:t>uap</a:t>
            </a:r>
            <a:r>
              <a:rPr lang="en-US" sz="2000" dirty="0"/>
              <a:t> air.</a:t>
            </a:r>
          </a:p>
          <a:p>
            <a:r>
              <a:rPr lang="en-US" sz="2000" dirty="0" err="1"/>
              <a:t>Destilasi</a:t>
            </a:r>
            <a:r>
              <a:rPr lang="en-US" sz="2000" dirty="0"/>
              <a:t> air :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bercampur</a:t>
            </a:r>
            <a:r>
              <a:rPr lang="en-US" sz="2000" dirty="0"/>
              <a:t> </a:t>
            </a:r>
            <a:r>
              <a:rPr lang="en-US" sz="2000" dirty="0" err="1"/>
              <a:t>sempurna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sebagian</a:t>
            </a:r>
            <a:r>
              <a:rPr lang="en-US" sz="2000" dirty="0"/>
              <a:t>.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905" y="2534480"/>
            <a:ext cx="4993857" cy="290222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/>
              <a:t>Ekstraksi</a:t>
            </a:r>
            <a:r>
              <a:rPr lang="en-US" sz="2000" b="1" dirty="0"/>
              <a:t> </a:t>
            </a:r>
            <a:r>
              <a:rPr lang="en-US" sz="2000" b="1" dirty="0" err="1"/>
              <a:t>berkesinambungan</a:t>
            </a:r>
            <a:endParaRPr lang="en-US" sz="2000" b="1" dirty="0"/>
          </a:p>
          <a:p>
            <a:pPr lvl="1"/>
            <a:r>
              <a:rPr lang="en-US" sz="2000" dirty="0" err="1"/>
              <a:t>Ekstraksi</a:t>
            </a:r>
            <a:r>
              <a:rPr lang="en-US" sz="2000" dirty="0"/>
              <a:t> </a:t>
            </a:r>
            <a:r>
              <a:rPr lang="en-US" sz="2000" dirty="0" err="1"/>
              <a:t>yg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berulangkali</a:t>
            </a:r>
            <a:r>
              <a:rPr lang="en-US" sz="2000" dirty="0"/>
              <a:t>, </a:t>
            </a:r>
            <a:r>
              <a:rPr lang="en-US" sz="2000" dirty="0" err="1"/>
              <a:t>prosesnya</a:t>
            </a:r>
            <a:r>
              <a:rPr lang="en-US" sz="2000" dirty="0"/>
              <a:t> </a:t>
            </a:r>
            <a:r>
              <a:rPr lang="en-US" sz="2000" dirty="0" err="1"/>
              <a:t>tersusun</a:t>
            </a:r>
            <a:r>
              <a:rPr lang="en-US" sz="2000" dirty="0"/>
              <a:t> </a:t>
            </a:r>
            <a:r>
              <a:rPr lang="en-US" sz="2000" dirty="0" err="1"/>
              <a:t>berturutan</a:t>
            </a:r>
            <a:r>
              <a:rPr lang="en-US" sz="2000" dirty="0"/>
              <a:t> </a:t>
            </a:r>
            <a:r>
              <a:rPr lang="en-US" sz="2000" dirty="0" err="1"/>
              <a:t>bbrp</a:t>
            </a:r>
            <a:r>
              <a:rPr lang="en-US" sz="2000" dirty="0"/>
              <a:t> kali</a:t>
            </a:r>
          </a:p>
          <a:p>
            <a:pPr lvl="1"/>
            <a:r>
              <a:rPr lang="en-US" sz="2000" dirty="0"/>
              <a:t>Proses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efisiensi</a:t>
            </a:r>
            <a:r>
              <a:rPr lang="en-US" sz="2000" dirty="0"/>
              <a:t> (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pelarut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Dirancang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dlm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 </a:t>
            </a:r>
            <a:r>
              <a:rPr lang="en-US" sz="2000" dirty="0" err="1"/>
              <a:t>yg</a:t>
            </a:r>
            <a:r>
              <a:rPr lang="en-US" sz="2000" dirty="0"/>
              <a:t> </a:t>
            </a:r>
            <a:r>
              <a:rPr lang="en-US" sz="2000" dirty="0" err="1"/>
              <a:t>terbagi</a:t>
            </a:r>
            <a:r>
              <a:rPr lang="en-US" sz="2000" dirty="0"/>
              <a:t> </a:t>
            </a:r>
            <a:r>
              <a:rPr lang="en-US" sz="2000" dirty="0" err="1"/>
              <a:t>dlm</a:t>
            </a:r>
            <a:r>
              <a:rPr lang="en-US" sz="2000" dirty="0"/>
              <a:t> </a:t>
            </a:r>
            <a:r>
              <a:rPr lang="en-US" sz="2000" dirty="0" err="1"/>
              <a:t>bbrp</a:t>
            </a:r>
            <a:r>
              <a:rPr lang="en-US" sz="2000" dirty="0"/>
              <a:t> </a:t>
            </a:r>
            <a:r>
              <a:rPr lang="en-US" sz="2000" dirty="0" err="1"/>
              <a:t>bejana</a:t>
            </a:r>
            <a:r>
              <a:rPr lang="en-US" sz="2000" dirty="0"/>
              <a:t> </a:t>
            </a:r>
            <a:r>
              <a:rPr lang="en-US" sz="2000" dirty="0" err="1"/>
              <a:t>ekstraksi</a:t>
            </a:r>
            <a:endParaRPr lang="en-US" sz="2000" dirty="0"/>
          </a:p>
          <a:p>
            <a:r>
              <a:rPr lang="en-US" sz="2000" b="1" dirty="0" err="1"/>
              <a:t>Superkritikal</a:t>
            </a:r>
            <a:r>
              <a:rPr lang="en-US" sz="2000" b="1" dirty="0"/>
              <a:t> </a:t>
            </a:r>
            <a:r>
              <a:rPr lang="en-US" sz="2000" b="1" dirty="0" err="1"/>
              <a:t>karbondioksida</a:t>
            </a:r>
            <a:endParaRPr lang="en-US" sz="2000" b="1" dirty="0"/>
          </a:p>
          <a:p>
            <a:pPr lvl="1"/>
            <a:r>
              <a:rPr lang="en-US" sz="2000" dirty="0" err="1"/>
              <a:t>Penggunaan</a:t>
            </a:r>
            <a:r>
              <a:rPr lang="en-US" sz="2000" dirty="0"/>
              <a:t> </a:t>
            </a:r>
            <a:r>
              <a:rPr lang="en-US" sz="2000" dirty="0" err="1"/>
              <a:t>prinsip</a:t>
            </a:r>
            <a:r>
              <a:rPr lang="en-US" sz="2000" dirty="0"/>
              <a:t> </a:t>
            </a:r>
            <a:r>
              <a:rPr lang="en-US" sz="2000" dirty="0" err="1"/>
              <a:t>superkritik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ekstraksi</a:t>
            </a:r>
            <a:r>
              <a:rPr lang="en-US" sz="2000" dirty="0"/>
              <a:t> </a:t>
            </a:r>
            <a:r>
              <a:rPr lang="en-US" sz="2000" dirty="0" err="1"/>
              <a:t>serbuk</a:t>
            </a:r>
            <a:r>
              <a:rPr lang="en-US" sz="2000" dirty="0"/>
              <a:t> </a:t>
            </a:r>
            <a:r>
              <a:rPr lang="en-US" sz="2000" dirty="0" err="1"/>
              <a:t>simplisia</a:t>
            </a:r>
            <a:r>
              <a:rPr lang="en-US" sz="2000" dirty="0"/>
              <a:t>, </a:t>
            </a:r>
            <a:r>
              <a:rPr lang="en-US" sz="2000" dirty="0" err="1"/>
              <a:t>umumnya</a:t>
            </a:r>
            <a:r>
              <a:rPr lang="en-US" sz="2000" dirty="0"/>
              <a:t> </a:t>
            </a:r>
            <a:r>
              <a:rPr lang="en-US" sz="2000" dirty="0" err="1"/>
              <a:t>digunakan</a:t>
            </a:r>
            <a:r>
              <a:rPr lang="en-US" sz="2000" dirty="0"/>
              <a:t> gas CO2.</a:t>
            </a:r>
          </a:p>
          <a:p>
            <a:pPr lvl="1"/>
            <a:r>
              <a:rPr lang="en-US" sz="2000" dirty="0"/>
              <a:t>Dg </a:t>
            </a:r>
            <a:r>
              <a:rPr lang="en-US" sz="2000" dirty="0" err="1"/>
              <a:t>variabel</a:t>
            </a:r>
            <a:r>
              <a:rPr lang="en-US" sz="2000" dirty="0"/>
              <a:t> </a:t>
            </a:r>
            <a:r>
              <a:rPr lang="en-US" sz="2000" dirty="0" err="1"/>
              <a:t>tekanan</a:t>
            </a:r>
            <a:r>
              <a:rPr lang="en-US" sz="2000" dirty="0"/>
              <a:t> &amp; </a:t>
            </a:r>
            <a:r>
              <a:rPr lang="en-US" sz="2000" dirty="0" err="1"/>
              <a:t>temperatur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diperoleh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polaritas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 </a:t>
            </a:r>
            <a:r>
              <a:rPr lang="en-US" sz="2000" dirty="0" err="1"/>
              <a:t>yg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melarutkan</a:t>
            </a:r>
            <a:r>
              <a:rPr lang="en-US" sz="2000" dirty="0"/>
              <a:t> </a:t>
            </a:r>
            <a:r>
              <a:rPr lang="en-US" sz="2000" dirty="0" err="1"/>
              <a:t>golongan</a:t>
            </a:r>
            <a:r>
              <a:rPr lang="en-US" sz="2000" dirty="0"/>
              <a:t> </a:t>
            </a:r>
            <a:r>
              <a:rPr lang="en-US" sz="2000" dirty="0" err="1"/>
              <a:t>senyawa</a:t>
            </a:r>
            <a:r>
              <a:rPr lang="en-US" sz="2000" dirty="0"/>
              <a:t> </a:t>
            </a:r>
            <a:r>
              <a:rPr lang="en-US" sz="2000" dirty="0" err="1"/>
              <a:t>kandungan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. </a:t>
            </a:r>
            <a:br>
              <a:rPr lang="en-US" sz="2000" dirty="0"/>
            </a:b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/>
              <a:t>Ekstraksi</a:t>
            </a:r>
            <a:r>
              <a:rPr lang="en-US" sz="2000" b="1" dirty="0"/>
              <a:t> </a:t>
            </a:r>
            <a:r>
              <a:rPr lang="en-US" sz="2000" b="1" dirty="0" err="1"/>
              <a:t>Ultrasonik</a:t>
            </a:r>
            <a:endParaRPr lang="en-US" sz="2000" b="1" dirty="0"/>
          </a:p>
          <a:p>
            <a:pPr lvl="1"/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gelombang</a:t>
            </a:r>
            <a:r>
              <a:rPr lang="en-US" sz="2000" dirty="0"/>
              <a:t> ultrasonic dg </a:t>
            </a:r>
            <a:r>
              <a:rPr lang="en-US" sz="2000" dirty="0" err="1"/>
              <a:t>frekuensi</a:t>
            </a:r>
            <a:r>
              <a:rPr lang="en-US" sz="2000" dirty="0"/>
              <a:t> 20 – 20.000 kHz.</a:t>
            </a:r>
          </a:p>
          <a:p>
            <a:pPr lvl="1"/>
            <a:r>
              <a:rPr lang="en-US" sz="2000" dirty="0" err="1"/>
              <a:t>Getaran</a:t>
            </a:r>
            <a:r>
              <a:rPr lang="en-US" sz="2000" dirty="0"/>
              <a:t> </a:t>
            </a:r>
            <a:r>
              <a:rPr lang="en-US" sz="2000" dirty="0" err="1"/>
              <a:t>ultrasonik</a:t>
            </a:r>
            <a:r>
              <a:rPr lang="en-US" sz="2000" dirty="0"/>
              <a:t> (&gt; 20 kHz) </a:t>
            </a:r>
            <a:r>
              <a:rPr lang="en-US" sz="2000" dirty="0" err="1"/>
              <a:t>dpt</a:t>
            </a:r>
            <a:r>
              <a:rPr lang="en-US" sz="2000" dirty="0"/>
              <a:t> </a:t>
            </a:r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permeabilitas</a:t>
            </a:r>
            <a:r>
              <a:rPr lang="en-US" sz="2000" dirty="0"/>
              <a:t> </a:t>
            </a:r>
            <a:r>
              <a:rPr lang="en-US" sz="2000" dirty="0" err="1"/>
              <a:t>dinding</a:t>
            </a:r>
            <a:r>
              <a:rPr lang="en-US" sz="2000" dirty="0"/>
              <a:t> </a:t>
            </a:r>
            <a:r>
              <a:rPr lang="en-US" sz="2000" dirty="0" err="1"/>
              <a:t>sel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err="1">
                <a:sym typeface="Wingdings" panose="05000000000000000000" pitchFamily="2" charset="2"/>
              </a:rPr>
              <a:t>isi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sel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keluar</a:t>
            </a:r>
            <a:r>
              <a:rPr lang="en-US" sz="2000" dirty="0">
                <a:sym typeface="Wingdings" panose="05000000000000000000" pitchFamily="2" charset="2"/>
              </a:rPr>
              <a:t>. </a:t>
            </a:r>
          </a:p>
          <a:p>
            <a:pPr lvl="1"/>
            <a:r>
              <a:rPr lang="en-US" sz="2000" dirty="0" err="1">
                <a:sym typeface="Wingdings" panose="05000000000000000000" pitchFamily="2" charset="2"/>
              </a:rPr>
              <a:t>Frekuensi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getaran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mempengaruhi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hasil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ekstraksi</a:t>
            </a:r>
            <a:r>
              <a:rPr lang="en-US" sz="2000" dirty="0">
                <a:sym typeface="Wingdings" panose="05000000000000000000" pitchFamily="2" charset="2"/>
              </a:rPr>
              <a:t>. </a:t>
            </a:r>
            <a:endParaRPr lang="en-US" sz="2000" dirty="0"/>
          </a:p>
          <a:p>
            <a:r>
              <a:rPr lang="en-US" sz="2000" b="1" dirty="0" err="1"/>
              <a:t>Ekstraksi</a:t>
            </a:r>
            <a:r>
              <a:rPr lang="en-US" sz="2000" b="1" dirty="0"/>
              <a:t> </a:t>
            </a:r>
            <a:r>
              <a:rPr lang="en-US" sz="2000" b="1" dirty="0" err="1"/>
              <a:t>energi</a:t>
            </a:r>
            <a:r>
              <a:rPr lang="en-US" sz="2000" b="1" dirty="0"/>
              <a:t> </a:t>
            </a:r>
            <a:r>
              <a:rPr lang="en-US" sz="2000" b="1" dirty="0" err="1"/>
              <a:t>listrik</a:t>
            </a:r>
            <a:r>
              <a:rPr lang="en-US" sz="2000" b="1" dirty="0"/>
              <a:t> (</a:t>
            </a:r>
            <a:r>
              <a:rPr lang="en-US" sz="2000" b="1" i="1" dirty="0"/>
              <a:t>Microwave assisted extraction</a:t>
            </a:r>
            <a:r>
              <a:rPr lang="en-US" sz="2000" b="1" dirty="0"/>
              <a:t>, MAE)</a:t>
            </a:r>
          </a:p>
          <a:p>
            <a:pPr lvl="1"/>
            <a:r>
              <a:rPr lang="en-US" sz="2000" dirty="0" err="1"/>
              <a:t>Energi</a:t>
            </a:r>
            <a:r>
              <a:rPr lang="en-US" sz="2000" dirty="0"/>
              <a:t> </a:t>
            </a:r>
            <a:r>
              <a:rPr lang="en-US" sz="2000" dirty="0" err="1"/>
              <a:t>listrik</a:t>
            </a:r>
            <a:r>
              <a:rPr lang="en-US" sz="2000" dirty="0"/>
              <a:t>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dlm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</a:t>
            </a:r>
            <a:r>
              <a:rPr lang="en-US" sz="2000" dirty="0" err="1"/>
              <a:t>medan</a:t>
            </a:r>
            <a:r>
              <a:rPr lang="en-US" sz="2000" dirty="0"/>
              <a:t> </a:t>
            </a:r>
            <a:r>
              <a:rPr lang="en-US" sz="2000" dirty="0" err="1"/>
              <a:t>listrik</a:t>
            </a:r>
            <a:r>
              <a:rPr lang="en-US" sz="2000" dirty="0"/>
              <a:t>, </a:t>
            </a:r>
            <a:r>
              <a:rPr lang="en-US" sz="2000" dirty="0" err="1"/>
              <a:t>medan</a:t>
            </a:r>
            <a:r>
              <a:rPr lang="en-US" sz="2000" dirty="0"/>
              <a:t> magnet </a:t>
            </a:r>
            <a:r>
              <a:rPr lang="en-US" sz="2000" dirty="0" err="1"/>
              <a:t>yg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mempercepat</a:t>
            </a:r>
            <a:r>
              <a:rPr lang="en-US" sz="2000" dirty="0"/>
              <a:t> proses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.</a:t>
            </a:r>
          </a:p>
          <a:p>
            <a:pPr lvl="1"/>
            <a:r>
              <a:rPr lang="en-US" sz="2000" dirty="0" err="1"/>
              <a:t>Menyebarkan</a:t>
            </a:r>
            <a:r>
              <a:rPr lang="en-US" sz="2000" dirty="0"/>
              <a:t> </a:t>
            </a:r>
            <a:r>
              <a:rPr lang="en-US" sz="2000" dirty="0" err="1"/>
              <a:t>tekanan</a:t>
            </a:r>
            <a:r>
              <a:rPr lang="en-US" sz="2000" dirty="0"/>
              <a:t> </a:t>
            </a:r>
            <a:r>
              <a:rPr lang="en-US" sz="2000" dirty="0" err="1"/>
              <a:t>gelombang</a:t>
            </a:r>
            <a:r>
              <a:rPr lang="en-US" sz="2000" dirty="0"/>
              <a:t> yang </a:t>
            </a:r>
            <a:r>
              <a:rPr lang="en-US" sz="2000" dirty="0" err="1"/>
              <a:t>dihasilkan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listrik</a:t>
            </a:r>
            <a:r>
              <a:rPr lang="en-US" sz="2000" dirty="0"/>
              <a:t> </a:t>
            </a:r>
            <a:r>
              <a:rPr lang="en-US" sz="2000" dirty="0" err="1"/>
              <a:t>dengn</a:t>
            </a:r>
            <a:r>
              <a:rPr lang="en-US" sz="2000" dirty="0"/>
              <a:t> </a:t>
            </a:r>
            <a:r>
              <a:rPr lang="en-US" sz="2000" dirty="0" err="1"/>
              <a:t>kecepatan</a:t>
            </a:r>
            <a:r>
              <a:rPr lang="en-US" sz="2000" dirty="0"/>
              <a:t> ultrasonic. </a:t>
            </a:r>
            <a:br>
              <a:rPr lang="en-US" sz="2000" dirty="0"/>
            </a:b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EKSTRAKSI CAIR-CAIR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pemisahan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fase</a:t>
            </a:r>
            <a:r>
              <a:rPr lang="en-US" sz="2400" dirty="0" smtClean="0"/>
              <a:t> </a:t>
            </a:r>
            <a:r>
              <a:rPr lang="en-US" sz="2400" dirty="0" err="1" smtClean="0"/>
              <a:t>cair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terpisah</a:t>
            </a:r>
            <a:endParaRPr lang="en-US" sz="2400" dirty="0" smtClean="0"/>
          </a:p>
          <a:p>
            <a:r>
              <a:rPr lang="en-US" sz="2400" dirty="0" err="1" smtClean="0"/>
              <a:t>Istilah</a:t>
            </a:r>
            <a:r>
              <a:rPr lang="en-US" sz="2400" dirty="0" smtClean="0"/>
              <a:t> :</a:t>
            </a:r>
          </a:p>
          <a:p>
            <a:pPr lvl="1"/>
            <a:r>
              <a:rPr lang="en-US" sz="2400" dirty="0" err="1" smtClean="0"/>
              <a:t>Rafinat</a:t>
            </a:r>
            <a:r>
              <a:rPr lang="en-US" sz="2400" dirty="0" smtClean="0"/>
              <a:t> : </a:t>
            </a:r>
            <a:r>
              <a:rPr lang="en-US" sz="2400" dirty="0" err="1" smtClean="0"/>
              <a:t>Pelarut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mengandung</a:t>
            </a:r>
            <a:r>
              <a:rPr lang="en-US" sz="2400" dirty="0" smtClean="0"/>
              <a:t> </a:t>
            </a:r>
            <a:r>
              <a:rPr lang="en-US" sz="2400" dirty="0" err="1" smtClean="0"/>
              <a:t>zat</a:t>
            </a:r>
            <a:endParaRPr lang="en-US" sz="2400" dirty="0" smtClean="0"/>
          </a:p>
          <a:p>
            <a:pPr lvl="1"/>
            <a:r>
              <a:rPr lang="en-US" sz="2400" dirty="0" err="1" smtClean="0"/>
              <a:t>Ekstraktan</a:t>
            </a:r>
            <a:r>
              <a:rPr lang="en-US" sz="2400" dirty="0" smtClean="0"/>
              <a:t> : </a:t>
            </a:r>
            <a:r>
              <a:rPr lang="en-US" sz="2400" dirty="0" err="1" smtClean="0"/>
              <a:t>Pelarut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mengekstraksi</a:t>
            </a:r>
            <a:endParaRPr lang="en-US" sz="2400" dirty="0" smtClean="0"/>
          </a:p>
          <a:p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prinsip</a:t>
            </a:r>
            <a:r>
              <a:rPr lang="en-US" sz="2400" dirty="0"/>
              <a:t> </a:t>
            </a:r>
            <a:r>
              <a:rPr lang="en-US" sz="2400" dirty="0" err="1"/>
              <a:t>pemisahan</a:t>
            </a:r>
            <a:r>
              <a:rPr lang="en-US" sz="2400" dirty="0"/>
              <a:t> “Like Dissolve Like”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08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fitokimia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1013278"/>
          </a:xfrm>
        </p:spPr>
        <p:txBody>
          <a:bodyPr>
            <a:normAutofit/>
          </a:bodyPr>
          <a:lstStyle/>
          <a:p>
            <a:r>
              <a:rPr lang="en-US" sz="2200" dirty="0" err="1"/>
              <a:t>Digunakan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memperoleh</a:t>
            </a:r>
            <a:r>
              <a:rPr lang="en-US" sz="2200" dirty="0"/>
              <a:t> </a:t>
            </a:r>
            <a:r>
              <a:rPr lang="en-US" sz="2200" dirty="0" err="1"/>
              <a:t>informasi</a:t>
            </a:r>
            <a:r>
              <a:rPr lang="en-US" sz="2200" dirty="0"/>
              <a:t> </a:t>
            </a:r>
            <a:r>
              <a:rPr lang="en-US" sz="2200" dirty="0" err="1"/>
              <a:t>mengenai</a:t>
            </a:r>
            <a:r>
              <a:rPr lang="en-US" sz="2200" dirty="0"/>
              <a:t> </a:t>
            </a:r>
            <a:r>
              <a:rPr lang="en-US" sz="2200" dirty="0" err="1"/>
              <a:t>kandungan</a:t>
            </a:r>
            <a:r>
              <a:rPr lang="en-US" sz="2200" dirty="0"/>
              <a:t> </a:t>
            </a:r>
            <a:r>
              <a:rPr lang="en-US" sz="2200" dirty="0" err="1"/>
              <a:t>senyawa</a:t>
            </a:r>
            <a:r>
              <a:rPr lang="en-US" sz="2200" dirty="0"/>
              <a:t> </a:t>
            </a:r>
            <a:r>
              <a:rPr lang="en-US" sz="2200" dirty="0" err="1"/>
              <a:t>metabolit</a:t>
            </a:r>
            <a:r>
              <a:rPr lang="en-US" sz="2200" dirty="0"/>
              <a:t> </a:t>
            </a:r>
            <a:r>
              <a:rPr lang="en-US" sz="2200" dirty="0" err="1"/>
              <a:t>sekunder</a:t>
            </a:r>
            <a:r>
              <a:rPr lang="en-US" sz="2200" dirty="0"/>
              <a:t> yang </a:t>
            </a:r>
            <a:r>
              <a:rPr lang="en-US" sz="2200" dirty="0" err="1"/>
              <a:t>ada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bahan</a:t>
            </a:r>
            <a:r>
              <a:rPr lang="en-US" sz="2200" dirty="0"/>
              <a:t> </a:t>
            </a:r>
            <a:r>
              <a:rPr lang="en-US" sz="2200" dirty="0" err="1"/>
              <a:t>alam</a:t>
            </a:r>
            <a:r>
              <a:rPr lang="en-US" sz="2200" dirty="0"/>
              <a:t>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84741492"/>
              </p:ext>
            </p:extLst>
          </p:nvPr>
        </p:nvGraphicFramePr>
        <p:xfrm>
          <a:off x="2031999" y="3114262"/>
          <a:ext cx="8128000" cy="366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D:\BAHAN NGAJAR\FITOKIMIA 1\separator-funn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2514600" cy="48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BAHAN NGAJAR\FITOKIMIA 1\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14304"/>
            <a:ext cx="3619500" cy="501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1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Penguapan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Pengeringan</a:t>
            </a:r>
            <a:r>
              <a:rPr lang="en-US" b="1" dirty="0"/>
              <a:t> </a:t>
            </a:r>
            <a:r>
              <a:rPr lang="en-US" b="1" dirty="0" err="1"/>
              <a:t>Ekstrak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Penguapan</a:t>
            </a:r>
            <a:r>
              <a:rPr lang="en-US" sz="2400" dirty="0"/>
              <a:t> </a:t>
            </a:r>
            <a:r>
              <a:rPr lang="en-US" sz="2400" dirty="0" err="1"/>
              <a:t>bertujuan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memperoleh</a:t>
            </a:r>
            <a:r>
              <a:rPr lang="en-US" sz="2400" dirty="0"/>
              <a:t> </a:t>
            </a:r>
            <a:r>
              <a:rPr lang="en-US" sz="2400" dirty="0" err="1"/>
              <a:t>ekstrak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pekat</a:t>
            </a:r>
            <a:r>
              <a:rPr lang="en-US" sz="2400" dirty="0"/>
              <a:t> agar </a:t>
            </a:r>
            <a:r>
              <a:rPr lang="en-US" sz="2400" dirty="0" err="1"/>
              <a:t>konsentrasi</a:t>
            </a:r>
            <a:r>
              <a:rPr lang="en-US" sz="2400" dirty="0"/>
              <a:t> </a:t>
            </a:r>
            <a:r>
              <a:rPr lang="en-US" sz="2400" dirty="0" err="1"/>
              <a:t>senyawa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memudahkan</a:t>
            </a:r>
            <a:r>
              <a:rPr lang="en-US" sz="2400" dirty="0"/>
              <a:t> </a:t>
            </a:r>
            <a:r>
              <a:rPr lang="en-US" sz="2400" dirty="0" err="1"/>
              <a:t>penyimpanan</a:t>
            </a:r>
            <a:r>
              <a:rPr lang="en-US" sz="2400" dirty="0"/>
              <a:t>.</a:t>
            </a:r>
          </a:p>
          <a:p>
            <a:pPr marL="457200" lvl="1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err="1">
                <a:sym typeface="Wingdings" panose="05000000000000000000" pitchFamily="2" charset="2"/>
              </a:rPr>
              <a:t>Suhu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penguapan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perlu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diperhatikan</a:t>
            </a:r>
            <a:r>
              <a:rPr lang="en-US" sz="2400" dirty="0">
                <a:sym typeface="Wingdings" panose="05000000000000000000" pitchFamily="2" charset="2"/>
              </a:rPr>
              <a:t>.</a:t>
            </a:r>
            <a:endParaRPr lang="en-US" sz="2400" dirty="0"/>
          </a:p>
          <a:p>
            <a:r>
              <a:rPr lang="en-US" sz="2400" dirty="0" err="1"/>
              <a:t>Pengeringan</a:t>
            </a:r>
            <a:r>
              <a:rPr lang="en-US" sz="2400" dirty="0"/>
              <a:t> </a:t>
            </a:r>
            <a:r>
              <a:rPr lang="en-US" sz="2400" dirty="0" err="1"/>
              <a:t>bertujuan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mendapatkan</a:t>
            </a:r>
            <a:r>
              <a:rPr lang="en-US" sz="2400" dirty="0"/>
              <a:t> </a:t>
            </a:r>
            <a:r>
              <a:rPr lang="en-US" sz="2400" dirty="0" err="1"/>
              <a:t>ekstrak</a:t>
            </a:r>
            <a:r>
              <a:rPr lang="en-US" sz="2400" dirty="0"/>
              <a:t> </a:t>
            </a:r>
            <a:r>
              <a:rPr lang="en-US" sz="2400" dirty="0" err="1"/>
              <a:t>kering</a:t>
            </a:r>
            <a:r>
              <a:rPr lang="en-US" sz="2400" dirty="0"/>
              <a:t> agar </a:t>
            </a:r>
            <a:r>
              <a:rPr lang="en-US" sz="2400" dirty="0" err="1"/>
              <a:t>stabilitas</a:t>
            </a:r>
            <a:r>
              <a:rPr lang="en-US" sz="2400" dirty="0"/>
              <a:t> </a:t>
            </a:r>
            <a:r>
              <a:rPr lang="en-US" sz="2400" dirty="0" err="1"/>
              <a:t>senyawa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terjamin</a:t>
            </a:r>
            <a:r>
              <a:rPr lang="en-US" sz="24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6" y="12926"/>
            <a:ext cx="10515600" cy="1014776"/>
          </a:xfrm>
        </p:spPr>
        <p:txBody>
          <a:bodyPr/>
          <a:lstStyle/>
          <a:p>
            <a:r>
              <a:rPr lang="en-US" b="1" dirty="0"/>
              <a:t>    </a:t>
            </a:r>
            <a:r>
              <a:rPr lang="en-US" b="1" dirty="0" err="1"/>
              <a:t>Cont</a:t>
            </a:r>
            <a:r>
              <a:rPr lang="en-US" b="1" dirty="0"/>
              <a:t>’..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58" y="974692"/>
            <a:ext cx="3972339" cy="304348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714" y="863509"/>
            <a:ext cx="3928716" cy="3076676"/>
          </a:xfrm>
          <a:prstGeom prst="rect">
            <a:avLst/>
          </a:prstGeom>
        </p:spPr>
      </p:pic>
      <p:pic>
        <p:nvPicPr>
          <p:cNvPr id="1026" name="Picture 2" descr="Image result for oven vacu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994" y="3124200"/>
            <a:ext cx="3322982" cy="332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812" y="3775992"/>
            <a:ext cx="2712088" cy="30690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2343" y="3875509"/>
            <a:ext cx="1957193" cy="369332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Rotary evaporator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81530" y="3875509"/>
            <a:ext cx="1427592" cy="369332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Water Bath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87510" y="6201266"/>
            <a:ext cx="1427592" cy="369332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Spray dryer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15061" y="6385932"/>
            <a:ext cx="2350805" cy="369332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Oven / Oven </a:t>
            </a:r>
            <a:r>
              <a:rPr lang="en-US" dirty="0" err="1"/>
              <a:t>vakum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Terimakasih</a:t>
            </a:r>
            <a:r>
              <a:rPr lang="en-US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Ekstraksi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6878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Proses </a:t>
            </a:r>
            <a:r>
              <a:rPr lang="en-US" sz="2400" dirty="0" err="1"/>
              <a:t>pemisahan</a:t>
            </a:r>
            <a:r>
              <a:rPr lang="en-US" sz="2400" dirty="0"/>
              <a:t> </a:t>
            </a:r>
            <a:r>
              <a:rPr lang="en-US" sz="2400" dirty="0" err="1"/>
              <a:t>senyawa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simplisia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pelarut</a:t>
            </a:r>
            <a:r>
              <a:rPr lang="en-US" sz="2400" dirty="0"/>
              <a:t> yang </a:t>
            </a:r>
            <a:r>
              <a:rPr lang="en-US" sz="2400" dirty="0" err="1"/>
              <a:t>sesuai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Dipengaruhi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:</a:t>
            </a:r>
          </a:p>
          <a:p>
            <a:pPr lvl="1"/>
            <a:r>
              <a:rPr lang="en-US" sz="2400" dirty="0" err="1" smtClean="0"/>
              <a:t>Sifat</a:t>
            </a:r>
            <a:r>
              <a:rPr lang="en-US" sz="2400" dirty="0" smtClean="0"/>
              <a:t> </a:t>
            </a:r>
            <a:r>
              <a:rPr lang="en-US" sz="2400" dirty="0" err="1" smtClean="0"/>
              <a:t>senyawa</a:t>
            </a:r>
            <a:r>
              <a:rPr lang="en-US" sz="2400" dirty="0" smtClean="0"/>
              <a:t> yang </a:t>
            </a:r>
            <a:r>
              <a:rPr lang="en-US" sz="2400" dirty="0" err="1" smtClean="0"/>
              <a:t>ingin</a:t>
            </a:r>
            <a:r>
              <a:rPr lang="en-US" sz="2400" dirty="0" smtClean="0"/>
              <a:t> </a:t>
            </a:r>
            <a:r>
              <a:rPr lang="en-US" sz="2400" dirty="0" err="1" smtClean="0"/>
              <a:t>diekstraksi</a:t>
            </a:r>
            <a:endParaRPr lang="en-US" sz="2400" dirty="0" smtClean="0"/>
          </a:p>
          <a:p>
            <a:pPr lvl="1"/>
            <a:r>
              <a:rPr lang="en-US" sz="2400" dirty="0" err="1" smtClean="0"/>
              <a:t>Suhu</a:t>
            </a:r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400" dirty="0" err="1"/>
              <a:t>Pelarut</a:t>
            </a:r>
            <a:endParaRPr lang="en-US" sz="2400" dirty="0"/>
          </a:p>
          <a:p>
            <a:pPr lvl="1"/>
            <a:r>
              <a:rPr lang="en-US" sz="2400" dirty="0" err="1" smtClean="0"/>
              <a:t>Matriks</a:t>
            </a:r>
            <a:endParaRPr lang="en-US" sz="2400" dirty="0"/>
          </a:p>
        </p:txBody>
      </p:sp>
      <p:sp>
        <p:nvSpPr>
          <p:cNvPr id="4" name="Rectangle: Diagonal Corners Rounded 3"/>
          <p:cNvSpPr/>
          <p:nvPr/>
        </p:nvSpPr>
        <p:spPr>
          <a:xfrm>
            <a:off x="1894114" y="3243943"/>
            <a:ext cx="2015277" cy="500743"/>
          </a:xfrm>
          <a:prstGeom prst="round2DiagRect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Penyarian</a:t>
            </a:r>
            <a:r>
              <a:rPr lang="en-US" dirty="0"/>
              <a:t>/</a:t>
            </a:r>
            <a:r>
              <a:rPr lang="en-US" dirty="0" err="1"/>
              <a:t>Ekstraksi</a:t>
            </a:r>
            <a:endParaRPr lang="en-US" dirty="0"/>
          </a:p>
        </p:txBody>
      </p:sp>
      <p:sp>
        <p:nvSpPr>
          <p:cNvPr id="5" name="Rectangle: Diagonal Corners Rounded 4"/>
          <p:cNvSpPr/>
          <p:nvPr/>
        </p:nvSpPr>
        <p:spPr>
          <a:xfrm>
            <a:off x="4737183" y="3244890"/>
            <a:ext cx="2312974" cy="500743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Penguapan</a:t>
            </a:r>
            <a:r>
              <a:rPr lang="en-US" dirty="0"/>
              <a:t>/</a:t>
            </a:r>
            <a:r>
              <a:rPr lang="en-US" dirty="0" err="1"/>
              <a:t>Pemekatan</a:t>
            </a:r>
            <a:endParaRPr lang="en-US" dirty="0"/>
          </a:p>
        </p:txBody>
      </p:sp>
      <p:sp>
        <p:nvSpPr>
          <p:cNvPr id="6" name="Rectangle: Diagonal Corners Rounded 5"/>
          <p:cNvSpPr/>
          <p:nvPr/>
        </p:nvSpPr>
        <p:spPr>
          <a:xfrm>
            <a:off x="7877949" y="3243942"/>
            <a:ext cx="2015277" cy="50074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Pengeringan</a:t>
            </a:r>
            <a:endParaRPr lang="en-US" dirty="0"/>
          </a:p>
        </p:txBody>
      </p:sp>
      <p:sp>
        <p:nvSpPr>
          <p:cNvPr id="8" name="Arrow: Right 7"/>
          <p:cNvSpPr/>
          <p:nvPr/>
        </p:nvSpPr>
        <p:spPr>
          <a:xfrm>
            <a:off x="4041913" y="3429000"/>
            <a:ext cx="569844" cy="18884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/>
          <p:cNvSpPr/>
          <p:nvPr/>
        </p:nvSpPr>
        <p:spPr>
          <a:xfrm>
            <a:off x="7175583" y="3433969"/>
            <a:ext cx="569844" cy="18884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EKSTRAKSI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Target :</a:t>
            </a:r>
          </a:p>
          <a:p>
            <a:r>
              <a:rPr lang="en-US" sz="2400" dirty="0"/>
              <a:t>An unknown bioactive compound.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known compound present in an organism.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group of compounds within an organism that are structurally related.</a:t>
            </a:r>
          </a:p>
          <a:p>
            <a:r>
              <a:rPr lang="en-US" sz="2400" dirty="0" smtClean="0"/>
              <a:t>All </a:t>
            </a:r>
            <a:r>
              <a:rPr lang="en-US" sz="2400" dirty="0"/>
              <a:t>secondary metabolites produced by one natural source that are not </a:t>
            </a:r>
            <a:r>
              <a:rPr lang="en-US" sz="2400" dirty="0" smtClean="0"/>
              <a:t>produced by </a:t>
            </a:r>
            <a:r>
              <a:rPr lang="en-US" sz="2400" dirty="0"/>
              <a:t>a different ‘‘control’’ source, e.g., two species of the same </a:t>
            </a:r>
            <a:r>
              <a:rPr lang="en-US" sz="2400" dirty="0" smtClean="0"/>
              <a:t>genus or </a:t>
            </a:r>
            <a:r>
              <a:rPr lang="en-US" sz="2400" dirty="0"/>
              <a:t>the same species grown under different conditions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456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ESKTRAKSI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Istilah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ekstraksi</a:t>
            </a:r>
            <a:r>
              <a:rPr lang="en-US" sz="2800" dirty="0" smtClean="0"/>
              <a:t> :</a:t>
            </a:r>
          </a:p>
          <a:p>
            <a:r>
              <a:rPr lang="en-US" sz="2800" dirty="0" err="1" smtClean="0"/>
              <a:t>Ekstraktan</a:t>
            </a:r>
            <a:r>
              <a:rPr lang="en-US" sz="2800" dirty="0" smtClean="0"/>
              <a:t> : </a:t>
            </a:r>
            <a:r>
              <a:rPr lang="en-US" sz="2800" dirty="0" err="1" smtClean="0"/>
              <a:t>pelarut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proses </a:t>
            </a:r>
            <a:r>
              <a:rPr lang="en-US" sz="2800" dirty="0" err="1" smtClean="0"/>
              <a:t>ekstraksi</a:t>
            </a:r>
            <a:endParaRPr lang="en-US" sz="2800" dirty="0" smtClean="0"/>
          </a:p>
          <a:p>
            <a:r>
              <a:rPr lang="en-US" sz="2800" dirty="0" err="1" smtClean="0"/>
              <a:t>Raffinat</a:t>
            </a:r>
            <a:r>
              <a:rPr lang="en-US" sz="2800" dirty="0" smtClean="0"/>
              <a:t> : </a:t>
            </a:r>
            <a:r>
              <a:rPr lang="en-US" sz="2800" dirty="0" err="1" smtClean="0"/>
              <a:t>Bahan</a:t>
            </a:r>
            <a:r>
              <a:rPr lang="en-US" sz="2800" dirty="0" smtClean="0"/>
              <a:t> </a:t>
            </a:r>
            <a:r>
              <a:rPr lang="en-US" sz="2800" dirty="0" err="1" smtClean="0"/>
              <a:t>padat</a:t>
            </a:r>
            <a:r>
              <a:rPr lang="en-US" sz="2800" dirty="0" smtClean="0"/>
              <a:t>/</a:t>
            </a:r>
            <a:r>
              <a:rPr lang="en-US" sz="2800" dirty="0" err="1" smtClean="0"/>
              <a:t>cair</a:t>
            </a:r>
            <a:r>
              <a:rPr lang="en-US" sz="2800" dirty="0" smtClean="0"/>
              <a:t> yang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diekstraksi</a:t>
            </a:r>
            <a:endParaRPr lang="en-US" sz="2800" dirty="0"/>
          </a:p>
          <a:p>
            <a:r>
              <a:rPr lang="en-US" sz="2800" dirty="0" err="1" smtClean="0"/>
              <a:t>Linarut</a:t>
            </a:r>
            <a:r>
              <a:rPr lang="en-US" sz="2800" dirty="0" smtClean="0"/>
              <a:t>/</a:t>
            </a:r>
            <a:r>
              <a:rPr lang="en-US" sz="2800" dirty="0" err="1" smtClean="0"/>
              <a:t>Solut</a:t>
            </a:r>
            <a:r>
              <a:rPr lang="en-US" sz="2800" dirty="0" smtClean="0"/>
              <a:t> : </a:t>
            </a:r>
            <a:r>
              <a:rPr lang="en-US" sz="2800" dirty="0" err="1" smtClean="0"/>
              <a:t>Senyawa</a:t>
            </a:r>
            <a:r>
              <a:rPr lang="en-US" sz="2800" dirty="0" smtClean="0"/>
              <a:t> </a:t>
            </a:r>
            <a:r>
              <a:rPr lang="en-US" sz="2800" dirty="0" err="1" smtClean="0"/>
              <a:t>aktif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terdapat</a:t>
            </a:r>
            <a:r>
              <a:rPr lang="en-US" sz="2800" dirty="0" smtClean="0"/>
              <a:t> di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raffinat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3138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Pelarut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err="1"/>
              <a:t>Syarat</a:t>
            </a:r>
            <a:r>
              <a:rPr lang="en-US" sz="2800" dirty="0"/>
              <a:t> :</a:t>
            </a:r>
          </a:p>
          <a:p>
            <a:pPr lvl="1"/>
            <a:r>
              <a:rPr lang="en-US" sz="2800" dirty="0" err="1"/>
              <a:t>Selektif</a:t>
            </a:r>
            <a:endParaRPr lang="en-US" sz="2800" dirty="0"/>
          </a:p>
          <a:p>
            <a:pPr lvl="1"/>
            <a:r>
              <a:rPr lang="en-US" sz="2800" dirty="0" err="1" smtClean="0"/>
              <a:t>Volatilitas</a:t>
            </a:r>
            <a:r>
              <a:rPr lang="en-US" sz="2800" dirty="0" smtClean="0"/>
              <a:t> </a:t>
            </a:r>
            <a:r>
              <a:rPr lang="en-US" sz="2800" dirty="0" err="1" smtClean="0"/>
              <a:t>tinggi</a:t>
            </a:r>
            <a:endParaRPr lang="en-US" sz="2800" dirty="0"/>
          </a:p>
          <a:p>
            <a:pPr lvl="1"/>
            <a:r>
              <a:rPr lang="en-US" sz="2800" dirty="0" err="1"/>
              <a:t>Ekonomis</a:t>
            </a:r>
            <a:endParaRPr lang="en-US" sz="2800" dirty="0"/>
          </a:p>
          <a:p>
            <a:pPr lvl="1"/>
            <a:r>
              <a:rPr lang="en-US" sz="2800" dirty="0" err="1" smtClean="0"/>
              <a:t>Aman</a:t>
            </a:r>
            <a:r>
              <a:rPr lang="en-US" sz="2800" dirty="0" smtClean="0"/>
              <a:t> (non </a:t>
            </a:r>
            <a:r>
              <a:rPr lang="en-US" sz="2800" dirty="0" err="1" smtClean="0"/>
              <a:t>toksik</a:t>
            </a:r>
            <a:r>
              <a:rPr lang="en-US" sz="2800" dirty="0" smtClean="0"/>
              <a:t>, non </a:t>
            </a:r>
            <a:r>
              <a:rPr lang="en-US" sz="2800" dirty="0" err="1" smtClean="0"/>
              <a:t>korosif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dirty="0" err="1" smtClean="0"/>
              <a:t>Viskositas</a:t>
            </a:r>
            <a:r>
              <a:rPr lang="en-US" sz="2800" dirty="0" smtClean="0"/>
              <a:t> </a:t>
            </a:r>
            <a:r>
              <a:rPr lang="en-US" sz="2800" dirty="0" err="1" smtClean="0"/>
              <a:t>rendah</a:t>
            </a:r>
            <a:endParaRPr lang="en-US" sz="2800" dirty="0"/>
          </a:p>
          <a:p>
            <a:pPr lvl="1"/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berbahaya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Ekstraksi</a:t>
            </a:r>
            <a:r>
              <a:rPr lang="en-US" dirty="0"/>
              <a:t> </a:t>
            </a:r>
            <a:r>
              <a:rPr lang="en-US" dirty="0" err="1"/>
              <a:t>Cair</a:t>
            </a:r>
            <a:r>
              <a:rPr lang="en-US" dirty="0"/>
              <a:t> </a:t>
            </a:r>
            <a:r>
              <a:rPr lang="en-US" dirty="0" err="1"/>
              <a:t>Padat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Proses </a:t>
            </a:r>
            <a:r>
              <a:rPr lang="en-US" sz="2800" dirty="0" err="1" smtClean="0"/>
              <a:t>penarikan</a:t>
            </a:r>
            <a:r>
              <a:rPr lang="en-US" sz="2800" dirty="0" smtClean="0"/>
              <a:t> </a:t>
            </a:r>
            <a:r>
              <a:rPr lang="en-US" sz="2800" dirty="0" err="1" smtClean="0"/>
              <a:t>komponen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matriks</a:t>
            </a:r>
            <a:r>
              <a:rPr lang="en-US" sz="2800" dirty="0" smtClean="0"/>
              <a:t> </a:t>
            </a:r>
            <a:r>
              <a:rPr lang="en-US" sz="2800" dirty="0" err="1" smtClean="0"/>
              <a:t>padat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>
              <a:sym typeface="Wingdings" panose="05000000000000000000" pitchFamily="2" charset="2"/>
            </a:endParaRPr>
          </a:p>
          <a:p>
            <a:r>
              <a:rPr lang="en-US" sz="2800" dirty="0" err="1" smtClean="0">
                <a:sym typeface="Wingdings" panose="05000000000000000000" pitchFamily="2" charset="2"/>
              </a:rPr>
              <a:t>Pelarut</a:t>
            </a:r>
            <a:r>
              <a:rPr lang="en-US" sz="2800" dirty="0" smtClean="0">
                <a:sym typeface="Wingdings" panose="05000000000000000000" pitchFamily="2" charset="2"/>
              </a:rPr>
              <a:t> polar  </a:t>
            </a:r>
            <a:r>
              <a:rPr lang="en-US" sz="2800" dirty="0" err="1" smtClean="0">
                <a:sym typeface="Wingdings" panose="05000000000000000000" pitchFamily="2" charset="2"/>
              </a:rPr>
              <a:t>solut</a:t>
            </a:r>
            <a:r>
              <a:rPr lang="en-US" sz="2800" dirty="0" smtClean="0">
                <a:sym typeface="Wingdings" panose="05000000000000000000" pitchFamily="2" charset="2"/>
              </a:rPr>
              <a:t> polar</a:t>
            </a:r>
          </a:p>
          <a:p>
            <a:r>
              <a:rPr lang="en-US" sz="2800" dirty="0" err="1" smtClean="0">
                <a:sym typeface="Wingdings" panose="05000000000000000000" pitchFamily="2" charset="2"/>
              </a:rPr>
              <a:t>Pelarut</a:t>
            </a:r>
            <a:r>
              <a:rPr lang="en-US" sz="2800" dirty="0" smtClean="0">
                <a:sym typeface="Wingdings" panose="05000000000000000000" pitchFamily="2" charset="2"/>
              </a:rPr>
              <a:t> non polar  </a:t>
            </a:r>
            <a:r>
              <a:rPr lang="en-US" sz="2800" dirty="0" err="1" smtClean="0">
                <a:sym typeface="Wingdings" panose="05000000000000000000" pitchFamily="2" charset="2"/>
              </a:rPr>
              <a:t>solut</a:t>
            </a:r>
            <a:r>
              <a:rPr lang="en-US" sz="2800" dirty="0" smtClean="0">
                <a:sym typeface="Wingdings" panose="05000000000000000000" pitchFamily="2" charset="2"/>
              </a:rPr>
              <a:t> non-polar</a:t>
            </a:r>
            <a:endParaRPr lang="en-US" sz="2800" dirty="0"/>
          </a:p>
        </p:txBody>
      </p:sp>
      <p:sp>
        <p:nvSpPr>
          <p:cNvPr id="4" name="Rectangle: Rounded Corners 3"/>
          <p:cNvSpPr/>
          <p:nvPr/>
        </p:nvSpPr>
        <p:spPr>
          <a:xfrm>
            <a:off x="4027157" y="3413406"/>
            <a:ext cx="4640324" cy="604801"/>
          </a:xfrm>
          <a:prstGeom prst="round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Like dissolve like</a:t>
            </a:r>
          </a:p>
        </p:txBody>
      </p:sp>
    </p:spTree>
    <p:extLst>
      <p:ext uri="{BB962C8B-B14F-4D97-AF65-F5344CB8AC3E}">
        <p14:creationId xmlns:p14="http://schemas.microsoft.com/office/powerpoint/2010/main" val="589646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Ekstraksi</a:t>
            </a:r>
            <a:r>
              <a:rPr lang="en-US" dirty="0"/>
              <a:t> </a:t>
            </a:r>
            <a:r>
              <a:rPr lang="en-US" dirty="0" err="1"/>
              <a:t>Cair</a:t>
            </a:r>
            <a:r>
              <a:rPr lang="en-US" dirty="0"/>
              <a:t> </a:t>
            </a:r>
            <a:r>
              <a:rPr lang="en-US" dirty="0" err="1"/>
              <a:t>Padat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1958" y="2247363"/>
            <a:ext cx="11029615" cy="41663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Tingkat </a:t>
            </a:r>
            <a:r>
              <a:rPr lang="en-US" sz="2400" dirty="0" err="1" smtClean="0"/>
              <a:t>kepolaran</a:t>
            </a:r>
            <a:r>
              <a:rPr lang="en-US" sz="2400" dirty="0" smtClean="0"/>
              <a:t> </a:t>
            </a:r>
            <a:r>
              <a:rPr lang="en-US" sz="2400" dirty="0" err="1" smtClean="0"/>
              <a:t>pelarut</a:t>
            </a:r>
            <a:endParaRPr lang="en-US" sz="2400" dirty="0" smtClean="0"/>
          </a:p>
          <a:p>
            <a:r>
              <a:rPr lang="en-US" sz="2400" dirty="0" smtClean="0"/>
              <a:t>N-</a:t>
            </a:r>
            <a:r>
              <a:rPr lang="en-US" sz="2400" dirty="0" err="1" smtClean="0"/>
              <a:t>heksan</a:t>
            </a:r>
            <a:endParaRPr lang="en-US" sz="2400" dirty="0" smtClean="0"/>
          </a:p>
          <a:p>
            <a:r>
              <a:rPr lang="en-US" sz="2400" dirty="0" err="1" smtClean="0"/>
              <a:t>Kloroform</a:t>
            </a:r>
            <a:endParaRPr lang="en-US" sz="2400" dirty="0" smtClean="0"/>
          </a:p>
          <a:p>
            <a:r>
              <a:rPr lang="en-US" sz="2400" dirty="0" err="1" smtClean="0"/>
              <a:t>Etil</a:t>
            </a:r>
            <a:r>
              <a:rPr lang="en-US" sz="2400" dirty="0" smtClean="0"/>
              <a:t> </a:t>
            </a:r>
            <a:r>
              <a:rPr lang="en-US" sz="2400" dirty="0" err="1" smtClean="0"/>
              <a:t>asetat</a:t>
            </a:r>
            <a:endParaRPr lang="en-US" sz="2400" dirty="0" smtClean="0"/>
          </a:p>
          <a:p>
            <a:r>
              <a:rPr lang="en-US" sz="2400" dirty="0" err="1" smtClean="0"/>
              <a:t>Diklormetan</a:t>
            </a:r>
            <a:endParaRPr lang="en-US" sz="2400" dirty="0" smtClean="0"/>
          </a:p>
          <a:p>
            <a:r>
              <a:rPr lang="en-US" sz="2400" dirty="0" err="1" smtClean="0"/>
              <a:t>Aseton</a:t>
            </a:r>
            <a:endParaRPr lang="en-US" sz="2400" dirty="0" smtClean="0"/>
          </a:p>
          <a:p>
            <a:r>
              <a:rPr lang="en-US" sz="2400" dirty="0" err="1" smtClean="0"/>
              <a:t>Etanol</a:t>
            </a:r>
            <a:endParaRPr lang="en-US" sz="2400" dirty="0" smtClean="0"/>
          </a:p>
          <a:p>
            <a:r>
              <a:rPr lang="en-US" sz="2400" dirty="0" err="1" smtClean="0"/>
              <a:t>Metanol</a:t>
            </a:r>
            <a:endParaRPr lang="en-US" sz="2400" dirty="0" smtClean="0"/>
          </a:p>
          <a:p>
            <a:r>
              <a:rPr lang="id-ID" sz="2400" dirty="0" smtClean="0"/>
              <a:t>A</a:t>
            </a:r>
            <a:r>
              <a:rPr lang="en-US" sz="2400" dirty="0" err="1" smtClean="0"/>
              <a:t>ir</a:t>
            </a:r>
            <a:endParaRPr lang="en-US" sz="2400" dirty="0"/>
          </a:p>
        </p:txBody>
      </p:sp>
      <p:sp>
        <p:nvSpPr>
          <p:cNvPr id="4" name="Down Arrow 3"/>
          <p:cNvSpPr/>
          <p:nvPr/>
        </p:nvSpPr>
        <p:spPr>
          <a:xfrm>
            <a:off x="4843530" y="2994337"/>
            <a:ext cx="609600" cy="320040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76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Ekstraksi</a:t>
            </a:r>
            <a:r>
              <a:rPr lang="en-US" dirty="0"/>
              <a:t> </a:t>
            </a:r>
            <a:r>
              <a:rPr lang="en-US" dirty="0" err="1"/>
              <a:t>Cair</a:t>
            </a:r>
            <a:r>
              <a:rPr lang="en-US" dirty="0"/>
              <a:t> </a:t>
            </a:r>
            <a:r>
              <a:rPr lang="en-US" dirty="0" err="1"/>
              <a:t>Padat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Penggantian</a:t>
            </a:r>
            <a:r>
              <a:rPr lang="en-US" sz="2800" dirty="0" smtClean="0"/>
              <a:t> </a:t>
            </a:r>
            <a:r>
              <a:rPr lang="en-US" sz="2800" dirty="0" err="1" smtClean="0"/>
              <a:t>pelarut</a:t>
            </a:r>
            <a:endParaRPr lang="en-US" sz="2800" dirty="0" smtClean="0"/>
          </a:p>
          <a:p>
            <a:pPr lvl="1"/>
            <a:r>
              <a:rPr lang="en-US" sz="2600" dirty="0" err="1" smtClean="0"/>
              <a:t>Suatu</a:t>
            </a:r>
            <a:r>
              <a:rPr lang="en-US" sz="2600" dirty="0" smtClean="0"/>
              <a:t> </a:t>
            </a:r>
            <a:r>
              <a:rPr lang="en-US" sz="2600" dirty="0" err="1" smtClean="0"/>
              <a:t>saat</a:t>
            </a:r>
            <a:r>
              <a:rPr lang="en-US" sz="2600" dirty="0" smtClean="0"/>
              <a:t> </a:t>
            </a:r>
            <a:r>
              <a:rPr lang="en-US" sz="2600" dirty="0" err="1" smtClean="0"/>
              <a:t>pasti</a:t>
            </a:r>
            <a:r>
              <a:rPr lang="en-US" sz="2600" dirty="0" smtClean="0"/>
              <a:t> </a:t>
            </a:r>
            <a:r>
              <a:rPr lang="en-US" sz="2600" dirty="0" err="1" smtClean="0"/>
              <a:t>terjadi</a:t>
            </a:r>
            <a:r>
              <a:rPr lang="en-US" sz="2600" dirty="0" smtClean="0"/>
              <a:t> </a:t>
            </a:r>
            <a:r>
              <a:rPr lang="en-US" sz="2600" dirty="0" err="1" smtClean="0"/>
              <a:t>kejenuhan</a:t>
            </a:r>
            <a:r>
              <a:rPr lang="en-US" sz="2600" dirty="0" smtClean="0"/>
              <a:t> </a:t>
            </a:r>
            <a:r>
              <a:rPr lang="en-US" sz="2600" dirty="0" err="1" smtClean="0"/>
              <a:t>pelarut</a:t>
            </a:r>
            <a:r>
              <a:rPr lang="en-US" sz="2600" dirty="0" smtClean="0"/>
              <a:t>, </a:t>
            </a:r>
            <a:r>
              <a:rPr lang="en-US" sz="2600" dirty="0" err="1" smtClean="0"/>
              <a:t>perlu</a:t>
            </a:r>
            <a:r>
              <a:rPr lang="en-US" sz="2600" dirty="0" smtClean="0"/>
              <a:t> </a:t>
            </a:r>
            <a:r>
              <a:rPr lang="en-US" sz="2600" dirty="0" err="1" smtClean="0"/>
              <a:t>dilakukan</a:t>
            </a:r>
            <a:r>
              <a:rPr lang="en-US" sz="2600" dirty="0" smtClean="0"/>
              <a:t> </a:t>
            </a:r>
            <a:r>
              <a:rPr lang="en-US" sz="2600" dirty="0" err="1" smtClean="0"/>
              <a:t>penggantian</a:t>
            </a:r>
            <a:r>
              <a:rPr lang="en-US" sz="2600" dirty="0" smtClean="0"/>
              <a:t> </a:t>
            </a:r>
            <a:r>
              <a:rPr lang="en-US" sz="2600" dirty="0" err="1" smtClean="0"/>
              <a:t>pelarut</a:t>
            </a:r>
            <a:endParaRPr lang="en-US" sz="2600" dirty="0" smtClean="0"/>
          </a:p>
          <a:p>
            <a:r>
              <a:rPr lang="en-US" sz="2800" dirty="0" err="1" smtClean="0"/>
              <a:t>Perbandingan</a:t>
            </a:r>
            <a:r>
              <a:rPr lang="en-US" sz="2800" dirty="0" smtClean="0"/>
              <a:t> </a:t>
            </a:r>
            <a:r>
              <a:rPr lang="en-US" sz="2800" dirty="0" err="1" smtClean="0"/>
              <a:t>pelarut:linarut</a:t>
            </a:r>
            <a:endParaRPr lang="en-US" sz="2800" dirty="0" smtClean="0"/>
          </a:p>
          <a:p>
            <a:pPr lvl="1"/>
            <a:r>
              <a:rPr lang="en-US" sz="2600" dirty="0" err="1" smtClean="0"/>
              <a:t>Disebut</a:t>
            </a:r>
            <a:r>
              <a:rPr lang="en-US" sz="2600" dirty="0" smtClean="0"/>
              <a:t> </a:t>
            </a:r>
            <a:r>
              <a:rPr lang="en-US" sz="2600" dirty="0" err="1" smtClean="0"/>
              <a:t>juga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nisbah</a:t>
            </a:r>
            <a:r>
              <a:rPr lang="en-US" sz="2600" dirty="0" smtClean="0"/>
              <a:t> </a:t>
            </a:r>
            <a:r>
              <a:rPr lang="en-US" sz="2600" dirty="0" err="1" smtClean="0"/>
              <a:t>pelarut</a:t>
            </a:r>
            <a:endParaRPr lang="en-US" sz="2600" dirty="0" smtClean="0"/>
          </a:p>
          <a:p>
            <a:pPr lvl="1"/>
            <a:r>
              <a:rPr lang="en-US" sz="2600" dirty="0" err="1" smtClean="0"/>
              <a:t>Misalnya</a:t>
            </a:r>
            <a:r>
              <a:rPr lang="en-US" sz="2600" dirty="0" smtClean="0"/>
              <a:t> 1:10 (1 kg </a:t>
            </a:r>
            <a:r>
              <a:rPr lang="en-US" sz="2600" dirty="0" err="1" smtClean="0"/>
              <a:t>simplisia</a:t>
            </a:r>
            <a:r>
              <a:rPr lang="en-US" sz="2600" dirty="0" smtClean="0"/>
              <a:t> : 10 L </a:t>
            </a:r>
            <a:r>
              <a:rPr lang="en-US" sz="2600" dirty="0" err="1" smtClean="0"/>
              <a:t>etanol</a:t>
            </a:r>
            <a:r>
              <a:rPr lang="en-US" sz="2600" dirty="0" smtClean="0"/>
              <a:t>)</a:t>
            </a:r>
          </a:p>
          <a:p>
            <a:r>
              <a:rPr lang="en-US" sz="2800" dirty="0" err="1" smtClean="0"/>
              <a:t>Ukuran</a:t>
            </a:r>
            <a:r>
              <a:rPr lang="en-US" sz="2800" dirty="0" smtClean="0"/>
              <a:t> </a:t>
            </a:r>
            <a:r>
              <a:rPr lang="en-US" sz="2800" dirty="0" err="1" smtClean="0"/>
              <a:t>matriks</a:t>
            </a:r>
            <a:r>
              <a:rPr lang="en-US" sz="2800" dirty="0" smtClean="0"/>
              <a:t> (</a:t>
            </a:r>
            <a:r>
              <a:rPr lang="en-US" sz="2800" dirty="0" err="1" smtClean="0"/>
              <a:t>simplisia</a:t>
            </a:r>
            <a:r>
              <a:rPr lang="en-US" sz="2800" dirty="0" smtClean="0"/>
              <a:t> / </a:t>
            </a:r>
            <a:r>
              <a:rPr lang="en-US" sz="2800" dirty="0" err="1" smtClean="0"/>
              <a:t>sediaan</a:t>
            </a:r>
            <a:r>
              <a:rPr lang="en-US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8639922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56</TotalTime>
  <Words>699</Words>
  <Application>Microsoft Office PowerPoint</Application>
  <PresentationFormat>Custom</PresentationFormat>
  <Paragraphs>123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Dividend</vt:lpstr>
      <vt:lpstr>Metode Fitokimia - ekstraksi</vt:lpstr>
      <vt:lpstr>Metode fitokimia</vt:lpstr>
      <vt:lpstr>Ekstraksi</vt:lpstr>
      <vt:lpstr>EKSTRAKSI</vt:lpstr>
      <vt:lpstr>ESKTRAKSI</vt:lpstr>
      <vt:lpstr>Pelarut</vt:lpstr>
      <vt:lpstr>Ekstraksi Cair Padat</vt:lpstr>
      <vt:lpstr>Ekstraksi Cair Padat</vt:lpstr>
      <vt:lpstr>Ekstraksi Cair Padat</vt:lpstr>
      <vt:lpstr>Maserasi</vt:lpstr>
      <vt:lpstr>Perkolasi</vt:lpstr>
      <vt:lpstr>PowerPoint Presentation</vt:lpstr>
      <vt:lpstr>Refluks</vt:lpstr>
      <vt:lpstr>Sohlet</vt:lpstr>
      <vt:lpstr>PowerPoint Presentation</vt:lpstr>
      <vt:lpstr>Destilasi (Penyulingan)</vt:lpstr>
      <vt:lpstr>PowerPoint Presentation</vt:lpstr>
      <vt:lpstr>PowerPoint Presentation</vt:lpstr>
      <vt:lpstr>EKSTRAKSI CAIR-CAIR</vt:lpstr>
      <vt:lpstr>PowerPoint Presentation</vt:lpstr>
      <vt:lpstr>Penguapan dan Pengeringan Ekstrak</vt:lpstr>
      <vt:lpstr>    Cont’..</vt:lpstr>
      <vt:lpstr>Terimakasih.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Metode Fitokimia</dc:title>
  <dc:creator>AYA-LAPTOP</dc:creator>
  <cp:lastModifiedBy>STAFF</cp:lastModifiedBy>
  <cp:revision>53</cp:revision>
  <dcterms:created xsi:type="dcterms:W3CDTF">2017-11-12T12:04:00Z</dcterms:created>
  <dcterms:modified xsi:type="dcterms:W3CDTF">2018-11-29T09:49:27Z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1033-10.2.0.7456</vt:lpwstr>
  </property>
</Properties>
</file>