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2" r:id="rId1"/>
  </p:sldMasterIdLst>
  <p:notesMasterIdLst>
    <p:notesMasterId r:id="rId26"/>
  </p:notesMasterIdLst>
  <p:sldIdLst>
    <p:sldId id="256" r:id="rId2"/>
    <p:sldId id="261" r:id="rId3"/>
    <p:sldId id="257" r:id="rId4"/>
    <p:sldId id="263" r:id="rId5"/>
    <p:sldId id="265" r:id="rId6"/>
    <p:sldId id="258" r:id="rId7"/>
    <p:sldId id="267" r:id="rId8"/>
    <p:sldId id="268" r:id="rId9"/>
    <p:sldId id="272" r:id="rId10"/>
    <p:sldId id="291" r:id="rId11"/>
    <p:sldId id="269" r:id="rId12"/>
    <p:sldId id="270" r:id="rId13"/>
    <p:sldId id="275" r:id="rId14"/>
    <p:sldId id="271" r:id="rId15"/>
    <p:sldId id="273" r:id="rId16"/>
    <p:sldId id="292" r:id="rId17"/>
    <p:sldId id="279" r:id="rId18"/>
    <p:sldId id="294" r:id="rId19"/>
    <p:sldId id="278" r:id="rId20"/>
    <p:sldId id="280" r:id="rId21"/>
    <p:sldId id="281" r:id="rId22"/>
    <p:sldId id="282" r:id="rId23"/>
    <p:sldId id="283" r:id="rId24"/>
    <p:sldId id="284"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84" d="100"/>
          <a:sy n="84" d="100"/>
        </p:scale>
        <p:origin x="-1590" y="-79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_rels/drawing1.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2.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3.xml.rels><?xml version="1.0" encoding="UTF-8" standalone="yes"?>
<Relationships xmlns="http://schemas.openxmlformats.org/package/2006/relationships"><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accent1_2#4">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6">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94A602-F5BE-4C40-8A0D-103CEBCCC45F}" type="doc">
      <dgm:prSet loTypeId="urn:microsoft.com/office/officeart/2005/8/layout/default#1" loCatId="" qsTypeId="urn:microsoft.com/office/officeart/2005/8/quickstyle/simple4#4" qsCatId="simple" csTypeId="urn:microsoft.com/office/officeart/2005/8/colors/accent1_2#4" csCatId="accent1" phldr="1"/>
      <dgm:spPr/>
      <dgm:t>
        <a:bodyPr/>
        <a:lstStyle/>
        <a:p>
          <a:endParaRPr lang="en-US"/>
        </a:p>
      </dgm:t>
    </dgm:pt>
    <dgm:pt modelId="{1FE78F3E-A112-074C-860B-7FD8B6234A72}">
      <dgm:prSet phldrT="[Text]"/>
      <dgm:spPr/>
      <dgm:t>
        <a:bodyPr/>
        <a:lstStyle/>
        <a:p>
          <a:r>
            <a:rPr lang="en-US" dirty="0" err="1" smtClean="0"/>
            <a:t>Punya</a:t>
          </a:r>
          <a:r>
            <a:rPr lang="en-US" dirty="0" smtClean="0"/>
            <a:t> </a:t>
          </a:r>
          <a:r>
            <a:rPr lang="en-US" dirty="0" err="1" smtClean="0"/>
            <a:t>kemurnian</a:t>
          </a:r>
          <a:r>
            <a:rPr lang="en-US" dirty="0" smtClean="0"/>
            <a:t> </a:t>
          </a:r>
          <a:r>
            <a:rPr lang="en-US" dirty="0" err="1" smtClean="0"/>
            <a:t>tinggi</a:t>
          </a:r>
          <a:endParaRPr lang="en-US" dirty="0"/>
        </a:p>
      </dgm:t>
    </dgm:pt>
    <dgm:pt modelId="{119062AE-D2D2-3942-8CF5-EFD3F2969AF3}" type="parTrans" cxnId="{1FC05C3A-3804-C24A-A546-8E540409EA34}">
      <dgm:prSet/>
      <dgm:spPr/>
      <dgm:t>
        <a:bodyPr/>
        <a:lstStyle/>
        <a:p>
          <a:endParaRPr lang="en-US"/>
        </a:p>
      </dgm:t>
    </dgm:pt>
    <dgm:pt modelId="{EFD6E59D-C776-A746-B337-A0DB514300A7}" type="sibTrans" cxnId="{1FC05C3A-3804-C24A-A546-8E540409EA34}">
      <dgm:prSet/>
      <dgm:spPr/>
      <dgm:t>
        <a:bodyPr/>
        <a:lstStyle/>
        <a:p>
          <a:endParaRPr lang="en-US"/>
        </a:p>
      </dgm:t>
    </dgm:pt>
    <dgm:pt modelId="{012AE83F-2064-544F-A20B-C75EA4AA7D6F}">
      <dgm:prSet/>
      <dgm:spPr/>
      <dgm:t>
        <a:bodyPr/>
        <a:lstStyle/>
        <a:p>
          <a:r>
            <a:rPr lang="en-US" smtClean="0"/>
            <a:t>Digunakan maks 2-3 kali</a:t>
          </a:r>
          <a:endParaRPr lang="en-US" dirty="0" smtClean="0"/>
        </a:p>
      </dgm:t>
    </dgm:pt>
    <dgm:pt modelId="{32B58F90-C5D9-D14B-B319-8BDF880C8E21}" type="parTrans" cxnId="{AAC94C43-1735-0E4E-8C0A-48775B1F4A4E}">
      <dgm:prSet/>
      <dgm:spPr/>
      <dgm:t>
        <a:bodyPr/>
        <a:lstStyle/>
        <a:p>
          <a:endParaRPr lang="en-US"/>
        </a:p>
      </dgm:t>
    </dgm:pt>
    <dgm:pt modelId="{3BD3E2FD-470C-C84F-A677-75318EBA0A77}" type="sibTrans" cxnId="{AAC94C43-1735-0E4E-8C0A-48775B1F4A4E}">
      <dgm:prSet/>
      <dgm:spPr/>
      <dgm:t>
        <a:bodyPr/>
        <a:lstStyle/>
        <a:p>
          <a:endParaRPr lang="en-US"/>
        </a:p>
      </dgm:t>
    </dgm:pt>
    <dgm:pt modelId="{E10B631D-FDAD-6540-B375-709204075643}">
      <dgm:prSet/>
      <dgm:spPr/>
      <dgm:t>
        <a:bodyPr/>
        <a:lstStyle/>
        <a:p>
          <a:r>
            <a:rPr lang="id-ID" smtClean="0">
              <a:latin typeface="Arial" panose="020B0604020202020204" pitchFamily="34" charset="0"/>
              <a:cs typeface="Arial" panose="020B0604020202020204" pitchFamily="34" charset="0"/>
            </a:rPr>
            <a:t>Daya elusi fase gerak diatur sedemikian rupa sehingga harga Rf terletak antara 0,2-0,8</a:t>
          </a:r>
          <a:endParaRPr lang="id-ID" dirty="0" smtClean="0">
            <a:latin typeface="Arial" panose="020B0604020202020204" pitchFamily="34" charset="0"/>
            <a:cs typeface="Arial" panose="020B0604020202020204" pitchFamily="34" charset="0"/>
          </a:endParaRPr>
        </a:p>
      </dgm:t>
    </dgm:pt>
    <dgm:pt modelId="{AC0680F7-F2A2-C048-9D0F-AE08EEB6E534}" type="parTrans" cxnId="{71A06A7D-6A38-D442-A792-013AD3E4DF06}">
      <dgm:prSet/>
      <dgm:spPr/>
      <dgm:t>
        <a:bodyPr/>
        <a:lstStyle/>
        <a:p>
          <a:endParaRPr lang="en-US"/>
        </a:p>
      </dgm:t>
    </dgm:pt>
    <dgm:pt modelId="{6ED5BE26-5FB3-1D49-B5F4-DC31889AD631}" type="sibTrans" cxnId="{71A06A7D-6A38-D442-A792-013AD3E4DF06}">
      <dgm:prSet/>
      <dgm:spPr/>
      <dgm:t>
        <a:bodyPr/>
        <a:lstStyle/>
        <a:p>
          <a:endParaRPr lang="en-US"/>
        </a:p>
      </dgm:t>
    </dgm:pt>
    <dgm:pt modelId="{7E1FE282-8870-DC46-BF8A-1E4FB41B7CEE}">
      <dgm:prSet/>
      <dgm:spPr/>
      <dgm:t>
        <a:bodyPr/>
        <a:lstStyle/>
        <a:p>
          <a:r>
            <a:rPr lang="en-US" smtClean="0">
              <a:latin typeface="Arial" panose="020B0604020202020204" pitchFamily="34" charset="0"/>
              <a:cs typeface="Arial" panose="020B0604020202020204" pitchFamily="34" charset="0"/>
            </a:rPr>
            <a:t>K</a:t>
          </a:r>
          <a:r>
            <a:rPr lang="id-ID" smtClean="0">
              <a:latin typeface="Arial" panose="020B0604020202020204" pitchFamily="34" charset="0"/>
              <a:cs typeface="Arial" panose="020B0604020202020204" pitchFamily="34" charset="0"/>
            </a:rPr>
            <a:t>omposisi campuran dapat berubah karena penyerapan atau penguapan</a:t>
          </a:r>
          <a:endParaRPr lang="id-ID" dirty="0" smtClean="0">
            <a:latin typeface="Arial" panose="020B0604020202020204" pitchFamily="34" charset="0"/>
            <a:cs typeface="Arial" panose="020B0604020202020204" pitchFamily="34" charset="0"/>
          </a:endParaRPr>
        </a:p>
      </dgm:t>
    </dgm:pt>
    <dgm:pt modelId="{88D64063-1B91-974B-B6F4-35EF42396A3F}" type="parTrans" cxnId="{438099E4-EE22-0943-BC32-CE602E2B0C14}">
      <dgm:prSet/>
      <dgm:spPr/>
      <dgm:t>
        <a:bodyPr/>
        <a:lstStyle/>
        <a:p>
          <a:endParaRPr lang="en-US"/>
        </a:p>
      </dgm:t>
    </dgm:pt>
    <dgm:pt modelId="{0CF9079A-F18B-D246-B4BE-EA85171E93B9}" type="sibTrans" cxnId="{438099E4-EE22-0943-BC32-CE602E2B0C14}">
      <dgm:prSet/>
      <dgm:spPr/>
      <dgm:t>
        <a:bodyPr/>
        <a:lstStyle/>
        <a:p>
          <a:endParaRPr lang="en-US"/>
        </a:p>
      </dgm:t>
    </dgm:pt>
    <dgm:pt modelId="{E04B0F87-981C-5A49-96CE-4147AC04E4B5}">
      <dgm:prSet/>
      <dgm:spPr/>
      <dgm:t>
        <a:bodyPr/>
        <a:lstStyle/>
        <a:p>
          <a:r>
            <a:rPr lang="en-US" dirty="0" smtClean="0">
              <a:latin typeface="Arial" panose="020B0604020202020204" pitchFamily="34" charset="0"/>
              <a:cs typeface="Arial" panose="020B0604020202020204" pitchFamily="34" charset="0"/>
            </a:rPr>
            <a:t>C</a:t>
          </a:r>
          <a:r>
            <a:rPr lang="id-ID" dirty="0" smtClean="0">
              <a:latin typeface="Arial" panose="020B0604020202020204" pitchFamily="34" charset="0"/>
              <a:cs typeface="Arial" panose="020B0604020202020204" pitchFamily="34" charset="0"/>
            </a:rPr>
            <a:t>ampuran pelarut mungkin bereaksi satu sama lain</a:t>
          </a:r>
        </a:p>
      </dgm:t>
    </dgm:pt>
    <dgm:pt modelId="{0AB74503-D7F3-4642-BA75-86DEF38CF166}" type="parTrans" cxnId="{FAADE039-F3AA-9042-9904-8C7BF35DDB09}">
      <dgm:prSet/>
      <dgm:spPr/>
      <dgm:t>
        <a:bodyPr/>
        <a:lstStyle/>
        <a:p>
          <a:endParaRPr lang="en-US"/>
        </a:p>
      </dgm:t>
    </dgm:pt>
    <dgm:pt modelId="{E59FDEAF-F29B-704D-8AD5-4D18BB538AC2}" type="sibTrans" cxnId="{FAADE039-F3AA-9042-9904-8C7BF35DDB09}">
      <dgm:prSet/>
      <dgm:spPr/>
      <dgm:t>
        <a:bodyPr/>
        <a:lstStyle/>
        <a:p>
          <a:endParaRPr lang="en-US"/>
        </a:p>
      </dgm:t>
    </dgm:pt>
    <dgm:pt modelId="{10573C0A-7ADE-834A-BC85-08D7973CC94B}" type="pres">
      <dgm:prSet presAssocID="{6B94A602-F5BE-4C40-8A0D-103CEBCCC45F}" presName="diagram" presStyleCnt="0">
        <dgm:presLayoutVars>
          <dgm:dir/>
          <dgm:resizeHandles val="exact"/>
        </dgm:presLayoutVars>
      </dgm:prSet>
      <dgm:spPr/>
      <dgm:t>
        <a:bodyPr/>
        <a:lstStyle/>
        <a:p>
          <a:endParaRPr lang="en-US"/>
        </a:p>
      </dgm:t>
    </dgm:pt>
    <dgm:pt modelId="{53EC454C-2789-C64F-A52A-2E5657148300}" type="pres">
      <dgm:prSet presAssocID="{1FE78F3E-A112-074C-860B-7FD8B6234A72}" presName="node" presStyleLbl="node1" presStyleIdx="0" presStyleCnt="5">
        <dgm:presLayoutVars>
          <dgm:bulletEnabled val="1"/>
        </dgm:presLayoutVars>
      </dgm:prSet>
      <dgm:spPr/>
      <dgm:t>
        <a:bodyPr/>
        <a:lstStyle/>
        <a:p>
          <a:endParaRPr lang="en-US"/>
        </a:p>
      </dgm:t>
    </dgm:pt>
    <dgm:pt modelId="{2136D984-E18D-D047-8A36-F4DC05AEF2F9}" type="pres">
      <dgm:prSet presAssocID="{EFD6E59D-C776-A746-B337-A0DB514300A7}" presName="sibTrans" presStyleCnt="0"/>
      <dgm:spPr/>
    </dgm:pt>
    <dgm:pt modelId="{292DE18D-1217-534E-8F90-CFB730D371FF}" type="pres">
      <dgm:prSet presAssocID="{012AE83F-2064-544F-A20B-C75EA4AA7D6F}" presName="node" presStyleLbl="node1" presStyleIdx="1" presStyleCnt="5">
        <dgm:presLayoutVars>
          <dgm:bulletEnabled val="1"/>
        </dgm:presLayoutVars>
      </dgm:prSet>
      <dgm:spPr/>
      <dgm:t>
        <a:bodyPr/>
        <a:lstStyle/>
        <a:p>
          <a:endParaRPr lang="en-US"/>
        </a:p>
      </dgm:t>
    </dgm:pt>
    <dgm:pt modelId="{2A7BF043-3999-BD48-BD6F-747E3AD0E11F}" type="pres">
      <dgm:prSet presAssocID="{3BD3E2FD-470C-C84F-A677-75318EBA0A77}" presName="sibTrans" presStyleCnt="0"/>
      <dgm:spPr/>
    </dgm:pt>
    <dgm:pt modelId="{38634BBD-9261-0F4B-85A7-E6AFAAF6F476}" type="pres">
      <dgm:prSet presAssocID="{E10B631D-FDAD-6540-B375-709204075643}" presName="node" presStyleLbl="node1" presStyleIdx="2" presStyleCnt="5">
        <dgm:presLayoutVars>
          <dgm:bulletEnabled val="1"/>
        </dgm:presLayoutVars>
      </dgm:prSet>
      <dgm:spPr/>
      <dgm:t>
        <a:bodyPr/>
        <a:lstStyle/>
        <a:p>
          <a:endParaRPr lang="en-US"/>
        </a:p>
      </dgm:t>
    </dgm:pt>
    <dgm:pt modelId="{7DC4C3AD-C8F5-5547-92C7-AED6466156E2}" type="pres">
      <dgm:prSet presAssocID="{6ED5BE26-5FB3-1D49-B5F4-DC31889AD631}" presName="sibTrans" presStyleCnt="0"/>
      <dgm:spPr/>
    </dgm:pt>
    <dgm:pt modelId="{6B3B6F3C-B408-9E43-8BF9-CADDAE3DED97}" type="pres">
      <dgm:prSet presAssocID="{7E1FE282-8870-DC46-BF8A-1E4FB41B7CEE}" presName="node" presStyleLbl="node1" presStyleIdx="3" presStyleCnt="5">
        <dgm:presLayoutVars>
          <dgm:bulletEnabled val="1"/>
        </dgm:presLayoutVars>
      </dgm:prSet>
      <dgm:spPr/>
      <dgm:t>
        <a:bodyPr/>
        <a:lstStyle/>
        <a:p>
          <a:endParaRPr lang="en-US"/>
        </a:p>
      </dgm:t>
    </dgm:pt>
    <dgm:pt modelId="{F2C13F6D-D036-AD44-8CBD-58300AF1FF0D}" type="pres">
      <dgm:prSet presAssocID="{0CF9079A-F18B-D246-B4BE-EA85171E93B9}" presName="sibTrans" presStyleCnt="0"/>
      <dgm:spPr/>
    </dgm:pt>
    <dgm:pt modelId="{F72EBCD8-6CE5-CC4B-BD54-DB3FBE54D645}" type="pres">
      <dgm:prSet presAssocID="{E04B0F87-981C-5A49-96CE-4147AC04E4B5}" presName="node" presStyleLbl="node1" presStyleIdx="4" presStyleCnt="5">
        <dgm:presLayoutVars>
          <dgm:bulletEnabled val="1"/>
        </dgm:presLayoutVars>
      </dgm:prSet>
      <dgm:spPr/>
      <dgm:t>
        <a:bodyPr/>
        <a:lstStyle/>
        <a:p>
          <a:endParaRPr lang="en-US"/>
        </a:p>
      </dgm:t>
    </dgm:pt>
  </dgm:ptLst>
  <dgm:cxnLst>
    <dgm:cxn modelId="{3612140E-4FE0-4644-8878-3577EEFA194C}" type="presOf" srcId="{E10B631D-FDAD-6540-B375-709204075643}" destId="{38634BBD-9261-0F4B-85A7-E6AFAAF6F476}" srcOrd="0" destOrd="0" presId="urn:microsoft.com/office/officeart/2005/8/layout/default#1"/>
    <dgm:cxn modelId="{8AAEDED1-E427-490D-AC49-798420793FB8}" type="presOf" srcId="{1FE78F3E-A112-074C-860B-7FD8B6234A72}" destId="{53EC454C-2789-C64F-A52A-2E5657148300}" srcOrd="0" destOrd="0" presId="urn:microsoft.com/office/officeart/2005/8/layout/default#1"/>
    <dgm:cxn modelId="{AAC94C43-1735-0E4E-8C0A-48775B1F4A4E}" srcId="{6B94A602-F5BE-4C40-8A0D-103CEBCCC45F}" destId="{012AE83F-2064-544F-A20B-C75EA4AA7D6F}" srcOrd="1" destOrd="0" parTransId="{32B58F90-C5D9-D14B-B319-8BDF880C8E21}" sibTransId="{3BD3E2FD-470C-C84F-A677-75318EBA0A77}"/>
    <dgm:cxn modelId="{1FC05C3A-3804-C24A-A546-8E540409EA34}" srcId="{6B94A602-F5BE-4C40-8A0D-103CEBCCC45F}" destId="{1FE78F3E-A112-074C-860B-7FD8B6234A72}" srcOrd="0" destOrd="0" parTransId="{119062AE-D2D2-3942-8CF5-EFD3F2969AF3}" sibTransId="{EFD6E59D-C776-A746-B337-A0DB514300A7}"/>
    <dgm:cxn modelId="{48E2A305-705B-44CE-A10F-A9E1263E6A01}" type="presOf" srcId="{6B94A602-F5BE-4C40-8A0D-103CEBCCC45F}" destId="{10573C0A-7ADE-834A-BC85-08D7973CC94B}" srcOrd="0" destOrd="0" presId="urn:microsoft.com/office/officeart/2005/8/layout/default#1"/>
    <dgm:cxn modelId="{4734B406-9E95-489A-B094-EAE861459C05}" type="presOf" srcId="{012AE83F-2064-544F-A20B-C75EA4AA7D6F}" destId="{292DE18D-1217-534E-8F90-CFB730D371FF}" srcOrd="0" destOrd="0" presId="urn:microsoft.com/office/officeart/2005/8/layout/default#1"/>
    <dgm:cxn modelId="{FAADE039-F3AA-9042-9904-8C7BF35DDB09}" srcId="{6B94A602-F5BE-4C40-8A0D-103CEBCCC45F}" destId="{E04B0F87-981C-5A49-96CE-4147AC04E4B5}" srcOrd="4" destOrd="0" parTransId="{0AB74503-D7F3-4642-BA75-86DEF38CF166}" sibTransId="{E59FDEAF-F29B-704D-8AD5-4D18BB538AC2}"/>
    <dgm:cxn modelId="{8AF6B0C1-549D-44C7-A965-A07D44967D14}" type="presOf" srcId="{7E1FE282-8870-DC46-BF8A-1E4FB41B7CEE}" destId="{6B3B6F3C-B408-9E43-8BF9-CADDAE3DED97}" srcOrd="0" destOrd="0" presId="urn:microsoft.com/office/officeart/2005/8/layout/default#1"/>
    <dgm:cxn modelId="{438099E4-EE22-0943-BC32-CE602E2B0C14}" srcId="{6B94A602-F5BE-4C40-8A0D-103CEBCCC45F}" destId="{7E1FE282-8870-DC46-BF8A-1E4FB41B7CEE}" srcOrd="3" destOrd="0" parTransId="{88D64063-1B91-974B-B6F4-35EF42396A3F}" sibTransId="{0CF9079A-F18B-D246-B4BE-EA85171E93B9}"/>
    <dgm:cxn modelId="{E6C2D96B-FF7B-450D-8024-94889DE55EBB}" type="presOf" srcId="{E04B0F87-981C-5A49-96CE-4147AC04E4B5}" destId="{F72EBCD8-6CE5-CC4B-BD54-DB3FBE54D645}" srcOrd="0" destOrd="0" presId="urn:microsoft.com/office/officeart/2005/8/layout/default#1"/>
    <dgm:cxn modelId="{71A06A7D-6A38-D442-A792-013AD3E4DF06}" srcId="{6B94A602-F5BE-4C40-8A0D-103CEBCCC45F}" destId="{E10B631D-FDAD-6540-B375-709204075643}" srcOrd="2" destOrd="0" parTransId="{AC0680F7-F2A2-C048-9D0F-AE08EEB6E534}" sibTransId="{6ED5BE26-5FB3-1D49-B5F4-DC31889AD631}"/>
    <dgm:cxn modelId="{B6669167-3CE2-455C-8296-D1FD98086F27}" type="presParOf" srcId="{10573C0A-7ADE-834A-BC85-08D7973CC94B}" destId="{53EC454C-2789-C64F-A52A-2E5657148300}" srcOrd="0" destOrd="0" presId="urn:microsoft.com/office/officeart/2005/8/layout/default#1"/>
    <dgm:cxn modelId="{3994AFCF-AA97-4818-9562-F932CC55953F}" type="presParOf" srcId="{10573C0A-7ADE-834A-BC85-08D7973CC94B}" destId="{2136D984-E18D-D047-8A36-F4DC05AEF2F9}" srcOrd="1" destOrd="0" presId="urn:microsoft.com/office/officeart/2005/8/layout/default#1"/>
    <dgm:cxn modelId="{2A229264-F66B-4682-B6B6-0CCDC247780A}" type="presParOf" srcId="{10573C0A-7ADE-834A-BC85-08D7973CC94B}" destId="{292DE18D-1217-534E-8F90-CFB730D371FF}" srcOrd="2" destOrd="0" presId="urn:microsoft.com/office/officeart/2005/8/layout/default#1"/>
    <dgm:cxn modelId="{BA663CD5-BBB5-4559-A8E4-4301214CB50C}" type="presParOf" srcId="{10573C0A-7ADE-834A-BC85-08D7973CC94B}" destId="{2A7BF043-3999-BD48-BD6F-747E3AD0E11F}" srcOrd="3" destOrd="0" presId="urn:microsoft.com/office/officeart/2005/8/layout/default#1"/>
    <dgm:cxn modelId="{D42BB682-10B4-4557-B013-F730F5DEA338}" type="presParOf" srcId="{10573C0A-7ADE-834A-BC85-08D7973CC94B}" destId="{38634BBD-9261-0F4B-85A7-E6AFAAF6F476}" srcOrd="4" destOrd="0" presId="urn:microsoft.com/office/officeart/2005/8/layout/default#1"/>
    <dgm:cxn modelId="{EBF5A10A-FD6A-426A-9031-2808F0E68E3D}" type="presParOf" srcId="{10573C0A-7ADE-834A-BC85-08D7973CC94B}" destId="{7DC4C3AD-C8F5-5547-92C7-AED6466156E2}" srcOrd="5" destOrd="0" presId="urn:microsoft.com/office/officeart/2005/8/layout/default#1"/>
    <dgm:cxn modelId="{B21AF96A-1449-4C03-B279-43A9427B0377}" type="presParOf" srcId="{10573C0A-7ADE-834A-BC85-08D7973CC94B}" destId="{6B3B6F3C-B408-9E43-8BF9-CADDAE3DED97}" srcOrd="6" destOrd="0" presId="urn:microsoft.com/office/officeart/2005/8/layout/default#1"/>
    <dgm:cxn modelId="{E13B85A8-90E0-4D21-8D57-5912858C36C5}" type="presParOf" srcId="{10573C0A-7ADE-834A-BC85-08D7973CC94B}" destId="{F2C13F6D-D036-AD44-8CBD-58300AF1FF0D}" srcOrd="7" destOrd="0" presId="urn:microsoft.com/office/officeart/2005/8/layout/default#1"/>
    <dgm:cxn modelId="{9BC42BC8-B811-46B5-8839-D95AD3B97C60}" type="presParOf" srcId="{10573C0A-7ADE-834A-BC85-08D7973CC94B}" destId="{F72EBCD8-6CE5-CC4B-BD54-DB3FBE54D645}" srcOrd="8" destOrd="0" presId="urn:microsoft.com/office/officeart/2005/8/layout/defaul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7793F66-C3AC-F741-886F-A4FDEFEF403C}" type="doc">
      <dgm:prSet loTypeId="urn:microsoft.com/office/officeart/2008/layout/VerticalCurvedList" loCatId="list" qsTypeId="urn:microsoft.com/office/officeart/2005/8/quickstyle/simple4#2" qsCatId="simple" csTypeId="urn:microsoft.com/office/officeart/2005/8/colors/accent5_1" csCatId="accent5" phldr="1"/>
      <dgm:spPr/>
      <dgm:t>
        <a:bodyPr/>
        <a:lstStyle/>
        <a:p>
          <a:endParaRPr lang="en-US"/>
        </a:p>
      </dgm:t>
    </dgm:pt>
    <dgm:pt modelId="{3AD34D9C-071D-5642-8C27-11FC3B04FBF1}">
      <dgm:prSet phldrT="[Text]"/>
      <dgm:spPr/>
      <dgm:t>
        <a:bodyPr/>
        <a:lstStyle/>
        <a:p>
          <a:r>
            <a:rPr lang="en-US" dirty="0" err="1" smtClean="0"/>
            <a:t>Pengecekan</a:t>
          </a:r>
          <a:r>
            <a:rPr lang="en-US" dirty="0" smtClean="0"/>
            <a:t> yang </a:t>
          </a:r>
          <a:r>
            <a:rPr lang="en-US" dirty="0" err="1" smtClean="0"/>
            <a:t>cepat</a:t>
          </a:r>
          <a:r>
            <a:rPr lang="en-US" dirty="0" smtClean="0"/>
            <a:t> </a:t>
          </a:r>
          <a:r>
            <a:rPr lang="en-US" dirty="0" err="1" smtClean="0"/>
            <a:t>terhadap</a:t>
          </a:r>
          <a:r>
            <a:rPr lang="en-US" dirty="0" smtClean="0"/>
            <a:t> </a:t>
          </a:r>
          <a:r>
            <a:rPr lang="en-US" dirty="0" err="1" smtClean="0"/>
            <a:t>komposisi</a:t>
          </a:r>
          <a:r>
            <a:rPr lang="en-US" dirty="0" smtClean="0"/>
            <a:t> </a:t>
          </a:r>
          <a:r>
            <a:rPr lang="en-US" dirty="0" err="1" smtClean="0"/>
            <a:t>campuran</a:t>
          </a:r>
          <a:endParaRPr lang="en-US" dirty="0"/>
        </a:p>
      </dgm:t>
    </dgm:pt>
    <dgm:pt modelId="{194FBAEB-3B68-8141-A360-58F04A824B61}" type="parTrans" cxnId="{86BAD531-BDA4-1B47-9CAF-992C37F75E12}">
      <dgm:prSet/>
      <dgm:spPr/>
      <dgm:t>
        <a:bodyPr/>
        <a:lstStyle/>
        <a:p>
          <a:endParaRPr lang="en-US"/>
        </a:p>
      </dgm:t>
    </dgm:pt>
    <dgm:pt modelId="{0678FA47-315D-4C4D-9D52-76435E2011E2}" type="sibTrans" cxnId="{86BAD531-BDA4-1B47-9CAF-992C37F75E12}">
      <dgm:prSet/>
      <dgm:spPr/>
      <dgm:t>
        <a:bodyPr/>
        <a:lstStyle/>
        <a:p>
          <a:endParaRPr lang="en-US"/>
        </a:p>
      </dgm:t>
    </dgm:pt>
    <dgm:pt modelId="{D0565B42-1F82-ED49-840A-4C48F50887D7}">
      <dgm:prSet/>
      <dgm:spPr/>
      <dgm:t>
        <a:bodyPr/>
        <a:lstStyle/>
        <a:p>
          <a:r>
            <a:rPr lang="en-US" smtClean="0"/>
            <a:t>Untuk menentukan kondisi percobaan dari kromatografi kolom</a:t>
          </a:r>
          <a:endParaRPr lang="en-US" dirty="0" smtClean="0"/>
        </a:p>
      </dgm:t>
    </dgm:pt>
    <dgm:pt modelId="{859AAFC0-12C5-FB42-9F4B-82CB1F6AE185}" type="parTrans" cxnId="{4DF738C7-486F-3046-9596-84865C20819E}">
      <dgm:prSet/>
      <dgm:spPr/>
      <dgm:t>
        <a:bodyPr/>
        <a:lstStyle/>
        <a:p>
          <a:endParaRPr lang="en-US"/>
        </a:p>
      </dgm:t>
    </dgm:pt>
    <dgm:pt modelId="{CEAC8BEA-CB38-9745-B500-38B6767F75C2}" type="sibTrans" cxnId="{4DF738C7-486F-3046-9596-84865C20819E}">
      <dgm:prSet/>
      <dgm:spPr/>
      <dgm:t>
        <a:bodyPr/>
        <a:lstStyle/>
        <a:p>
          <a:endParaRPr lang="en-US"/>
        </a:p>
      </dgm:t>
    </dgm:pt>
    <dgm:pt modelId="{77F460F0-7575-654E-97AA-36860A62EA52}">
      <dgm:prSet/>
      <dgm:spPr/>
      <dgm:t>
        <a:bodyPr/>
        <a:lstStyle/>
        <a:p>
          <a:r>
            <a:rPr lang="en-US" smtClean="0"/>
            <a:t>Untuk mengetahui kesempurnaan suatu reaksi</a:t>
          </a:r>
          <a:endParaRPr lang="en-US" dirty="0" smtClean="0"/>
        </a:p>
      </dgm:t>
    </dgm:pt>
    <dgm:pt modelId="{689F0945-C830-A44B-9B5F-F32EC2BF3A36}" type="parTrans" cxnId="{1CF706FE-C96B-5943-9B09-EA1402678A68}">
      <dgm:prSet/>
      <dgm:spPr/>
      <dgm:t>
        <a:bodyPr/>
        <a:lstStyle/>
        <a:p>
          <a:endParaRPr lang="en-US"/>
        </a:p>
      </dgm:t>
    </dgm:pt>
    <dgm:pt modelId="{EFA74BA3-BE16-5744-8792-71AF1C746B6B}" type="sibTrans" cxnId="{1CF706FE-C96B-5943-9B09-EA1402678A68}">
      <dgm:prSet/>
      <dgm:spPr/>
      <dgm:t>
        <a:bodyPr/>
        <a:lstStyle/>
        <a:p>
          <a:endParaRPr lang="en-US"/>
        </a:p>
      </dgm:t>
    </dgm:pt>
    <dgm:pt modelId="{9837711D-10B2-B44C-9815-61F4B1D8A64B}">
      <dgm:prSet/>
      <dgm:spPr/>
      <dgm:t>
        <a:bodyPr/>
        <a:lstStyle/>
        <a:p>
          <a:r>
            <a:rPr lang="en-US" dirty="0" err="1" smtClean="0"/>
            <a:t>Untuk</a:t>
          </a:r>
          <a:r>
            <a:rPr lang="en-US" dirty="0" smtClean="0"/>
            <a:t> </a:t>
          </a:r>
          <a:r>
            <a:rPr lang="en-US" dirty="0" err="1" smtClean="0"/>
            <a:t>identifikasi</a:t>
          </a:r>
          <a:r>
            <a:rPr lang="en-US" dirty="0" smtClean="0"/>
            <a:t> </a:t>
          </a:r>
          <a:r>
            <a:rPr lang="en-US" dirty="0" err="1" smtClean="0"/>
            <a:t>obat</a:t>
          </a:r>
          <a:r>
            <a:rPr lang="en-US" dirty="0" smtClean="0"/>
            <a:t>, </a:t>
          </a:r>
          <a:r>
            <a:rPr lang="en-US" dirty="0" err="1" smtClean="0"/>
            <a:t>ekstrak</a:t>
          </a:r>
          <a:r>
            <a:rPr lang="en-US" dirty="0" smtClean="0"/>
            <a:t> </a:t>
          </a:r>
          <a:r>
            <a:rPr lang="en-US" dirty="0" err="1" smtClean="0"/>
            <a:t>tanaman</a:t>
          </a:r>
          <a:r>
            <a:rPr lang="en-US" dirty="0" smtClean="0"/>
            <a:t>, </a:t>
          </a:r>
          <a:r>
            <a:rPr lang="en-US" dirty="0" err="1" smtClean="0"/>
            <a:t>preparat</a:t>
          </a:r>
          <a:r>
            <a:rPr lang="en-US" dirty="0" smtClean="0"/>
            <a:t> </a:t>
          </a:r>
          <a:r>
            <a:rPr lang="en-US" dirty="0" err="1" smtClean="0"/>
            <a:t>biokimia</a:t>
          </a:r>
          <a:r>
            <a:rPr lang="en-US" dirty="0" smtClean="0"/>
            <a:t>, </a:t>
          </a:r>
          <a:r>
            <a:rPr lang="en-US" dirty="0" err="1" smtClean="0"/>
            <a:t>mendeteksi</a:t>
          </a:r>
          <a:r>
            <a:rPr lang="en-US" dirty="0" smtClean="0"/>
            <a:t> </a:t>
          </a:r>
          <a:r>
            <a:rPr lang="en-US" dirty="0" err="1" smtClean="0"/>
            <a:t>kotaminan</a:t>
          </a:r>
          <a:r>
            <a:rPr lang="en-US" dirty="0" smtClean="0"/>
            <a:t>, </a:t>
          </a:r>
          <a:r>
            <a:rPr lang="en-US" dirty="0" err="1" smtClean="0"/>
            <a:t>dan</a:t>
          </a:r>
          <a:r>
            <a:rPr lang="en-US" dirty="0" smtClean="0"/>
            <a:t> </a:t>
          </a:r>
          <a:r>
            <a:rPr lang="en-US" dirty="0" err="1" smtClean="0"/>
            <a:t>pemalsuan</a:t>
          </a:r>
          <a:endParaRPr lang="en-US" dirty="0"/>
        </a:p>
      </dgm:t>
    </dgm:pt>
    <dgm:pt modelId="{3418C963-C681-484D-BD03-D9E1E5DE277E}" type="parTrans" cxnId="{40DBC32E-13E9-1C47-9C70-0A0449610178}">
      <dgm:prSet/>
      <dgm:spPr/>
      <dgm:t>
        <a:bodyPr/>
        <a:lstStyle/>
        <a:p>
          <a:endParaRPr lang="en-US"/>
        </a:p>
      </dgm:t>
    </dgm:pt>
    <dgm:pt modelId="{020065CD-A7D7-5A48-8C48-0EB4113C901E}" type="sibTrans" cxnId="{40DBC32E-13E9-1C47-9C70-0A0449610178}">
      <dgm:prSet/>
      <dgm:spPr/>
      <dgm:t>
        <a:bodyPr/>
        <a:lstStyle/>
        <a:p>
          <a:endParaRPr lang="en-US"/>
        </a:p>
      </dgm:t>
    </dgm:pt>
    <dgm:pt modelId="{83415650-C4B4-4F4F-AC5F-E160E1C40130}" type="pres">
      <dgm:prSet presAssocID="{47793F66-C3AC-F741-886F-A4FDEFEF403C}" presName="Name0" presStyleCnt="0">
        <dgm:presLayoutVars>
          <dgm:chMax val="7"/>
          <dgm:chPref val="7"/>
          <dgm:dir/>
        </dgm:presLayoutVars>
      </dgm:prSet>
      <dgm:spPr/>
      <dgm:t>
        <a:bodyPr/>
        <a:lstStyle/>
        <a:p>
          <a:endParaRPr lang="en-US"/>
        </a:p>
      </dgm:t>
    </dgm:pt>
    <dgm:pt modelId="{15D13783-41F2-433A-8861-2D676E6BA0A6}" type="pres">
      <dgm:prSet presAssocID="{47793F66-C3AC-F741-886F-A4FDEFEF403C}" presName="Name1" presStyleCnt="0"/>
      <dgm:spPr/>
    </dgm:pt>
    <dgm:pt modelId="{8EFD43DE-0AFB-413A-AA65-269226DD5BFC}" type="pres">
      <dgm:prSet presAssocID="{47793F66-C3AC-F741-886F-A4FDEFEF403C}" presName="cycle" presStyleCnt="0"/>
      <dgm:spPr/>
    </dgm:pt>
    <dgm:pt modelId="{E08DAEB9-1127-4DAE-96FF-E991CB7D113E}" type="pres">
      <dgm:prSet presAssocID="{47793F66-C3AC-F741-886F-A4FDEFEF403C}" presName="srcNode" presStyleLbl="node1" presStyleIdx="0" presStyleCnt="4"/>
      <dgm:spPr/>
    </dgm:pt>
    <dgm:pt modelId="{FD04B5FA-CDFA-4B0F-BEB2-A9191156DECF}" type="pres">
      <dgm:prSet presAssocID="{47793F66-C3AC-F741-886F-A4FDEFEF403C}" presName="conn" presStyleLbl="parChTrans1D2" presStyleIdx="0" presStyleCnt="1"/>
      <dgm:spPr/>
      <dgm:t>
        <a:bodyPr/>
        <a:lstStyle/>
        <a:p>
          <a:endParaRPr lang="en-US"/>
        </a:p>
      </dgm:t>
    </dgm:pt>
    <dgm:pt modelId="{8E8DA96D-0D09-4382-8314-C59DD2D14BAC}" type="pres">
      <dgm:prSet presAssocID="{47793F66-C3AC-F741-886F-A4FDEFEF403C}" presName="extraNode" presStyleLbl="node1" presStyleIdx="0" presStyleCnt="4"/>
      <dgm:spPr/>
    </dgm:pt>
    <dgm:pt modelId="{4A5FD173-4488-4BAC-B1F8-C96E3468C567}" type="pres">
      <dgm:prSet presAssocID="{47793F66-C3AC-F741-886F-A4FDEFEF403C}" presName="dstNode" presStyleLbl="node1" presStyleIdx="0" presStyleCnt="4"/>
      <dgm:spPr/>
    </dgm:pt>
    <dgm:pt modelId="{702A76DB-6196-4BAE-BEA2-DFEEAE81144D}" type="pres">
      <dgm:prSet presAssocID="{3AD34D9C-071D-5642-8C27-11FC3B04FBF1}" presName="text_1" presStyleLbl="node1" presStyleIdx="0" presStyleCnt="4">
        <dgm:presLayoutVars>
          <dgm:bulletEnabled val="1"/>
        </dgm:presLayoutVars>
      </dgm:prSet>
      <dgm:spPr/>
      <dgm:t>
        <a:bodyPr/>
        <a:lstStyle/>
        <a:p>
          <a:endParaRPr lang="en-US"/>
        </a:p>
      </dgm:t>
    </dgm:pt>
    <dgm:pt modelId="{EDAA157A-2E54-4E3A-AD50-A219435C7995}" type="pres">
      <dgm:prSet presAssocID="{3AD34D9C-071D-5642-8C27-11FC3B04FBF1}" presName="accent_1" presStyleCnt="0"/>
      <dgm:spPr/>
    </dgm:pt>
    <dgm:pt modelId="{43C7DBA5-312D-4502-9B6E-E464F17E70F9}" type="pres">
      <dgm:prSet presAssocID="{3AD34D9C-071D-5642-8C27-11FC3B04FBF1}" presName="accentRepeatNode" presStyleLbl="solidFgAcc1" presStyleIdx="0" presStyleCnt="4"/>
      <dgm:spPr/>
    </dgm:pt>
    <dgm:pt modelId="{88D3DAB0-9457-4A99-B32A-B158CC388E28}" type="pres">
      <dgm:prSet presAssocID="{D0565B42-1F82-ED49-840A-4C48F50887D7}" presName="text_2" presStyleLbl="node1" presStyleIdx="1" presStyleCnt="4">
        <dgm:presLayoutVars>
          <dgm:bulletEnabled val="1"/>
        </dgm:presLayoutVars>
      </dgm:prSet>
      <dgm:spPr/>
      <dgm:t>
        <a:bodyPr/>
        <a:lstStyle/>
        <a:p>
          <a:endParaRPr lang="en-US"/>
        </a:p>
      </dgm:t>
    </dgm:pt>
    <dgm:pt modelId="{8D99710B-F533-4950-8A9F-8F512426D971}" type="pres">
      <dgm:prSet presAssocID="{D0565B42-1F82-ED49-840A-4C48F50887D7}" presName="accent_2" presStyleCnt="0"/>
      <dgm:spPr/>
    </dgm:pt>
    <dgm:pt modelId="{F28B1E99-A8B2-40B1-B180-A78B71705DEF}" type="pres">
      <dgm:prSet presAssocID="{D0565B42-1F82-ED49-840A-4C48F50887D7}" presName="accentRepeatNode" presStyleLbl="solidFgAcc1" presStyleIdx="1" presStyleCnt="4"/>
      <dgm:spPr/>
    </dgm:pt>
    <dgm:pt modelId="{5E7E7FD2-2474-4E35-AA29-17ABFC50CDB5}" type="pres">
      <dgm:prSet presAssocID="{77F460F0-7575-654E-97AA-36860A62EA52}" presName="text_3" presStyleLbl="node1" presStyleIdx="2" presStyleCnt="4">
        <dgm:presLayoutVars>
          <dgm:bulletEnabled val="1"/>
        </dgm:presLayoutVars>
      </dgm:prSet>
      <dgm:spPr/>
      <dgm:t>
        <a:bodyPr/>
        <a:lstStyle/>
        <a:p>
          <a:endParaRPr lang="en-US"/>
        </a:p>
      </dgm:t>
    </dgm:pt>
    <dgm:pt modelId="{843EC725-3FBB-4E68-BF23-576BB6FD7ABC}" type="pres">
      <dgm:prSet presAssocID="{77F460F0-7575-654E-97AA-36860A62EA52}" presName="accent_3" presStyleCnt="0"/>
      <dgm:spPr/>
    </dgm:pt>
    <dgm:pt modelId="{F54706C9-75FE-46D1-9CC9-4C075E97B14B}" type="pres">
      <dgm:prSet presAssocID="{77F460F0-7575-654E-97AA-36860A62EA52}" presName="accentRepeatNode" presStyleLbl="solidFgAcc1" presStyleIdx="2" presStyleCnt="4"/>
      <dgm:spPr/>
    </dgm:pt>
    <dgm:pt modelId="{005D940A-6BC6-4E9C-98E6-2D6BD7D57697}" type="pres">
      <dgm:prSet presAssocID="{9837711D-10B2-B44C-9815-61F4B1D8A64B}" presName="text_4" presStyleLbl="node1" presStyleIdx="3" presStyleCnt="4">
        <dgm:presLayoutVars>
          <dgm:bulletEnabled val="1"/>
        </dgm:presLayoutVars>
      </dgm:prSet>
      <dgm:spPr/>
      <dgm:t>
        <a:bodyPr/>
        <a:lstStyle/>
        <a:p>
          <a:endParaRPr lang="en-US"/>
        </a:p>
      </dgm:t>
    </dgm:pt>
    <dgm:pt modelId="{69220EBD-391C-4516-B18F-00907435ABDB}" type="pres">
      <dgm:prSet presAssocID="{9837711D-10B2-B44C-9815-61F4B1D8A64B}" presName="accent_4" presStyleCnt="0"/>
      <dgm:spPr/>
    </dgm:pt>
    <dgm:pt modelId="{81A5A0CD-DAFE-464B-806A-B0DFE07BFDF8}" type="pres">
      <dgm:prSet presAssocID="{9837711D-10B2-B44C-9815-61F4B1D8A64B}" presName="accentRepeatNode" presStyleLbl="solidFgAcc1" presStyleIdx="3" presStyleCnt="4"/>
      <dgm:spPr/>
    </dgm:pt>
  </dgm:ptLst>
  <dgm:cxnLst>
    <dgm:cxn modelId="{42DA7C2A-B8E0-4E14-8DD1-C50602134FA2}" type="presOf" srcId="{3AD34D9C-071D-5642-8C27-11FC3B04FBF1}" destId="{702A76DB-6196-4BAE-BEA2-DFEEAE81144D}" srcOrd="0" destOrd="0" presId="urn:microsoft.com/office/officeart/2008/layout/VerticalCurvedList"/>
    <dgm:cxn modelId="{1CF706FE-C96B-5943-9B09-EA1402678A68}" srcId="{47793F66-C3AC-F741-886F-A4FDEFEF403C}" destId="{77F460F0-7575-654E-97AA-36860A62EA52}" srcOrd="2" destOrd="0" parTransId="{689F0945-C830-A44B-9B5F-F32EC2BF3A36}" sibTransId="{EFA74BA3-BE16-5744-8792-71AF1C746B6B}"/>
    <dgm:cxn modelId="{40DBC32E-13E9-1C47-9C70-0A0449610178}" srcId="{47793F66-C3AC-F741-886F-A4FDEFEF403C}" destId="{9837711D-10B2-B44C-9815-61F4B1D8A64B}" srcOrd="3" destOrd="0" parTransId="{3418C963-C681-484D-BD03-D9E1E5DE277E}" sibTransId="{020065CD-A7D7-5A48-8C48-0EB4113C901E}"/>
    <dgm:cxn modelId="{9D987FD2-34A9-4EBF-B624-F84FD723B0C4}" type="presOf" srcId="{0678FA47-315D-4C4D-9D52-76435E2011E2}" destId="{FD04B5FA-CDFA-4B0F-BEB2-A9191156DECF}" srcOrd="0" destOrd="0" presId="urn:microsoft.com/office/officeart/2008/layout/VerticalCurvedList"/>
    <dgm:cxn modelId="{B1B5BB36-43D7-442F-BBB2-57D605AE3911}" type="presOf" srcId="{77F460F0-7575-654E-97AA-36860A62EA52}" destId="{5E7E7FD2-2474-4E35-AA29-17ABFC50CDB5}" srcOrd="0" destOrd="0" presId="urn:microsoft.com/office/officeart/2008/layout/VerticalCurvedList"/>
    <dgm:cxn modelId="{A7DD6A8D-F5AA-4C1C-BA8A-17E3F4702DA2}" type="presOf" srcId="{9837711D-10B2-B44C-9815-61F4B1D8A64B}" destId="{005D940A-6BC6-4E9C-98E6-2D6BD7D57697}" srcOrd="0" destOrd="0" presId="urn:microsoft.com/office/officeart/2008/layout/VerticalCurvedList"/>
    <dgm:cxn modelId="{C959993C-13B4-4172-8089-B71D659BD1E3}" type="presOf" srcId="{47793F66-C3AC-F741-886F-A4FDEFEF403C}" destId="{83415650-C4B4-4F4F-AC5F-E160E1C40130}" srcOrd="0" destOrd="0" presId="urn:microsoft.com/office/officeart/2008/layout/VerticalCurvedList"/>
    <dgm:cxn modelId="{4DF738C7-486F-3046-9596-84865C20819E}" srcId="{47793F66-C3AC-F741-886F-A4FDEFEF403C}" destId="{D0565B42-1F82-ED49-840A-4C48F50887D7}" srcOrd="1" destOrd="0" parTransId="{859AAFC0-12C5-FB42-9F4B-82CB1F6AE185}" sibTransId="{CEAC8BEA-CB38-9745-B500-38B6767F75C2}"/>
    <dgm:cxn modelId="{3945AE2B-9D36-4244-944C-9FF4E6ECB9A1}" type="presOf" srcId="{D0565B42-1F82-ED49-840A-4C48F50887D7}" destId="{88D3DAB0-9457-4A99-B32A-B158CC388E28}" srcOrd="0" destOrd="0" presId="urn:microsoft.com/office/officeart/2008/layout/VerticalCurvedList"/>
    <dgm:cxn modelId="{86BAD531-BDA4-1B47-9CAF-992C37F75E12}" srcId="{47793F66-C3AC-F741-886F-A4FDEFEF403C}" destId="{3AD34D9C-071D-5642-8C27-11FC3B04FBF1}" srcOrd="0" destOrd="0" parTransId="{194FBAEB-3B68-8141-A360-58F04A824B61}" sibTransId="{0678FA47-315D-4C4D-9D52-76435E2011E2}"/>
    <dgm:cxn modelId="{C7779AA3-50FC-4D1B-A7CB-DD06DFD3E9D5}" type="presParOf" srcId="{83415650-C4B4-4F4F-AC5F-E160E1C40130}" destId="{15D13783-41F2-433A-8861-2D676E6BA0A6}" srcOrd="0" destOrd="0" presId="urn:microsoft.com/office/officeart/2008/layout/VerticalCurvedList"/>
    <dgm:cxn modelId="{E2BC065D-635B-4DE4-932E-3B9D4B55C72F}" type="presParOf" srcId="{15D13783-41F2-433A-8861-2D676E6BA0A6}" destId="{8EFD43DE-0AFB-413A-AA65-269226DD5BFC}" srcOrd="0" destOrd="0" presId="urn:microsoft.com/office/officeart/2008/layout/VerticalCurvedList"/>
    <dgm:cxn modelId="{9901817E-445A-422A-BDFF-F960EF2CBE62}" type="presParOf" srcId="{8EFD43DE-0AFB-413A-AA65-269226DD5BFC}" destId="{E08DAEB9-1127-4DAE-96FF-E991CB7D113E}" srcOrd="0" destOrd="0" presId="urn:microsoft.com/office/officeart/2008/layout/VerticalCurvedList"/>
    <dgm:cxn modelId="{70886419-47BE-4654-881B-DCFFEEF3F085}" type="presParOf" srcId="{8EFD43DE-0AFB-413A-AA65-269226DD5BFC}" destId="{FD04B5FA-CDFA-4B0F-BEB2-A9191156DECF}" srcOrd="1" destOrd="0" presId="urn:microsoft.com/office/officeart/2008/layout/VerticalCurvedList"/>
    <dgm:cxn modelId="{4CBDBD2B-2865-4499-A4A6-67471965DB36}" type="presParOf" srcId="{8EFD43DE-0AFB-413A-AA65-269226DD5BFC}" destId="{8E8DA96D-0D09-4382-8314-C59DD2D14BAC}" srcOrd="2" destOrd="0" presId="urn:microsoft.com/office/officeart/2008/layout/VerticalCurvedList"/>
    <dgm:cxn modelId="{F0F46F7C-A4E3-4058-AFFB-36299111C939}" type="presParOf" srcId="{8EFD43DE-0AFB-413A-AA65-269226DD5BFC}" destId="{4A5FD173-4488-4BAC-B1F8-C96E3468C567}" srcOrd="3" destOrd="0" presId="urn:microsoft.com/office/officeart/2008/layout/VerticalCurvedList"/>
    <dgm:cxn modelId="{EEB00342-A660-4CD9-8E3C-82738DEA50F7}" type="presParOf" srcId="{15D13783-41F2-433A-8861-2D676E6BA0A6}" destId="{702A76DB-6196-4BAE-BEA2-DFEEAE81144D}" srcOrd="1" destOrd="0" presId="urn:microsoft.com/office/officeart/2008/layout/VerticalCurvedList"/>
    <dgm:cxn modelId="{E4640C8C-8BF1-40D1-9681-5A742DB5CBE5}" type="presParOf" srcId="{15D13783-41F2-433A-8861-2D676E6BA0A6}" destId="{EDAA157A-2E54-4E3A-AD50-A219435C7995}" srcOrd="2" destOrd="0" presId="urn:microsoft.com/office/officeart/2008/layout/VerticalCurvedList"/>
    <dgm:cxn modelId="{72B40A31-76C9-4A04-8286-1316F5336D3C}" type="presParOf" srcId="{EDAA157A-2E54-4E3A-AD50-A219435C7995}" destId="{43C7DBA5-312D-4502-9B6E-E464F17E70F9}" srcOrd="0" destOrd="0" presId="urn:microsoft.com/office/officeart/2008/layout/VerticalCurvedList"/>
    <dgm:cxn modelId="{08C1DA91-7131-411A-8FB5-F840B148945C}" type="presParOf" srcId="{15D13783-41F2-433A-8861-2D676E6BA0A6}" destId="{88D3DAB0-9457-4A99-B32A-B158CC388E28}" srcOrd="3" destOrd="0" presId="urn:microsoft.com/office/officeart/2008/layout/VerticalCurvedList"/>
    <dgm:cxn modelId="{6C70A305-83C0-44DB-B5B2-293489B50A27}" type="presParOf" srcId="{15D13783-41F2-433A-8861-2D676E6BA0A6}" destId="{8D99710B-F533-4950-8A9F-8F512426D971}" srcOrd="4" destOrd="0" presId="urn:microsoft.com/office/officeart/2008/layout/VerticalCurvedList"/>
    <dgm:cxn modelId="{294ADF75-628A-4967-A757-608389E82B7A}" type="presParOf" srcId="{8D99710B-F533-4950-8A9F-8F512426D971}" destId="{F28B1E99-A8B2-40B1-B180-A78B71705DEF}" srcOrd="0" destOrd="0" presId="urn:microsoft.com/office/officeart/2008/layout/VerticalCurvedList"/>
    <dgm:cxn modelId="{E0954F34-BD7C-4917-8E7B-F2C8BBE6B3D6}" type="presParOf" srcId="{15D13783-41F2-433A-8861-2D676E6BA0A6}" destId="{5E7E7FD2-2474-4E35-AA29-17ABFC50CDB5}" srcOrd="5" destOrd="0" presId="urn:microsoft.com/office/officeart/2008/layout/VerticalCurvedList"/>
    <dgm:cxn modelId="{A8310F08-F0DF-4C60-B829-7D1BC6D09AE1}" type="presParOf" srcId="{15D13783-41F2-433A-8861-2D676E6BA0A6}" destId="{843EC725-3FBB-4E68-BF23-576BB6FD7ABC}" srcOrd="6" destOrd="0" presId="urn:microsoft.com/office/officeart/2008/layout/VerticalCurvedList"/>
    <dgm:cxn modelId="{6CA0BDF2-5356-4DAA-9670-274E24A22833}" type="presParOf" srcId="{843EC725-3FBB-4E68-BF23-576BB6FD7ABC}" destId="{F54706C9-75FE-46D1-9CC9-4C075E97B14B}" srcOrd="0" destOrd="0" presId="urn:microsoft.com/office/officeart/2008/layout/VerticalCurvedList"/>
    <dgm:cxn modelId="{4AD95A9C-21A6-4838-A4E6-1C72D04CBC6F}" type="presParOf" srcId="{15D13783-41F2-433A-8861-2D676E6BA0A6}" destId="{005D940A-6BC6-4E9C-98E6-2D6BD7D57697}" srcOrd="7" destOrd="0" presId="urn:microsoft.com/office/officeart/2008/layout/VerticalCurvedList"/>
    <dgm:cxn modelId="{909459D1-D22D-46AF-B36D-D1821B81395B}" type="presParOf" srcId="{15D13783-41F2-433A-8861-2D676E6BA0A6}" destId="{69220EBD-391C-4516-B18F-00907435ABDB}" srcOrd="8" destOrd="0" presId="urn:microsoft.com/office/officeart/2008/layout/VerticalCurvedList"/>
    <dgm:cxn modelId="{0E35EA71-17F7-43FC-BA63-4FD9C0657959}" type="presParOf" srcId="{69220EBD-391C-4516-B18F-00907435ABDB}" destId="{81A5A0CD-DAFE-464B-806A-B0DFE07BFDF8}"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B49AA5E-A9C8-0D4D-AD43-D3ED4D523BEE}" type="doc">
      <dgm:prSet loTypeId="urn:microsoft.com/office/officeart/2005/8/layout/hProcess9#1" loCatId="" qsTypeId="urn:microsoft.com/office/officeart/2005/8/quickstyle/simple4#6" qsCatId="simple" csTypeId="urn:microsoft.com/office/officeart/2005/8/colors/accent1_2#6" csCatId="accent1" phldr="1"/>
      <dgm:spPr/>
      <dgm:t>
        <a:bodyPr/>
        <a:lstStyle/>
        <a:p>
          <a:endParaRPr lang="en-US"/>
        </a:p>
      </dgm:t>
    </dgm:pt>
    <dgm:pt modelId="{F84F2822-85F9-7F41-BC10-2F25F9550EE5}">
      <dgm:prSet/>
      <dgm:spPr/>
      <dgm:t>
        <a:bodyPr/>
        <a:lstStyle/>
        <a:p>
          <a:pPr rtl="0"/>
          <a:r>
            <a:rPr lang="en-US" smtClean="0"/>
            <a:t>Penjenuhan fase gerak di chamber (1 jam 20-25°C)</a:t>
          </a:r>
          <a:endParaRPr lang="en-US"/>
        </a:p>
      </dgm:t>
    </dgm:pt>
    <dgm:pt modelId="{97FA59A6-3A4B-0E45-BC30-E0D6C4861669}" type="parTrans" cxnId="{B269CD68-1BB3-BC47-AB1F-39DA24BF05D0}">
      <dgm:prSet/>
      <dgm:spPr/>
      <dgm:t>
        <a:bodyPr/>
        <a:lstStyle/>
        <a:p>
          <a:endParaRPr lang="en-US"/>
        </a:p>
      </dgm:t>
    </dgm:pt>
    <dgm:pt modelId="{5E192EFA-BA3E-2B42-8A5E-F2850FCCAAEC}" type="sibTrans" cxnId="{B269CD68-1BB3-BC47-AB1F-39DA24BF05D0}">
      <dgm:prSet/>
      <dgm:spPr/>
      <dgm:t>
        <a:bodyPr/>
        <a:lstStyle/>
        <a:p>
          <a:endParaRPr lang="en-US"/>
        </a:p>
      </dgm:t>
    </dgm:pt>
    <dgm:pt modelId="{1DEAA23F-5033-CC4C-8F1E-5A17BDBE670D}">
      <dgm:prSet/>
      <dgm:spPr/>
      <dgm:t>
        <a:bodyPr/>
        <a:lstStyle/>
        <a:p>
          <a:r>
            <a:rPr lang="en-US" smtClean="0"/>
            <a:t>Penyiapan lempeng dan penotolan (jarak antar bercak 1,5 cm. garis tepi samping dan bawah 2 cm)</a:t>
          </a:r>
          <a:endParaRPr lang="en-US" dirty="0" smtClean="0"/>
        </a:p>
      </dgm:t>
    </dgm:pt>
    <dgm:pt modelId="{F6886588-BE55-EA4F-AF19-1D972C83A650}" type="parTrans" cxnId="{424B4FBF-E9BC-5B42-8A0E-EDADA1EDBFF8}">
      <dgm:prSet/>
      <dgm:spPr/>
      <dgm:t>
        <a:bodyPr/>
        <a:lstStyle/>
        <a:p>
          <a:endParaRPr lang="en-US"/>
        </a:p>
      </dgm:t>
    </dgm:pt>
    <dgm:pt modelId="{C763BF8A-DC74-A241-A1B8-186D65BEA13D}" type="sibTrans" cxnId="{424B4FBF-E9BC-5B42-8A0E-EDADA1EDBFF8}">
      <dgm:prSet/>
      <dgm:spPr/>
      <dgm:t>
        <a:bodyPr/>
        <a:lstStyle/>
        <a:p>
          <a:endParaRPr lang="en-US"/>
        </a:p>
      </dgm:t>
    </dgm:pt>
    <dgm:pt modelId="{1664D2D8-0677-6043-B689-F4EBE5F4313B}">
      <dgm:prSet/>
      <dgm:spPr/>
      <dgm:t>
        <a:bodyPr/>
        <a:lstStyle/>
        <a:p>
          <a:r>
            <a:rPr lang="en-US" smtClean="0"/>
            <a:t>Masukkan lempeng ke chamber </a:t>
          </a:r>
          <a:endParaRPr lang="en-US" dirty="0" smtClean="0"/>
        </a:p>
      </dgm:t>
    </dgm:pt>
    <dgm:pt modelId="{50DA276B-996C-6240-9458-B8654BFB50AD}" type="parTrans" cxnId="{AB4A77DD-0188-8D40-A1DF-E3F3AD801640}">
      <dgm:prSet/>
      <dgm:spPr/>
      <dgm:t>
        <a:bodyPr/>
        <a:lstStyle/>
        <a:p>
          <a:endParaRPr lang="en-US"/>
        </a:p>
      </dgm:t>
    </dgm:pt>
    <dgm:pt modelId="{70A2ED08-1128-AC43-AAC9-BFD8EA6410E0}" type="sibTrans" cxnId="{AB4A77DD-0188-8D40-A1DF-E3F3AD801640}">
      <dgm:prSet/>
      <dgm:spPr/>
      <dgm:t>
        <a:bodyPr/>
        <a:lstStyle/>
        <a:p>
          <a:endParaRPr lang="en-US"/>
        </a:p>
      </dgm:t>
    </dgm:pt>
    <dgm:pt modelId="{E2E5363E-68A7-DF47-83F1-746AB561DF59}">
      <dgm:prSet/>
      <dgm:spPr/>
      <dgm:t>
        <a:bodyPr/>
        <a:lstStyle/>
        <a:p>
          <a:r>
            <a:rPr lang="en-US" smtClean="0"/>
            <a:t>Setelah fase gerak mencapai tanda, angkat, keringkan, dan ditampakkan sesuai monografi</a:t>
          </a:r>
          <a:endParaRPr lang="en-US"/>
        </a:p>
      </dgm:t>
    </dgm:pt>
    <dgm:pt modelId="{705A7BAB-E8E6-324C-9F4D-CD73D638F149}" type="parTrans" cxnId="{A2958891-26A6-DA43-B285-1EBCBCBF4A3A}">
      <dgm:prSet/>
      <dgm:spPr/>
      <dgm:t>
        <a:bodyPr/>
        <a:lstStyle/>
        <a:p>
          <a:endParaRPr lang="en-US"/>
        </a:p>
      </dgm:t>
    </dgm:pt>
    <dgm:pt modelId="{1264E6C2-6E2B-B440-A7C7-F42D3B247BC7}" type="sibTrans" cxnId="{A2958891-26A6-DA43-B285-1EBCBCBF4A3A}">
      <dgm:prSet/>
      <dgm:spPr/>
      <dgm:t>
        <a:bodyPr/>
        <a:lstStyle/>
        <a:p>
          <a:endParaRPr lang="en-US"/>
        </a:p>
      </dgm:t>
    </dgm:pt>
    <dgm:pt modelId="{27523DFF-826C-2041-B00D-B9BF1EB0619C}" type="pres">
      <dgm:prSet presAssocID="{FB49AA5E-A9C8-0D4D-AD43-D3ED4D523BEE}" presName="CompostProcess" presStyleCnt="0">
        <dgm:presLayoutVars>
          <dgm:dir/>
          <dgm:resizeHandles val="exact"/>
        </dgm:presLayoutVars>
      </dgm:prSet>
      <dgm:spPr/>
      <dgm:t>
        <a:bodyPr/>
        <a:lstStyle/>
        <a:p>
          <a:endParaRPr lang="en-US"/>
        </a:p>
      </dgm:t>
    </dgm:pt>
    <dgm:pt modelId="{F64019E2-8A53-4643-8E4B-B30EF3A3EE1A}" type="pres">
      <dgm:prSet presAssocID="{FB49AA5E-A9C8-0D4D-AD43-D3ED4D523BEE}" presName="arrow" presStyleLbl="bgShp" presStyleIdx="0" presStyleCnt="1"/>
      <dgm:spPr/>
    </dgm:pt>
    <dgm:pt modelId="{6546C4EE-B2C6-464A-B7AA-93977DD16E04}" type="pres">
      <dgm:prSet presAssocID="{FB49AA5E-A9C8-0D4D-AD43-D3ED4D523BEE}" presName="linearProcess" presStyleCnt="0"/>
      <dgm:spPr/>
    </dgm:pt>
    <dgm:pt modelId="{DDBE4303-4CB1-B54E-AF26-797830F6A66C}" type="pres">
      <dgm:prSet presAssocID="{F84F2822-85F9-7F41-BC10-2F25F9550EE5}" presName="textNode" presStyleLbl="node1" presStyleIdx="0" presStyleCnt="4">
        <dgm:presLayoutVars>
          <dgm:bulletEnabled val="1"/>
        </dgm:presLayoutVars>
      </dgm:prSet>
      <dgm:spPr/>
      <dgm:t>
        <a:bodyPr/>
        <a:lstStyle/>
        <a:p>
          <a:endParaRPr lang="en-US"/>
        </a:p>
      </dgm:t>
    </dgm:pt>
    <dgm:pt modelId="{6F9BC508-B073-2846-A231-DE2F49E7AF05}" type="pres">
      <dgm:prSet presAssocID="{5E192EFA-BA3E-2B42-8A5E-F2850FCCAAEC}" presName="sibTrans" presStyleCnt="0"/>
      <dgm:spPr/>
    </dgm:pt>
    <dgm:pt modelId="{71F33360-44AF-2B45-BDB7-60BCB98B42CA}" type="pres">
      <dgm:prSet presAssocID="{1DEAA23F-5033-CC4C-8F1E-5A17BDBE670D}" presName="textNode" presStyleLbl="node1" presStyleIdx="1" presStyleCnt="4">
        <dgm:presLayoutVars>
          <dgm:bulletEnabled val="1"/>
        </dgm:presLayoutVars>
      </dgm:prSet>
      <dgm:spPr/>
      <dgm:t>
        <a:bodyPr/>
        <a:lstStyle/>
        <a:p>
          <a:endParaRPr lang="en-US"/>
        </a:p>
      </dgm:t>
    </dgm:pt>
    <dgm:pt modelId="{C1D46C1B-82AA-E244-AEE6-67525C202AB3}" type="pres">
      <dgm:prSet presAssocID="{C763BF8A-DC74-A241-A1B8-186D65BEA13D}" presName="sibTrans" presStyleCnt="0"/>
      <dgm:spPr/>
    </dgm:pt>
    <dgm:pt modelId="{EC4A2720-0B40-E54E-8A9C-A9AA41802D14}" type="pres">
      <dgm:prSet presAssocID="{1664D2D8-0677-6043-B689-F4EBE5F4313B}" presName="textNode" presStyleLbl="node1" presStyleIdx="2" presStyleCnt="4">
        <dgm:presLayoutVars>
          <dgm:bulletEnabled val="1"/>
        </dgm:presLayoutVars>
      </dgm:prSet>
      <dgm:spPr/>
      <dgm:t>
        <a:bodyPr/>
        <a:lstStyle/>
        <a:p>
          <a:endParaRPr lang="en-US"/>
        </a:p>
      </dgm:t>
    </dgm:pt>
    <dgm:pt modelId="{9A9ED6B6-CC55-FA43-8711-46C1FC809CCA}" type="pres">
      <dgm:prSet presAssocID="{70A2ED08-1128-AC43-AAC9-BFD8EA6410E0}" presName="sibTrans" presStyleCnt="0"/>
      <dgm:spPr/>
    </dgm:pt>
    <dgm:pt modelId="{E4796FD5-59F3-664E-97B3-9B2D0842C956}" type="pres">
      <dgm:prSet presAssocID="{E2E5363E-68A7-DF47-83F1-746AB561DF59}" presName="textNode" presStyleLbl="node1" presStyleIdx="3" presStyleCnt="4">
        <dgm:presLayoutVars>
          <dgm:bulletEnabled val="1"/>
        </dgm:presLayoutVars>
      </dgm:prSet>
      <dgm:spPr/>
      <dgm:t>
        <a:bodyPr/>
        <a:lstStyle/>
        <a:p>
          <a:endParaRPr lang="en-US"/>
        </a:p>
      </dgm:t>
    </dgm:pt>
  </dgm:ptLst>
  <dgm:cxnLst>
    <dgm:cxn modelId="{BA49B4C7-1844-4DD0-BC4B-424CB4B736D8}" type="presOf" srcId="{E2E5363E-68A7-DF47-83F1-746AB561DF59}" destId="{E4796FD5-59F3-664E-97B3-9B2D0842C956}" srcOrd="0" destOrd="0" presId="urn:microsoft.com/office/officeart/2005/8/layout/hProcess9#1"/>
    <dgm:cxn modelId="{424B4FBF-E9BC-5B42-8A0E-EDADA1EDBFF8}" srcId="{FB49AA5E-A9C8-0D4D-AD43-D3ED4D523BEE}" destId="{1DEAA23F-5033-CC4C-8F1E-5A17BDBE670D}" srcOrd="1" destOrd="0" parTransId="{F6886588-BE55-EA4F-AF19-1D972C83A650}" sibTransId="{C763BF8A-DC74-A241-A1B8-186D65BEA13D}"/>
    <dgm:cxn modelId="{88E4E356-E449-454E-BF67-3258F3066E11}" type="presOf" srcId="{1DEAA23F-5033-CC4C-8F1E-5A17BDBE670D}" destId="{71F33360-44AF-2B45-BDB7-60BCB98B42CA}" srcOrd="0" destOrd="0" presId="urn:microsoft.com/office/officeart/2005/8/layout/hProcess9#1"/>
    <dgm:cxn modelId="{B269CD68-1BB3-BC47-AB1F-39DA24BF05D0}" srcId="{FB49AA5E-A9C8-0D4D-AD43-D3ED4D523BEE}" destId="{F84F2822-85F9-7F41-BC10-2F25F9550EE5}" srcOrd="0" destOrd="0" parTransId="{97FA59A6-3A4B-0E45-BC30-E0D6C4861669}" sibTransId="{5E192EFA-BA3E-2B42-8A5E-F2850FCCAAEC}"/>
    <dgm:cxn modelId="{C92A899B-2B2A-4F5F-A3A3-121D200B9FFE}" type="presOf" srcId="{1664D2D8-0677-6043-B689-F4EBE5F4313B}" destId="{EC4A2720-0B40-E54E-8A9C-A9AA41802D14}" srcOrd="0" destOrd="0" presId="urn:microsoft.com/office/officeart/2005/8/layout/hProcess9#1"/>
    <dgm:cxn modelId="{A2958891-26A6-DA43-B285-1EBCBCBF4A3A}" srcId="{FB49AA5E-A9C8-0D4D-AD43-D3ED4D523BEE}" destId="{E2E5363E-68A7-DF47-83F1-746AB561DF59}" srcOrd="3" destOrd="0" parTransId="{705A7BAB-E8E6-324C-9F4D-CD73D638F149}" sibTransId="{1264E6C2-6E2B-B440-A7C7-F42D3B247BC7}"/>
    <dgm:cxn modelId="{74478292-8194-41DD-A2F3-AC1A89BFF26E}" type="presOf" srcId="{FB49AA5E-A9C8-0D4D-AD43-D3ED4D523BEE}" destId="{27523DFF-826C-2041-B00D-B9BF1EB0619C}" srcOrd="0" destOrd="0" presId="urn:microsoft.com/office/officeart/2005/8/layout/hProcess9#1"/>
    <dgm:cxn modelId="{AB4A77DD-0188-8D40-A1DF-E3F3AD801640}" srcId="{FB49AA5E-A9C8-0D4D-AD43-D3ED4D523BEE}" destId="{1664D2D8-0677-6043-B689-F4EBE5F4313B}" srcOrd="2" destOrd="0" parTransId="{50DA276B-996C-6240-9458-B8654BFB50AD}" sibTransId="{70A2ED08-1128-AC43-AAC9-BFD8EA6410E0}"/>
    <dgm:cxn modelId="{EA333D3C-332A-47B9-ACAC-1EE092CEA26A}" type="presOf" srcId="{F84F2822-85F9-7F41-BC10-2F25F9550EE5}" destId="{DDBE4303-4CB1-B54E-AF26-797830F6A66C}" srcOrd="0" destOrd="0" presId="urn:microsoft.com/office/officeart/2005/8/layout/hProcess9#1"/>
    <dgm:cxn modelId="{AE2FEC1F-75C1-4120-8EB0-B4881B237E8B}" type="presParOf" srcId="{27523DFF-826C-2041-B00D-B9BF1EB0619C}" destId="{F64019E2-8A53-4643-8E4B-B30EF3A3EE1A}" srcOrd="0" destOrd="0" presId="urn:microsoft.com/office/officeart/2005/8/layout/hProcess9#1"/>
    <dgm:cxn modelId="{EE2C5FBD-B277-424E-983C-1F3ECADB6DDC}" type="presParOf" srcId="{27523DFF-826C-2041-B00D-B9BF1EB0619C}" destId="{6546C4EE-B2C6-464A-B7AA-93977DD16E04}" srcOrd="1" destOrd="0" presId="urn:microsoft.com/office/officeart/2005/8/layout/hProcess9#1"/>
    <dgm:cxn modelId="{733F625C-3423-4B76-BEA4-E1D13D77A716}" type="presParOf" srcId="{6546C4EE-B2C6-464A-B7AA-93977DD16E04}" destId="{DDBE4303-4CB1-B54E-AF26-797830F6A66C}" srcOrd="0" destOrd="0" presId="urn:microsoft.com/office/officeart/2005/8/layout/hProcess9#1"/>
    <dgm:cxn modelId="{F5577A8E-4A59-4CC0-9A9C-5539AC6A24DF}" type="presParOf" srcId="{6546C4EE-B2C6-464A-B7AA-93977DD16E04}" destId="{6F9BC508-B073-2846-A231-DE2F49E7AF05}" srcOrd="1" destOrd="0" presId="urn:microsoft.com/office/officeart/2005/8/layout/hProcess9#1"/>
    <dgm:cxn modelId="{3D0CE154-6FF1-4B0D-8447-22C6A2680789}" type="presParOf" srcId="{6546C4EE-B2C6-464A-B7AA-93977DD16E04}" destId="{71F33360-44AF-2B45-BDB7-60BCB98B42CA}" srcOrd="2" destOrd="0" presId="urn:microsoft.com/office/officeart/2005/8/layout/hProcess9#1"/>
    <dgm:cxn modelId="{F3429B16-9D2B-460D-A229-2A1D08883BC0}" type="presParOf" srcId="{6546C4EE-B2C6-464A-B7AA-93977DD16E04}" destId="{C1D46C1B-82AA-E244-AEE6-67525C202AB3}" srcOrd="3" destOrd="0" presId="urn:microsoft.com/office/officeart/2005/8/layout/hProcess9#1"/>
    <dgm:cxn modelId="{AA733F07-6D2F-4DB1-90E2-5D322D3B3772}" type="presParOf" srcId="{6546C4EE-B2C6-464A-B7AA-93977DD16E04}" destId="{EC4A2720-0B40-E54E-8A9C-A9AA41802D14}" srcOrd="4" destOrd="0" presId="urn:microsoft.com/office/officeart/2005/8/layout/hProcess9#1"/>
    <dgm:cxn modelId="{DB4D7999-93D1-4254-B7A2-63571AAAA68A}" type="presParOf" srcId="{6546C4EE-B2C6-464A-B7AA-93977DD16E04}" destId="{9A9ED6B6-CC55-FA43-8711-46C1FC809CCA}" srcOrd="5" destOrd="0" presId="urn:microsoft.com/office/officeart/2005/8/layout/hProcess9#1"/>
    <dgm:cxn modelId="{AC4687E8-9F1E-4D38-BB44-5420F8FD68BF}" type="presParOf" srcId="{6546C4EE-B2C6-464A-B7AA-93977DD16E04}" destId="{E4796FD5-59F3-664E-97B3-9B2D0842C956}" srcOrd="6" destOrd="0" presId="urn:microsoft.com/office/officeart/2005/8/layout/hProcess9#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5AE44BC-C1B5-0746-B60A-9864F3789B59}" type="doc">
      <dgm:prSet loTypeId="urn:microsoft.com/office/officeart/2005/8/layout/default#2" loCatId="" qsTypeId="urn:microsoft.com/office/officeart/2005/8/quickstyle/3d4" qsCatId="3D" csTypeId="urn:microsoft.com/office/officeart/2005/8/colors/colorful1" csCatId="colorful" phldr="1"/>
      <dgm:spPr/>
      <dgm:t>
        <a:bodyPr/>
        <a:lstStyle/>
        <a:p>
          <a:endParaRPr lang="en-US"/>
        </a:p>
      </dgm:t>
    </dgm:pt>
    <dgm:pt modelId="{72DB4732-6543-9C4A-AC87-4301BF646DCA}">
      <dgm:prSet custT="1"/>
      <dgm:spPr/>
      <dgm:t>
        <a:bodyPr/>
        <a:lstStyle/>
        <a:p>
          <a:pPr rtl="0"/>
          <a:r>
            <a:rPr lang="en-US" sz="2400" dirty="0" err="1" smtClean="0"/>
            <a:t>Mudah</a:t>
          </a:r>
          <a:r>
            <a:rPr lang="en-US" sz="2400" dirty="0" smtClean="0"/>
            <a:t> </a:t>
          </a:r>
          <a:r>
            <a:rPr lang="en-US" sz="2400" dirty="0" err="1" smtClean="0"/>
            <a:t>modifikasi</a:t>
          </a:r>
          <a:r>
            <a:rPr lang="en-US" sz="2400" dirty="0" smtClean="0"/>
            <a:t> </a:t>
          </a:r>
          <a:r>
            <a:rPr lang="en-US" sz="2400" dirty="0" err="1" smtClean="0"/>
            <a:t>kondisi</a:t>
          </a:r>
          <a:r>
            <a:rPr lang="en-US" sz="2400" dirty="0" smtClean="0"/>
            <a:t> </a:t>
          </a:r>
          <a:r>
            <a:rPr lang="en-US" sz="2400" dirty="0" err="1" smtClean="0"/>
            <a:t>kromatografi</a:t>
          </a:r>
          <a:r>
            <a:rPr lang="en-US" sz="2400" dirty="0" smtClean="0"/>
            <a:t> </a:t>
          </a:r>
          <a:r>
            <a:rPr lang="en-US" sz="2400" dirty="0" err="1" smtClean="0"/>
            <a:t>untuk</a:t>
          </a:r>
          <a:r>
            <a:rPr lang="en-US" sz="2400" dirty="0" smtClean="0"/>
            <a:t> </a:t>
          </a:r>
          <a:r>
            <a:rPr lang="en-US" sz="2400" dirty="0" err="1" smtClean="0"/>
            <a:t>optimalisasi</a:t>
          </a:r>
          <a:r>
            <a:rPr lang="en-US" sz="2400" dirty="0" smtClean="0"/>
            <a:t> </a:t>
          </a:r>
          <a:r>
            <a:rPr lang="en-US" sz="2400" dirty="0" err="1" smtClean="0"/>
            <a:t>resolusi</a:t>
          </a:r>
          <a:r>
            <a:rPr lang="en-US" sz="2400" dirty="0" smtClean="0"/>
            <a:t> </a:t>
          </a:r>
          <a:r>
            <a:rPr lang="en-US" sz="2400" dirty="0" err="1" smtClean="0"/>
            <a:t>senyawa</a:t>
          </a:r>
          <a:r>
            <a:rPr lang="en-US" sz="2400" dirty="0" smtClean="0"/>
            <a:t> </a:t>
          </a:r>
          <a:r>
            <a:rPr lang="en-US" sz="2400" dirty="0" err="1" smtClean="0"/>
            <a:t>spesifik</a:t>
          </a:r>
          <a:endParaRPr lang="en-US" sz="2400" dirty="0"/>
        </a:p>
      </dgm:t>
    </dgm:pt>
    <dgm:pt modelId="{4080C738-7D93-7144-B063-9FD7EBBD8102}" type="sibTrans" cxnId="{2444B958-6686-C946-8466-7A43945832CA}">
      <dgm:prSet/>
      <dgm:spPr/>
      <dgm:t>
        <a:bodyPr/>
        <a:lstStyle/>
        <a:p>
          <a:endParaRPr lang="en-US" sz="2400"/>
        </a:p>
      </dgm:t>
    </dgm:pt>
    <dgm:pt modelId="{D1124D89-197E-1C4B-9BB3-530D59E5240C}" type="parTrans" cxnId="{2444B958-6686-C946-8466-7A43945832CA}">
      <dgm:prSet/>
      <dgm:spPr/>
      <dgm:t>
        <a:bodyPr/>
        <a:lstStyle/>
        <a:p>
          <a:endParaRPr lang="en-US" sz="2400"/>
        </a:p>
      </dgm:t>
    </dgm:pt>
    <dgm:pt modelId="{8234997C-F50A-9043-A6D1-4669C0742998}">
      <dgm:prSet custT="1"/>
      <dgm:spPr/>
      <dgm:t>
        <a:bodyPr/>
        <a:lstStyle/>
        <a:p>
          <a:pPr rtl="0"/>
          <a:r>
            <a:rPr lang="en-US" sz="2400" dirty="0" err="1" smtClean="0"/>
            <a:t>Jumlah</a:t>
          </a:r>
          <a:r>
            <a:rPr lang="en-US" sz="2400" dirty="0" smtClean="0"/>
            <a:t> </a:t>
          </a:r>
          <a:r>
            <a:rPr lang="en-US" sz="2400" dirty="0" err="1" smtClean="0"/>
            <a:t>zat</a:t>
          </a:r>
          <a:r>
            <a:rPr lang="en-US" sz="2400" dirty="0" smtClean="0"/>
            <a:t> yang </a:t>
          </a:r>
          <a:r>
            <a:rPr lang="en-US" sz="2400" dirty="0" err="1" smtClean="0"/>
            <a:t>diperiksa</a:t>
          </a:r>
          <a:r>
            <a:rPr lang="en-US" sz="2400" dirty="0" smtClean="0"/>
            <a:t> </a:t>
          </a:r>
          <a:r>
            <a:rPr lang="en-US" sz="2400" dirty="0" err="1" smtClean="0"/>
            <a:t>cukup</a:t>
          </a:r>
          <a:r>
            <a:rPr lang="en-US" sz="2400" dirty="0" smtClean="0"/>
            <a:t> </a:t>
          </a:r>
          <a:r>
            <a:rPr lang="en-US" sz="2400" dirty="0" err="1" smtClean="0"/>
            <a:t>kecil</a:t>
          </a:r>
          <a:r>
            <a:rPr lang="en-US" sz="2400" dirty="0" smtClean="0"/>
            <a:t> ( </a:t>
          </a:r>
          <a:r>
            <a:rPr lang="en-US" sz="2400" dirty="0" err="1" smtClean="0"/>
            <a:t>kira-kira</a:t>
          </a:r>
          <a:r>
            <a:rPr lang="en-US" sz="2400" dirty="0" smtClean="0"/>
            <a:t> 0,01 g </a:t>
          </a:r>
          <a:r>
            <a:rPr lang="en-US" sz="2400" dirty="0" err="1" smtClean="0"/>
            <a:t>senyawa</a:t>
          </a:r>
          <a:r>
            <a:rPr lang="en-US" sz="2400" dirty="0" smtClean="0"/>
            <a:t> </a:t>
          </a:r>
          <a:r>
            <a:rPr lang="en-US" sz="2400" dirty="0" err="1" smtClean="0"/>
            <a:t>murni</a:t>
          </a:r>
          <a:r>
            <a:rPr lang="en-US" sz="2400" dirty="0" smtClean="0"/>
            <a:t>, 0,1 g </a:t>
          </a:r>
          <a:r>
            <a:rPr lang="en-US" sz="2400" dirty="0" err="1" smtClean="0"/>
            <a:t>simplisia</a:t>
          </a:r>
          <a:r>
            <a:rPr lang="en-US" sz="2400" dirty="0" smtClean="0"/>
            <a:t>)</a:t>
          </a:r>
          <a:endParaRPr lang="en-US" sz="2400" dirty="0"/>
        </a:p>
      </dgm:t>
    </dgm:pt>
    <dgm:pt modelId="{A41D0801-8AAA-B34A-AB93-D7002D9A423E}" type="sibTrans" cxnId="{B122CA50-D831-1541-A5C3-35C8013DACA9}">
      <dgm:prSet/>
      <dgm:spPr/>
      <dgm:t>
        <a:bodyPr/>
        <a:lstStyle/>
        <a:p>
          <a:endParaRPr lang="en-US" sz="2400"/>
        </a:p>
      </dgm:t>
    </dgm:pt>
    <dgm:pt modelId="{CBA36649-0139-CE46-B5F1-719B91635FF8}" type="parTrans" cxnId="{B122CA50-D831-1541-A5C3-35C8013DACA9}">
      <dgm:prSet/>
      <dgm:spPr/>
      <dgm:t>
        <a:bodyPr/>
        <a:lstStyle/>
        <a:p>
          <a:endParaRPr lang="en-US" sz="2400"/>
        </a:p>
      </dgm:t>
    </dgm:pt>
    <dgm:pt modelId="{FE5B142F-352A-5A47-9BC1-62DECB5E2928}">
      <dgm:prSet custT="1"/>
      <dgm:spPr/>
      <dgm:t>
        <a:bodyPr/>
        <a:lstStyle/>
        <a:p>
          <a:pPr rtl="0"/>
          <a:r>
            <a:rPr lang="en-US" sz="2400" dirty="0" smtClean="0"/>
            <a:t>Simple</a:t>
          </a:r>
          <a:endParaRPr lang="en-US" sz="2400" dirty="0"/>
        </a:p>
      </dgm:t>
    </dgm:pt>
    <dgm:pt modelId="{CE3DEB7B-3A7E-464E-84D4-89680EAB504B}" type="sibTrans" cxnId="{193424BE-6FE7-8848-990C-7D9EAB2CD730}">
      <dgm:prSet/>
      <dgm:spPr/>
      <dgm:t>
        <a:bodyPr/>
        <a:lstStyle/>
        <a:p>
          <a:endParaRPr lang="en-US" sz="2400"/>
        </a:p>
      </dgm:t>
    </dgm:pt>
    <dgm:pt modelId="{3130FCBC-A84F-AF47-A79B-8AACB3EE7116}" type="parTrans" cxnId="{193424BE-6FE7-8848-990C-7D9EAB2CD730}">
      <dgm:prSet/>
      <dgm:spPr/>
      <dgm:t>
        <a:bodyPr/>
        <a:lstStyle/>
        <a:p>
          <a:endParaRPr lang="en-US" sz="2400"/>
        </a:p>
      </dgm:t>
    </dgm:pt>
    <dgm:pt modelId="{46648658-E704-2F4C-97AD-7AF8764AB010}">
      <dgm:prSet custT="1"/>
      <dgm:spPr/>
      <dgm:t>
        <a:bodyPr/>
        <a:lstStyle/>
        <a:p>
          <a:pPr rtl="0"/>
          <a:r>
            <a:rPr lang="en-US" sz="2400" dirty="0" err="1" smtClean="0"/>
            <a:t>Waktu</a:t>
          </a:r>
          <a:r>
            <a:rPr lang="en-US" sz="2400" dirty="0" smtClean="0"/>
            <a:t> </a:t>
          </a:r>
          <a:r>
            <a:rPr lang="en-US" sz="2400" dirty="0" err="1" smtClean="0"/>
            <a:t>relatif</a:t>
          </a:r>
          <a:r>
            <a:rPr lang="en-US" sz="2400" dirty="0" smtClean="0"/>
            <a:t> </a:t>
          </a:r>
          <a:r>
            <a:rPr lang="en-US" sz="2400" dirty="0" err="1" smtClean="0"/>
            <a:t>Cepat</a:t>
          </a:r>
          <a:r>
            <a:rPr lang="en-US" sz="2400" dirty="0" smtClean="0"/>
            <a:t> (15-60 </a:t>
          </a:r>
          <a:r>
            <a:rPr lang="en-US" sz="2400" dirty="0" err="1" smtClean="0"/>
            <a:t>menit</a:t>
          </a:r>
          <a:r>
            <a:rPr lang="en-US" sz="2400" dirty="0" smtClean="0"/>
            <a:t>)</a:t>
          </a:r>
          <a:endParaRPr lang="en-US" sz="2400" dirty="0"/>
        </a:p>
      </dgm:t>
    </dgm:pt>
    <dgm:pt modelId="{765C223A-CE64-3243-B333-0D802E4DE74B}" type="sibTrans" cxnId="{E463F199-584C-BA44-8BE0-69FB31CCE917}">
      <dgm:prSet/>
      <dgm:spPr/>
      <dgm:t>
        <a:bodyPr/>
        <a:lstStyle/>
        <a:p>
          <a:endParaRPr lang="en-US" sz="2400"/>
        </a:p>
      </dgm:t>
    </dgm:pt>
    <dgm:pt modelId="{C2594ACF-5802-FC45-AC83-1545652E4812}" type="parTrans" cxnId="{E463F199-584C-BA44-8BE0-69FB31CCE917}">
      <dgm:prSet/>
      <dgm:spPr/>
      <dgm:t>
        <a:bodyPr/>
        <a:lstStyle/>
        <a:p>
          <a:endParaRPr lang="en-US" sz="2400"/>
        </a:p>
      </dgm:t>
    </dgm:pt>
    <dgm:pt modelId="{2262E0E0-3C4D-0B4A-B228-D0EF743A7772}">
      <dgm:prSet custT="1"/>
      <dgm:spPr/>
      <dgm:t>
        <a:bodyPr/>
        <a:lstStyle/>
        <a:p>
          <a:pPr rtl="0"/>
          <a:r>
            <a:rPr lang="en-US" sz="2400" dirty="0" err="1" smtClean="0"/>
            <a:t>Tidak</a:t>
          </a:r>
          <a:r>
            <a:rPr lang="en-US" sz="2400" dirty="0" smtClean="0"/>
            <a:t> </a:t>
          </a:r>
          <a:r>
            <a:rPr lang="en-US" sz="2400" dirty="0" err="1" smtClean="0"/>
            <a:t>diperlukan</a:t>
          </a:r>
          <a:r>
            <a:rPr lang="en-US" sz="2400" dirty="0" smtClean="0"/>
            <a:t> </a:t>
          </a:r>
          <a:r>
            <a:rPr lang="en-US" sz="2400" dirty="0" err="1" smtClean="0"/>
            <a:t>ruang</a:t>
          </a:r>
          <a:r>
            <a:rPr lang="en-US" sz="2400" dirty="0" smtClean="0"/>
            <a:t> yang </a:t>
          </a:r>
          <a:r>
            <a:rPr lang="en-US" sz="2400" dirty="0" err="1" smtClean="0"/>
            <a:t>besar</a:t>
          </a:r>
          <a:endParaRPr lang="en-US" sz="2400" dirty="0"/>
        </a:p>
      </dgm:t>
    </dgm:pt>
    <dgm:pt modelId="{19B626B5-0F0F-C640-B9AF-21CA7E165E1F}" type="parTrans" cxnId="{E998DA30-B67B-4A40-B694-A7B553A773A1}">
      <dgm:prSet/>
      <dgm:spPr/>
      <dgm:t>
        <a:bodyPr/>
        <a:lstStyle/>
        <a:p>
          <a:endParaRPr lang="en-US" sz="2400"/>
        </a:p>
      </dgm:t>
    </dgm:pt>
    <dgm:pt modelId="{70EAABD0-87B4-7E46-9C66-DA07DC24E233}" type="sibTrans" cxnId="{E998DA30-B67B-4A40-B694-A7B553A773A1}">
      <dgm:prSet/>
      <dgm:spPr/>
      <dgm:t>
        <a:bodyPr/>
        <a:lstStyle/>
        <a:p>
          <a:endParaRPr lang="en-US" sz="2400"/>
        </a:p>
      </dgm:t>
    </dgm:pt>
    <dgm:pt modelId="{79B3372D-EF0A-9A43-877E-D670827792BC}" type="pres">
      <dgm:prSet presAssocID="{35AE44BC-C1B5-0746-B60A-9864F3789B59}" presName="diagram" presStyleCnt="0">
        <dgm:presLayoutVars>
          <dgm:dir/>
          <dgm:resizeHandles val="exact"/>
        </dgm:presLayoutVars>
      </dgm:prSet>
      <dgm:spPr/>
      <dgm:t>
        <a:bodyPr/>
        <a:lstStyle/>
        <a:p>
          <a:endParaRPr lang="en-US"/>
        </a:p>
      </dgm:t>
    </dgm:pt>
    <dgm:pt modelId="{1183402B-DBE5-B448-9ADC-88D785FB8408}" type="pres">
      <dgm:prSet presAssocID="{46648658-E704-2F4C-97AD-7AF8764AB010}" presName="node" presStyleLbl="node1" presStyleIdx="0" presStyleCnt="5">
        <dgm:presLayoutVars>
          <dgm:bulletEnabled val="1"/>
        </dgm:presLayoutVars>
      </dgm:prSet>
      <dgm:spPr/>
      <dgm:t>
        <a:bodyPr/>
        <a:lstStyle/>
        <a:p>
          <a:endParaRPr lang="en-US"/>
        </a:p>
      </dgm:t>
    </dgm:pt>
    <dgm:pt modelId="{953209CA-4691-F84B-AE44-220568A6382F}" type="pres">
      <dgm:prSet presAssocID="{765C223A-CE64-3243-B333-0D802E4DE74B}" presName="sibTrans" presStyleCnt="0"/>
      <dgm:spPr/>
      <dgm:t>
        <a:bodyPr/>
        <a:lstStyle/>
        <a:p>
          <a:endParaRPr lang="en-US"/>
        </a:p>
      </dgm:t>
    </dgm:pt>
    <dgm:pt modelId="{B83B5272-DAC3-694F-8EED-2BB11183C476}" type="pres">
      <dgm:prSet presAssocID="{FE5B142F-352A-5A47-9BC1-62DECB5E2928}" presName="node" presStyleLbl="node1" presStyleIdx="1" presStyleCnt="5">
        <dgm:presLayoutVars>
          <dgm:bulletEnabled val="1"/>
        </dgm:presLayoutVars>
      </dgm:prSet>
      <dgm:spPr/>
      <dgm:t>
        <a:bodyPr/>
        <a:lstStyle/>
        <a:p>
          <a:endParaRPr lang="en-US"/>
        </a:p>
      </dgm:t>
    </dgm:pt>
    <dgm:pt modelId="{9B206F01-9357-C84D-A9BF-1408840103CF}" type="pres">
      <dgm:prSet presAssocID="{CE3DEB7B-3A7E-464E-84D4-89680EAB504B}" presName="sibTrans" presStyleCnt="0"/>
      <dgm:spPr/>
      <dgm:t>
        <a:bodyPr/>
        <a:lstStyle/>
        <a:p>
          <a:endParaRPr lang="en-US"/>
        </a:p>
      </dgm:t>
    </dgm:pt>
    <dgm:pt modelId="{ABE6B17E-EB10-CE48-9891-E9E6BF2BCB95}" type="pres">
      <dgm:prSet presAssocID="{8234997C-F50A-9043-A6D1-4669C0742998}" presName="node" presStyleLbl="node1" presStyleIdx="2" presStyleCnt="5">
        <dgm:presLayoutVars>
          <dgm:bulletEnabled val="1"/>
        </dgm:presLayoutVars>
      </dgm:prSet>
      <dgm:spPr/>
      <dgm:t>
        <a:bodyPr/>
        <a:lstStyle/>
        <a:p>
          <a:endParaRPr lang="en-US"/>
        </a:p>
      </dgm:t>
    </dgm:pt>
    <dgm:pt modelId="{F0AEE160-955D-AC45-BEF3-4BAE5B4D16D3}" type="pres">
      <dgm:prSet presAssocID="{A41D0801-8AAA-B34A-AB93-D7002D9A423E}" presName="sibTrans" presStyleCnt="0"/>
      <dgm:spPr/>
      <dgm:t>
        <a:bodyPr/>
        <a:lstStyle/>
        <a:p>
          <a:endParaRPr lang="en-US"/>
        </a:p>
      </dgm:t>
    </dgm:pt>
    <dgm:pt modelId="{CE0738B9-E9B5-A342-9770-C1623B6897E9}" type="pres">
      <dgm:prSet presAssocID="{72DB4732-6543-9C4A-AC87-4301BF646DCA}" presName="node" presStyleLbl="node1" presStyleIdx="3" presStyleCnt="5">
        <dgm:presLayoutVars>
          <dgm:bulletEnabled val="1"/>
        </dgm:presLayoutVars>
      </dgm:prSet>
      <dgm:spPr/>
      <dgm:t>
        <a:bodyPr/>
        <a:lstStyle/>
        <a:p>
          <a:endParaRPr lang="en-US"/>
        </a:p>
      </dgm:t>
    </dgm:pt>
    <dgm:pt modelId="{E06BA952-49B7-A64F-A4CA-703606CF6909}" type="pres">
      <dgm:prSet presAssocID="{4080C738-7D93-7144-B063-9FD7EBBD8102}" presName="sibTrans" presStyleCnt="0"/>
      <dgm:spPr/>
      <dgm:t>
        <a:bodyPr/>
        <a:lstStyle/>
        <a:p>
          <a:endParaRPr lang="en-US"/>
        </a:p>
      </dgm:t>
    </dgm:pt>
    <dgm:pt modelId="{F5C3AA68-D4B0-3B46-8AF6-7EC25A225973}" type="pres">
      <dgm:prSet presAssocID="{2262E0E0-3C4D-0B4A-B228-D0EF743A7772}" presName="node" presStyleLbl="node1" presStyleIdx="4" presStyleCnt="5">
        <dgm:presLayoutVars>
          <dgm:bulletEnabled val="1"/>
        </dgm:presLayoutVars>
      </dgm:prSet>
      <dgm:spPr/>
      <dgm:t>
        <a:bodyPr/>
        <a:lstStyle/>
        <a:p>
          <a:endParaRPr lang="en-US"/>
        </a:p>
      </dgm:t>
    </dgm:pt>
  </dgm:ptLst>
  <dgm:cxnLst>
    <dgm:cxn modelId="{2444B958-6686-C946-8466-7A43945832CA}" srcId="{35AE44BC-C1B5-0746-B60A-9864F3789B59}" destId="{72DB4732-6543-9C4A-AC87-4301BF646DCA}" srcOrd="3" destOrd="0" parTransId="{D1124D89-197E-1C4B-9BB3-530D59E5240C}" sibTransId="{4080C738-7D93-7144-B063-9FD7EBBD8102}"/>
    <dgm:cxn modelId="{69387C8A-C690-48F9-84CF-01AF32D1968C}" type="presOf" srcId="{2262E0E0-3C4D-0B4A-B228-D0EF743A7772}" destId="{F5C3AA68-D4B0-3B46-8AF6-7EC25A225973}" srcOrd="0" destOrd="0" presId="urn:microsoft.com/office/officeart/2005/8/layout/default#2"/>
    <dgm:cxn modelId="{E463F199-584C-BA44-8BE0-69FB31CCE917}" srcId="{35AE44BC-C1B5-0746-B60A-9864F3789B59}" destId="{46648658-E704-2F4C-97AD-7AF8764AB010}" srcOrd="0" destOrd="0" parTransId="{C2594ACF-5802-FC45-AC83-1545652E4812}" sibTransId="{765C223A-CE64-3243-B333-0D802E4DE74B}"/>
    <dgm:cxn modelId="{ACFBE6C7-9C53-483A-9816-52052C835C0E}" type="presOf" srcId="{35AE44BC-C1B5-0746-B60A-9864F3789B59}" destId="{79B3372D-EF0A-9A43-877E-D670827792BC}" srcOrd="0" destOrd="0" presId="urn:microsoft.com/office/officeart/2005/8/layout/default#2"/>
    <dgm:cxn modelId="{1D50E9DC-2968-43D8-A9CA-78A0ECDC5DBF}" type="presOf" srcId="{FE5B142F-352A-5A47-9BC1-62DECB5E2928}" destId="{B83B5272-DAC3-694F-8EED-2BB11183C476}" srcOrd="0" destOrd="0" presId="urn:microsoft.com/office/officeart/2005/8/layout/default#2"/>
    <dgm:cxn modelId="{64FF8468-2F6C-4199-B35E-D0167DB02D32}" type="presOf" srcId="{46648658-E704-2F4C-97AD-7AF8764AB010}" destId="{1183402B-DBE5-B448-9ADC-88D785FB8408}" srcOrd="0" destOrd="0" presId="urn:microsoft.com/office/officeart/2005/8/layout/default#2"/>
    <dgm:cxn modelId="{3E7FE6A9-8500-4A94-87AC-D515D5B82EE4}" type="presOf" srcId="{72DB4732-6543-9C4A-AC87-4301BF646DCA}" destId="{CE0738B9-E9B5-A342-9770-C1623B6897E9}" srcOrd="0" destOrd="0" presId="urn:microsoft.com/office/officeart/2005/8/layout/default#2"/>
    <dgm:cxn modelId="{B122CA50-D831-1541-A5C3-35C8013DACA9}" srcId="{35AE44BC-C1B5-0746-B60A-9864F3789B59}" destId="{8234997C-F50A-9043-A6D1-4669C0742998}" srcOrd="2" destOrd="0" parTransId="{CBA36649-0139-CE46-B5F1-719B91635FF8}" sibTransId="{A41D0801-8AAA-B34A-AB93-D7002D9A423E}"/>
    <dgm:cxn modelId="{E998DA30-B67B-4A40-B694-A7B553A773A1}" srcId="{35AE44BC-C1B5-0746-B60A-9864F3789B59}" destId="{2262E0E0-3C4D-0B4A-B228-D0EF743A7772}" srcOrd="4" destOrd="0" parTransId="{19B626B5-0F0F-C640-B9AF-21CA7E165E1F}" sibTransId="{70EAABD0-87B4-7E46-9C66-DA07DC24E233}"/>
    <dgm:cxn modelId="{2CA85C47-EC00-4E44-B6B7-DE569C75C122}" type="presOf" srcId="{8234997C-F50A-9043-A6D1-4669C0742998}" destId="{ABE6B17E-EB10-CE48-9891-E9E6BF2BCB95}" srcOrd="0" destOrd="0" presId="urn:microsoft.com/office/officeart/2005/8/layout/default#2"/>
    <dgm:cxn modelId="{193424BE-6FE7-8848-990C-7D9EAB2CD730}" srcId="{35AE44BC-C1B5-0746-B60A-9864F3789B59}" destId="{FE5B142F-352A-5A47-9BC1-62DECB5E2928}" srcOrd="1" destOrd="0" parTransId="{3130FCBC-A84F-AF47-A79B-8AACB3EE7116}" sibTransId="{CE3DEB7B-3A7E-464E-84D4-89680EAB504B}"/>
    <dgm:cxn modelId="{23FB5C36-FB93-4113-A67C-B3DFFF800564}" type="presParOf" srcId="{79B3372D-EF0A-9A43-877E-D670827792BC}" destId="{1183402B-DBE5-B448-9ADC-88D785FB8408}" srcOrd="0" destOrd="0" presId="urn:microsoft.com/office/officeart/2005/8/layout/default#2"/>
    <dgm:cxn modelId="{02959D30-F36A-4986-B66C-B3C4831DACA4}" type="presParOf" srcId="{79B3372D-EF0A-9A43-877E-D670827792BC}" destId="{953209CA-4691-F84B-AE44-220568A6382F}" srcOrd="1" destOrd="0" presId="urn:microsoft.com/office/officeart/2005/8/layout/default#2"/>
    <dgm:cxn modelId="{07882901-3322-4383-8520-D4794F16E915}" type="presParOf" srcId="{79B3372D-EF0A-9A43-877E-D670827792BC}" destId="{B83B5272-DAC3-694F-8EED-2BB11183C476}" srcOrd="2" destOrd="0" presId="urn:microsoft.com/office/officeart/2005/8/layout/default#2"/>
    <dgm:cxn modelId="{9D837219-45D5-4F8C-A632-F89DB2B49963}" type="presParOf" srcId="{79B3372D-EF0A-9A43-877E-D670827792BC}" destId="{9B206F01-9357-C84D-A9BF-1408840103CF}" srcOrd="3" destOrd="0" presId="urn:microsoft.com/office/officeart/2005/8/layout/default#2"/>
    <dgm:cxn modelId="{77AED052-7F48-458D-8717-030B6D344A3C}" type="presParOf" srcId="{79B3372D-EF0A-9A43-877E-D670827792BC}" destId="{ABE6B17E-EB10-CE48-9891-E9E6BF2BCB95}" srcOrd="4" destOrd="0" presId="urn:microsoft.com/office/officeart/2005/8/layout/default#2"/>
    <dgm:cxn modelId="{696FA5BD-EFEA-4DAF-9989-27C1508CCA27}" type="presParOf" srcId="{79B3372D-EF0A-9A43-877E-D670827792BC}" destId="{F0AEE160-955D-AC45-BEF3-4BAE5B4D16D3}" srcOrd="5" destOrd="0" presId="urn:microsoft.com/office/officeart/2005/8/layout/default#2"/>
    <dgm:cxn modelId="{896DD766-02FF-4EEC-8B94-62C16AE2A721}" type="presParOf" srcId="{79B3372D-EF0A-9A43-877E-D670827792BC}" destId="{CE0738B9-E9B5-A342-9770-C1623B6897E9}" srcOrd="6" destOrd="0" presId="urn:microsoft.com/office/officeart/2005/8/layout/default#2"/>
    <dgm:cxn modelId="{4206C48A-2909-4926-8802-5E5E33C111C2}" type="presParOf" srcId="{79B3372D-EF0A-9A43-877E-D670827792BC}" destId="{E06BA952-49B7-A64F-A4CA-703606CF6909}" srcOrd="7" destOrd="0" presId="urn:microsoft.com/office/officeart/2005/8/layout/default#2"/>
    <dgm:cxn modelId="{572E8032-F4CC-44C0-B751-B1B089635A16}" type="presParOf" srcId="{79B3372D-EF0A-9A43-877E-D670827792BC}" destId="{F5C3AA68-D4B0-3B46-8AF6-7EC25A225973}" srcOrd="8" destOrd="0" presId="urn:microsoft.com/office/officeart/2005/8/layout/defaul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EC454C-2789-C64F-A52A-2E5657148300}">
      <dsp:nvSpPr>
        <dsp:cNvPr id="0" name=""/>
        <dsp:cNvSpPr/>
      </dsp:nvSpPr>
      <dsp:spPr>
        <a:xfrm>
          <a:off x="0" y="591343"/>
          <a:ext cx="2571749" cy="1543050"/>
        </a:xfrm>
        <a:prstGeom prst="rect">
          <a:avLst/>
        </a:prstGeom>
        <a:blipFill rotWithShape="0">
          <a:blip xmlns:r="http://schemas.openxmlformats.org/officeDocument/2006/relationships" r:embed="rId1">
            <a:duotone>
              <a:schemeClr val="accent1">
                <a:hueOff val="0"/>
                <a:satOff val="0"/>
                <a:lumOff val="0"/>
                <a:alphaOff val="0"/>
                <a:tint val="98000"/>
                <a:lumMod val="102000"/>
              </a:schemeClr>
              <a:schemeClr val="accent1">
                <a:hueOff val="0"/>
                <a:satOff val="0"/>
                <a:lumOff val="0"/>
                <a:alphaOff val="0"/>
                <a:shade val="98000"/>
                <a:lumMod val="98000"/>
              </a:schemeClr>
            </a:duotone>
          </a:blip>
          <a:tile tx="0" ty="0" sx="100000" sy="100000" flip="none" algn="tl"/>
        </a:blip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err="1" smtClean="0"/>
            <a:t>Punya</a:t>
          </a:r>
          <a:r>
            <a:rPr lang="en-US" sz="1900" kern="1200" dirty="0" smtClean="0"/>
            <a:t> </a:t>
          </a:r>
          <a:r>
            <a:rPr lang="en-US" sz="1900" kern="1200" dirty="0" err="1" smtClean="0"/>
            <a:t>kemurnian</a:t>
          </a:r>
          <a:r>
            <a:rPr lang="en-US" sz="1900" kern="1200" dirty="0" smtClean="0"/>
            <a:t> </a:t>
          </a:r>
          <a:r>
            <a:rPr lang="en-US" sz="1900" kern="1200" dirty="0" err="1" smtClean="0"/>
            <a:t>tinggi</a:t>
          </a:r>
          <a:endParaRPr lang="en-US" sz="1900" kern="1200" dirty="0"/>
        </a:p>
      </dsp:txBody>
      <dsp:txXfrm>
        <a:off x="0" y="591343"/>
        <a:ext cx="2571749" cy="1543050"/>
      </dsp:txXfrm>
    </dsp:sp>
    <dsp:sp modelId="{292DE18D-1217-534E-8F90-CFB730D371FF}">
      <dsp:nvSpPr>
        <dsp:cNvPr id="0" name=""/>
        <dsp:cNvSpPr/>
      </dsp:nvSpPr>
      <dsp:spPr>
        <a:xfrm>
          <a:off x="2828925" y="591343"/>
          <a:ext cx="2571749" cy="1543050"/>
        </a:xfrm>
        <a:prstGeom prst="rect">
          <a:avLst/>
        </a:prstGeom>
        <a:blipFill rotWithShape="0">
          <a:blip xmlns:r="http://schemas.openxmlformats.org/officeDocument/2006/relationships" r:embed="rId1">
            <a:duotone>
              <a:schemeClr val="accent1">
                <a:hueOff val="0"/>
                <a:satOff val="0"/>
                <a:lumOff val="0"/>
                <a:alphaOff val="0"/>
                <a:tint val="98000"/>
                <a:lumMod val="102000"/>
              </a:schemeClr>
              <a:schemeClr val="accent1">
                <a:hueOff val="0"/>
                <a:satOff val="0"/>
                <a:lumOff val="0"/>
                <a:alphaOff val="0"/>
                <a:shade val="98000"/>
                <a:lumMod val="98000"/>
              </a:schemeClr>
            </a:duotone>
          </a:blip>
          <a:tile tx="0" ty="0" sx="100000" sy="100000" flip="none" algn="tl"/>
        </a:blip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smtClean="0"/>
            <a:t>Digunakan maks 2-3 kali</a:t>
          </a:r>
          <a:endParaRPr lang="en-US" sz="1900" kern="1200" dirty="0" smtClean="0"/>
        </a:p>
      </dsp:txBody>
      <dsp:txXfrm>
        <a:off x="2828925" y="591343"/>
        <a:ext cx="2571749" cy="1543050"/>
      </dsp:txXfrm>
    </dsp:sp>
    <dsp:sp modelId="{38634BBD-9261-0F4B-85A7-E6AFAAF6F476}">
      <dsp:nvSpPr>
        <dsp:cNvPr id="0" name=""/>
        <dsp:cNvSpPr/>
      </dsp:nvSpPr>
      <dsp:spPr>
        <a:xfrm>
          <a:off x="5657849" y="591343"/>
          <a:ext cx="2571749" cy="1543050"/>
        </a:xfrm>
        <a:prstGeom prst="rect">
          <a:avLst/>
        </a:prstGeom>
        <a:blipFill rotWithShape="0">
          <a:blip xmlns:r="http://schemas.openxmlformats.org/officeDocument/2006/relationships" r:embed="rId1">
            <a:duotone>
              <a:schemeClr val="accent1">
                <a:hueOff val="0"/>
                <a:satOff val="0"/>
                <a:lumOff val="0"/>
                <a:alphaOff val="0"/>
                <a:tint val="98000"/>
                <a:lumMod val="102000"/>
              </a:schemeClr>
              <a:schemeClr val="accent1">
                <a:hueOff val="0"/>
                <a:satOff val="0"/>
                <a:lumOff val="0"/>
                <a:alphaOff val="0"/>
                <a:shade val="98000"/>
                <a:lumMod val="98000"/>
              </a:schemeClr>
            </a:duotone>
          </a:blip>
          <a:tile tx="0" ty="0" sx="100000" sy="100000" flip="none" algn="tl"/>
        </a:blip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id-ID" sz="1900" kern="1200" smtClean="0">
              <a:latin typeface="Arial" panose="020B0604020202020204" pitchFamily="34" charset="0"/>
              <a:cs typeface="Arial" panose="020B0604020202020204" pitchFamily="34" charset="0"/>
            </a:rPr>
            <a:t>Daya elusi fase gerak diatur sedemikian rupa sehingga harga Rf terletak antara 0,2-0,8</a:t>
          </a:r>
          <a:endParaRPr lang="id-ID" sz="1900" kern="1200" dirty="0" smtClean="0">
            <a:latin typeface="Arial" panose="020B0604020202020204" pitchFamily="34" charset="0"/>
            <a:cs typeface="Arial" panose="020B0604020202020204" pitchFamily="34" charset="0"/>
          </a:endParaRPr>
        </a:p>
      </dsp:txBody>
      <dsp:txXfrm>
        <a:off x="5657849" y="591343"/>
        <a:ext cx="2571749" cy="1543050"/>
      </dsp:txXfrm>
    </dsp:sp>
    <dsp:sp modelId="{6B3B6F3C-B408-9E43-8BF9-CADDAE3DED97}">
      <dsp:nvSpPr>
        <dsp:cNvPr id="0" name=""/>
        <dsp:cNvSpPr/>
      </dsp:nvSpPr>
      <dsp:spPr>
        <a:xfrm>
          <a:off x="1414462" y="2391569"/>
          <a:ext cx="2571749" cy="1543050"/>
        </a:xfrm>
        <a:prstGeom prst="rect">
          <a:avLst/>
        </a:prstGeom>
        <a:blipFill rotWithShape="0">
          <a:blip xmlns:r="http://schemas.openxmlformats.org/officeDocument/2006/relationships" r:embed="rId1">
            <a:duotone>
              <a:schemeClr val="accent1">
                <a:hueOff val="0"/>
                <a:satOff val="0"/>
                <a:lumOff val="0"/>
                <a:alphaOff val="0"/>
                <a:tint val="98000"/>
                <a:lumMod val="102000"/>
              </a:schemeClr>
              <a:schemeClr val="accent1">
                <a:hueOff val="0"/>
                <a:satOff val="0"/>
                <a:lumOff val="0"/>
                <a:alphaOff val="0"/>
                <a:shade val="98000"/>
                <a:lumMod val="98000"/>
              </a:schemeClr>
            </a:duotone>
          </a:blip>
          <a:tile tx="0" ty="0" sx="100000" sy="100000" flip="none" algn="tl"/>
        </a:blip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smtClean="0">
              <a:latin typeface="Arial" panose="020B0604020202020204" pitchFamily="34" charset="0"/>
              <a:cs typeface="Arial" panose="020B0604020202020204" pitchFamily="34" charset="0"/>
            </a:rPr>
            <a:t>K</a:t>
          </a:r>
          <a:r>
            <a:rPr lang="id-ID" sz="1900" kern="1200" smtClean="0">
              <a:latin typeface="Arial" panose="020B0604020202020204" pitchFamily="34" charset="0"/>
              <a:cs typeface="Arial" panose="020B0604020202020204" pitchFamily="34" charset="0"/>
            </a:rPr>
            <a:t>omposisi campuran dapat berubah karena penyerapan atau penguapan</a:t>
          </a:r>
          <a:endParaRPr lang="id-ID" sz="1900" kern="1200" dirty="0" smtClean="0">
            <a:latin typeface="Arial" panose="020B0604020202020204" pitchFamily="34" charset="0"/>
            <a:cs typeface="Arial" panose="020B0604020202020204" pitchFamily="34" charset="0"/>
          </a:endParaRPr>
        </a:p>
      </dsp:txBody>
      <dsp:txXfrm>
        <a:off x="1414462" y="2391569"/>
        <a:ext cx="2571749" cy="1543050"/>
      </dsp:txXfrm>
    </dsp:sp>
    <dsp:sp modelId="{F72EBCD8-6CE5-CC4B-BD54-DB3FBE54D645}">
      <dsp:nvSpPr>
        <dsp:cNvPr id="0" name=""/>
        <dsp:cNvSpPr/>
      </dsp:nvSpPr>
      <dsp:spPr>
        <a:xfrm>
          <a:off x="4243387" y="2391569"/>
          <a:ext cx="2571749" cy="1543050"/>
        </a:xfrm>
        <a:prstGeom prst="rect">
          <a:avLst/>
        </a:prstGeom>
        <a:blipFill rotWithShape="0">
          <a:blip xmlns:r="http://schemas.openxmlformats.org/officeDocument/2006/relationships" r:embed="rId1">
            <a:duotone>
              <a:schemeClr val="accent1">
                <a:hueOff val="0"/>
                <a:satOff val="0"/>
                <a:lumOff val="0"/>
                <a:alphaOff val="0"/>
                <a:tint val="98000"/>
                <a:lumMod val="102000"/>
              </a:schemeClr>
              <a:schemeClr val="accent1">
                <a:hueOff val="0"/>
                <a:satOff val="0"/>
                <a:lumOff val="0"/>
                <a:alphaOff val="0"/>
                <a:shade val="98000"/>
                <a:lumMod val="98000"/>
              </a:schemeClr>
            </a:duotone>
          </a:blip>
          <a:tile tx="0" ty="0" sx="100000" sy="100000" flip="none" algn="tl"/>
        </a:blip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latin typeface="Arial" panose="020B0604020202020204" pitchFamily="34" charset="0"/>
              <a:cs typeface="Arial" panose="020B0604020202020204" pitchFamily="34" charset="0"/>
            </a:rPr>
            <a:t>C</a:t>
          </a:r>
          <a:r>
            <a:rPr lang="id-ID" sz="1900" kern="1200" dirty="0" smtClean="0">
              <a:latin typeface="Arial" panose="020B0604020202020204" pitchFamily="34" charset="0"/>
              <a:cs typeface="Arial" panose="020B0604020202020204" pitchFamily="34" charset="0"/>
            </a:rPr>
            <a:t>ampuran pelarut mungkin bereaksi satu sama lain</a:t>
          </a:r>
        </a:p>
      </dsp:txBody>
      <dsp:txXfrm>
        <a:off x="4243387" y="2391569"/>
        <a:ext cx="2571749" cy="15430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04B5FA-CDFA-4B0F-BEB2-A9191156DECF}">
      <dsp:nvSpPr>
        <dsp:cNvPr id="0" name=""/>
        <dsp:cNvSpPr/>
      </dsp:nvSpPr>
      <dsp:spPr>
        <a:xfrm>
          <a:off x="-6065188" y="-928016"/>
          <a:ext cx="7220083" cy="7220083"/>
        </a:xfrm>
        <a:prstGeom prst="blockArc">
          <a:avLst>
            <a:gd name="adj1" fmla="val 18900000"/>
            <a:gd name="adj2" fmla="val 2700000"/>
            <a:gd name="adj3" fmla="val 299"/>
          </a:avLst>
        </a:prstGeom>
        <a:noFill/>
        <a:ln w="9525" cap="rnd" cmpd="sng" algn="ctr">
          <a:solidFill>
            <a:schemeClr val="accent5">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02A76DB-6196-4BAE-BEA2-DFEEAE81144D}">
      <dsp:nvSpPr>
        <dsp:cNvPr id="0" name=""/>
        <dsp:cNvSpPr/>
      </dsp:nvSpPr>
      <dsp:spPr>
        <a:xfrm>
          <a:off x="604442" y="412388"/>
          <a:ext cx="9659427" cy="825205"/>
        </a:xfrm>
        <a:prstGeom prst="rect">
          <a:avLst/>
        </a:prstGeom>
        <a:blipFill rotWithShape="0">
          <a:blip xmlns:r="http://schemas.openxmlformats.org/officeDocument/2006/relationships" r:embed="rId1">
            <a:duotone>
              <a:schemeClr val="lt1">
                <a:hueOff val="0"/>
                <a:satOff val="0"/>
                <a:lumOff val="0"/>
                <a:alphaOff val="0"/>
                <a:tint val="98000"/>
                <a:lumMod val="102000"/>
              </a:schemeClr>
              <a:schemeClr val="lt1">
                <a:hueOff val="0"/>
                <a:satOff val="0"/>
                <a:lumOff val="0"/>
                <a:alphaOff val="0"/>
                <a:shade val="98000"/>
                <a:lumMod val="98000"/>
              </a:schemeClr>
            </a:duotone>
          </a:blip>
          <a:tile tx="0" ty="0" sx="100000" sy="100000" flip="none" algn="tl"/>
        </a:blip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55007" tIns="60960" rIns="60960" bIns="60960" numCol="1" spcCol="1270" anchor="ctr" anchorCtr="0">
          <a:noAutofit/>
        </a:bodyPr>
        <a:lstStyle/>
        <a:p>
          <a:pPr lvl="0" algn="l" defTabSz="1066800">
            <a:lnSpc>
              <a:spcPct val="90000"/>
            </a:lnSpc>
            <a:spcBef>
              <a:spcPct val="0"/>
            </a:spcBef>
            <a:spcAft>
              <a:spcPct val="35000"/>
            </a:spcAft>
          </a:pPr>
          <a:r>
            <a:rPr lang="en-US" sz="2400" kern="1200" dirty="0" err="1" smtClean="0"/>
            <a:t>Pengecekan</a:t>
          </a:r>
          <a:r>
            <a:rPr lang="en-US" sz="2400" kern="1200" dirty="0" smtClean="0"/>
            <a:t> yang </a:t>
          </a:r>
          <a:r>
            <a:rPr lang="en-US" sz="2400" kern="1200" dirty="0" err="1" smtClean="0"/>
            <a:t>cepat</a:t>
          </a:r>
          <a:r>
            <a:rPr lang="en-US" sz="2400" kern="1200" dirty="0" smtClean="0"/>
            <a:t> </a:t>
          </a:r>
          <a:r>
            <a:rPr lang="en-US" sz="2400" kern="1200" dirty="0" err="1" smtClean="0"/>
            <a:t>terhadap</a:t>
          </a:r>
          <a:r>
            <a:rPr lang="en-US" sz="2400" kern="1200" dirty="0" smtClean="0"/>
            <a:t> </a:t>
          </a:r>
          <a:r>
            <a:rPr lang="en-US" sz="2400" kern="1200" dirty="0" err="1" smtClean="0"/>
            <a:t>komposisi</a:t>
          </a:r>
          <a:r>
            <a:rPr lang="en-US" sz="2400" kern="1200" dirty="0" smtClean="0"/>
            <a:t> </a:t>
          </a:r>
          <a:r>
            <a:rPr lang="en-US" sz="2400" kern="1200" dirty="0" err="1" smtClean="0"/>
            <a:t>campuran</a:t>
          </a:r>
          <a:endParaRPr lang="en-US" sz="2400" kern="1200" dirty="0"/>
        </a:p>
      </dsp:txBody>
      <dsp:txXfrm>
        <a:off x="604442" y="412388"/>
        <a:ext cx="9659427" cy="825205"/>
      </dsp:txXfrm>
    </dsp:sp>
    <dsp:sp modelId="{43C7DBA5-312D-4502-9B6E-E464F17E70F9}">
      <dsp:nvSpPr>
        <dsp:cNvPr id="0" name=""/>
        <dsp:cNvSpPr/>
      </dsp:nvSpPr>
      <dsp:spPr>
        <a:xfrm>
          <a:off x="88688" y="309237"/>
          <a:ext cx="1031506" cy="1031506"/>
        </a:xfrm>
        <a:prstGeom prst="ellipse">
          <a:avLst/>
        </a:prstGeom>
        <a:solidFill>
          <a:schemeClr val="lt1">
            <a:hueOff val="0"/>
            <a:satOff val="0"/>
            <a:lumOff val="0"/>
            <a:alphaOff val="0"/>
          </a:schemeClr>
        </a:solidFill>
        <a:ln w="9525" cap="rnd"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88D3DAB0-9457-4A99-B32A-B158CC388E28}">
      <dsp:nvSpPr>
        <dsp:cNvPr id="0" name=""/>
        <dsp:cNvSpPr/>
      </dsp:nvSpPr>
      <dsp:spPr>
        <a:xfrm>
          <a:off x="1077551" y="1650410"/>
          <a:ext cx="9186318" cy="825205"/>
        </a:xfrm>
        <a:prstGeom prst="rect">
          <a:avLst/>
        </a:prstGeom>
        <a:blipFill rotWithShape="0">
          <a:blip xmlns:r="http://schemas.openxmlformats.org/officeDocument/2006/relationships" r:embed="rId1">
            <a:duotone>
              <a:schemeClr val="lt1">
                <a:hueOff val="0"/>
                <a:satOff val="0"/>
                <a:lumOff val="0"/>
                <a:alphaOff val="0"/>
                <a:tint val="98000"/>
                <a:lumMod val="102000"/>
              </a:schemeClr>
              <a:schemeClr val="lt1">
                <a:hueOff val="0"/>
                <a:satOff val="0"/>
                <a:lumOff val="0"/>
                <a:alphaOff val="0"/>
                <a:shade val="98000"/>
                <a:lumMod val="98000"/>
              </a:schemeClr>
            </a:duotone>
          </a:blip>
          <a:tile tx="0" ty="0" sx="100000" sy="100000" flip="none" algn="tl"/>
        </a:blip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55007" tIns="60960" rIns="60960" bIns="60960" numCol="1" spcCol="1270" anchor="ctr" anchorCtr="0">
          <a:noAutofit/>
        </a:bodyPr>
        <a:lstStyle/>
        <a:p>
          <a:pPr lvl="0" algn="l" defTabSz="1066800">
            <a:lnSpc>
              <a:spcPct val="90000"/>
            </a:lnSpc>
            <a:spcBef>
              <a:spcPct val="0"/>
            </a:spcBef>
            <a:spcAft>
              <a:spcPct val="35000"/>
            </a:spcAft>
          </a:pPr>
          <a:r>
            <a:rPr lang="en-US" sz="2400" kern="1200" smtClean="0"/>
            <a:t>Untuk menentukan kondisi percobaan dari kromatografi kolom</a:t>
          </a:r>
          <a:endParaRPr lang="en-US" sz="2400" kern="1200" dirty="0" smtClean="0"/>
        </a:p>
      </dsp:txBody>
      <dsp:txXfrm>
        <a:off x="1077551" y="1650410"/>
        <a:ext cx="9186318" cy="825205"/>
      </dsp:txXfrm>
    </dsp:sp>
    <dsp:sp modelId="{F28B1E99-A8B2-40B1-B180-A78B71705DEF}">
      <dsp:nvSpPr>
        <dsp:cNvPr id="0" name=""/>
        <dsp:cNvSpPr/>
      </dsp:nvSpPr>
      <dsp:spPr>
        <a:xfrm>
          <a:off x="561797" y="1547260"/>
          <a:ext cx="1031506" cy="1031506"/>
        </a:xfrm>
        <a:prstGeom prst="ellipse">
          <a:avLst/>
        </a:prstGeom>
        <a:solidFill>
          <a:schemeClr val="lt1">
            <a:hueOff val="0"/>
            <a:satOff val="0"/>
            <a:lumOff val="0"/>
            <a:alphaOff val="0"/>
          </a:schemeClr>
        </a:solidFill>
        <a:ln w="9525" cap="rnd"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5E7E7FD2-2474-4E35-AA29-17ABFC50CDB5}">
      <dsp:nvSpPr>
        <dsp:cNvPr id="0" name=""/>
        <dsp:cNvSpPr/>
      </dsp:nvSpPr>
      <dsp:spPr>
        <a:xfrm>
          <a:off x="1077551" y="2888433"/>
          <a:ext cx="9186318" cy="825205"/>
        </a:xfrm>
        <a:prstGeom prst="rect">
          <a:avLst/>
        </a:prstGeom>
        <a:blipFill rotWithShape="0">
          <a:blip xmlns:r="http://schemas.openxmlformats.org/officeDocument/2006/relationships" r:embed="rId1">
            <a:duotone>
              <a:schemeClr val="lt1">
                <a:hueOff val="0"/>
                <a:satOff val="0"/>
                <a:lumOff val="0"/>
                <a:alphaOff val="0"/>
                <a:tint val="98000"/>
                <a:lumMod val="102000"/>
              </a:schemeClr>
              <a:schemeClr val="lt1">
                <a:hueOff val="0"/>
                <a:satOff val="0"/>
                <a:lumOff val="0"/>
                <a:alphaOff val="0"/>
                <a:shade val="98000"/>
                <a:lumMod val="98000"/>
              </a:schemeClr>
            </a:duotone>
          </a:blip>
          <a:tile tx="0" ty="0" sx="100000" sy="100000" flip="none" algn="tl"/>
        </a:blip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55007" tIns="60960" rIns="60960" bIns="60960" numCol="1" spcCol="1270" anchor="ctr" anchorCtr="0">
          <a:noAutofit/>
        </a:bodyPr>
        <a:lstStyle/>
        <a:p>
          <a:pPr lvl="0" algn="l" defTabSz="1066800">
            <a:lnSpc>
              <a:spcPct val="90000"/>
            </a:lnSpc>
            <a:spcBef>
              <a:spcPct val="0"/>
            </a:spcBef>
            <a:spcAft>
              <a:spcPct val="35000"/>
            </a:spcAft>
          </a:pPr>
          <a:r>
            <a:rPr lang="en-US" sz="2400" kern="1200" smtClean="0"/>
            <a:t>Untuk mengetahui kesempurnaan suatu reaksi</a:t>
          </a:r>
          <a:endParaRPr lang="en-US" sz="2400" kern="1200" dirty="0" smtClean="0"/>
        </a:p>
      </dsp:txBody>
      <dsp:txXfrm>
        <a:off x="1077551" y="2888433"/>
        <a:ext cx="9186318" cy="825205"/>
      </dsp:txXfrm>
    </dsp:sp>
    <dsp:sp modelId="{F54706C9-75FE-46D1-9CC9-4C075E97B14B}">
      <dsp:nvSpPr>
        <dsp:cNvPr id="0" name=""/>
        <dsp:cNvSpPr/>
      </dsp:nvSpPr>
      <dsp:spPr>
        <a:xfrm>
          <a:off x="561797" y="2785282"/>
          <a:ext cx="1031506" cy="1031506"/>
        </a:xfrm>
        <a:prstGeom prst="ellipse">
          <a:avLst/>
        </a:prstGeom>
        <a:solidFill>
          <a:schemeClr val="lt1">
            <a:hueOff val="0"/>
            <a:satOff val="0"/>
            <a:lumOff val="0"/>
            <a:alphaOff val="0"/>
          </a:schemeClr>
        </a:solidFill>
        <a:ln w="9525" cap="rnd"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005D940A-6BC6-4E9C-98E6-2D6BD7D57697}">
      <dsp:nvSpPr>
        <dsp:cNvPr id="0" name=""/>
        <dsp:cNvSpPr/>
      </dsp:nvSpPr>
      <dsp:spPr>
        <a:xfrm>
          <a:off x="604442" y="4126456"/>
          <a:ext cx="9659427" cy="825205"/>
        </a:xfrm>
        <a:prstGeom prst="rect">
          <a:avLst/>
        </a:prstGeom>
        <a:blipFill rotWithShape="0">
          <a:blip xmlns:r="http://schemas.openxmlformats.org/officeDocument/2006/relationships" r:embed="rId1">
            <a:duotone>
              <a:schemeClr val="lt1">
                <a:hueOff val="0"/>
                <a:satOff val="0"/>
                <a:lumOff val="0"/>
                <a:alphaOff val="0"/>
                <a:tint val="98000"/>
                <a:lumMod val="102000"/>
              </a:schemeClr>
              <a:schemeClr val="lt1">
                <a:hueOff val="0"/>
                <a:satOff val="0"/>
                <a:lumOff val="0"/>
                <a:alphaOff val="0"/>
                <a:shade val="98000"/>
                <a:lumMod val="98000"/>
              </a:schemeClr>
            </a:duotone>
          </a:blip>
          <a:tile tx="0" ty="0" sx="100000" sy="100000" flip="none" algn="tl"/>
        </a:blip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55007" tIns="60960" rIns="60960" bIns="60960" numCol="1" spcCol="1270" anchor="ctr" anchorCtr="0">
          <a:noAutofit/>
        </a:bodyPr>
        <a:lstStyle/>
        <a:p>
          <a:pPr lvl="0" algn="l" defTabSz="1066800">
            <a:lnSpc>
              <a:spcPct val="90000"/>
            </a:lnSpc>
            <a:spcBef>
              <a:spcPct val="0"/>
            </a:spcBef>
            <a:spcAft>
              <a:spcPct val="35000"/>
            </a:spcAft>
          </a:pPr>
          <a:r>
            <a:rPr lang="en-US" sz="2400" kern="1200" dirty="0" err="1" smtClean="0"/>
            <a:t>Untuk</a:t>
          </a:r>
          <a:r>
            <a:rPr lang="en-US" sz="2400" kern="1200" dirty="0" smtClean="0"/>
            <a:t> </a:t>
          </a:r>
          <a:r>
            <a:rPr lang="en-US" sz="2400" kern="1200" dirty="0" err="1" smtClean="0"/>
            <a:t>identifikasi</a:t>
          </a:r>
          <a:r>
            <a:rPr lang="en-US" sz="2400" kern="1200" dirty="0" smtClean="0"/>
            <a:t> </a:t>
          </a:r>
          <a:r>
            <a:rPr lang="en-US" sz="2400" kern="1200" dirty="0" err="1" smtClean="0"/>
            <a:t>obat</a:t>
          </a:r>
          <a:r>
            <a:rPr lang="en-US" sz="2400" kern="1200" dirty="0" smtClean="0"/>
            <a:t>, </a:t>
          </a:r>
          <a:r>
            <a:rPr lang="en-US" sz="2400" kern="1200" dirty="0" err="1" smtClean="0"/>
            <a:t>ekstrak</a:t>
          </a:r>
          <a:r>
            <a:rPr lang="en-US" sz="2400" kern="1200" dirty="0" smtClean="0"/>
            <a:t> </a:t>
          </a:r>
          <a:r>
            <a:rPr lang="en-US" sz="2400" kern="1200" dirty="0" err="1" smtClean="0"/>
            <a:t>tanaman</a:t>
          </a:r>
          <a:r>
            <a:rPr lang="en-US" sz="2400" kern="1200" dirty="0" smtClean="0"/>
            <a:t>, </a:t>
          </a:r>
          <a:r>
            <a:rPr lang="en-US" sz="2400" kern="1200" dirty="0" err="1" smtClean="0"/>
            <a:t>preparat</a:t>
          </a:r>
          <a:r>
            <a:rPr lang="en-US" sz="2400" kern="1200" dirty="0" smtClean="0"/>
            <a:t> </a:t>
          </a:r>
          <a:r>
            <a:rPr lang="en-US" sz="2400" kern="1200" dirty="0" err="1" smtClean="0"/>
            <a:t>biokimia</a:t>
          </a:r>
          <a:r>
            <a:rPr lang="en-US" sz="2400" kern="1200" dirty="0" smtClean="0"/>
            <a:t>, </a:t>
          </a:r>
          <a:r>
            <a:rPr lang="en-US" sz="2400" kern="1200" dirty="0" err="1" smtClean="0"/>
            <a:t>mendeteksi</a:t>
          </a:r>
          <a:r>
            <a:rPr lang="en-US" sz="2400" kern="1200" dirty="0" smtClean="0"/>
            <a:t> </a:t>
          </a:r>
          <a:r>
            <a:rPr lang="en-US" sz="2400" kern="1200" dirty="0" err="1" smtClean="0"/>
            <a:t>kotaminan</a:t>
          </a:r>
          <a:r>
            <a:rPr lang="en-US" sz="2400" kern="1200" dirty="0" smtClean="0"/>
            <a:t>, </a:t>
          </a:r>
          <a:r>
            <a:rPr lang="en-US" sz="2400" kern="1200" dirty="0" err="1" smtClean="0"/>
            <a:t>dan</a:t>
          </a:r>
          <a:r>
            <a:rPr lang="en-US" sz="2400" kern="1200" dirty="0" smtClean="0"/>
            <a:t> </a:t>
          </a:r>
          <a:r>
            <a:rPr lang="en-US" sz="2400" kern="1200" dirty="0" err="1" smtClean="0"/>
            <a:t>pemalsuan</a:t>
          </a:r>
          <a:endParaRPr lang="en-US" sz="2400" kern="1200" dirty="0"/>
        </a:p>
      </dsp:txBody>
      <dsp:txXfrm>
        <a:off x="604442" y="4126456"/>
        <a:ext cx="9659427" cy="825205"/>
      </dsp:txXfrm>
    </dsp:sp>
    <dsp:sp modelId="{81A5A0CD-DAFE-464B-806A-B0DFE07BFDF8}">
      <dsp:nvSpPr>
        <dsp:cNvPr id="0" name=""/>
        <dsp:cNvSpPr/>
      </dsp:nvSpPr>
      <dsp:spPr>
        <a:xfrm>
          <a:off x="88688" y="4023305"/>
          <a:ext cx="1031506" cy="1031506"/>
        </a:xfrm>
        <a:prstGeom prst="ellipse">
          <a:avLst/>
        </a:prstGeom>
        <a:solidFill>
          <a:schemeClr val="lt1">
            <a:hueOff val="0"/>
            <a:satOff val="0"/>
            <a:lumOff val="0"/>
            <a:alphaOff val="0"/>
          </a:schemeClr>
        </a:solidFill>
        <a:ln w="9525" cap="rnd"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4019E2-8A53-4643-8E4B-B30EF3A3EE1A}">
      <dsp:nvSpPr>
        <dsp:cNvPr id="0" name=""/>
        <dsp:cNvSpPr/>
      </dsp:nvSpPr>
      <dsp:spPr>
        <a:xfrm>
          <a:off x="617219" y="0"/>
          <a:ext cx="6995160" cy="4525963"/>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DDBE4303-4CB1-B54E-AF26-797830F6A66C}">
      <dsp:nvSpPr>
        <dsp:cNvPr id="0" name=""/>
        <dsp:cNvSpPr/>
      </dsp:nvSpPr>
      <dsp:spPr>
        <a:xfrm>
          <a:off x="4118" y="1357788"/>
          <a:ext cx="1981051" cy="1810385"/>
        </a:xfrm>
        <a:prstGeom prst="roundRect">
          <a:avLst/>
        </a:prstGeom>
        <a:blipFill rotWithShape="0">
          <a:blip xmlns:r="http://schemas.openxmlformats.org/officeDocument/2006/relationships" r:embed="rId1">
            <a:duotone>
              <a:schemeClr val="accent1">
                <a:hueOff val="0"/>
                <a:satOff val="0"/>
                <a:lumOff val="0"/>
                <a:alphaOff val="0"/>
                <a:tint val="98000"/>
                <a:lumMod val="102000"/>
              </a:schemeClr>
              <a:schemeClr val="accent1">
                <a:hueOff val="0"/>
                <a:satOff val="0"/>
                <a:lumOff val="0"/>
                <a:alphaOff val="0"/>
                <a:shade val="98000"/>
                <a:lumMod val="98000"/>
              </a:schemeClr>
            </a:duotone>
          </a:blip>
          <a:tile tx="0" ty="0" sx="100000" sy="100000" flip="none" algn="tl"/>
        </a:blip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US" sz="1500" kern="1200" smtClean="0"/>
            <a:t>Penjenuhan fase gerak di chamber (1 jam 20-25°C)</a:t>
          </a:r>
          <a:endParaRPr lang="en-US" sz="1500" kern="1200"/>
        </a:p>
      </dsp:txBody>
      <dsp:txXfrm>
        <a:off x="92494" y="1446164"/>
        <a:ext cx="1804299" cy="1633633"/>
      </dsp:txXfrm>
    </dsp:sp>
    <dsp:sp modelId="{71F33360-44AF-2B45-BDB7-60BCB98B42CA}">
      <dsp:nvSpPr>
        <dsp:cNvPr id="0" name=""/>
        <dsp:cNvSpPr/>
      </dsp:nvSpPr>
      <dsp:spPr>
        <a:xfrm>
          <a:off x="2084222" y="1357788"/>
          <a:ext cx="1981051" cy="1810385"/>
        </a:xfrm>
        <a:prstGeom prst="roundRect">
          <a:avLst/>
        </a:prstGeom>
        <a:blipFill rotWithShape="0">
          <a:blip xmlns:r="http://schemas.openxmlformats.org/officeDocument/2006/relationships" r:embed="rId1">
            <a:duotone>
              <a:schemeClr val="accent1">
                <a:hueOff val="0"/>
                <a:satOff val="0"/>
                <a:lumOff val="0"/>
                <a:alphaOff val="0"/>
                <a:tint val="98000"/>
                <a:lumMod val="102000"/>
              </a:schemeClr>
              <a:schemeClr val="accent1">
                <a:hueOff val="0"/>
                <a:satOff val="0"/>
                <a:lumOff val="0"/>
                <a:alphaOff val="0"/>
                <a:shade val="98000"/>
                <a:lumMod val="98000"/>
              </a:schemeClr>
            </a:duotone>
          </a:blip>
          <a:tile tx="0" ty="0" sx="100000" sy="100000" flip="none" algn="tl"/>
        </a:blip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smtClean="0"/>
            <a:t>Penyiapan lempeng dan penotolan (jarak antar bercak 1,5 cm. garis tepi samping dan bawah 2 cm)</a:t>
          </a:r>
          <a:endParaRPr lang="en-US" sz="1500" kern="1200" dirty="0" smtClean="0"/>
        </a:p>
      </dsp:txBody>
      <dsp:txXfrm>
        <a:off x="2172598" y="1446164"/>
        <a:ext cx="1804299" cy="1633633"/>
      </dsp:txXfrm>
    </dsp:sp>
    <dsp:sp modelId="{EC4A2720-0B40-E54E-8A9C-A9AA41802D14}">
      <dsp:nvSpPr>
        <dsp:cNvPr id="0" name=""/>
        <dsp:cNvSpPr/>
      </dsp:nvSpPr>
      <dsp:spPr>
        <a:xfrm>
          <a:off x="4164326" y="1357788"/>
          <a:ext cx="1981051" cy="1810385"/>
        </a:xfrm>
        <a:prstGeom prst="roundRect">
          <a:avLst/>
        </a:prstGeom>
        <a:blipFill rotWithShape="0">
          <a:blip xmlns:r="http://schemas.openxmlformats.org/officeDocument/2006/relationships" r:embed="rId1">
            <a:duotone>
              <a:schemeClr val="accent1">
                <a:hueOff val="0"/>
                <a:satOff val="0"/>
                <a:lumOff val="0"/>
                <a:alphaOff val="0"/>
                <a:tint val="98000"/>
                <a:lumMod val="102000"/>
              </a:schemeClr>
              <a:schemeClr val="accent1">
                <a:hueOff val="0"/>
                <a:satOff val="0"/>
                <a:lumOff val="0"/>
                <a:alphaOff val="0"/>
                <a:shade val="98000"/>
                <a:lumMod val="98000"/>
              </a:schemeClr>
            </a:duotone>
          </a:blip>
          <a:tile tx="0" ty="0" sx="100000" sy="100000" flip="none" algn="tl"/>
        </a:blip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smtClean="0"/>
            <a:t>Masukkan lempeng ke chamber </a:t>
          </a:r>
          <a:endParaRPr lang="en-US" sz="1500" kern="1200" dirty="0" smtClean="0"/>
        </a:p>
      </dsp:txBody>
      <dsp:txXfrm>
        <a:off x="4252702" y="1446164"/>
        <a:ext cx="1804299" cy="1633633"/>
      </dsp:txXfrm>
    </dsp:sp>
    <dsp:sp modelId="{E4796FD5-59F3-664E-97B3-9B2D0842C956}">
      <dsp:nvSpPr>
        <dsp:cNvPr id="0" name=""/>
        <dsp:cNvSpPr/>
      </dsp:nvSpPr>
      <dsp:spPr>
        <a:xfrm>
          <a:off x="6244430" y="1357788"/>
          <a:ext cx="1981051" cy="1810385"/>
        </a:xfrm>
        <a:prstGeom prst="roundRect">
          <a:avLst/>
        </a:prstGeom>
        <a:blipFill rotWithShape="0">
          <a:blip xmlns:r="http://schemas.openxmlformats.org/officeDocument/2006/relationships" r:embed="rId1">
            <a:duotone>
              <a:schemeClr val="accent1">
                <a:hueOff val="0"/>
                <a:satOff val="0"/>
                <a:lumOff val="0"/>
                <a:alphaOff val="0"/>
                <a:tint val="98000"/>
                <a:lumMod val="102000"/>
              </a:schemeClr>
              <a:schemeClr val="accent1">
                <a:hueOff val="0"/>
                <a:satOff val="0"/>
                <a:lumOff val="0"/>
                <a:alphaOff val="0"/>
                <a:shade val="98000"/>
                <a:lumMod val="98000"/>
              </a:schemeClr>
            </a:duotone>
          </a:blip>
          <a:tile tx="0" ty="0" sx="100000" sy="100000" flip="none" algn="tl"/>
        </a:blip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smtClean="0"/>
            <a:t>Setelah fase gerak mencapai tanda, angkat, keringkan, dan ditampakkan sesuai monografi</a:t>
          </a:r>
          <a:endParaRPr lang="en-US" sz="1500" kern="1200"/>
        </a:p>
      </dsp:txBody>
      <dsp:txXfrm>
        <a:off x="6332806" y="1446164"/>
        <a:ext cx="1804299" cy="163363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83402B-DBE5-B448-9ADC-88D785FB8408}">
      <dsp:nvSpPr>
        <dsp:cNvPr id="0" name=""/>
        <dsp:cNvSpPr/>
      </dsp:nvSpPr>
      <dsp:spPr>
        <a:xfrm>
          <a:off x="0" y="415172"/>
          <a:ext cx="3400078" cy="2040047"/>
        </a:xfrm>
        <a:prstGeom prst="rect">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kern="1200" dirty="0" err="1" smtClean="0"/>
            <a:t>Waktu</a:t>
          </a:r>
          <a:r>
            <a:rPr lang="en-US" sz="2400" kern="1200" dirty="0" smtClean="0"/>
            <a:t> </a:t>
          </a:r>
          <a:r>
            <a:rPr lang="en-US" sz="2400" kern="1200" dirty="0" err="1" smtClean="0"/>
            <a:t>relatif</a:t>
          </a:r>
          <a:r>
            <a:rPr lang="en-US" sz="2400" kern="1200" dirty="0" smtClean="0"/>
            <a:t> </a:t>
          </a:r>
          <a:r>
            <a:rPr lang="en-US" sz="2400" kern="1200" dirty="0" err="1" smtClean="0"/>
            <a:t>Cepat</a:t>
          </a:r>
          <a:r>
            <a:rPr lang="en-US" sz="2400" kern="1200" dirty="0" smtClean="0"/>
            <a:t> (15-60 </a:t>
          </a:r>
          <a:r>
            <a:rPr lang="en-US" sz="2400" kern="1200" dirty="0" err="1" smtClean="0"/>
            <a:t>menit</a:t>
          </a:r>
          <a:r>
            <a:rPr lang="en-US" sz="2400" kern="1200" dirty="0" smtClean="0"/>
            <a:t>)</a:t>
          </a:r>
          <a:endParaRPr lang="en-US" sz="2400" kern="1200" dirty="0"/>
        </a:p>
      </dsp:txBody>
      <dsp:txXfrm>
        <a:off x="0" y="415172"/>
        <a:ext cx="3400078" cy="2040047"/>
      </dsp:txXfrm>
    </dsp:sp>
    <dsp:sp modelId="{B83B5272-DAC3-694F-8EED-2BB11183C476}">
      <dsp:nvSpPr>
        <dsp:cNvPr id="0" name=""/>
        <dsp:cNvSpPr/>
      </dsp:nvSpPr>
      <dsp:spPr>
        <a:xfrm>
          <a:off x="3740086" y="415172"/>
          <a:ext cx="3400078" cy="2040047"/>
        </a:xfrm>
        <a:prstGeom prst="rect">
          <a:avLst/>
        </a:prstGeom>
        <a:solidFill>
          <a:schemeClr val="accent3">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kern="1200" dirty="0" smtClean="0"/>
            <a:t>Simple</a:t>
          </a:r>
          <a:endParaRPr lang="en-US" sz="2400" kern="1200" dirty="0"/>
        </a:p>
      </dsp:txBody>
      <dsp:txXfrm>
        <a:off x="3740086" y="415172"/>
        <a:ext cx="3400078" cy="2040047"/>
      </dsp:txXfrm>
    </dsp:sp>
    <dsp:sp modelId="{ABE6B17E-EB10-CE48-9891-E9E6BF2BCB95}">
      <dsp:nvSpPr>
        <dsp:cNvPr id="0" name=""/>
        <dsp:cNvSpPr/>
      </dsp:nvSpPr>
      <dsp:spPr>
        <a:xfrm>
          <a:off x="7480173" y="415172"/>
          <a:ext cx="3400078" cy="2040047"/>
        </a:xfrm>
        <a:prstGeom prst="rect">
          <a:avLst/>
        </a:prstGeom>
        <a:solidFill>
          <a:schemeClr val="accent4">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kern="1200" dirty="0" err="1" smtClean="0"/>
            <a:t>Jumlah</a:t>
          </a:r>
          <a:r>
            <a:rPr lang="en-US" sz="2400" kern="1200" dirty="0" smtClean="0"/>
            <a:t> </a:t>
          </a:r>
          <a:r>
            <a:rPr lang="en-US" sz="2400" kern="1200" dirty="0" err="1" smtClean="0"/>
            <a:t>zat</a:t>
          </a:r>
          <a:r>
            <a:rPr lang="en-US" sz="2400" kern="1200" dirty="0" smtClean="0"/>
            <a:t> yang </a:t>
          </a:r>
          <a:r>
            <a:rPr lang="en-US" sz="2400" kern="1200" dirty="0" err="1" smtClean="0"/>
            <a:t>diperiksa</a:t>
          </a:r>
          <a:r>
            <a:rPr lang="en-US" sz="2400" kern="1200" dirty="0" smtClean="0"/>
            <a:t> </a:t>
          </a:r>
          <a:r>
            <a:rPr lang="en-US" sz="2400" kern="1200" dirty="0" err="1" smtClean="0"/>
            <a:t>cukup</a:t>
          </a:r>
          <a:r>
            <a:rPr lang="en-US" sz="2400" kern="1200" dirty="0" smtClean="0"/>
            <a:t> </a:t>
          </a:r>
          <a:r>
            <a:rPr lang="en-US" sz="2400" kern="1200" dirty="0" err="1" smtClean="0"/>
            <a:t>kecil</a:t>
          </a:r>
          <a:r>
            <a:rPr lang="en-US" sz="2400" kern="1200" dirty="0" smtClean="0"/>
            <a:t> ( </a:t>
          </a:r>
          <a:r>
            <a:rPr lang="en-US" sz="2400" kern="1200" dirty="0" err="1" smtClean="0"/>
            <a:t>kira-kira</a:t>
          </a:r>
          <a:r>
            <a:rPr lang="en-US" sz="2400" kern="1200" dirty="0" smtClean="0"/>
            <a:t> 0,01 g </a:t>
          </a:r>
          <a:r>
            <a:rPr lang="en-US" sz="2400" kern="1200" dirty="0" err="1" smtClean="0"/>
            <a:t>senyawa</a:t>
          </a:r>
          <a:r>
            <a:rPr lang="en-US" sz="2400" kern="1200" dirty="0" smtClean="0"/>
            <a:t> </a:t>
          </a:r>
          <a:r>
            <a:rPr lang="en-US" sz="2400" kern="1200" dirty="0" err="1" smtClean="0"/>
            <a:t>murni</a:t>
          </a:r>
          <a:r>
            <a:rPr lang="en-US" sz="2400" kern="1200" dirty="0" smtClean="0"/>
            <a:t>, 0,1 g </a:t>
          </a:r>
          <a:r>
            <a:rPr lang="en-US" sz="2400" kern="1200" dirty="0" err="1" smtClean="0"/>
            <a:t>simplisia</a:t>
          </a:r>
          <a:r>
            <a:rPr lang="en-US" sz="2400" kern="1200" dirty="0" smtClean="0"/>
            <a:t>)</a:t>
          </a:r>
          <a:endParaRPr lang="en-US" sz="2400" kern="1200" dirty="0"/>
        </a:p>
      </dsp:txBody>
      <dsp:txXfrm>
        <a:off x="7480173" y="415172"/>
        <a:ext cx="3400078" cy="2040047"/>
      </dsp:txXfrm>
    </dsp:sp>
    <dsp:sp modelId="{CE0738B9-E9B5-A342-9770-C1623B6897E9}">
      <dsp:nvSpPr>
        <dsp:cNvPr id="0" name=""/>
        <dsp:cNvSpPr/>
      </dsp:nvSpPr>
      <dsp:spPr>
        <a:xfrm>
          <a:off x="1870043" y="2795227"/>
          <a:ext cx="3400078" cy="2040047"/>
        </a:xfrm>
        <a:prstGeom prst="rect">
          <a:avLst/>
        </a:prstGeom>
        <a:solidFill>
          <a:schemeClr val="accent5">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kern="1200" dirty="0" err="1" smtClean="0"/>
            <a:t>Mudah</a:t>
          </a:r>
          <a:r>
            <a:rPr lang="en-US" sz="2400" kern="1200" dirty="0" smtClean="0"/>
            <a:t> </a:t>
          </a:r>
          <a:r>
            <a:rPr lang="en-US" sz="2400" kern="1200" dirty="0" err="1" smtClean="0"/>
            <a:t>modifikasi</a:t>
          </a:r>
          <a:r>
            <a:rPr lang="en-US" sz="2400" kern="1200" dirty="0" smtClean="0"/>
            <a:t> </a:t>
          </a:r>
          <a:r>
            <a:rPr lang="en-US" sz="2400" kern="1200" dirty="0" err="1" smtClean="0"/>
            <a:t>kondisi</a:t>
          </a:r>
          <a:r>
            <a:rPr lang="en-US" sz="2400" kern="1200" dirty="0" smtClean="0"/>
            <a:t> </a:t>
          </a:r>
          <a:r>
            <a:rPr lang="en-US" sz="2400" kern="1200" dirty="0" err="1" smtClean="0"/>
            <a:t>kromatografi</a:t>
          </a:r>
          <a:r>
            <a:rPr lang="en-US" sz="2400" kern="1200" dirty="0" smtClean="0"/>
            <a:t> </a:t>
          </a:r>
          <a:r>
            <a:rPr lang="en-US" sz="2400" kern="1200" dirty="0" err="1" smtClean="0"/>
            <a:t>untuk</a:t>
          </a:r>
          <a:r>
            <a:rPr lang="en-US" sz="2400" kern="1200" dirty="0" smtClean="0"/>
            <a:t> </a:t>
          </a:r>
          <a:r>
            <a:rPr lang="en-US" sz="2400" kern="1200" dirty="0" err="1" smtClean="0"/>
            <a:t>optimalisasi</a:t>
          </a:r>
          <a:r>
            <a:rPr lang="en-US" sz="2400" kern="1200" dirty="0" smtClean="0"/>
            <a:t> </a:t>
          </a:r>
          <a:r>
            <a:rPr lang="en-US" sz="2400" kern="1200" dirty="0" err="1" smtClean="0"/>
            <a:t>resolusi</a:t>
          </a:r>
          <a:r>
            <a:rPr lang="en-US" sz="2400" kern="1200" dirty="0" smtClean="0"/>
            <a:t> </a:t>
          </a:r>
          <a:r>
            <a:rPr lang="en-US" sz="2400" kern="1200" dirty="0" err="1" smtClean="0"/>
            <a:t>senyawa</a:t>
          </a:r>
          <a:r>
            <a:rPr lang="en-US" sz="2400" kern="1200" dirty="0" smtClean="0"/>
            <a:t> </a:t>
          </a:r>
          <a:r>
            <a:rPr lang="en-US" sz="2400" kern="1200" dirty="0" err="1" smtClean="0"/>
            <a:t>spesifik</a:t>
          </a:r>
          <a:endParaRPr lang="en-US" sz="2400" kern="1200" dirty="0"/>
        </a:p>
      </dsp:txBody>
      <dsp:txXfrm>
        <a:off x="1870043" y="2795227"/>
        <a:ext cx="3400078" cy="2040047"/>
      </dsp:txXfrm>
    </dsp:sp>
    <dsp:sp modelId="{F5C3AA68-D4B0-3B46-8AF6-7EC25A225973}">
      <dsp:nvSpPr>
        <dsp:cNvPr id="0" name=""/>
        <dsp:cNvSpPr/>
      </dsp:nvSpPr>
      <dsp:spPr>
        <a:xfrm>
          <a:off x="5610129" y="2795227"/>
          <a:ext cx="3400078" cy="2040047"/>
        </a:xfrm>
        <a:prstGeom prst="rect">
          <a:avLst/>
        </a:prstGeom>
        <a:solidFill>
          <a:schemeClr val="accent6">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kern="1200" dirty="0" err="1" smtClean="0"/>
            <a:t>Tidak</a:t>
          </a:r>
          <a:r>
            <a:rPr lang="en-US" sz="2400" kern="1200" dirty="0" smtClean="0"/>
            <a:t> </a:t>
          </a:r>
          <a:r>
            <a:rPr lang="en-US" sz="2400" kern="1200" dirty="0" err="1" smtClean="0"/>
            <a:t>diperlukan</a:t>
          </a:r>
          <a:r>
            <a:rPr lang="en-US" sz="2400" kern="1200" dirty="0" smtClean="0"/>
            <a:t> </a:t>
          </a:r>
          <a:r>
            <a:rPr lang="en-US" sz="2400" kern="1200" dirty="0" err="1" smtClean="0"/>
            <a:t>ruang</a:t>
          </a:r>
          <a:r>
            <a:rPr lang="en-US" sz="2400" kern="1200" dirty="0" smtClean="0"/>
            <a:t> yang </a:t>
          </a:r>
          <a:r>
            <a:rPr lang="en-US" sz="2400" kern="1200" dirty="0" err="1" smtClean="0"/>
            <a:t>besar</a:t>
          </a:r>
          <a:endParaRPr lang="en-US" sz="2400" kern="1200" dirty="0"/>
        </a:p>
      </dsp:txBody>
      <dsp:txXfrm>
        <a:off x="5610129" y="2795227"/>
        <a:ext cx="3400078" cy="2040047"/>
      </dsp:txXfrm>
    </dsp:sp>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off" val="ctr"/>
          <dgm:param type="contDir" val="sameDir"/>
          <dgm:param type="grDir" val="tL"/>
          <dgm:param type="flowDir" val="row"/>
        </dgm:alg>
      </dgm:if>
      <dgm:else name="Name2">
        <dgm:alg type="snake">
          <dgm:param type="off" val="ctr"/>
          <dgm:param type="contDir" val="sameDir"/>
          <dgm:param type="grDir" val="tR"/>
          <dgm:param type="flowDir" val="row"/>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Process9#1">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vertAlign" val="mid"/>
      <dgm:param type="horzAlign" val="ctr"/>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default#2">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off" val="ctr"/>
          <dgm:param type="contDir" val="sameDir"/>
          <dgm:param type="grDir" val="tL"/>
          <dgm:param type="flowDir" val="row"/>
        </dgm:alg>
      </dgm:if>
      <dgm:else name="Name2">
        <dgm:alg type="snake">
          <dgm:param type="off" val="ctr"/>
          <dgm:param type="contDir" val="sameDir"/>
          <dgm:param type="grDir" val="tR"/>
          <dgm:param type="flowDir" val="row"/>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4">
  <dgm:title val=""/>
  <dgm:desc val=""/>
  <dgm:catLst>
    <dgm:cat type="simple" pri="10400"/>
  </dgm:catLst>
  <dgm:scene3d>
    <a:camera prst="orthographicFront"/>
    <a:lightRig rig="threePt" dir="t"/>
  </dgm:scene3d>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2">
  <dgm:title val=""/>
  <dgm:desc val=""/>
  <dgm:catLst>
    <dgm:cat type="simple" pri="10400"/>
  </dgm:catLst>
  <dgm:scene3d>
    <a:camera prst="orthographicFront"/>
    <a:lightRig rig="threePt" dir="t"/>
  </dgm:scene3d>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6">
  <dgm:title val=""/>
  <dgm:desc val=""/>
  <dgm:catLst>
    <dgm:cat type="simple" pri="10400"/>
  </dgm:catLst>
  <dgm:scene3d>
    <a:camera prst="orthographicFront"/>
    <a:lightRig rig="threePt" dir="t"/>
  </dgm:scene3d>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Def>
</file>

<file path=ppt/diagrams/quickStyle4.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EBF73E-197B-4682-B5B0-159C1357EE1F}" type="datetimeFigureOut">
              <a:rPr lang="en-US" smtClean="0"/>
              <a:t>11/29/2018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C62068-D6ED-4D57-ABE7-961F7955D849}" type="slidenum">
              <a:rPr lang="en-US" smtClean="0"/>
              <a:t>‹#›</a:t>
            </a:fld>
            <a:endParaRPr lang="en-US"/>
          </a:p>
        </p:txBody>
      </p:sp>
    </p:spTree>
    <p:extLst>
      <p:ext uri="{BB962C8B-B14F-4D97-AF65-F5344CB8AC3E}">
        <p14:creationId xmlns:p14="http://schemas.microsoft.com/office/powerpoint/2010/main" val="13651016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07521"/>
          <p:cNvSpPr>
            <a:spLocks noGrp="1" noRot="1" noChangeAspect="1" noTextEdit="1"/>
          </p:cNvSpPr>
          <p:nvPr>
            <p:ph type="sldImg"/>
          </p:nvPr>
        </p:nvSpPr>
        <p:spPr>
          <a:ln/>
        </p:spPr>
      </p:sp>
      <p:sp>
        <p:nvSpPr>
          <p:cNvPr id="107523" name="Text Placeholder 107522"/>
          <p:cNvSpPr>
            <a:spLocks noGrp="1"/>
          </p:cNvSpPr>
          <p:nvPr>
            <p:ph type="body" idx="1"/>
          </p:nvPr>
        </p:nvSpPr>
        <p:spPr>
          <a:ln/>
        </p:spPr>
        <p:txBody>
          <a:bodyPr lIns="93177" tIns="46589" rIns="93177" bIns="46589"/>
          <a:lstStyle/>
          <a:p>
            <a:pPr lvl="0"/>
            <a:r>
              <a:rPr dirty="0"/>
              <a:t>- Once you have collected some plants there are a series of steps you use to extract , separate &amp; identify the bio-active compounds</a:t>
            </a:r>
          </a:p>
          <a:p>
            <a:pPr lvl="0"/>
            <a:endParaRPr dirty="0"/>
          </a:p>
          <a:p>
            <a:pPr lvl="0"/>
            <a:r>
              <a:rPr dirty="0"/>
              <a:t>- The reason you want to do this is because there are so many chemicals in each plant type, some of which may be harmful to us.  We want to get rid of the chemicals that do nothing, or have a toxic effect, and keep the good ones.</a:t>
            </a:r>
          </a:p>
          <a:p>
            <a:pPr lvl="0"/>
            <a:endParaRPr dirty="0"/>
          </a:p>
          <a:p>
            <a:pPr lvl="0"/>
            <a:r>
              <a:rPr dirty="0"/>
              <a:t>- Here are the steps</a:t>
            </a:r>
          </a:p>
          <a:p>
            <a:pPr lvl="0"/>
            <a:r>
              <a:rPr dirty="0"/>
              <a:t>1. Once you’ve collected the biomass, you want to extract all of the chemicals &amp; separate it from the plant matter.</a:t>
            </a:r>
          </a:p>
          <a:p>
            <a:pPr lvl="0"/>
            <a:r>
              <a:rPr dirty="0"/>
              <a:t>2. This mess of chemicals is called the crude extract.</a:t>
            </a:r>
          </a:p>
          <a:p>
            <a:pPr lvl="0"/>
            <a:r>
              <a:rPr dirty="0"/>
              <a:t>3. You then want to see if that extract contains any bio-active compound of interest.  Keep in mind usually screening for only a few applications, can’t look for everything.</a:t>
            </a:r>
          </a:p>
          <a:p>
            <a:pPr lvl="0"/>
            <a:r>
              <a:rPr dirty="0"/>
              <a:t>4. If crude extract has some bioactive compounds, you want to separate them from the rest of the mess.  This leaves us with the extract fractions.  Then you test agin to see which fractions contains the chemical of interest.</a:t>
            </a:r>
          </a:p>
          <a:p>
            <a:pPr lvl="0"/>
            <a:r>
              <a:rPr dirty="0"/>
              <a:t>5. You continue separation &amp; retesting processes until you have isolated the pure compound, which you then try to identify its chemical structure &amp; give it a name.</a:t>
            </a:r>
          </a:p>
          <a:p>
            <a:pPr lvl="0"/>
            <a:endParaRPr dirty="0"/>
          </a:p>
          <a:p>
            <a:pPr lvl="0"/>
            <a:endParaRPr dirty="0"/>
          </a:p>
        </p:txBody>
      </p:sp>
      <p:sp>
        <p:nvSpPr>
          <p:cNvPr id="2" name="Slide Number Placeholder 1"/>
          <p:cNvSpPr>
            <a:spLocks noGrp="1"/>
          </p:cNvSpPr>
          <p:nvPr>
            <p:ph type="sldNum" sz="quarter" idx="2"/>
          </p:nvPr>
        </p:nvSpPr>
        <p:spPr/>
        <p:txBody>
          <a:bodyPr/>
          <a:lstStyle/>
          <a:p>
            <a:pPr lvl="0" algn="r" defTabSz="932180"/>
            <a:fld id="{9A0DB2DC-4C9A-4742-B13C-FB6460FD3503}" type="slidenum">
              <a:rPr lang="en-US" sz="1200"/>
              <a:t>2</a:t>
            </a:fld>
            <a:endParaRPr lang="en-US" sz="1200"/>
          </a:p>
        </p:txBody>
      </p:sp>
    </p:spTree>
    <p:extLst>
      <p:ext uri="{BB962C8B-B14F-4D97-AF65-F5344CB8AC3E}">
        <p14:creationId xmlns:p14="http://schemas.microsoft.com/office/powerpoint/2010/main" val="414150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Kromatografi</a:t>
            </a:r>
            <a:r>
              <a:rPr lang="en-US" dirty="0" smtClean="0"/>
              <a:t> lapis tipis </a:t>
            </a:r>
            <a:r>
              <a:rPr lang="en-US" dirty="0" err="1" smtClean="0"/>
              <a:t>merupakan</a:t>
            </a:r>
            <a:r>
              <a:rPr lang="en-US" dirty="0" smtClean="0"/>
              <a:t> </a:t>
            </a:r>
            <a:r>
              <a:rPr lang="en-US" dirty="0" err="1" smtClean="0"/>
              <a:t>salah</a:t>
            </a:r>
            <a:r>
              <a:rPr lang="en-US" dirty="0" smtClean="0"/>
              <a:t> </a:t>
            </a:r>
            <a:r>
              <a:rPr lang="en-US" dirty="0" err="1" smtClean="0"/>
              <a:t>satu</a:t>
            </a:r>
            <a:r>
              <a:rPr lang="en-US" dirty="0" smtClean="0"/>
              <a:t> </a:t>
            </a:r>
            <a:r>
              <a:rPr lang="en-US" dirty="0" err="1" smtClean="0"/>
              <a:t>analisis</a:t>
            </a:r>
            <a:r>
              <a:rPr lang="en-US" dirty="0" smtClean="0"/>
              <a:t> </a:t>
            </a:r>
            <a:r>
              <a:rPr lang="en-US" dirty="0" err="1" smtClean="0"/>
              <a:t>kualitatif</a:t>
            </a:r>
            <a:r>
              <a:rPr lang="en-US" dirty="0" smtClean="0"/>
              <a:t> </a:t>
            </a:r>
            <a:r>
              <a:rPr lang="en-US" dirty="0" err="1" smtClean="0"/>
              <a:t>dari</a:t>
            </a:r>
            <a:r>
              <a:rPr lang="en-US" dirty="0" smtClean="0"/>
              <a:t> </a:t>
            </a:r>
            <a:r>
              <a:rPr lang="en-US" dirty="0" err="1" smtClean="0"/>
              <a:t>suatu</a:t>
            </a:r>
            <a:r>
              <a:rPr lang="en-US" dirty="0" smtClean="0"/>
              <a:t> </a:t>
            </a:r>
            <a:r>
              <a:rPr lang="en-US" dirty="0" err="1" smtClean="0"/>
              <a:t>sampel</a:t>
            </a:r>
            <a:r>
              <a:rPr lang="en-US" dirty="0" smtClean="0"/>
              <a:t> yang </a:t>
            </a:r>
            <a:r>
              <a:rPr lang="en-US" dirty="0" err="1" smtClean="0"/>
              <a:t>ingin</a:t>
            </a:r>
            <a:r>
              <a:rPr lang="en-US" dirty="0" smtClean="0"/>
              <a:t> </a:t>
            </a:r>
            <a:r>
              <a:rPr lang="en-US" dirty="0" err="1" smtClean="0"/>
              <a:t>dideteksi</a:t>
            </a:r>
            <a:r>
              <a:rPr lang="en-US" dirty="0" smtClean="0"/>
              <a:t> </a:t>
            </a:r>
            <a:r>
              <a:rPr lang="en-US" dirty="0" err="1" smtClean="0"/>
              <a:t>dengan</a:t>
            </a:r>
            <a:r>
              <a:rPr lang="en-US" dirty="0" smtClean="0"/>
              <a:t> </a:t>
            </a:r>
            <a:r>
              <a:rPr lang="en-US" dirty="0" err="1" smtClean="0"/>
              <a:t>memisahkan</a:t>
            </a:r>
            <a:r>
              <a:rPr lang="en-US" dirty="0" smtClean="0"/>
              <a:t> </a:t>
            </a:r>
            <a:r>
              <a:rPr lang="en-US" dirty="0" err="1" smtClean="0"/>
              <a:t>komponen-komponen</a:t>
            </a:r>
            <a:r>
              <a:rPr lang="en-US" dirty="0" smtClean="0"/>
              <a:t> </a:t>
            </a:r>
            <a:r>
              <a:rPr lang="en-US" dirty="0" err="1" smtClean="0"/>
              <a:t>sampel</a:t>
            </a:r>
            <a:r>
              <a:rPr lang="en-US" dirty="0" smtClean="0"/>
              <a:t> </a:t>
            </a:r>
            <a:r>
              <a:rPr lang="en-US" dirty="0" err="1" smtClean="0"/>
              <a:t>berdasarkan</a:t>
            </a:r>
            <a:r>
              <a:rPr lang="en-US" dirty="0" smtClean="0"/>
              <a:t> </a:t>
            </a:r>
            <a:r>
              <a:rPr lang="en-US" dirty="0" err="1" smtClean="0"/>
              <a:t>perbedaan</a:t>
            </a:r>
            <a:r>
              <a:rPr lang="en-US" dirty="0" smtClean="0"/>
              <a:t> </a:t>
            </a:r>
            <a:r>
              <a:rPr lang="en-US" dirty="0" err="1" smtClean="0"/>
              <a:t>kepolaran</a:t>
            </a:r>
            <a:r>
              <a:rPr lang="en-US" dirty="0" smtClean="0"/>
              <a:t>.</a:t>
            </a:r>
          </a:p>
          <a:p>
            <a:r>
              <a:rPr lang="en-US" dirty="0" err="1" smtClean="0"/>
              <a:t>Prinsip</a:t>
            </a:r>
            <a:r>
              <a:rPr lang="en-US" dirty="0" smtClean="0"/>
              <a:t> </a:t>
            </a:r>
            <a:r>
              <a:rPr lang="en-US" dirty="0" err="1" smtClean="0"/>
              <a:t>kerjanya</a:t>
            </a:r>
            <a:r>
              <a:rPr lang="en-US" dirty="0" smtClean="0"/>
              <a:t> </a:t>
            </a:r>
            <a:r>
              <a:rPr lang="en-US" dirty="0" err="1" smtClean="0"/>
              <a:t>memisahkan</a:t>
            </a:r>
            <a:r>
              <a:rPr lang="en-US" dirty="0" smtClean="0"/>
              <a:t> </a:t>
            </a:r>
            <a:r>
              <a:rPr lang="en-US" dirty="0" err="1" smtClean="0"/>
              <a:t>sampel</a:t>
            </a:r>
            <a:r>
              <a:rPr lang="en-US" dirty="0" smtClean="0"/>
              <a:t> </a:t>
            </a:r>
            <a:r>
              <a:rPr lang="en-US" dirty="0" err="1" smtClean="0"/>
              <a:t>berdasarkan</a:t>
            </a:r>
            <a:r>
              <a:rPr lang="en-US" dirty="0" smtClean="0"/>
              <a:t> </a:t>
            </a:r>
            <a:r>
              <a:rPr lang="en-US" dirty="0" err="1" smtClean="0"/>
              <a:t>perbedaan</a:t>
            </a:r>
            <a:r>
              <a:rPr lang="en-US" dirty="0" smtClean="0"/>
              <a:t> </a:t>
            </a:r>
            <a:r>
              <a:rPr lang="en-US" dirty="0" err="1" smtClean="0"/>
              <a:t>kepolaran</a:t>
            </a:r>
            <a:r>
              <a:rPr lang="en-US" dirty="0" smtClean="0"/>
              <a:t> </a:t>
            </a:r>
            <a:r>
              <a:rPr lang="en-US" dirty="0" err="1" smtClean="0"/>
              <a:t>antara</a:t>
            </a:r>
            <a:r>
              <a:rPr lang="en-US" dirty="0" smtClean="0"/>
              <a:t> </a:t>
            </a:r>
            <a:r>
              <a:rPr lang="en-US" dirty="0" err="1" smtClean="0"/>
              <a:t>sampel</a:t>
            </a:r>
            <a:r>
              <a:rPr lang="en-US" dirty="0" smtClean="0"/>
              <a:t> </a:t>
            </a:r>
            <a:r>
              <a:rPr lang="en-US" dirty="0" err="1" smtClean="0"/>
              <a:t>dengan</a:t>
            </a:r>
            <a:r>
              <a:rPr lang="en-US" dirty="0" smtClean="0"/>
              <a:t> </a:t>
            </a:r>
            <a:r>
              <a:rPr lang="en-US" dirty="0" err="1" smtClean="0"/>
              <a:t>pelarut</a:t>
            </a:r>
            <a:r>
              <a:rPr lang="en-US" dirty="0" smtClean="0"/>
              <a:t> yang </a:t>
            </a:r>
            <a:r>
              <a:rPr lang="en-US" dirty="0" err="1" smtClean="0"/>
              <a:t>digunakan</a:t>
            </a:r>
            <a:r>
              <a:rPr lang="en-US" dirty="0" smtClean="0"/>
              <a:t>. </a:t>
            </a:r>
            <a:r>
              <a:rPr lang="en-US" dirty="0" err="1" smtClean="0"/>
              <a:t>Teknik</a:t>
            </a:r>
            <a:r>
              <a:rPr lang="en-US" dirty="0" smtClean="0"/>
              <a:t> </a:t>
            </a:r>
            <a:r>
              <a:rPr lang="en-US" dirty="0" err="1" smtClean="0"/>
              <a:t>ini</a:t>
            </a:r>
            <a:r>
              <a:rPr lang="en-US" dirty="0" smtClean="0"/>
              <a:t> </a:t>
            </a:r>
            <a:r>
              <a:rPr lang="en-US" dirty="0" err="1" smtClean="0"/>
              <a:t>biasanya</a:t>
            </a:r>
            <a:r>
              <a:rPr lang="en-US" dirty="0" smtClean="0"/>
              <a:t> </a:t>
            </a:r>
            <a:r>
              <a:rPr lang="en-US" dirty="0" err="1" smtClean="0"/>
              <a:t>menggunakan</a:t>
            </a:r>
            <a:r>
              <a:rPr lang="en-US" dirty="0" smtClean="0"/>
              <a:t> </a:t>
            </a:r>
            <a:r>
              <a:rPr lang="en-US" dirty="0" err="1" smtClean="0"/>
              <a:t>fase</a:t>
            </a:r>
            <a:r>
              <a:rPr lang="en-US" dirty="0" smtClean="0"/>
              <a:t> </a:t>
            </a:r>
            <a:r>
              <a:rPr lang="en-US" dirty="0" err="1" smtClean="0"/>
              <a:t>diam</a:t>
            </a:r>
            <a:r>
              <a:rPr lang="en-US" dirty="0" smtClean="0"/>
              <a:t> </a:t>
            </a:r>
            <a:r>
              <a:rPr lang="en-US" dirty="0" err="1" smtClean="0"/>
              <a:t>dari</a:t>
            </a:r>
            <a:r>
              <a:rPr lang="en-US" dirty="0" smtClean="0"/>
              <a:t> </a:t>
            </a:r>
            <a:r>
              <a:rPr lang="en-US" dirty="0" err="1" smtClean="0"/>
              <a:t>bentuk</a:t>
            </a:r>
            <a:r>
              <a:rPr lang="en-US" dirty="0" smtClean="0"/>
              <a:t> plat </a:t>
            </a:r>
            <a:r>
              <a:rPr lang="en-US" dirty="0" err="1" smtClean="0"/>
              <a:t>silika</a:t>
            </a:r>
            <a:r>
              <a:rPr lang="en-US" dirty="0" smtClean="0"/>
              <a:t> </a:t>
            </a:r>
            <a:r>
              <a:rPr lang="en-US" dirty="0" err="1" smtClean="0"/>
              <a:t>dan</a:t>
            </a:r>
            <a:r>
              <a:rPr lang="en-US" dirty="0" smtClean="0"/>
              <a:t> </a:t>
            </a:r>
            <a:r>
              <a:rPr lang="en-US" dirty="0" err="1" smtClean="0"/>
              <a:t>fase</a:t>
            </a:r>
            <a:r>
              <a:rPr lang="en-US" dirty="0" smtClean="0"/>
              <a:t> </a:t>
            </a:r>
            <a:r>
              <a:rPr lang="en-US" dirty="0" err="1" smtClean="0"/>
              <a:t>geraknya</a:t>
            </a:r>
            <a:r>
              <a:rPr lang="en-US" dirty="0" smtClean="0"/>
              <a:t> </a:t>
            </a:r>
            <a:r>
              <a:rPr lang="en-US" dirty="0" err="1" smtClean="0"/>
              <a:t>disesuaikan</a:t>
            </a:r>
            <a:r>
              <a:rPr lang="en-US" dirty="0" smtClean="0"/>
              <a:t> </a:t>
            </a:r>
            <a:r>
              <a:rPr lang="en-US" dirty="0" err="1" smtClean="0"/>
              <a:t>dengan</a:t>
            </a:r>
            <a:r>
              <a:rPr lang="en-US" dirty="0" smtClean="0"/>
              <a:t> </a:t>
            </a:r>
            <a:r>
              <a:rPr lang="en-US" dirty="0" err="1" smtClean="0"/>
              <a:t>jenis</a:t>
            </a:r>
            <a:r>
              <a:rPr lang="en-US" dirty="0" smtClean="0"/>
              <a:t> </a:t>
            </a:r>
            <a:r>
              <a:rPr lang="en-US" dirty="0" err="1" smtClean="0"/>
              <a:t>sampel</a:t>
            </a:r>
            <a:r>
              <a:rPr lang="en-US" dirty="0" smtClean="0"/>
              <a:t> yang </a:t>
            </a:r>
            <a:r>
              <a:rPr lang="en-US" dirty="0" err="1" smtClean="0"/>
              <a:t>ingin</a:t>
            </a:r>
            <a:r>
              <a:rPr lang="en-US" dirty="0" smtClean="0"/>
              <a:t> </a:t>
            </a:r>
            <a:r>
              <a:rPr lang="en-US" dirty="0" err="1" smtClean="0"/>
              <a:t>dipisahkan</a:t>
            </a:r>
            <a:r>
              <a:rPr lang="en-US" dirty="0" smtClean="0"/>
              <a:t>. </a:t>
            </a:r>
          </a:p>
          <a:p>
            <a:r>
              <a:rPr lang="en-US" dirty="0" smtClean="0"/>
              <a:t>KLT </a:t>
            </a:r>
            <a:r>
              <a:rPr lang="en-US" dirty="0" err="1" smtClean="0"/>
              <a:t>dapat</a:t>
            </a:r>
            <a:r>
              <a:rPr lang="en-US" dirty="0" smtClean="0"/>
              <a:t> </a:t>
            </a:r>
            <a:r>
              <a:rPr lang="en-US" dirty="0" err="1" smtClean="0"/>
              <a:t>digunakan</a:t>
            </a:r>
            <a:r>
              <a:rPr lang="en-US" dirty="0" smtClean="0"/>
              <a:t> </a:t>
            </a:r>
            <a:r>
              <a:rPr lang="en-US" dirty="0" err="1" smtClean="0"/>
              <a:t>untuk</a:t>
            </a:r>
            <a:r>
              <a:rPr lang="en-US" dirty="0" smtClean="0"/>
              <a:t> </a:t>
            </a:r>
            <a:r>
              <a:rPr lang="en-US" dirty="0" err="1" smtClean="0"/>
              <a:t>memisahkan</a:t>
            </a:r>
            <a:r>
              <a:rPr lang="en-US" dirty="0" smtClean="0"/>
              <a:t> </a:t>
            </a:r>
            <a:r>
              <a:rPr lang="en-US" dirty="0" err="1" smtClean="0"/>
              <a:t>senyawa</a:t>
            </a:r>
            <a:r>
              <a:rPr lang="en-US" dirty="0" smtClean="0"/>
              <a:t> – </a:t>
            </a:r>
            <a:r>
              <a:rPr lang="en-US" dirty="0" err="1" smtClean="0"/>
              <a:t>senyawa</a:t>
            </a:r>
            <a:r>
              <a:rPr lang="en-US" dirty="0" smtClean="0"/>
              <a:t> yang </a:t>
            </a:r>
            <a:r>
              <a:rPr lang="en-US" dirty="0" err="1" smtClean="0"/>
              <a:t>sifatnya</a:t>
            </a:r>
            <a:r>
              <a:rPr lang="en-US" dirty="0" smtClean="0"/>
              <a:t> </a:t>
            </a:r>
            <a:r>
              <a:rPr lang="en-US" dirty="0" err="1" smtClean="0"/>
              <a:t>hidrofobik</a:t>
            </a:r>
            <a:r>
              <a:rPr lang="en-US" dirty="0" smtClean="0"/>
              <a:t> </a:t>
            </a:r>
            <a:r>
              <a:rPr lang="en-US" dirty="0" err="1" smtClean="0"/>
              <a:t>seperti</a:t>
            </a:r>
            <a:r>
              <a:rPr lang="en-US" dirty="0" smtClean="0"/>
              <a:t> </a:t>
            </a:r>
            <a:r>
              <a:rPr lang="en-US" dirty="0" err="1" smtClean="0"/>
              <a:t>lipida</a:t>
            </a:r>
            <a:r>
              <a:rPr lang="en-US" dirty="0" smtClean="0"/>
              <a:t> – </a:t>
            </a:r>
            <a:r>
              <a:rPr lang="en-US" dirty="0" err="1" smtClean="0"/>
              <a:t>lipida</a:t>
            </a:r>
            <a:r>
              <a:rPr lang="en-US" dirty="0" smtClean="0"/>
              <a:t> </a:t>
            </a:r>
            <a:r>
              <a:rPr lang="en-US" dirty="0" err="1" smtClean="0"/>
              <a:t>dan</a:t>
            </a:r>
            <a:r>
              <a:rPr lang="en-US" dirty="0" smtClean="0"/>
              <a:t> </a:t>
            </a:r>
            <a:r>
              <a:rPr lang="en-US" dirty="0" err="1" smtClean="0"/>
              <a:t>hidrokarbon</a:t>
            </a:r>
            <a:r>
              <a:rPr lang="en-US" dirty="0" smtClean="0"/>
              <a:t> yang </a:t>
            </a:r>
            <a:r>
              <a:rPr lang="en-US" dirty="0" err="1" smtClean="0"/>
              <a:t>sukar</a:t>
            </a:r>
            <a:r>
              <a:rPr lang="en-US" dirty="0" smtClean="0"/>
              <a:t> </a:t>
            </a:r>
            <a:r>
              <a:rPr lang="en-US" dirty="0" err="1" smtClean="0"/>
              <a:t>dikerjakan</a:t>
            </a:r>
            <a:r>
              <a:rPr lang="en-US" dirty="0" smtClean="0"/>
              <a:t> </a:t>
            </a:r>
            <a:r>
              <a:rPr lang="en-US" dirty="0" err="1" smtClean="0"/>
              <a:t>dengan</a:t>
            </a:r>
            <a:r>
              <a:rPr lang="en-US" dirty="0" smtClean="0"/>
              <a:t> </a:t>
            </a:r>
            <a:r>
              <a:rPr lang="en-US" dirty="0" err="1" smtClean="0"/>
              <a:t>kromatografi</a:t>
            </a:r>
            <a:r>
              <a:rPr lang="en-US" dirty="0" smtClean="0"/>
              <a:t> </a:t>
            </a:r>
            <a:r>
              <a:rPr lang="en-US" dirty="0" err="1" smtClean="0"/>
              <a:t>kertas</a:t>
            </a:r>
            <a:r>
              <a:rPr lang="en-US" dirty="0" smtClean="0"/>
              <a:t>. </a:t>
            </a:r>
          </a:p>
          <a:p>
            <a:endParaRPr lang="en-US" dirty="0"/>
          </a:p>
        </p:txBody>
      </p:sp>
      <p:sp>
        <p:nvSpPr>
          <p:cNvPr id="4" name="Slide Number Placeholder 3"/>
          <p:cNvSpPr>
            <a:spLocks noGrp="1"/>
          </p:cNvSpPr>
          <p:nvPr>
            <p:ph type="sldNum" sz="quarter" idx="10"/>
          </p:nvPr>
        </p:nvSpPr>
        <p:spPr/>
        <p:txBody>
          <a:bodyPr/>
          <a:lstStyle/>
          <a:p>
            <a:fld id="{B3A2415A-9813-0D49-AD25-7E46D65CAF4E}" type="slidenum">
              <a:rPr lang="en-US" smtClean="0"/>
              <a:t>9</a:t>
            </a:fld>
            <a:endParaRPr lang="en-US"/>
          </a:p>
        </p:txBody>
      </p:sp>
    </p:spTree>
    <p:extLst>
      <p:ext uri="{BB962C8B-B14F-4D97-AF65-F5344CB8AC3E}">
        <p14:creationId xmlns:p14="http://schemas.microsoft.com/office/powerpoint/2010/main" val="27442630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11/29/2018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66421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smtClean="0"/>
              <a:pPr/>
              <a:t>11/29/2018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85892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11/29/2018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493228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smtClean="0"/>
              <a:pPr/>
              <a:t>11/29/2018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554772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11/29/2018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574737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11/29/2018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71716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11/29/2018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7677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11/29/2018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70425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11/29/2018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203660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11/29/2018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48234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11/29/2018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1238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11/29/2018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0089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11/29/2018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62645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smtClean="0"/>
              <a:pPr/>
              <a:t>11/29/2018</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00449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smtClean="0"/>
              <a:pPr/>
              <a:t>11/29/2018</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34090776"/>
      </p:ext>
    </p:extLst>
  </p:cSld>
  <p:clrMap bg1="dk1" tx1="lt1" bg2="dk2" tx2="lt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 id="2147483695" r:id="rId13"/>
    <p:sldLayoutId id="2147483696"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5" Type="http://schemas.openxmlformats.org/officeDocument/2006/relationships/image" Target="../media/image15.jpeg"/><Relationship Id="rId4" Type="http://schemas.openxmlformats.org/officeDocument/2006/relationships/image" Target="../media/image14.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Fraksinasi</a:t>
            </a:r>
            <a:r>
              <a:rPr lang="en-US" dirty="0" smtClean="0"/>
              <a:t>/</a:t>
            </a:r>
            <a:r>
              <a:rPr lang="en-US" dirty="0" err="1" smtClean="0"/>
              <a:t>Separasi</a:t>
            </a:r>
            <a:r>
              <a:rPr lang="en-US" dirty="0" smtClean="0"/>
              <a:t>/</a:t>
            </a:r>
            <a:r>
              <a:rPr lang="en-US" dirty="0" err="1" smtClean="0"/>
              <a:t>Pemisahan</a:t>
            </a:r>
            <a:endParaRPr lang="en-US" dirty="0"/>
          </a:p>
        </p:txBody>
      </p:sp>
      <p:sp>
        <p:nvSpPr>
          <p:cNvPr id="3" name="Subtitle 2"/>
          <p:cNvSpPr>
            <a:spLocks noGrp="1"/>
          </p:cNvSpPr>
          <p:nvPr>
            <p:ph type="subTitle" idx="1"/>
          </p:nvPr>
        </p:nvSpPr>
        <p:spPr/>
        <p:txBody>
          <a:bodyPr/>
          <a:lstStyle/>
          <a:p>
            <a:r>
              <a:rPr lang="en-US" dirty="0" err="1" smtClean="0"/>
              <a:t>Putu</a:t>
            </a:r>
            <a:r>
              <a:rPr lang="en-US" dirty="0" smtClean="0"/>
              <a:t> GMW </a:t>
            </a:r>
            <a:r>
              <a:rPr lang="en-US" dirty="0" err="1" smtClean="0"/>
              <a:t>Mahayasih</a:t>
            </a:r>
            <a:r>
              <a:rPr lang="en-US" dirty="0" smtClean="0"/>
              <a:t>, </a:t>
            </a:r>
            <a:r>
              <a:rPr lang="en-US" dirty="0" err="1" smtClean="0"/>
              <a:t>M.Farm</a:t>
            </a:r>
            <a:r>
              <a:rPr lang="en-US" dirty="0" smtClean="0"/>
              <a:t>., Apt</a:t>
            </a:r>
            <a:endParaRPr lang="en-US" dirty="0"/>
          </a:p>
        </p:txBody>
      </p:sp>
    </p:spTree>
    <p:extLst>
      <p:ext uri="{BB962C8B-B14F-4D97-AF65-F5344CB8AC3E}">
        <p14:creationId xmlns:p14="http://schemas.microsoft.com/office/powerpoint/2010/main" val="7165292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FASE DIAM/ADSORBEN</a:t>
            </a:r>
            <a:endParaRPr lang="en-US" dirty="0"/>
          </a:p>
        </p:txBody>
      </p:sp>
      <p:sp>
        <p:nvSpPr>
          <p:cNvPr id="3" name="Content Placeholder 2"/>
          <p:cNvSpPr>
            <a:spLocks noGrp="1"/>
          </p:cNvSpPr>
          <p:nvPr>
            <p:ph idx="1"/>
          </p:nvPr>
        </p:nvSpPr>
        <p:spPr/>
        <p:txBody>
          <a:bodyPr>
            <a:normAutofit/>
          </a:bodyPr>
          <a:lstStyle/>
          <a:p>
            <a:r>
              <a:rPr lang="en-US" sz="2400" dirty="0" err="1" smtClean="0">
                <a:latin typeface="+mj-lt"/>
                <a:sym typeface="Wingdings" panose="05000000000000000000" pitchFamily="2" charset="2"/>
              </a:rPr>
              <a:t>Fase</a:t>
            </a:r>
            <a:r>
              <a:rPr lang="en-US" sz="2400" dirty="0" smtClean="0">
                <a:latin typeface="+mj-lt"/>
                <a:sym typeface="Wingdings" panose="05000000000000000000" pitchFamily="2" charset="2"/>
              </a:rPr>
              <a:t> </a:t>
            </a:r>
            <a:r>
              <a:rPr lang="en-US" sz="2400" dirty="0" err="1" smtClean="0">
                <a:latin typeface="+mj-lt"/>
                <a:sym typeface="Wingdings" panose="05000000000000000000" pitchFamily="2" charset="2"/>
              </a:rPr>
              <a:t>diam</a:t>
            </a:r>
            <a:r>
              <a:rPr lang="en-US" sz="2400" dirty="0" smtClean="0">
                <a:latin typeface="+mj-lt"/>
                <a:sym typeface="Wingdings" panose="05000000000000000000" pitchFamily="2" charset="2"/>
              </a:rPr>
              <a:t> </a:t>
            </a:r>
            <a:r>
              <a:rPr lang="en-US" sz="2400" dirty="0" err="1" smtClean="0">
                <a:latin typeface="+mj-lt"/>
                <a:sym typeface="Wingdings" panose="05000000000000000000" pitchFamily="2" charset="2"/>
              </a:rPr>
              <a:t>berupa</a:t>
            </a:r>
            <a:r>
              <a:rPr lang="en-US" sz="2400" dirty="0" smtClean="0">
                <a:latin typeface="+mj-lt"/>
                <a:sym typeface="Wingdings" panose="05000000000000000000" pitchFamily="2" charset="2"/>
              </a:rPr>
              <a:t> </a:t>
            </a:r>
            <a:r>
              <a:rPr lang="en-US" sz="2400" dirty="0" err="1" smtClean="0">
                <a:latin typeface="+mj-lt"/>
                <a:sym typeface="Wingdings" panose="05000000000000000000" pitchFamily="2" charset="2"/>
              </a:rPr>
              <a:t>serbuk</a:t>
            </a:r>
            <a:r>
              <a:rPr lang="en-US" sz="2400" dirty="0" smtClean="0">
                <a:latin typeface="+mj-lt"/>
                <a:sym typeface="Wingdings" panose="05000000000000000000" pitchFamily="2" charset="2"/>
              </a:rPr>
              <a:t> </a:t>
            </a:r>
            <a:r>
              <a:rPr lang="en-US" sz="2400" dirty="0" err="1" smtClean="0">
                <a:latin typeface="+mj-lt"/>
                <a:sym typeface="Wingdings" panose="05000000000000000000" pitchFamily="2" charset="2"/>
              </a:rPr>
              <a:t>halus</a:t>
            </a:r>
            <a:r>
              <a:rPr lang="en-US" sz="2400" dirty="0" smtClean="0">
                <a:latin typeface="+mj-lt"/>
                <a:sym typeface="Wingdings" panose="05000000000000000000" pitchFamily="2" charset="2"/>
              </a:rPr>
              <a:t> yang </a:t>
            </a:r>
            <a:r>
              <a:rPr lang="en-US" sz="2400" dirty="0" err="1" smtClean="0">
                <a:latin typeface="+mj-lt"/>
                <a:sym typeface="Wingdings" panose="05000000000000000000" pitchFamily="2" charset="2"/>
              </a:rPr>
              <a:t>berfungsi</a:t>
            </a:r>
            <a:r>
              <a:rPr lang="en-US" sz="2400" dirty="0" smtClean="0">
                <a:latin typeface="+mj-lt"/>
                <a:sym typeface="Wingdings" panose="05000000000000000000" pitchFamily="2" charset="2"/>
              </a:rPr>
              <a:t> </a:t>
            </a:r>
            <a:r>
              <a:rPr lang="en-US" sz="2400" dirty="0" err="1" smtClean="0">
                <a:latin typeface="+mj-lt"/>
                <a:sym typeface="Wingdings" panose="05000000000000000000" pitchFamily="2" charset="2"/>
              </a:rPr>
              <a:t>sebagai</a:t>
            </a:r>
            <a:r>
              <a:rPr lang="en-US" sz="2400" dirty="0" smtClean="0">
                <a:latin typeface="+mj-lt"/>
                <a:sym typeface="Wingdings" panose="05000000000000000000" pitchFamily="2" charset="2"/>
              </a:rPr>
              <a:t> </a:t>
            </a:r>
            <a:r>
              <a:rPr lang="en-US" sz="2400" dirty="0" err="1" smtClean="0">
                <a:latin typeface="+mj-lt"/>
                <a:sym typeface="Wingdings" panose="05000000000000000000" pitchFamily="2" charset="2"/>
              </a:rPr>
              <a:t>permukaan</a:t>
            </a:r>
            <a:r>
              <a:rPr lang="en-US" sz="2400" dirty="0" smtClean="0">
                <a:latin typeface="+mj-lt"/>
                <a:sym typeface="Wingdings" panose="05000000000000000000" pitchFamily="2" charset="2"/>
              </a:rPr>
              <a:t> </a:t>
            </a:r>
            <a:r>
              <a:rPr lang="en-US" sz="2400" dirty="0" err="1" smtClean="0">
                <a:latin typeface="+mj-lt"/>
                <a:sym typeface="Wingdings" panose="05000000000000000000" pitchFamily="2" charset="2"/>
              </a:rPr>
              <a:t>penyerap</a:t>
            </a:r>
            <a:endParaRPr lang="en-US" sz="2400" dirty="0" smtClean="0">
              <a:latin typeface="+mj-lt"/>
              <a:sym typeface="Wingdings" panose="05000000000000000000" pitchFamily="2" charset="2"/>
            </a:endParaRPr>
          </a:p>
          <a:p>
            <a:r>
              <a:rPr lang="en-US" sz="2400" dirty="0" err="1" smtClean="0">
                <a:latin typeface="+mj-lt"/>
                <a:sym typeface="Wingdings" panose="05000000000000000000" pitchFamily="2" charset="2"/>
              </a:rPr>
              <a:t>fase</a:t>
            </a:r>
            <a:r>
              <a:rPr lang="en-US" sz="2400" dirty="0" smtClean="0">
                <a:latin typeface="+mj-lt"/>
                <a:sym typeface="Wingdings" panose="05000000000000000000" pitchFamily="2" charset="2"/>
              </a:rPr>
              <a:t> </a:t>
            </a:r>
            <a:r>
              <a:rPr lang="en-US" sz="2400" dirty="0" err="1" smtClean="0">
                <a:latin typeface="+mj-lt"/>
                <a:sym typeface="Wingdings" panose="05000000000000000000" pitchFamily="2" charset="2"/>
              </a:rPr>
              <a:t>diam</a:t>
            </a:r>
            <a:r>
              <a:rPr lang="en-US" sz="2400" dirty="0" smtClean="0">
                <a:latin typeface="+mj-lt"/>
                <a:sym typeface="Wingdings" panose="05000000000000000000" pitchFamily="2" charset="2"/>
              </a:rPr>
              <a:t> </a:t>
            </a:r>
            <a:r>
              <a:rPr lang="en-US" sz="2400" dirty="0" err="1" smtClean="0">
                <a:latin typeface="+mj-lt"/>
                <a:sym typeface="Wingdings" panose="05000000000000000000" pitchFamily="2" charset="2"/>
              </a:rPr>
              <a:t>yg</a:t>
            </a:r>
            <a:r>
              <a:rPr lang="en-US" sz="2400" dirty="0" smtClean="0">
                <a:latin typeface="+mj-lt"/>
                <a:sym typeface="Wingdings" panose="05000000000000000000" pitchFamily="2" charset="2"/>
              </a:rPr>
              <a:t> </a:t>
            </a:r>
            <a:r>
              <a:rPr lang="en-US" sz="2400" dirty="0" err="1" smtClean="0">
                <a:latin typeface="+mj-lt"/>
                <a:sym typeface="Wingdings" panose="05000000000000000000" pitchFamily="2" charset="2"/>
              </a:rPr>
              <a:t>sering</a:t>
            </a:r>
            <a:r>
              <a:rPr lang="en-US" sz="2400" dirty="0" smtClean="0">
                <a:latin typeface="+mj-lt"/>
                <a:sym typeface="Wingdings" panose="05000000000000000000" pitchFamily="2" charset="2"/>
              </a:rPr>
              <a:t> </a:t>
            </a:r>
            <a:r>
              <a:rPr lang="en-US" sz="2400" dirty="0" err="1" smtClean="0">
                <a:latin typeface="+mj-lt"/>
                <a:sym typeface="Wingdings" panose="05000000000000000000" pitchFamily="2" charset="2"/>
              </a:rPr>
              <a:t>dipakai</a:t>
            </a:r>
            <a:r>
              <a:rPr lang="en-US" sz="2400" dirty="0" smtClean="0">
                <a:latin typeface="+mj-lt"/>
                <a:sym typeface="Wingdings" panose="05000000000000000000" pitchFamily="2" charset="2"/>
              </a:rPr>
              <a:t>: </a:t>
            </a:r>
            <a:r>
              <a:rPr lang="en-US" sz="2400" dirty="0" err="1" smtClean="0">
                <a:latin typeface="+mj-lt"/>
                <a:sym typeface="Wingdings" panose="05000000000000000000" pitchFamily="2" charset="2"/>
              </a:rPr>
              <a:t>Silika</a:t>
            </a:r>
            <a:r>
              <a:rPr lang="en-US" sz="2400" dirty="0" smtClean="0">
                <a:latin typeface="+mj-lt"/>
                <a:sym typeface="Wingdings" panose="05000000000000000000" pitchFamily="2" charset="2"/>
              </a:rPr>
              <a:t> Gel, Alumina, Tanah </a:t>
            </a:r>
            <a:r>
              <a:rPr lang="en-US" sz="2400" dirty="0" err="1" smtClean="0">
                <a:latin typeface="+mj-lt"/>
                <a:sym typeface="Wingdings" panose="05000000000000000000" pitchFamily="2" charset="2"/>
              </a:rPr>
              <a:t>diatomeae</a:t>
            </a:r>
            <a:r>
              <a:rPr lang="en-US" sz="2400" dirty="0" smtClean="0">
                <a:latin typeface="+mj-lt"/>
                <a:sym typeface="Wingdings" panose="05000000000000000000" pitchFamily="2" charset="2"/>
              </a:rPr>
              <a:t>, </a:t>
            </a:r>
            <a:r>
              <a:rPr lang="en-US" sz="2400" dirty="0" err="1" smtClean="0">
                <a:latin typeface="+mj-lt"/>
                <a:sym typeface="Wingdings" panose="05000000000000000000" pitchFamily="2" charset="2"/>
              </a:rPr>
              <a:t>dan</a:t>
            </a:r>
            <a:r>
              <a:rPr lang="en-US" sz="2400" dirty="0" smtClean="0">
                <a:latin typeface="+mj-lt"/>
                <a:sym typeface="Wingdings" panose="05000000000000000000" pitchFamily="2" charset="2"/>
              </a:rPr>
              <a:t> </a:t>
            </a:r>
            <a:r>
              <a:rPr lang="en-US" sz="2400" dirty="0" err="1" smtClean="0">
                <a:latin typeface="+mj-lt"/>
                <a:sym typeface="Wingdings" panose="05000000000000000000" pitchFamily="2" charset="2"/>
              </a:rPr>
              <a:t>selulosa</a:t>
            </a:r>
            <a:endParaRPr lang="en-US" sz="2400" dirty="0" smtClean="0">
              <a:latin typeface="+mj-lt"/>
              <a:sym typeface="Wingdings" panose="05000000000000000000" pitchFamily="2" charset="2"/>
            </a:endParaRPr>
          </a:p>
          <a:p>
            <a:r>
              <a:rPr lang="en-US" sz="2400" dirty="0" err="1" smtClean="0">
                <a:latin typeface="+mj-lt"/>
                <a:sym typeface="Wingdings" panose="05000000000000000000" pitchFamily="2" charset="2"/>
              </a:rPr>
              <a:t>Ukuran</a:t>
            </a:r>
            <a:r>
              <a:rPr lang="en-US" sz="2400" dirty="0">
                <a:latin typeface="+mj-lt"/>
                <a:sym typeface="Wingdings" panose="05000000000000000000" pitchFamily="2" charset="2"/>
              </a:rPr>
              <a:t> </a:t>
            </a:r>
            <a:r>
              <a:rPr lang="en-US" sz="2400" dirty="0" err="1" smtClean="0">
                <a:latin typeface="+mj-lt"/>
                <a:sym typeface="Wingdings" panose="05000000000000000000" pitchFamily="2" charset="2"/>
              </a:rPr>
              <a:t>partikel</a:t>
            </a:r>
            <a:r>
              <a:rPr lang="en-US" sz="2400" dirty="0" smtClean="0">
                <a:latin typeface="+mj-lt"/>
                <a:sym typeface="Wingdings" panose="05000000000000000000" pitchFamily="2" charset="2"/>
              </a:rPr>
              <a:t> 0,1-40 µm</a:t>
            </a:r>
          </a:p>
          <a:p>
            <a:r>
              <a:rPr lang="en-US" sz="2400" dirty="0" err="1" smtClean="0">
                <a:latin typeface="+mj-lt"/>
                <a:sym typeface="Wingdings" panose="05000000000000000000" pitchFamily="2" charset="2"/>
              </a:rPr>
              <a:t>Semakin</a:t>
            </a:r>
            <a:r>
              <a:rPr lang="en-US" sz="2400" dirty="0" smtClean="0">
                <a:latin typeface="+mj-lt"/>
                <a:sym typeface="Wingdings" panose="05000000000000000000" pitchFamily="2" charset="2"/>
              </a:rPr>
              <a:t> </a:t>
            </a:r>
            <a:r>
              <a:rPr lang="en-US" sz="2400" dirty="0" err="1" smtClean="0">
                <a:latin typeface="+mj-lt"/>
                <a:sym typeface="Wingdings" panose="05000000000000000000" pitchFamily="2" charset="2"/>
              </a:rPr>
              <a:t>halus</a:t>
            </a:r>
            <a:r>
              <a:rPr lang="en-US" sz="2400" dirty="0" smtClean="0">
                <a:latin typeface="+mj-lt"/>
                <a:sym typeface="Wingdings" panose="05000000000000000000" pitchFamily="2" charset="2"/>
              </a:rPr>
              <a:t> </a:t>
            </a:r>
            <a:r>
              <a:rPr lang="en-US" sz="2400" dirty="0" err="1" smtClean="0">
                <a:latin typeface="+mj-lt"/>
                <a:sym typeface="Wingdings" panose="05000000000000000000" pitchFamily="2" charset="2"/>
              </a:rPr>
              <a:t>partikel</a:t>
            </a:r>
            <a:r>
              <a:rPr lang="en-US" sz="2400" dirty="0" smtClean="0">
                <a:latin typeface="+mj-lt"/>
                <a:sym typeface="Wingdings" panose="05000000000000000000" pitchFamily="2" charset="2"/>
              </a:rPr>
              <a:t> </a:t>
            </a:r>
            <a:r>
              <a:rPr lang="en-US" sz="2400" dirty="0" err="1" smtClean="0">
                <a:latin typeface="+mj-lt"/>
                <a:sym typeface="Wingdings" panose="05000000000000000000" pitchFamily="2" charset="2"/>
              </a:rPr>
              <a:t>adsorben</a:t>
            </a:r>
            <a:r>
              <a:rPr lang="en-US" sz="2400" dirty="0" smtClean="0">
                <a:latin typeface="+mj-lt"/>
                <a:sym typeface="Wingdings" panose="05000000000000000000" pitchFamily="2" charset="2"/>
              </a:rPr>
              <a:t> </a:t>
            </a:r>
            <a:r>
              <a:rPr lang="en-US" sz="2400" dirty="0" err="1" smtClean="0">
                <a:latin typeface="+mj-lt"/>
                <a:sym typeface="Wingdings" panose="05000000000000000000" pitchFamily="2" charset="2"/>
              </a:rPr>
              <a:t>maka</a:t>
            </a:r>
            <a:r>
              <a:rPr lang="en-US" sz="2400" dirty="0" smtClean="0">
                <a:latin typeface="+mj-lt"/>
                <a:sym typeface="Wingdings" panose="05000000000000000000" pitchFamily="2" charset="2"/>
              </a:rPr>
              <a:t> </a:t>
            </a:r>
            <a:r>
              <a:rPr lang="en-US" sz="2400" dirty="0" err="1" smtClean="0">
                <a:latin typeface="+mj-lt"/>
                <a:sym typeface="Wingdings" panose="05000000000000000000" pitchFamily="2" charset="2"/>
              </a:rPr>
              <a:t>perambatan</a:t>
            </a:r>
            <a:r>
              <a:rPr lang="en-US" sz="2400" dirty="0" smtClean="0">
                <a:latin typeface="+mj-lt"/>
                <a:sym typeface="Wingdings" panose="05000000000000000000" pitchFamily="2" charset="2"/>
              </a:rPr>
              <a:t> </a:t>
            </a:r>
            <a:r>
              <a:rPr lang="en-US" sz="2400" dirty="0" err="1" smtClean="0">
                <a:latin typeface="+mj-lt"/>
                <a:sym typeface="Wingdings" panose="05000000000000000000" pitchFamily="2" charset="2"/>
              </a:rPr>
              <a:t>semakin</a:t>
            </a:r>
            <a:r>
              <a:rPr lang="en-US" sz="2400" dirty="0" smtClean="0">
                <a:latin typeface="+mj-lt"/>
                <a:sym typeface="Wingdings" panose="05000000000000000000" pitchFamily="2" charset="2"/>
              </a:rPr>
              <a:t> </a:t>
            </a:r>
            <a:r>
              <a:rPr lang="en-US" sz="2400" dirty="0" err="1" smtClean="0">
                <a:latin typeface="+mj-lt"/>
                <a:sym typeface="Wingdings" panose="05000000000000000000" pitchFamily="2" charset="2"/>
              </a:rPr>
              <a:t>lambat</a:t>
            </a:r>
            <a:endParaRPr lang="en-US" sz="2400" dirty="0" smtClean="0">
              <a:latin typeface="+mj-lt"/>
              <a:sym typeface="Wingdings" panose="05000000000000000000" pitchFamily="2" charset="2"/>
            </a:endParaRPr>
          </a:p>
        </p:txBody>
      </p:sp>
    </p:spTree>
    <p:extLst>
      <p:ext uri="{BB962C8B-B14F-4D97-AF65-F5344CB8AC3E}">
        <p14:creationId xmlns:p14="http://schemas.microsoft.com/office/powerpoint/2010/main" val="31326104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Fase</a:t>
            </a:r>
            <a:r>
              <a:rPr lang="en-US" dirty="0" smtClean="0"/>
              <a:t> </a:t>
            </a:r>
            <a:r>
              <a:rPr lang="en-US" dirty="0" err="1" smtClean="0"/>
              <a:t>Diam</a:t>
            </a:r>
            <a:r>
              <a:rPr lang="en-US" dirty="0"/>
              <a:t> </a:t>
            </a:r>
            <a:r>
              <a:rPr lang="en-US" dirty="0" smtClean="0"/>
              <a:t>(</a:t>
            </a:r>
            <a:r>
              <a:rPr lang="en-US" dirty="0" err="1" smtClean="0"/>
              <a:t>Adsorben</a:t>
            </a:r>
            <a:r>
              <a:rPr lang="en-US" dirty="0" smtClean="0"/>
              <a:t>)</a:t>
            </a:r>
            <a:endParaRPr lang="en-US" dirty="0"/>
          </a:p>
        </p:txBody>
      </p:sp>
      <p:pic>
        <p:nvPicPr>
          <p:cNvPr id="4" name="Content Placeholder 3" descr="Screen Shot 2015-06-19 at 9.22.00 PM.png"/>
          <p:cNvPicPr>
            <a:picLocks noGrp="1" noChangeAspect="1"/>
          </p:cNvPicPr>
          <p:nvPr>
            <p:ph idx="1"/>
          </p:nvPr>
        </p:nvPicPr>
        <p:blipFill>
          <a:blip r:embed="rId2">
            <a:extLst>
              <a:ext uri="{28A0092B-C50C-407E-A947-70E740481C1C}">
                <a14:useLocalDpi xmlns:a14="http://schemas.microsoft.com/office/drawing/2010/main" val="0"/>
              </a:ext>
            </a:extLst>
          </a:blip>
          <a:srcRect l="-19187" r="-19187"/>
          <a:stretch>
            <a:fillRect/>
          </a:stretch>
        </p:blipFill>
        <p:spPr>
          <a:xfrm>
            <a:off x="818712" y="1854558"/>
            <a:ext cx="10554574" cy="4765183"/>
          </a:xfrm>
        </p:spPr>
      </p:pic>
    </p:spTree>
    <p:extLst>
      <p:ext uri="{BB962C8B-B14F-4D97-AF65-F5344CB8AC3E}">
        <p14:creationId xmlns:p14="http://schemas.microsoft.com/office/powerpoint/2010/main" val="24392443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Fase</a:t>
            </a:r>
            <a:r>
              <a:rPr lang="en-US" dirty="0" smtClean="0"/>
              <a:t> </a:t>
            </a:r>
            <a:r>
              <a:rPr lang="en-US" dirty="0" err="1" smtClean="0"/>
              <a:t>gerak</a:t>
            </a:r>
            <a:endParaRPr lang="en-US" dirty="0"/>
          </a:p>
        </p:txBody>
      </p:sp>
      <p:pic>
        <p:nvPicPr>
          <p:cNvPr id="4" name="Content Placeholder 3" descr="Screen Shot 2015-06-19 at 9.23.10 PM.png"/>
          <p:cNvPicPr>
            <a:picLocks noGrp="1" noChangeAspect="1"/>
          </p:cNvPicPr>
          <p:nvPr>
            <p:ph idx="1"/>
          </p:nvPr>
        </p:nvPicPr>
        <p:blipFill>
          <a:blip r:embed="rId2">
            <a:extLst>
              <a:ext uri="{28A0092B-C50C-407E-A947-70E740481C1C}">
                <a14:useLocalDpi xmlns:a14="http://schemas.microsoft.com/office/drawing/2010/main" val="0"/>
              </a:ext>
            </a:extLst>
          </a:blip>
          <a:srcRect l="-24149" r="-24149"/>
          <a:stretch>
            <a:fillRect/>
          </a:stretch>
        </p:blipFill>
        <p:spPr>
          <a:xfrm>
            <a:off x="583221" y="1867437"/>
            <a:ext cx="11025556" cy="4739425"/>
          </a:xfrm>
        </p:spPr>
      </p:pic>
    </p:spTree>
    <p:extLst>
      <p:ext uri="{BB962C8B-B14F-4D97-AF65-F5344CB8AC3E}">
        <p14:creationId xmlns:p14="http://schemas.microsoft.com/office/powerpoint/2010/main" val="195189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Fase</a:t>
            </a:r>
            <a:r>
              <a:rPr lang="en-US" dirty="0" smtClean="0"/>
              <a:t> </a:t>
            </a:r>
            <a:r>
              <a:rPr lang="en-US" dirty="0" err="1" smtClean="0"/>
              <a:t>Gerak</a:t>
            </a:r>
            <a:r>
              <a:rPr lang="en-US" dirty="0"/>
              <a:t> </a:t>
            </a:r>
            <a:r>
              <a:rPr lang="en-US" dirty="0" smtClean="0"/>
              <a:t>(</a:t>
            </a:r>
            <a:r>
              <a:rPr lang="en-US" dirty="0" err="1" smtClean="0"/>
              <a:t>Eluen</a:t>
            </a:r>
            <a:r>
              <a:rPr lang="en-US" dirty="0" smtClean="0"/>
              <a:t>)</a:t>
            </a:r>
            <a:endParaRPr lang="en-US" dirty="0"/>
          </a:p>
        </p:txBody>
      </p:sp>
      <p:graphicFrame>
        <p:nvGraphicFramePr>
          <p:cNvPr id="4" name="Content Placeholder 3"/>
          <p:cNvGraphicFramePr>
            <a:graphicFrameLocks noGrp="1"/>
          </p:cNvGraphicFramePr>
          <p:nvPr>
            <p:ph idx="1"/>
          </p:nvPr>
        </p:nvGraphicFramePr>
        <p:xfrm>
          <a:off x="1981200" y="1600201"/>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99641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Waktu</a:t>
            </a:r>
            <a:r>
              <a:rPr lang="en-US" dirty="0" smtClean="0"/>
              <a:t> </a:t>
            </a:r>
            <a:r>
              <a:rPr lang="en-US" dirty="0" err="1" smtClean="0"/>
              <a:t>elusi</a:t>
            </a:r>
            <a:endParaRPr lang="en-US" dirty="0"/>
          </a:p>
        </p:txBody>
      </p:sp>
      <p:pic>
        <p:nvPicPr>
          <p:cNvPr id="5" name="Content Placeholder 4" descr="Screen Shot 2015-06-19 at 9.28.24 PM.png"/>
          <p:cNvPicPr>
            <a:picLocks noGrp="1" noChangeAspect="1"/>
          </p:cNvPicPr>
          <p:nvPr>
            <p:ph idx="1"/>
          </p:nvPr>
        </p:nvPicPr>
        <p:blipFill>
          <a:blip r:embed="rId2">
            <a:extLst>
              <a:ext uri="{28A0092B-C50C-407E-A947-70E740481C1C}">
                <a14:useLocalDpi xmlns:a14="http://schemas.microsoft.com/office/drawing/2010/main" val="0"/>
              </a:ext>
            </a:extLst>
          </a:blip>
          <a:srcRect l="-21700" r="-21700"/>
          <a:stretch>
            <a:fillRect/>
          </a:stretch>
        </p:blipFill>
        <p:spPr>
          <a:xfrm>
            <a:off x="605307" y="1893194"/>
            <a:ext cx="10767979" cy="4868213"/>
          </a:xfrm>
        </p:spPr>
      </p:pic>
    </p:spTree>
    <p:extLst>
      <p:ext uri="{BB962C8B-B14F-4D97-AF65-F5344CB8AC3E}">
        <p14:creationId xmlns:p14="http://schemas.microsoft.com/office/powerpoint/2010/main" val="1597423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1" y="209456"/>
            <a:ext cx="8913813" cy="914400"/>
          </a:xfrm>
        </p:spPr>
        <p:txBody>
          <a:bodyPr/>
          <a:lstStyle/>
          <a:p>
            <a:r>
              <a:rPr lang="en-US" dirty="0" err="1" smtClean="0"/>
              <a:t>Penggunaan</a:t>
            </a:r>
            <a:r>
              <a:rPr lang="en-US" dirty="0" smtClean="0"/>
              <a:t>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07350562"/>
              </p:ext>
            </p:extLst>
          </p:nvPr>
        </p:nvGraphicFramePr>
        <p:xfrm>
          <a:off x="1068946" y="1493950"/>
          <a:ext cx="10339589" cy="53640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18782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1" y="666656"/>
            <a:ext cx="8913813" cy="914400"/>
          </a:xfrm>
        </p:spPr>
        <p:txBody>
          <a:bodyPr/>
          <a:lstStyle/>
          <a:p>
            <a:r>
              <a:rPr lang="en-US" dirty="0" smtClean="0"/>
              <a:t>ALAT</a:t>
            </a:r>
            <a:endParaRPr lang="en-US" dirty="0"/>
          </a:p>
        </p:txBody>
      </p:sp>
      <p:pic>
        <p:nvPicPr>
          <p:cNvPr id="3074" name="Picture 2" descr="http://www.chem-is-try.org/wp-content/migrated_images/analisis/tlc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3638" y="1867437"/>
            <a:ext cx="7251001" cy="4990563"/>
          </a:xfrm>
          <a:prstGeom prst="rect">
            <a:avLst/>
          </a:prstGeom>
        </p:spPr>
        <p:style>
          <a:lnRef idx="2">
            <a:schemeClr val="accent1"/>
          </a:lnRef>
          <a:fillRef idx="1">
            <a:schemeClr val="lt1"/>
          </a:fillRef>
          <a:effectRef idx="0">
            <a:schemeClr val="accent1"/>
          </a:effectRef>
          <a:fontRef idx="minor">
            <a:schemeClr val="dk1"/>
          </a:fontRef>
        </p:style>
      </p:pic>
      <p:pic>
        <p:nvPicPr>
          <p:cNvPr id="4" name="Picture 3" descr="2262600_tlc_chamber.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22515" y="2030595"/>
            <a:ext cx="3870402" cy="4525963"/>
          </a:xfrm>
          <a:prstGeom prst="rect">
            <a:avLst/>
          </a:prstGeom>
        </p:spPr>
      </p:pic>
    </p:spTree>
    <p:extLst>
      <p:ext uri="{BB962C8B-B14F-4D97-AF65-F5344CB8AC3E}">
        <p14:creationId xmlns:p14="http://schemas.microsoft.com/office/powerpoint/2010/main" val="25097952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Cara </a:t>
            </a:r>
            <a:r>
              <a:rPr lang="en-US" dirty="0" err="1" smtClean="0"/>
              <a:t>kerja</a:t>
            </a:r>
            <a:endParaRPr lang="en-US" dirty="0"/>
          </a:p>
        </p:txBody>
      </p:sp>
      <p:graphicFrame>
        <p:nvGraphicFramePr>
          <p:cNvPr id="4" name="Content Placeholder 3"/>
          <p:cNvGraphicFramePr>
            <a:graphicFrameLocks noGrp="1"/>
          </p:cNvGraphicFramePr>
          <p:nvPr>
            <p:ph idx="1"/>
          </p:nvPr>
        </p:nvGraphicFramePr>
        <p:xfrm>
          <a:off x="1981200" y="1600201"/>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456662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PROSES</a:t>
            </a:r>
            <a:endParaRPr lang="en-US" dirty="0"/>
          </a:p>
        </p:txBody>
      </p:sp>
      <p:pic>
        <p:nvPicPr>
          <p:cNvPr id="1026" name="Picture 2" descr="http://www.waters.com/webassets/cms/category/media/other_images/primer_b_%20thinlay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68614" y="2321169"/>
            <a:ext cx="8323385" cy="4310266"/>
          </a:xfrm>
          <a:prstGeom prst="rect">
            <a:avLst/>
          </a:prstGeom>
          <a:noFill/>
        </p:spPr>
      </p:pic>
      <p:pic>
        <p:nvPicPr>
          <p:cNvPr id="5" name="Content Placeholder 4" descr="C:\My Documents\tlc1.jpg"/>
          <p:cNvPicPr>
            <a:picLocks noGrp="1" noChangeAspect="1"/>
          </p:cNvPicPr>
          <p:nvPr>
            <p:ph idx="1"/>
          </p:nvPr>
        </p:nvPicPr>
        <p:blipFill>
          <a:blip r:embed="rId3"/>
          <a:stretch>
            <a:fillRect/>
          </a:stretch>
        </p:blipFill>
        <p:spPr>
          <a:xfrm>
            <a:off x="279967" y="2302102"/>
            <a:ext cx="3222888" cy="4348399"/>
          </a:xfrm>
          <a:prstGeom prst="rect">
            <a:avLst/>
          </a:prstGeom>
          <a:noFill/>
          <a:ln w="9525">
            <a:noFill/>
          </a:ln>
        </p:spPr>
      </p:pic>
      <p:pic>
        <p:nvPicPr>
          <p:cNvPr id="4" name="Picture 3"/>
          <p:cNvPicPr>
            <a:picLocks noChangeAspect="1"/>
          </p:cNvPicPr>
          <p:nvPr/>
        </p:nvPicPr>
        <p:blipFill>
          <a:blip r:embed="rId4"/>
          <a:stretch>
            <a:fillRect/>
          </a:stretch>
        </p:blipFill>
        <p:spPr>
          <a:xfrm>
            <a:off x="3305174" y="50120"/>
            <a:ext cx="8886825" cy="1809750"/>
          </a:xfrm>
          <a:prstGeom prst="rect">
            <a:avLst/>
          </a:prstGeom>
        </p:spPr>
      </p:pic>
    </p:spTree>
    <p:extLst>
      <p:ext uri="{BB962C8B-B14F-4D97-AF65-F5344CB8AC3E}">
        <p14:creationId xmlns:p14="http://schemas.microsoft.com/office/powerpoint/2010/main" val="37388502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Visualisasi</a:t>
            </a:r>
            <a:r>
              <a:rPr lang="en-US" dirty="0" smtClean="0"/>
              <a:t> </a:t>
            </a:r>
            <a:r>
              <a:rPr lang="en-US" dirty="0"/>
              <a:t>N</a:t>
            </a:r>
            <a:r>
              <a:rPr lang="en-US" dirty="0" smtClean="0"/>
              <a:t>oda</a:t>
            </a:r>
            <a:endParaRPr lang="en-US" dirty="0"/>
          </a:p>
        </p:txBody>
      </p:sp>
      <p:pic>
        <p:nvPicPr>
          <p:cNvPr id="4" name="Picture 3" descr="image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69652" y="0"/>
            <a:ext cx="3256188" cy="2938848"/>
          </a:xfrm>
          <a:prstGeom prst="rect">
            <a:avLst/>
          </a:prstGeom>
        </p:spPr>
      </p:pic>
      <p:pic>
        <p:nvPicPr>
          <p:cNvPr id="5" name="Picture 4" descr="imgre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82308" y="2873081"/>
            <a:ext cx="3643532" cy="3693319"/>
          </a:xfrm>
          <a:prstGeom prst="rect">
            <a:avLst/>
          </a:prstGeom>
        </p:spPr>
      </p:pic>
      <p:pic>
        <p:nvPicPr>
          <p:cNvPr id="1026" name="Picture 2" descr="Related imag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7115" y="1852853"/>
            <a:ext cx="4221155" cy="316586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Related image"/>
          <p:cNvPicPr>
            <a:picLocks noGrp="1" noChangeAspect="1" noChangeArrowheads="1"/>
          </p:cNvPicPr>
          <p:nvPr>
            <p:ph idx="1"/>
          </p:nvPr>
        </p:nvPicPr>
        <p:blipFill>
          <a:blip r:embed="rId5">
            <a:extLst>
              <a:ext uri="{28A0092B-C50C-407E-A947-70E740481C1C}">
                <a14:useLocalDpi xmlns:a14="http://schemas.microsoft.com/office/drawing/2010/main" val="0"/>
              </a:ext>
            </a:extLst>
          </a:blip>
          <a:srcRect/>
          <a:stretch>
            <a:fillRect/>
          </a:stretch>
        </p:blipFill>
        <p:spPr bwMode="auto">
          <a:xfrm>
            <a:off x="9121260" y="1965395"/>
            <a:ext cx="2727722" cy="3636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21255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72" name="Oval 62471"/>
          <p:cNvSpPr/>
          <p:nvPr/>
        </p:nvSpPr>
        <p:spPr>
          <a:xfrm>
            <a:off x="8534400" y="2577921"/>
            <a:ext cx="1905000" cy="762000"/>
          </a:xfrm>
          <a:prstGeom prst="ellipse">
            <a:avLst/>
          </a:prstGeom>
          <a:solidFill>
            <a:schemeClr val="accent2"/>
          </a:solidFill>
          <a:ln w="9525" cap="flat" cmpd="sng">
            <a:solidFill>
              <a:schemeClr val="tx1"/>
            </a:solidFill>
            <a:prstDash val="solid"/>
            <a:headEnd type="none" w="med" len="med"/>
            <a:tailEnd type="none" w="med" len="med"/>
          </a:ln>
        </p:spPr>
        <p:txBody>
          <a:bodyPr wrap="none" anchor="ctr"/>
          <a:lstStyle/>
          <a:p>
            <a:pPr algn="ctr"/>
            <a:r>
              <a:rPr sz="2000" b="1" dirty="0">
                <a:latin typeface="Arial" panose="020B0604020202020204" pitchFamily="34" charset="0"/>
              </a:rPr>
              <a:t>Separation</a:t>
            </a:r>
          </a:p>
        </p:txBody>
      </p:sp>
      <p:sp>
        <p:nvSpPr>
          <p:cNvPr id="62474" name="Oval 62473"/>
          <p:cNvSpPr/>
          <p:nvPr/>
        </p:nvSpPr>
        <p:spPr>
          <a:xfrm>
            <a:off x="8610600" y="4267200"/>
            <a:ext cx="1828800" cy="762000"/>
          </a:xfrm>
          <a:prstGeom prst="ellipse">
            <a:avLst/>
          </a:prstGeom>
          <a:solidFill>
            <a:srgbClr val="FF9966"/>
          </a:solidFill>
          <a:ln w="9525" cap="flat" cmpd="sng">
            <a:solidFill>
              <a:schemeClr val="tx1"/>
            </a:solidFill>
            <a:prstDash val="solid"/>
            <a:headEnd type="none" w="med" len="med"/>
            <a:tailEnd type="none" w="med" len="med"/>
          </a:ln>
        </p:spPr>
        <p:txBody>
          <a:bodyPr wrap="none" anchor="ctr"/>
          <a:lstStyle/>
          <a:p>
            <a:pPr algn="ctr"/>
            <a:r>
              <a:rPr sz="2000" b="1">
                <a:latin typeface="Arial" panose="020B0604020202020204" pitchFamily="34" charset="0"/>
              </a:rPr>
              <a:t>Isolation</a:t>
            </a:r>
            <a:endParaRPr b="1">
              <a:latin typeface="Arial" panose="020B0604020202020204" pitchFamily="34" charset="0"/>
            </a:endParaRPr>
          </a:p>
        </p:txBody>
      </p:sp>
      <p:sp>
        <p:nvSpPr>
          <p:cNvPr id="62475" name="Oval 62474"/>
          <p:cNvSpPr/>
          <p:nvPr/>
        </p:nvSpPr>
        <p:spPr>
          <a:xfrm>
            <a:off x="8534400" y="5715000"/>
            <a:ext cx="1981200" cy="762000"/>
          </a:xfrm>
          <a:prstGeom prst="ellipse">
            <a:avLst/>
          </a:prstGeom>
          <a:solidFill>
            <a:srgbClr val="FF9966"/>
          </a:solidFill>
          <a:ln w="9525" cap="flat" cmpd="sng">
            <a:solidFill>
              <a:schemeClr val="tx1"/>
            </a:solidFill>
            <a:prstDash val="solid"/>
            <a:headEnd type="none" w="med" len="med"/>
            <a:tailEnd type="none" w="med" len="med"/>
          </a:ln>
        </p:spPr>
        <p:txBody>
          <a:bodyPr wrap="none" anchor="ctr"/>
          <a:lstStyle/>
          <a:p>
            <a:pPr algn="ctr"/>
            <a:r>
              <a:rPr sz="2000" b="1">
                <a:latin typeface="Arial" panose="020B0604020202020204" pitchFamily="34" charset="0"/>
              </a:rPr>
              <a:t>Identification</a:t>
            </a:r>
            <a:endParaRPr b="1">
              <a:latin typeface="Arial" panose="020B0604020202020204" pitchFamily="34" charset="0"/>
            </a:endParaRPr>
          </a:p>
        </p:txBody>
      </p:sp>
      <p:sp>
        <p:nvSpPr>
          <p:cNvPr id="62476" name="Oval 62475"/>
          <p:cNvSpPr/>
          <p:nvPr/>
        </p:nvSpPr>
        <p:spPr>
          <a:xfrm>
            <a:off x="8534400" y="1066800"/>
            <a:ext cx="1828800" cy="762000"/>
          </a:xfrm>
          <a:prstGeom prst="ellipse">
            <a:avLst/>
          </a:prstGeom>
          <a:solidFill>
            <a:srgbClr val="FF9966"/>
          </a:solidFill>
          <a:ln w="9525" cap="flat" cmpd="sng">
            <a:solidFill>
              <a:schemeClr val="tx1"/>
            </a:solidFill>
            <a:prstDash val="solid"/>
            <a:headEnd type="none" w="med" len="med"/>
            <a:tailEnd type="none" w="med" len="med"/>
          </a:ln>
        </p:spPr>
        <p:txBody>
          <a:bodyPr wrap="none" anchor="ctr"/>
          <a:lstStyle/>
          <a:p>
            <a:pPr algn="ctr"/>
            <a:r>
              <a:rPr sz="2000" b="1">
                <a:latin typeface="Arial" panose="020B0604020202020204" pitchFamily="34" charset="0"/>
              </a:rPr>
              <a:t>Extraction</a:t>
            </a:r>
          </a:p>
        </p:txBody>
      </p:sp>
      <p:sp>
        <p:nvSpPr>
          <p:cNvPr id="62478" name="Rectangle 62477"/>
          <p:cNvSpPr/>
          <p:nvPr/>
        </p:nvSpPr>
        <p:spPr>
          <a:xfrm>
            <a:off x="5638800" y="2057400"/>
            <a:ext cx="2362200" cy="685800"/>
          </a:xfrm>
          <a:prstGeom prst="rect">
            <a:avLst/>
          </a:prstGeom>
          <a:solidFill>
            <a:srgbClr val="66CCFF"/>
          </a:solidFill>
          <a:ln w="9525" cap="flat" cmpd="sng">
            <a:solidFill>
              <a:schemeClr val="tx1"/>
            </a:solidFill>
            <a:prstDash val="solid"/>
            <a:miter/>
            <a:headEnd type="none" w="med" len="med"/>
            <a:tailEnd type="none" w="med" len="med"/>
          </a:ln>
        </p:spPr>
        <p:txBody>
          <a:bodyPr wrap="none" anchor="ctr"/>
          <a:lstStyle/>
          <a:p>
            <a:pPr algn="ctr"/>
            <a:r>
              <a:rPr sz="2200" b="1">
                <a:latin typeface="Arial" panose="020B0604020202020204" pitchFamily="34" charset="0"/>
              </a:rPr>
              <a:t>Crude Extract</a:t>
            </a:r>
            <a:endParaRPr sz="2800" b="1">
              <a:solidFill>
                <a:schemeClr val="tx2"/>
              </a:solidFill>
              <a:latin typeface="Arial" panose="020B0604020202020204" pitchFamily="34" charset="0"/>
            </a:endParaRPr>
          </a:p>
        </p:txBody>
      </p:sp>
      <p:sp>
        <p:nvSpPr>
          <p:cNvPr id="62479" name="Rectangle 62478"/>
          <p:cNvSpPr/>
          <p:nvPr/>
        </p:nvSpPr>
        <p:spPr>
          <a:xfrm>
            <a:off x="5638800" y="3581400"/>
            <a:ext cx="2362200" cy="762000"/>
          </a:xfrm>
          <a:prstGeom prst="rect">
            <a:avLst/>
          </a:prstGeom>
          <a:solidFill>
            <a:srgbClr val="66CCFF"/>
          </a:solidFill>
          <a:ln w="9525" cap="flat" cmpd="sng">
            <a:solidFill>
              <a:schemeClr val="tx1"/>
            </a:solidFill>
            <a:prstDash val="solid"/>
            <a:miter/>
            <a:headEnd type="none" w="med" len="med"/>
            <a:tailEnd type="none" w="med" len="med"/>
          </a:ln>
        </p:spPr>
        <p:txBody>
          <a:bodyPr wrap="none" anchor="ctr"/>
          <a:lstStyle/>
          <a:p>
            <a:pPr algn="ctr"/>
            <a:r>
              <a:rPr sz="2200" b="1">
                <a:latin typeface="Arial" panose="020B0604020202020204" pitchFamily="34" charset="0"/>
              </a:rPr>
              <a:t>Extract Fractions</a:t>
            </a:r>
            <a:endParaRPr sz="2800" b="1">
              <a:latin typeface="Arial" panose="020B0604020202020204" pitchFamily="34" charset="0"/>
            </a:endParaRPr>
          </a:p>
        </p:txBody>
      </p:sp>
      <p:sp>
        <p:nvSpPr>
          <p:cNvPr id="62480" name="Rectangle 62479"/>
          <p:cNvSpPr/>
          <p:nvPr/>
        </p:nvSpPr>
        <p:spPr>
          <a:xfrm>
            <a:off x="5562600" y="5181600"/>
            <a:ext cx="2514600" cy="762000"/>
          </a:xfrm>
          <a:prstGeom prst="rect">
            <a:avLst/>
          </a:prstGeom>
          <a:solidFill>
            <a:srgbClr val="66CCFF"/>
          </a:solidFill>
          <a:ln w="9525" cap="flat" cmpd="sng">
            <a:solidFill>
              <a:schemeClr val="tx1"/>
            </a:solidFill>
            <a:prstDash val="solid"/>
            <a:miter/>
            <a:headEnd type="none" w="med" len="med"/>
            <a:tailEnd type="none" w="med" len="med"/>
          </a:ln>
        </p:spPr>
        <p:txBody>
          <a:bodyPr wrap="none" anchor="ctr"/>
          <a:lstStyle/>
          <a:p>
            <a:pPr algn="ctr"/>
            <a:r>
              <a:rPr sz="2200" b="1">
                <a:latin typeface="Arial" panose="020B0604020202020204" pitchFamily="34" charset="0"/>
              </a:rPr>
              <a:t>Pure Compounds</a:t>
            </a:r>
            <a:endParaRPr sz="2800" b="1">
              <a:latin typeface="Arial" panose="020B0604020202020204" pitchFamily="34" charset="0"/>
            </a:endParaRPr>
          </a:p>
        </p:txBody>
      </p:sp>
      <p:sp>
        <p:nvSpPr>
          <p:cNvPr id="62481" name="Rectangle 62480"/>
          <p:cNvSpPr/>
          <p:nvPr/>
        </p:nvSpPr>
        <p:spPr>
          <a:xfrm>
            <a:off x="5638800" y="609600"/>
            <a:ext cx="2362200" cy="762000"/>
          </a:xfrm>
          <a:prstGeom prst="rect">
            <a:avLst/>
          </a:prstGeom>
          <a:solidFill>
            <a:srgbClr val="66CCFF"/>
          </a:solidFill>
          <a:ln w="9525" cap="flat" cmpd="sng">
            <a:solidFill>
              <a:schemeClr val="tx1"/>
            </a:solidFill>
            <a:prstDash val="solid"/>
            <a:miter/>
            <a:headEnd type="none" w="med" len="med"/>
            <a:tailEnd type="none" w="med" len="med"/>
          </a:ln>
        </p:spPr>
        <p:txBody>
          <a:bodyPr wrap="none" anchor="ctr"/>
          <a:lstStyle/>
          <a:p>
            <a:pPr algn="ctr"/>
            <a:r>
              <a:rPr sz="2200" b="1" err="1">
                <a:latin typeface="Arial" panose="020B0604020202020204" pitchFamily="34" charset="0"/>
              </a:rPr>
              <a:t>Biomass</a:t>
            </a:r>
            <a:endParaRPr sz="2200" b="1">
              <a:latin typeface="Arial" panose="020B0604020202020204" pitchFamily="34" charset="0"/>
            </a:endParaRPr>
          </a:p>
        </p:txBody>
      </p:sp>
      <p:sp>
        <p:nvSpPr>
          <p:cNvPr id="62489" name="Oval 62488"/>
          <p:cNvSpPr/>
          <p:nvPr/>
        </p:nvSpPr>
        <p:spPr>
          <a:xfrm>
            <a:off x="2743200" y="5029200"/>
            <a:ext cx="2286000" cy="1295400"/>
          </a:xfrm>
          <a:prstGeom prst="ellipse">
            <a:avLst/>
          </a:prstGeom>
          <a:solidFill>
            <a:srgbClr val="CCFFCC"/>
          </a:solidFill>
          <a:ln w="9525" cap="flat" cmpd="sng">
            <a:solidFill>
              <a:schemeClr val="tx1"/>
            </a:solidFill>
            <a:prstDash val="solid"/>
            <a:headEnd type="none" w="med" len="med"/>
            <a:tailEnd type="none" w="med" len="med"/>
          </a:ln>
        </p:spPr>
        <p:txBody>
          <a:bodyPr wrap="none" anchor="ctr"/>
          <a:lstStyle/>
          <a:p>
            <a:pPr algn="ctr"/>
            <a:r>
              <a:rPr sz="2000" b="1">
                <a:solidFill>
                  <a:schemeClr val="bg1">
                    <a:lumMod val="65000"/>
                    <a:lumOff val="35000"/>
                  </a:schemeClr>
                </a:solidFill>
                <a:latin typeface="Arial" panose="020B0604020202020204" pitchFamily="34" charset="0"/>
              </a:rPr>
              <a:t>Active </a:t>
            </a:r>
          </a:p>
          <a:p>
            <a:pPr algn="ctr"/>
            <a:r>
              <a:rPr sz="2000" b="1">
                <a:solidFill>
                  <a:schemeClr val="bg1">
                    <a:lumMod val="65000"/>
                    <a:lumOff val="35000"/>
                  </a:schemeClr>
                </a:solidFill>
                <a:latin typeface="Arial" panose="020B0604020202020204" pitchFamily="34" charset="0"/>
              </a:rPr>
              <a:t>Lead Compound</a:t>
            </a:r>
            <a:endParaRPr sz="1600">
              <a:solidFill>
                <a:schemeClr val="bg1">
                  <a:lumMod val="65000"/>
                  <a:lumOff val="35000"/>
                </a:schemeClr>
              </a:solidFill>
              <a:latin typeface="Arial" panose="020B0604020202020204" pitchFamily="34" charset="0"/>
            </a:endParaRPr>
          </a:p>
        </p:txBody>
      </p:sp>
      <p:sp>
        <p:nvSpPr>
          <p:cNvPr id="62490" name="Text Box 62489"/>
          <p:cNvSpPr txBox="1"/>
          <p:nvPr/>
        </p:nvSpPr>
        <p:spPr>
          <a:xfrm>
            <a:off x="2651125" y="4556125"/>
            <a:ext cx="184150" cy="336550"/>
          </a:xfrm>
          <a:prstGeom prst="rect">
            <a:avLst/>
          </a:prstGeom>
          <a:noFill/>
          <a:ln w="9525">
            <a:noFill/>
          </a:ln>
        </p:spPr>
        <p:txBody>
          <a:bodyPr wrap="none" anchor="t">
            <a:spAutoFit/>
          </a:bodyPr>
          <a:lstStyle/>
          <a:p>
            <a:endParaRPr sz="1600" dirty="0">
              <a:latin typeface="Arial" panose="020B0604020202020204" pitchFamily="34" charset="0"/>
            </a:endParaRPr>
          </a:p>
        </p:txBody>
      </p:sp>
      <p:sp>
        <p:nvSpPr>
          <p:cNvPr id="62491" name="Straight Connector 62490"/>
          <p:cNvSpPr/>
          <p:nvPr/>
        </p:nvSpPr>
        <p:spPr>
          <a:xfrm flipH="1">
            <a:off x="4953000" y="2514600"/>
            <a:ext cx="533400" cy="228600"/>
          </a:xfrm>
          <a:prstGeom prst="line">
            <a:avLst/>
          </a:prstGeom>
          <a:ln w="28575" cap="flat" cmpd="sng">
            <a:solidFill>
              <a:schemeClr val="tx1"/>
            </a:solidFill>
            <a:prstDash val="solid"/>
            <a:headEnd type="none" w="med" len="med"/>
            <a:tailEnd type="triangle" w="med" len="med"/>
          </a:ln>
        </p:spPr>
      </p:sp>
      <p:sp>
        <p:nvSpPr>
          <p:cNvPr id="62492" name="Straight Connector 62491"/>
          <p:cNvSpPr/>
          <p:nvPr/>
        </p:nvSpPr>
        <p:spPr>
          <a:xfrm>
            <a:off x="4800600" y="3733800"/>
            <a:ext cx="762000" cy="1371600"/>
          </a:xfrm>
          <a:prstGeom prst="line">
            <a:avLst/>
          </a:prstGeom>
          <a:ln w="28575" cap="flat" cmpd="sng">
            <a:solidFill>
              <a:schemeClr val="tx1"/>
            </a:solidFill>
            <a:prstDash val="solid"/>
            <a:headEnd type="triangle" w="med" len="med"/>
            <a:tailEnd type="none" w="med" len="med"/>
          </a:ln>
        </p:spPr>
      </p:sp>
      <p:sp>
        <p:nvSpPr>
          <p:cNvPr id="62494" name="Straight Connector 62493"/>
          <p:cNvSpPr/>
          <p:nvPr/>
        </p:nvSpPr>
        <p:spPr>
          <a:xfrm>
            <a:off x="8153400" y="838200"/>
            <a:ext cx="457200" cy="304800"/>
          </a:xfrm>
          <a:prstGeom prst="line">
            <a:avLst/>
          </a:prstGeom>
          <a:ln w="28575" cap="flat" cmpd="sng">
            <a:solidFill>
              <a:schemeClr val="tx1"/>
            </a:solidFill>
            <a:prstDash val="solid"/>
            <a:headEnd type="none" w="med" len="med"/>
            <a:tailEnd type="triangle" w="med" len="med"/>
          </a:ln>
        </p:spPr>
      </p:sp>
      <p:sp>
        <p:nvSpPr>
          <p:cNvPr id="62495" name="Straight Connector 62494"/>
          <p:cNvSpPr/>
          <p:nvPr/>
        </p:nvSpPr>
        <p:spPr>
          <a:xfrm>
            <a:off x="8077200" y="2438400"/>
            <a:ext cx="457200" cy="304800"/>
          </a:xfrm>
          <a:prstGeom prst="line">
            <a:avLst/>
          </a:prstGeom>
          <a:ln w="28575" cap="flat" cmpd="sng">
            <a:solidFill>
              <a:schemeClr val="tx1"/>
            </a:solidFill>
            <a:prstDash val="solid"/>
            <a:headEnd type="none" w="med" len="med"/>
            <a:tailEnd type="triangle" w="med" len="med"/>
          </a:ln>
        </p:spPr>
      </p:sp>
      <p:sp>
        <p:nvSpPr>
          <p:cNvPr id="62496" name="Straight Connector 62495"/>
          <p:cNvSpPr/>
          <p:nvPr/>
        </p:nvSpPr>
        <p:spPr>
          <a:xfrm>
            <a:off x="8153400" y="4114800"/>
            <a:ext cx="457200" cy="304800"/>
          </a:xfrm>
          <a:prstGeom prst="line">
            <a:avLst/>
          </a:prstGeom>
          <a:ln w="28575" cap="flat" cmpd="sng">
            <a:solidFill>
              <a:schemeClr val="tx1"/>
            </a:solidFill>
            <a:prstDash val="solid"/>
            <a:headEnd type="none" w="med" len="med"/>
            <a:tailEnd type="triangle" w="med" len="med"/>
          </a:ln>
        </p:spPr>
      </p:sp>
      <p:sp>
        <p:nvSpPr>
          <p:cNvPr id="62497" name="Straight Connector 62496"/>
          <p:cNvSpPr/>
          <p:nvPr/>
        </p:nvSpPr>
        <p:spPr>
          <a:xfrm>
            <a:off x="8153400" y="5486400"/>
            <a:ext cx="457200" cy="304800"/>
          </a:xfrm>
          <a:prstGeom prst="line">
            <a:avLst/>
          </a:prstGeom>
          <a:ln w="28575" cap="flat" cmpd="sng">
            <a:solidFill>
              <a:schemeClr val="tx1"/>
            </a:solidFill>
            <a:prstDash val="solid"/>
            <a:headEnd type="none" w="med" len="med"/>
            <a:tailEnd type="triangle" w="med" len="med"/>
          </a:ln>
        </p:spPr>
      </p:sp>
      <p:sp>
        <p:nvSpPr>
          <p:cNvPr id="62498" name="Straight Connector 62497"/>
          <p:cNvSpPr/>
          <p:nvPr/>
        </p:nvSpPr>
        <p:spPr>
          <a:xfrm flipH="1">
            <a:off x="8153400" y="1752600"/>
            <a:ext cx="381000" cy="381000"/>
          </a:xfrm>
          <a:prstGeom prst="line">
            <a:avLst/>
          </a:prstGeom>
          <a:ln w="28575" cap="flat" cmpd="sng">
            <a:solidFill>
              <a:schemeClr val="tx1"/>
            </a:solidFill>
            <a:prstDash val="solid"/>
            <a:headEnd type="none" w="med" len="med"/>
            <a:tailEnd type="triangle" w="med" len="med"/>
          </a:ln>
        </p:spPr>
      </p:sp>
      <p:sp>
        <p:nvSpPr>
          <p:cNvPr id="62499" name="Straight Connector 62498"/>
          <p:cNvSpPr/>
          <p:nvPr/>
        </p:nvSpPr>
        <p:spPr>
          <a:xfrm flipH="1">
            <a:off x="8153400" y="3352800"/>
            <a:ext cx="381000" cy="381000"/>
          </a:xfrm>
          <a:prstGeom prst="line">
            <a:avLst/>
          </a:prstGeom>
          <a:ln w="28575" cap="flat" cmpd="sng">
            <a:solidFill>
              <a:schemeClr val="tx1"/>
            </a:solidFill>
            <a:prstDash val="solid"/>
            <a:headEnd type="none" w="med" len="med"/>
            <a:tailEnd type="triangle" w="med" len="med"/>
          </a:ln>
        </p:spPr>
      </p:sp>
      <p:sp>
        <p:nvSpPr>
          <p:cNvPr id="62500" name="Straight Connector 62499"/>
          <p:cNvSpPr/>
          <p:nvPr/>
        </p:nvSpPr>
        <p:spPr>
          <a:xfrm flipH="1">
            <a:off x="8229600" y="4876800"/>
            <a:ext cx="381000" cy="381000"/>
          </a:xfrm>
          <a:prstGeom prst="line">
            <a:avLst/>
          </a:prstGeom>
          <a:ln w="28575" cap="flat" cmpd="sng">
            <a:solidFill>
              <a:schemeClr val="tx1"/>
            </a:solidFill>
            <a:prstDash val="solid"/>
            <a:headEnd type="none" w="med" len="med"/>
            <a:tailEnd type="triangle" w="med" len="med"/>
          </a:ln>
        </p:spPr>
      </p:sp>
      <p:sp>
        <p:nvSpPr>
          <p:cNvPr id="62501" name="Straight Connector 62500"/>
          <p:cNvSpPr/>
          <p:nvPr/>
        </p:nvSpPr>
        <p:spPr>
          <a:xfrm flipH="1" flipV="1">
            <a:off x="5029200" y="3200400"/>
            <a:ext cx="533400" cy="304800"/>
          </a:xfrm>
          <a:prstGeom prst="line">
            <a:avLst/>
          </a:prstGeom>
          <a:ln w="28575" cap="flat" cmpd="sng">
            <a:solidFill>
              <a:schemeClr val="tx1"/>
            </a:solidFill>
            <a:prstDash val="solid"/>
            <a:headEnd type="none" w="med" len="med"/>
            <a:tailEnd type="triangle" w="med" len="med"/>
          </a:ln>
        </p:spPr>
      </p:sp>
      <p:sp>
        <p:nvSpPr>
          <p:cNvPr id="62502" name="Oval 62501"/>
          <p:cNvSpPr/>
          <p:nvPr/>
        </p:nvSpPr>
        <p:spPr>
          <a:xfrm>
            <a:off x="2514600" y="2286000"/>
            <a:ext cx="2438400" cy="1447800"/>
          </a:xfrm>
          <a:prstGeom prst="ellipse">
            <a:avLst/>
          </a:prstGeom>
          <a:solidFill>
            <a:srgbClr val="FFFFCC"/>
          </a:solidFill>
          <a:ln w="9525" cap="flat" cmpd="sng">
            <a:solidFill>
              <a:schemeClr val="tx1"/>
            </a:solidFill>
            <a:prstDash val="solid"/>
            <a:headEnd type="none" w="med" len="med"/>
            <a:tailEnd type="none" w="med" len="med"/>
          </a:ln>
        </p:spPr>
        <p:txBody>
          <a:bodyPr wrap="none" anchor="ctr"/>
          <a:lstStyle/>
          <a:p>
            <a:pPr algn="ctr"/>
            <a:r>
              <a:rPr sz="2000" b="1" dirty="0">
                <a:solidFill>
                  <a:schemeClr val="bg1">
                    <a:lumMod val="65000"/>
                    <a:lumOff val="35000"/>
                  </a:schemeClr>
                </a:solidFill>
                <a:latin typeface="Arial" panose="020B0604020202020204" pitchFamily="34" charset="0"/>
              </a:rPr>
              <a:t>Determination of </a:t>
            </a:r>
          </a:p>
          <a:p>
            <a:pPr algn="ctr"/>
            <a:r>
              <a:rPr sz="2000" b="1" dirty="0">
                <a:solidFill>
                  <a:schemeClr val="bg1">
                    <a:lumMod val="65000"/>
                    <a:lumOff val="35000"/>
                  </a:schemeClr>
                </a:solidFill>
                <a:latin typeface="Arial" panose="020B0604020202020204" pitchFamily="34" charset="0"/>
              </a:rPr>
              <a:t>Biological Activity</a:t>
            </a:r>
          </a:p>
          <a:p>
            <a:pPr algn="ctr"/>
            <a:endParaRPr sz="1600" dirty="0">
              <a:solidFill>
                <a:schemeClr val="bg1">
                  <a:lumMod val="65000"/>
                  <a:lumOff val="35000"/>
                </a:schemeClr>
              </a:solidFill>
              <a:latin typeface="Arial" panose="020B0604020202020204" pitchFamily="34" charset="0"/>
            </a:endParaRPr>
          </a:p>
        </p:txBody>
      </p:sp>
      <p:sp>
        <p:nvSpPr>
          <p:cNvPr id="62503" name="Straight Connector 62502"/>
          <p:cNvSpPr/>
          <p:nvPr/>
        </p:nvSpPr>
        <p:spPr>
          <a:xfrm>
            <a:off x="3810000" y="3886200"/>
            <a:ext cx="0" cy="990600"/>
          </a:xfrm>
          <a:prstGeom prst="line">
            <a:avLst/>
          </a:prstGeom>
          <a:ln w="28575" cap="flat" cmpd="sng">
            <a:solidFill>
              <a:schemeClr val="tx1"/>
            </a:solidFill>
            <a:prstDash val="solid"/>
            <a:headEnd type="none" w="med" len="med"/>
            <a:tailEnd type="triangle" w="med" len="med"/>
          </a:ln>
        </p:spPr>
      </p:sp>
    </p:spTree>
    <p:extLst>
      <p:ext uri="{BB962C8B-B14F-4D97-AF65-F5344CB8AC3E}">
        <p14:creationId xmlns:p14="http://schemas.microsoft.com/office/powerpoint/2010/main" val="42214626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mph" presetSubtype="0" fill="remove" grpId="0" nodeType="withEffect">
                                  <p:stCondLst>
                                    <p:cond delay="0"/>
                                  </p:stCondLst>
                                  <p:childTnLst>
                                    <p:animClr clrSpc="rgb" dir="cw">
                                      <p:cBhvr override="childStyle">
                                        <p:cTn id="6" dur="375" autoRev="1" fill="remove"/>
                                        <p:tgtEl>
                                          <p:spTgt spid="62472"/>
                                        </p:tgtEl>
                                        <p:attrNameLst>
                                          <p:attrName>style.color</p:attrName>
                                        </p:attrNameLst>
                                      </p:cBhvr>
                                      <p:to>
                                        <a:schemeClr val="bg1"/>
                                      </p:to>
                                    </p:animClr>
                                    <p:animClr clrSpc="rgb" dir="cw">
                                      <p:cBhvr>
                                        <p:cTn id="7" dur="375" autoRev="1" fill="remove"/>
                                        <p:tgtEl>
                                          <p:spTgt spid="62472"/>
                                        </p:tgtEl>
                                        <p:attrNameLst>
                                          <p:attrName>fillcolor</p:attrName>
                                        </p:attrNameLst>
                                      </p:cBhvr>
                                      <p:to>
                                        <a:schemeClr val="bg1"/>
                                      </p:to>
                                    </p:animClr>
                                    <p:set>
                                      <p:cBhvr>
                                        <p:cTn id="8" dur="375" autoRev="1" fill="remove"/>
                                        <p:tgtEl>
                                          <p:spTgt spid="62472"/>
                                        </p:tgtEl>
                                        <p:attrNameLst>
                                          <p:attrName>fill.type</p:attrName>
                                        </p:attrNameLst>
                                      </p:cBhvr>
                                      <p:to>
                                        <p:strVal val="solid"/>
                                      </p:to>
                                    </p:set>
                                    <p:set>
                                      <p:cBhvr>
                                        <p:cTn id="9" dur="375" autoRev="1" fill="remove"/>
                                        <p:tgtEl>
                                          <p:spTgt spid="62472"/>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7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Nilai</a:t>
            </a:r>
            <a:r>
              <a:rPr lang="en-US" dirty="0" smtClean="0"/>
              <a:t> </a:t>
            </a:r>
            <a:r>
              <a:rPr lang="en-US" dirty="0" err="1" smtClean="0"/>
              <a:t>Rf</a:t>
            </a:r>
            <a:endParaRPr lang="en-US" dirty="0"/>
          </a:p>
        </p:txBody>
      </p:sp>
      <p:pic>
        <p:nvPicPr>
          <p:cNvPr id="4" name="Content Placeholder 3" descr="Screen Shot 2015-06-19 at 9.30.23 PM.png"/>
          <p:cNvPicPr>
            <a:picLocks noGrp="1" noChangeAspect="1"/>
          </p:cNvPicPr>
          <p:nvPr>
            <p:ph idx="1"/>
          </p:nvPr>
        </p:nvPicPr>
        <p:blipFill>
          <a:blip r:embed="rId2">
            <a:extLst>
              <a:ext uri="{28A0092B-C50C-407E-A947-70E740481C1C}">
                <a14:useLocalDpi xmlns:a14="http://schemas.microsoft.com/office/drawing/2010/main" val="0"/>
              </a:ext>
            </a:extLst>
          </a:blip>
          <a:srcRect t="-1619" b="-1619"/>
          <a:stretch>
            <a:fillRect/>
          </a:stretch>
        </p:blipFill>
        <p:spPr>
          <a:xfrm>
            <a:off x="810000" y="1546875"/>
            <a:ext cx="6996267" cy="5435962"/>
          </a:xfrm>
        </p:spPr>
      </p:pic>
      <p:pic>
        <p:nvPicPr>
          <p:cNvPr id="5" name="Picture 4" descr="Screen Shot 2015-06-19 at 9.46.29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06266" y="1893798"/>
            <a:ext cx="3401729" cy="933808"/>
          </a:xfrm>
          <a:prstGeom prst="rect">
            <a:avLst/>
          </a:prstGeom>
        </p:spPr>
      </p:pic>
    </p:spTree>
    <p:extLst>
      <p:ext uri="{BB962C8B-B14F-4D97-AF65-F5344CB8AC3E}">
        <p14:creationId xmlns:p14="http://schemas.microsoft.com/office/powerpoint/2010/main" val="38562462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Isolasi</a:t>
            </a:r>
            <a:r>
              <a:rPr lang="en-US" dirty="0" smtClean="0"/>
              <a:t> </a:t>
            </a:r>
            <a:r>
              <a:rPr lang="en-US" dirty="0" err="1" smtClean="0"/>
              <a:t>komponen</a:t>
            </a:r>
            <a:r>
              <a:rPr lang="en-US" dirty="0" smtClean="0"/>
              <a:t> </a:t>
            </a:r>
            <a:r>
              <a:rPr lang="en-US" dirty="0" err="1" smtClean="0"/>
              <a:t>campuran</a:t>
            </a:r>
            <a:r>
              <a:rPr lang="en-US" dirty="0" smtClean="0"/>
              <a:t>	</a:t>
            </a:r>
            <a:endParaRPr lang="en-US" dirty="0"/>
          </a:p>
        </p:txBody>
      </p:sp>
      <p:sp>
        <p:nvSpPr>
          <p:cNvPr id="3" name="Content Placeholder 2"/>
          <p:cNvSpPr>
            <a:spLocks noGrp="1"/>
          </p:cNvSpPr>
          <p:nvPr>
            <p:ph idx="1"/>
          </p:nvPr>
        </p:nvSpPr>
        <p:spPr/>
        <p:txBody>
          <a:bodyPr>
            <a:normAutofit/>
          </a:bodyPr>
          <a:lstStyle/>
          <a:p>
            <a:r>
              <a:rPr lang="en-US" sz="2800" dirty="0" err="1" smtClean="0"/>
              <a:t>Bercak</a:t>
            </a:r>
            <a:r>
              <a:rPr lang="en-US" sz="2800" dirty="0" smtClean="0"/>
              <a:t> </a:t>
            </a:r>
            <a:r>
              <a:rPr lang="en-US" sz="2800" dirty="0" err="1" smtClean="0"/>
              <a:t>disedot</a:t>
            </a:r>
            <a:r>
              <a:rPr lang="en-US" sz="2800" dirty="0" smtClean="0"/>
              <a:t> </a:t>
            </a:r>
            <a:r>
              <a:rPr lang="en-US" sz="2800" dirty="0" err="1" smtClean="0"/>
              <a:t>dengan</a:t>
            </a:r>
            <a:r>
              <a:rPr lang="en-US" sz="2800" dirty="0" smtClean="0"/>
              <a:t> </a:t>
            </a:r>
            <a:r>
              <a:rPr lang="en-US" sz="2800" dirty="0" err="1" smtClean="0"/>
              <a:t>vakum</a:t>
            </a:r>
            <a:r>
              <a:rPr lang="en-US" sz="2800" dirty="0" smtClean="0"/>
              <a:t> (</a:t>
            </a:r>
            <a:r>
              <a:rPr lang="en-US" sz="2800" dirty="0" err="1" smtClean="0"/>
              <a:t>craig</a:t>
            </a:r>
            <a:r>
              <a:rPr lang="en-US" sz="2800" dirty="0" smtClean="0"/>
              <a:t> tube) </a:t>
            </a:r>
            <a:r>
              <a:rPr lang="en-US" sz="2800" dirty="0" err="1" smtClean="0"/>
              <a:t>lalu</a:t>
            </a:r>
            <a:r>
              <a:rPr lang="en-US" sz="2800" dirty="0" smtClean="0"/>
              <a:t> </a:t>
            </a:r>
            <a:r>
              <a:rPr lang="en-US" sz="2800" dirty="0" err="1" smtClean="0"/>
              <a:t>disari</a:t>
            </a:r>
            <a:endParaRPr lang="en-US" sz="2800" dirty="0" smtClean="0"/>
          </a:p>
          <a:p>
            <a:r>
              <a:rPr lang="en-US" sz="2800" dirty="0" err="1" smtClean="0"/>
              <a:t>Dikorek</a:t>
            </a:r>
            <a:r>
              <a:rPr lang="en-US" sz="2800" dirty="0" smtClean="0"/>
              <a:t> </a:t>
            </a:r>
            <a:r>
              <a:rPr lang="en-US" sz="2800" dirty="0" err="1" smtClean="0"/>
              <a:t>dengan</a:t>
            </a:r>
            <a:r>
              <a:rPr lang="en-US" sz="2800" dirty="0" smtClean="0"/>
              <a:t> spatula, </a:t>
            </a:r>
            <a:r>
              <a:rPr lang="en-US" sz="2800" dirty="0" err="1" smtClean="0"/>
              <a:t>disari</a:t>
            </a:r>
            <a:r>
              <a:rPr lang="en-US" sz="2800" dirty="0" smtClean="0"/>
              <a:t> </a:t>
            </a:r>
            <a:r>
              <a:rPr lang="en-US" sz="2800" dirty="0" err="1" smtClean="0"/>
              <a:t>dengan</a:t>
            </a:r>
            <a:r>
              <a:rPr lang="en-US" sz="2800" dirty="0" smtClean="0"/>
              <a:t> </a:t>
            </a:r>
            <a:r>
              <a:rPr lang="en-US" sz="2800" dirty="0" err="1" smtClean="0"/>
              <a:t>pelarut</a:t>
            </a:r>
            <a:r>
              <a:rPr lang="en-US" sz="2800" dirty="0" smtClean="0"/>
              <a:t> polar, </a:t>
            </a:r>
            <a:r>
              <a:rPr lang="en-US" sz="2800" dirty="0" err="1" smtClean="0"/>
              <a:t>disaring</a:t>
            </a:r>
            <a:r>
              <a:rPr lang="en-US" sz="2800" dirty="0" smtClean="0"/>
              <a:t> </a:t>
            </a:r>
            <a:r>
              <a:rPr lang="en-US" sz="2800" dirty="0" err="1" smtClean="0"/>
              <a:t>dengan</a:t>
            </a:r>
            <a:r>
              <a:rPr lang="en-US" sz="2800" dirty="0" smtClean="0"/>
              <a:t> </a:t>
            </a:r>
            <a:r>
              <a:rPr lang="en-US" sz="2800" dirty="0" err="1" smtClean="0"/>
              <a:t>gelas</a:t>
            </a:r>
            <a:r>
              <a:rPr lang="en-US" sz="2800" dirty="0" smtClean="0"/>
              <a:t> sinter</a:t>
            </a:r>
            <a:endParaRPr lang="en-US" sz="2800" dirty="0"/>
          </a:p>
        </p:txBody>
      </p:sp>
    </p:spTree>
    <p:extLst>
      <p:ext uri="{BB962C8B-B14F-4D97-AF65-F5344CB8AC3E}">
        <p14:creationId xmlns:p14="http://schemas.microsoft.com/office/powerpoint/2010/main" val="26031254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Analisa</a:t>
            </a:r>
            <a:r>
              <a:rPr lang="en-US" dirty="0" smtClean="0"/>
              <a:t> </a:t>
            </a:r>
            <a:r>
              <a:rPr lang="en-US" dirty="0" err="1" smtClean="0"/>
              <a:t>kuantitatif</a:t>
            </a:r>
            <a:r>
              <a:rPr lang="en-US" dirty="0" smtClean="0"/>
              <a:t>	</a:t>
            </a:r>
            <a:endParaRPr lang="en-US" dirty="0"/>
          </a:p>
        </p:txBody>
      </p:sp>
      <p:sp>
        <p:nvSpPr>
          <p:cNvPr id="3" name="Content Placeholder 2"/>
          <p:cNvSpPr>
            <a:spLocks noGrp="1"/>
          </p:cNvSpPr>
          <p:nvPr>
            <p:ph idx="1"/>
          </p:nvPr>
        </p:nvSpPr>
        <p:spPr>
          <a:xfrm>
            <a:off x="810000" y="1645512"/>
            <a:ext cx="10843405" cy="4164445"/>
          </a:xfrm>
        </p:spPr>
        <p:txBody>
          <a:bodyPr>
            <a:normAutofit/>
          </a:bodyPr>
          <a:lstStyle/>
          <a:p>
            <a:r>
              <a:rPr lang="en-US" sz="2800" dirty="0" err="1" smtClean="0"/>
              <a:t>Grafik</a:t>
            </a:r>
            <a:r>
              <a:rPr lang="en-US" sz="2800" dirty="0" smtClean="0"/>
              <a:t> log </a:t>
            </a:r>
            <a:r>
              <a:rPr lang="en-US" sz="2800" dirty="0" err="1" smtClean="0"/>
              <a:t>konsentrasi</a:t>
            </a:r>
            <a:r>
              <a:rPr lang="en-US" sz="2800" dirty="0" smtClean="0"/>
              <a:t> </a:t>
            </a:r>
            <a:r>
              <a:rPr lang="en-US" sz="2800" dirty="0" err="1" smtClean="0"/>
              <a:t>dengan</a:t>
            </a:r>
            <a:r>
              <a:rPr lang="en-US" sz="2800" dirty="0" smtClean="0"/>
              <a:t> area </a:t>
            </a:r>
            <a:r>
              <a:rPr lang="en-US" sz="2800" dirty="0" err="1" smtClean="0"/>
              <a:t>bercak</a:t>
            </a:r>
            <a:r>
              <a:rPr lang="en-US" sz="2800" dirty="0"/>
              <a:t> </a:t>
            </a:r>
            <a:r>
              <a:rPr lang="en-US" sz="2800" dirty="0" err="1" smtClean="0"/>
              <a:t>menggunakan</a:t>
            </a:r>
            <a:r>
              <a:rPr lang="en-US" sz="2800" dirty="0" smtClean="0"/>
              <a:t> </a:t>
            </a:r>
            <a:r>
              <a:rPr lang="en-US" sz="2800" dirty="0" err="1" smtClean="0"/>
              <a:t>fotodensitometer</a:t>
            </a:r>
            <a:endParaRPr lang="en-US" sz="2800" dirty="0" smtClean="0"/>
          </a:p>
          <a:p>
            <a:r>
              <a:rPr lang="en-US" sz="2800" dirty="0" err="1" smtClean="0"/>
              <a:t>Bercak</a:t>
            </a:r>
            <a:r>
              <a:rPr lang="en-US" sz="2800" dirty="0" smtClean="0"/>
              <a:t> </a:t>
            </a:r>
            <a:r>
              <a:rPr lang="en-US" sz="2800" dirty="0" err="1" smtClean="0"/>
              <a:t>diisolasi</a:t>
            </a:r>
            <a:r>
              <a:rPr lang="en-US" sz="2800" dirty="0" smtClean="0"/>
              <a:t> </a:t>
            </a:r>
            <a:r>
              <a:rPr lang="en-US" sz="2800" dirty="0" err="1" smtClean="0"/>
              <a:t>lalu</a:t>
            </a:r>
            <a:r>
              <a:rPr lang="en-US" sz="2800" dirty="0" smtClean="0"/>
              <a:t> sari yang </a:t>
            </a:r>
            <a:r>
              <a:rPr lang="en-US" sz="2800" dirty="0" err="1" smtClean="0"/>
              <a:t>diperoleh</a:t>
            </a:r>
            <a:r>
              <a:rPr lang="en-US" sz="2800" dirty="0" smtClean="0"/>
              <a:t> </a:t>
            </a:r>
            <a:r>
              <a:rPr lang="en-US" sz="2800" dirty="0" err="1" smtClean="0"/>
              <a:t>ditetapkan</a:t>
            </a:r>
            <a:r>
              <a:rPr lang="en-US" sz="2800" dirty="0" smtClean="0"/>
              <a:t> </a:t>
            </a:r>
            <a:r>
              <a:rPr lang="en-US" sz="2800" dirty="0" err="1" smtClean="0"/>
              <a:t>secara</a:t>
            </a:r>
            <a:r>
              <a:rPr lang="en-US" sz="2800" dirty="0" smtClean="0"/>
              <a:t> </a:t>
            </a:r>
            <a:r>
              <a:rPr lang="en-US" sz="2800" dirty="0" err="1" smtClean="0"/>
              <a:t>spektrofotometri</a:t>
            </a:r>
            <a:endParaRPr lang="en-US" sz="2800" dirty="0"/>
          </a:p>
        </p:txBody>
      </p:sp>
    </p:spTree>
    <p:extLst>
      <p:ext uri="{BB962C8B-B14F-4D97-AF65-F5344CB8AC3E}">
        <p14:creationId xmlns:p14="http://schemas.microsoft.com/office/powerpoint/2010/main" val="26765199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Kelebihan</a:t>
            </a:r>
            <a:r>
              <a:rPr lang="en-US" dirty="0" smtClean="0"/>
              <a:t>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29284252"/>
              </p:ext>
            </p:extLst>
          </p:nvPr>
        </p:nvGraphicFramePr>
        <p:xfrm>
          <a:off x="810000" y="1428507"/>
          <a:ext cx="10880252" cy="52504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932474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Kekurangan</a:t>
            </a:r>
            <a:endParaRPr lang="en-US" dirty="0"/>
          </a:p>
        </p:txBody>
      </p:sp>
      <p:sp>
        <p:nvSpPr>
          <p:cNvPr id="3" name="Content Placeholder 2"/>
          <p:cNvSpPr>
            <a:spLocks noGrp="1"/>
          </p:cNvSpPr>
          <p:nvPr>
            <p:ph idx="1"/>
          </p:nvPr>
        </p:nvSpPr>
        <p:spPr/>
        <p:txBody>
          <a:bodyPr/>
          <a:lstStyle/>
          <a:p>
            <a:r>
              <a:rPr lang="en-US" dirty="0" err="1" smtClean="0"/>
              <a:t>Tidak</a:t>
            </a:r>
            <a:r>
              <a:rPr lang="en-US" dirty="0" smtClean="0"/>
              <a:t> </a:t>
            </a:r>
            <a:r>
              <a:rPr lang="en-US" dirty="0" err="1" smtClean="0"/>
              <a:t>bisa</a:t>
            </a:r>
            <a:r>
              <a:rPr lang="en-US" dirty="0" smtClean="0"/>
              <a:t> </a:t>
            </a:r>
            <a:r>
              <a:rPr lang="en-US" dirty="0" err="1" smtClean="0"/>
              <a:t>digunakan</a:t>
            </a:r>
            <a:r>
              <a:rPr lang="en-US" dirty="0" smtClean="0"/>
              <a:t> </a:t>
            </a:r>
            <a:r>
              <a:rPr lang="en-US" dirty="0" err="1" smtClean="0"/>
              <a:t>untuk</a:t>
            </a:r>
            <a:r>
              <a:rPr lang="en-US" dirty="0" smtClean="0"/>
              <a:t> </a:t>
            </a:r>
            <a:r>
              <a:rPr lang="en-US" dirty="0" err="1" smtClean="0"/>
              <a:t>senyawa</a:t>
            </a:r>
            <a:r>
              <a:rPr lang="en-US" dirty="0" smtClean="0"/>
              <a:t> </a:t>
            </a:r>
            <a:r>
              <a:rPr lang="en-US" dirty="0" err="1" smtClean="0"/>
              <a:t>volatil</a:t>
            </a:r>
            <a:endParaRPr lang="en-US" dirty="0" smtClean="0"/>
          </a:p>
          <a:p>
            <a:pPr marL="0" indent="0">
              <a:buNone/>
            </a:pPr>
            <a:endParaRPr lang="en-US" dirty="0" smtClean="0"/>
          </a:p>
          <a:p>
            <a:endParaRPr lang="en-US" dirty="0"/>
          </a:p>
        </p:txBody>
      </p:sp>
    </p:spTree>
    <p:extLst>
      <p:ext uri="{BB962C8B-B14F-4D97-AF65-F5344CB8AC3E}">
        <p14:creationId xmlns:p14="http://schemas.microsoft.com/office/powerpoint/2010/main" val="34224527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Pengertian</a:t>
            </a:r>
            <a:endParaRPr lang="en-US" dirty="0"/>
          </a:p>
        </p:txBody>
      </p:sp>
      <p:sp>
        <p:nvSpPr>
          <p:cNvPr id="3" name="Content Placeholder 2"/>
          <p:cNvSpPr>
            <a:spLocks noGrp="1"/>
          </p:cNvSpPr>
          <p:nvPr>
            <p:ph idx="1"/>
          </p:nvPr>
        </p:nvSpPr>
        <p:spPr/>
        <p:txBody>
          <a:bodyPr>
            <a:normAutofit/>
          </a:bodyPr>
          <a:lstStyle/>
          <a:p>
            <a:r>
              <a:rPr lang="en-US" sz="2400" dirty="0" smtClean="0"/>
              <a:t>Proses </a:t>
            </a:r>
            <a:r>
              <a:rPr lang="en-US" sz="2400" dirty="0" err="1" smtClean="0"/>
              <a:t>untuk</a:t>
            </a:r>
            <a:r>
              <a:rPr lang="en-US" sz="2400" dirty="0" smtClean="0"/>
              <a:t> </a:t>
            </a:r>
            <a:r>
              <a:rPr lang="en-US" sz="2400" dirty="0" err="1" smtClean="0"/>
              <a:t>memisahkan</a:t>
            </a:r>
            <a:r>
              <a:rPr lang="en-US" sz="2400" dirty="0" smtClean="0"/>
              <a:t> </a:t>
            </a:r>
            <a:r>
              <a:rPr lang="en-US" sz="2400" dirty="0" err="1" smtClean="0"/>
              <a:t>kandungan</a:t>
            </a:r>
            <a:r>
              <a:rPr lang="en-US" sz="2400" dirty="0" smtClean="0"/>
              <a:t> </a:t>
            </a:r>
            <a:r>
              <a:rPr lang="en-US" sz="2400" dirty="0" err="1" smtClean="0"/>
              <a:t>senyawa</a:t>
            </a:r>
            <a:r>
              <a:rPr lang="en-US" sz="2400" dirty="0" smtClean="0"/>
              <a:t> </a:t>
            </a:r>
            <a:r>
              <a:rPr lang="en-US" sz="2400" dirty="0" err="1" smtClean="0"/>
              <a:t>bahan</a:t>
            </a:r>
            <a:r>
              <a:rPr lang="en-US" sz="2400" dirty="0" smtClean="0"/>
              <a:t> </a:t>
            </a:r>
            <a:r>
              <a:rPr lang="en-US" sz="2400" dirty="0" err="1" smtClean="0"/>
              <a:t>alam</a:t>
            </a:r>
            <a:r>
              <a:rPr lang="en-US" sz="2400" dirty="0" smtClean="0"/>
              <a:t> </a:t>
            </a:r>
            <a:r>
              <a:rPr lang="en-US" sz="2400" dirty="0" err="1" smtClean="0"/>
              <a:t>atas</a:t>
            </a:r>
            <a:r>
              <a:rPr lang="en-US" sz="2400" dirty="0" smtClean="0"/>
              <a:t> </a:t>
            </a:r>
            <a:r>
              <a:rPr lang="en-US" sz="2400" dirty="0" err="1" smtClean="0"/>
              <a:t>perbedaan</a:t>
            </a:r>
            <a:r>
              <a:rPr lang="en-US" sz="2400" dirty="0" smtClean="0"/>
              <a:t> </a:t>
            </a:r>
            <a:r>
              <a:rPr lang="en-US" sz="2400" dirty="0" err="1" smtClean="0"/>
              <a:t>sifat</a:t>
            </a:r>
            <a:r>
              <a:rPr lang="en-US" sz="2400" dirty="0" smtClean="0"/>
              <a:t> </a:t>
            </a:r>
            <a:r>
              <a:rPr lang="en-US" sz="2400" dirty="0" err="1" smtClean="0"/>
              <a:t>kelarutannya</a:t>
            </a:r>
            <a:r>
              <a:rPr lang="en-US" sz="2400" dirty="0" smtClean="0"/>
              <a:t> </a:t>
            </a:r>
            <a:r>
              <a:rPr lang="en-US" sz="2400" dirty="0" err="1" smtClean="0"/>
              <a:t>dalam</a:t>
            </a:r>
            <a:r>
              <a:rPr lang="en-US" sz="2400" dirty="0" smtClean="0"/>
              <a:t> </a:t>
            </a:r>
            <a:r>
              <a:rPr lang="en-US" sz="2400" dirty="0" err="1" smtClean="0"/>
              <a:t>kodisi</a:t>
            </a:r>
            <a:r>
              <a:rPr lang="en-US" sz="2400" dirty="0" smtClean="0"/>
              <a:t> yang </a:t>
            </a:r>
            <a:r>
              <a:rPr lang="en-US" sz="2400" dirty="0" err="1" smtClean="0"/>
              <a:t>ditentukan</a:t>
            </a:r>
            <a:r>
              <a:rPr lang="en-US" sz="2400" dirty="0"/>
              <a:t> </a:t>
            </a:r>
            <a:endParaRPr lang="en-US" sz="2400" dirty="0">
              <a:sym typeface="Wingdings" panose="05000000000000000000" pitchFamily="2" charset="2"/>
            </a:endParaRPr>
          </a:p>
          <a:p>
            <a:r>
              <a:rPr lang="en-US" sz="2400" dirty="0" err="1" smtClean="0">
                <a:sym typeface="Wingdings" panose="05000000000000000000" pitchFamily="2" charset="2"/>
              </a:rPr>
              <a:t>Tujuan</a:t>
            </a:r>
            <a:r>
              <a:rPr lang="en-US" sz="2400" dirty="0" smtClean="0">
                <a:sym typeface="Wingdings" panose="05000000000000000000" pitchFamily="2" charset="2"/>
              </a:rPr>
              <a:t> </a:t>
            </a:r>
            <a:r>
              <a:rPr lang="en-US" sz="2400" dirty="0" err="1" smtClean="0">
                <a:sym typeface="Wingdings" panose="05000000000000000000" pitchFamily="2" charset="2"/>
              </a:rPr>
              <a:t>untuk</a:t>
            </a:r>
            <a:r>
              <a:rPr lang="en-US" sz="2400" dirty="0" smtClean="0">
                <a:sym typeface="Wingdings" panose="05000000000000000000" pitchFamily="2" charset="2"/>
              </a:rPr>
              <a:t> </a:t>
            </a:r>
            <a:r>
              <a:rPr lang="en-US" sz="2400" dirty="0" err="1" smtClean="0">
                <a:sym typeface="Wingdings" panose="05000000000000000000" pitchFamily="2" charset="2"/>
              </a:rPr>
              <a:t>menyederhanakan</a:t>
            </a:r>
            <a:r>
              <a:rPr lang="en-US" sz="2400" dirty="0" smtClean="0">
                <a:sym typeface="Wingdings" panose="05000000000000000000" pitchFamily="2" charset="2"/>
              </a:rPr>
              <a:t> </a:t>
            </a:r>
            <a:r>
              <a:rPr lang="en-US" sz="2400" dirty="0" err="1" smtClean="0">
                <a:sym typeface="Wingdings" panose="05000000000000000000" pitchFamily="2" charset="2"/>
              </a:rPr>
              <a:t>komposisi</a:t>
            </a:r>
            <a:r>
              <a:rPr lang="en-US" sz="2400" dirty="0" smtClean="0">
                <a:sym typeface="Wingdings" panose="05000000000000000000" pitchFamily="2" charset="2"/>
              </a:rPr>
              <a:t> </a:t>
            </a:r>
            <a:r>
              <a:rPr lang="en-US" sz="2400" dirty="0" err="1" smtClean="0">
                <a:sym typeface="Wingdings" panose="05000000000000000000" pitchFamily="2" charset="2"/>
              </a:rPr>
              <a:t>dan</a:t>
            </a:r>
            <a:r>
              <a:rPr lang="en-US" sz="2400" dirty="0" smtClean="0">
                <a:sym typeface="Wingdings" panose="05000000000000000000" pitchFamily="2" charset="2"/>
              </a:rPr>
              <a:t> </a:t>
            </a:r>
            <a:r>
              <a:rPr lang="en-US" sz="2400" dirty="0" err="1" smtClean="0">
                <a:sym typeface="Wingdings" panose="05000000000000000000" pitchFamily="2" charset="2"/>
              </a:rPr>
              <a:t>homogenitas</a:t>
            </a:r>
            <a:r>
              <a:rPr lang="en-US" sz="2400" dirty="0" smtClean="0">
                <a:sym typeface="Wingdings" panose="05000000000000000000" pitchFamily="2" charset="2"/>
              </a:rPr>
              <a:t> </a:t>
            </a:r>
            <a:r>
              <a:rPr lang="en-US" sz="2400" dirty="0" err="1" smtClean="0">
                <a:sym typeface="Wingdings" panose="05000000000000000000" pitchFamily="2" charset="2"/>
              </a:rPr>
              <a:t>sifat</a:t>
            </a:r>
            <a:r>
              <a:rPr lang="en-US" sz="2400" dirty="0" smtClean="0">
                <a:sym typeface="Wingdings" panose="05000000000000000000" pitchFamily="2" charset="2"/>
              </a:rPr>
              <a:t> </a:t>
            </a:r>
            <a:r>
              <a:rPr lang="en-US" sz="2400" dirty="0" err="1" smtClean="0">
                <a:sym typeface="Wingdings" panose="05000000000000000000" pitchFamily="2" charset="2"/>
              </a:rPr>
              <a:t>zat</a:t>
            </a:r>
            <a:r>
              <a:rPr lang="en-US" sz="2400" dirty="0" smtClean="0">
                <a:sym typeface="Wingdings" panose="05000000000000000000" pitchFamily="2" charset="2"/>
              </a:rPr>
              <a:t> </a:t>
            </a:r>
            <a:r>
              <a:rPr lang="en-US" sz="2400" dirty="0" err="1" smtClean="0">
                <a:sym typeface="Wingdings" panose="05000000000000000000" pitchFamily="2" charset="2"/>
              </a:rPr>
              <a:t>shg</a:t>
            </a:r>
            <a:r>
              <a:rPr lang="en-US" sz="2400" dirty="0" smtClean="0">
                <a:sym typeface="Wingdings" panose="05000000000000000000" pitchFamily="2" charset="2"/>
              </a:rPr>
              <a:t> </a:t>
            </a:r>
            <a:r>
              <a:rPr lang="en-US" sz="2400" dirty="0" err="1" smtClean="0">
                <a:sym typeface="Wingdings" panose="05000000000000000000" pitchFamily="2" charset="2"/>
              </a:rPr>
              <a:t>lebih</a:t>
            </a:r>
            <a:r>
              <a:rPr lang="en-US" sz="2400" dirty="0" smtClean="0">
                <a:sym typeface="Wingdings" panose="05000000000000000000" pitchFamily="2" charset="2"/>
              </a:rPr>
              <a:t> </a:t>
            </a:r>
            <a:r>
              <a:rPr lang="en-US" sz="2400" dirty="0" err="1" smtClean="0">
                <a:sym typeface="Wingdings" panose="05000000000000000000" pitchFamily="2" charset="2"/>
              </a:rPr>
              <a:t>mudah</a:t>
            </a:r>
            <a:r>
              <a:rPr lang="en-US" sz="2400" dirty="0" smtClean="0">
                <a:sym typeface="Wingdings" panose="05000000000000000000" pitchFamily="2" charset="2"/>
              </a:rPr>
              <a:t> </a:t>
            </a:r>
            <a:r>
              <a:rPr lang="en-US" sz="2400" dirty="0" err="1" smtClean="0">
                <a:sym typeface="Wingdings" panose="05000000000000000000" pitchFamily="2" charset="2"/>
              </a:rPr>
              <a:t>dimurnikan</a:t>
            </a:r>
            <a:r>
              <a:rPr lang="en-US" sz="2400" dirty="0" smtClean="0">
                <a:sym typeface="Wingdings" panose="05000000000000000000" pitchFamily="2" charset="2"/>
              </a:rPr>
              <a:t>.</a:t>
            </a:r>
            <a:endParaRPr lang="en-US" sz="2400" dirty="0" smtClean="0"/>
          </a:p>
          <a:p>
            <a:r>
              <a:rPr lang="en-US" sz="2400" dirty="0" err="1" smtClean="0"/>
              <a:t>Dilakukan</a:t>
            </a:r>
            <a:r>
              <a:rPr lang="en-US" sz="2400" dirty="0" smtClean="0"/>
              <a:t> </a:t>
            </a:r>
            <a:r>
              <a:rPr lang="en-US" sz="2400" dirty="0" err="1" smtClean="0"/>
              <a:t>apabila</a:t>
            </a:r>
            <a:r>
              <a:rPr lang="en-US" sz="2400" dirty="0" smtClean="0"/>
              <a:t> </a:t>
            </a:r>
            <a:r>
              <a:rPr lang="en-US" sz="2400" dirty="0" err="1" smtClean="0"/>
              <a:t>penyarian</a:t>
            </a:r>
            <a:r>
              <a:rPr lang="en-US" sz="2400" dirty="0" smtClean="0"/>
              <a:t> </a:t>
            </a:r>
            <a:r>
              <a:rPr lang="en-US" sz="2400" dirty="0" err="1" smtClean="0"/>
              <a:t>tahap</a:t>
            </a:r>
            <a:r>
              <a:rPr lang="en-US" sz="2400" dirty="0" smtClean="0"/>
              <a:t> </a:t>
            </a:r>
            <a:r>
              <a:rPr lang="en-US" sz="2400" dirty="0" err="1" smtClean="0"/>
              <a:t>awal</a:t>
            </a:r>
            <a:r>
              <a:rPr lang="en-US" sz="2400" dirty="0" smtClean="0"/>
              <a:t> </a:t>
            </a:r>
            <a:r>
              <a:rPr lang="en-US" sz="2400" dirty="0" err="1" smtClean="0"/>
              <a:t>bertujuan</a:t>
            </a:r>
            <a:r>
              <a:rPr lang="en-US" sz="2400" dirty="0" smtClean="0"/>
              <a:t> </a:t>
            </a:r>
            <a:r>
              <a:rPr lang="en-US" sz="2400" dirty="0" err="1" smtClean="0"/>
              <a:t>untuk</a:t>
            </a:r>
            <a:r>
              <a:rPr lang="en-US" sz="2400" dirty="0" smtClean="0"/>
              <a:t> </a:t>
            </a:r>
            <a:r>
              <a:rPr lang="en-US" sz="2400" dirty="0" err="1" smtClean="0"/>
              <a:t>mendapatkan</a:t>
            </a:r>
            <a:r>
              <a:rPr lang="en-US" sz="2400" dirty="0" smtClean="0"/>
              <a:t> </a:t>
            </a:r>
            <a:r>
              <a:rPr lang="en-US" sz="2400" dirty="0" err="1" smtClean="0"/>
              <a:t>ekstrak</a:t>
            </a:r>
            <a:r>
              <a:rPr lang="en-US" sz="2400" dirty="0" smtClean="0"/>
              <a:t> total </a:t>
            </a:r>
            <a:endParaRPr lang="en-US" sz="2400" dirty="0">
              <a:sym typeface="Wingdings" panose="05000000000000000000" pitchFamily="2" charset="2"/>
            </a:endParaRPr>
          </a:p>
          <a:p>
            <a:r>
              <a:rPr lang="en-US" sz="2400" dirty="0" err="1" smtClean="0">
                <a:sym typeface="Wingdings" panose="05000000000000000000" pitchFamily="2" charset="2"/>
              </a:rPr>
              <a:t>Perbedaan</a:t>
            </a:r>
            <a:r>
              <a:rPr lang="en-US" sz="2400" dirty="0" smtClean="0">
                <a:sym typeface="Wingdings" panose="05000000000000000000" pitchFamily="2" charset="2"/>
              </a:rPr>
              <a:t> </a:t>
            </a:r>
            <a:r>
              <a:rPr lang="en-US" sz="2400" dirty="0" err="1" smtClean="0">
                <a:sym typeface="Wingdings" panose="05000000000000000000" pitchFamily="2" charset="2"/>
              </a:rPr>
              <a:t>kepolaran</a:t>
            </a:r>
            <a:r>
              <a:rPr lang="en-US" sz="2400" dirty="0" smtClean="0">
                <a:sym typeface="Wingdings" panose="05000000000000000000" pitchFamily="2" charset="2"/>
              </a:rPr>
              <a:t>/</a:t>
            </a:r>
            <a:r>
              <a:rPr lang="en-US" sz="2400" dirty="0" err="1" smtClean="0">
                <a:sym typeface="Wingdings" panose="05000000000000000000" pitchFamily="2" charset="2"/>
              </a:rPr>
              <a:t>merubah</a:t>
            </a:r>
            <a:r>
              <a:rPr lang="en-US" sz="2400" dirty="0" smtClean="0">
                <a:sym typeface="Wingdings" panose="05000000000000000000" pitchFamily="2" charset="2"/>
              </a:rPr>
              <a:t> </a:t>
            </a:r>
            <a:r>
              <a:rPr lang="en-US" sz="2400" dirty="0" err="1" smtClean="0">
                <a:sym typeface="Wingdings" panose="05000000000000000000" pitchFamily="2" charset="2"/>
              </a:rPr>
              <a:t>sifat</a:t>
            </a:r>
            <a:r>
              <a:rPr lang="en-US" sz="2400" dirty="0" smtClean="0">
                <a:sym typeface="Wingdings" panose="05000000000000000000" pitchFamily="2" charset="2"/>
              </a:rPr>
              <a:t> </a:t>
            </a:r>
            <a:r>
              <a:rPr lang="en-US" sz="2400" dirty="0" err="1" smtClean="0">
                <a:sym typeface="Wingdings" panose="05000000000000000000" pitchFamily="2" charset="2"/>
              </a:rPr>
              <a:t>kelarutan</a:t>
            </a:r>
            <a:r>
              <a:rPr lang="en-US" sz="2400" dirty="0" smtClean="0">
                <a:sym typeface="Wingdings" panose="05000000000000000000" pitchFamily="2" charset="2"/>
              </a:rPr>
              <a:t> </a:t>
            </a:r>
            <a:r>
              <a:rPr lang="en-US" sz="2400" dirty="0" err="1" smtClean="0">
                <a:sym typeface="Wingdings" panose="05000000000000000000" pitchFamily="2" charset="2"/>
              </a:rPr>
              <a:t>senyawa</a:t>
            </a:r>
            <a:r>
              <a:rPr lang="en-US" sz="2400" dirty="0" smtClean="0">
                <a:sym typeface="Wingdings" panose="05000000000000000000" pitchFamily="2" charset="2"/>
              </a:rPr>
              <a:t> dg </a:t>
            </a:r>
            <a:r>
              <a:rPr lang="en-US" sz="2400" dirty="0" err="1" smtClean="0">
                <a:sym typeface="Wingdings" panose="05000000000000000000" pitchFamily="2" charset="2"/>
              </a:rPr>
              <a:t>perubahan</a:t>
            </a:r>
            <a:r>
              <a:rPr lang="en-US" sz="2400" dirty="0" smtClean="0">
                <a:sym typeface="Wingdings" panose="05000000000000000000" pitchFamily="2" charset="2"/>
              </a:rPr>
              <a:t> </a:t>
            </a:r>
            <a:r>
              <a:rPr lang="en-US" sz="2400" dirty="0" err="1" smtClean="0">
                <a:sym typeface="Wingdings" panose="05000000000000000000" pitchFamily="2" charset="2"/>
              </a:rPr>
              <a:t>pH.</a:t>
            </a:r>
            <a:endParaRPr lang="en-US" sz="2400" dirty="0" smtClean="0">
              <a:sym typeface="Wingdings" panose="05000000000000000000" pitchFamily="2" charset="2"/>
            </a:endParaRPr>
          </a:p>
        </p:txBody>
      </p:sp>
    </p:spTree>
    <p:extLst>
      <p:ext uri="{BB962C8B-B14F-4D97-AF65-F5344CB8AC3E}">
        <p14:creationId xmlns:p14="http://schemas.microsoft.com/office/powerpoint/2010/main" val="5177115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Fraksinasi</a:t>
            </a:r>
            <a:endParaRPr lang="en-GB" smtClean="0"/>
          </a:p>
        </p:txBody>
      </p:sp>
      <p:sp>
        <p:nvSpPr>
          <p:cNvPr id="12291" name="Rectangle 3"/>
          <p:cNvSpPr>
            <a:spLocks noGrp="1" noChangeArrowheads="1"/>
          </p:cNvSpPr>
          <p:nvPr>
            <p:ph type="body" idx="1"/>
          </p:nvPr>
        </p:nvSpPr>
        <p:spPr/>
        <p:txBody>
          <a:bodyPr>
            <a:normAutofit fontScale="92500" lnSpcReduction="10000"/>
          </a:bodyPr>
          <a:lstStyle/>
          <a:p>
            <a:pPr marL="609600" indent="-609600"/>
            <a:r>
              <a:rPr lang="en-US" sz="2800" dirty="0" err="1" smtClean="0"/>
              <a:t>Ekstraksi</a:t>
            </a:r>
            <a:r>
              <a:rPr lang="en-US" sz="2800" dirty="0" smtClean="0"/>
              <a:t> </a:t>
            </a:r>
            <a:r>
              <a:rPr lang="en-US" sz="2800" dirty="0" err="1" smtClean="0"/>
              <a:t>cair-cair</a:t>
            </a:r>
            <a:endParaRPr lang="en-US" sz="2800" dirty="0" smtClean="0"/>
          </a:p>
          <a:p>
            <a:pPr marL="609600" indent="-609600"/>
            <a:r>
              <a:rPr lang="en-US" sz="2800" dirty="0" err="1" smtClean="0"/>
              <a:t>Kromatografi</a:t>
            </a:r>
            <a:endParaRPr lang="en-US" sz="2800" dirty="0" smtClean="0"/>
          </a:p>
          <a:p>
            <a:pPr marL="1009650" lvl="1" indent="-609600"/>
            <a:r>
              <a:rPr lang="en-US" sz="2600" dirty="0" err="1" smtClean="0"/>
              <a:t>Kromatografi</a:t>
            </a:r>
            <a:r>
              <a:rPr lang="en-US" sz="2600" dirty="0" smtClean="0"/>
              <a:t> </a:t>
            </a:r>
            <a:r>
              <a:rPr lang="en-US" sz="2600" dirty="0" err="1" smtClean="0"/>
              <a:t>kertas</a:t>
            </a:r>
            <a:r>
              <a:rPr lang="en-US" sz="2600" dirty="0" smtClean="0"/>
              <a:t> (KK)/</a:t>
            </a:r>
            <a:r>
              <a:rPr lang="en-US" sz="2600" dirty="0" err="1" smtClean="0"/>
              <a:t>Kromatografi</a:t>
            </a:r>
            <a:r>
              <a:rPr lang="en-US" sz="2600" dirty="0" smtClean="0"/>
              <a:t> lapis tipis (KLT)</a:t>
            </a:r>
          </a:p>
          <a:p>
            <a:pPr marL="1009650" lvl="1" indent="-609600"/>
            <a:r>
              <a:rPr lang="en-US" sz="2600" dirty="0" err="1" smtClean="0"/>
              <a:t>Kromatografi</a:t>
            </a:r>
            <a:r>
              <a:rPr lang="en-US" sz="2600" dirty="0" smtClean="0"/>
              <a:t> </a:t>
            </a:r>
            <a:r>
              <a:rPr lang="en-US" sz="2600" dirty="0" err="1" smtClean="0"/>
              <a:t>kolom</a:t>
            </a:r>
            <a:endParaRPr lang="en-US" sz="2600" dirty="0" smtClean="0"/>
          </a:p>
          <a:p>
            <a:pPr marL="1009650" lvl="1" indent="-609600"/>
            <a:r>
              <a:rPr lang="en-US" sz="2800" dirty="0" smtClean="0"/>
              <a:t>Vacuum </a:t>
            </a:r>
            <a:r>
              <a:rPr lang="en-US" sz="2800" dirty="0"/>
              <a:t>liquid chromatography (</a:t>
            </a:r>
            <a:r>
              <a:rPr lang="en-US" sz="2800" dirty="0" smtClean="0"/>
              <a:t>VLC)</a:t>
            </a:r>
          </a:p>
          <a:p>
            <a:pPr marL="1009650" lvl="1" indent="-609600"/>
            <a:r>
              <a:rPr lang="en-US" sz="2800" dirty="0" smtClean="0"/>
              <a:t>Size </a:t>
            </a:r>
            <a:r>
              <a:rPr lang="en-US" sz="2800" dirty="0"/>
              <a:t>exclusion </a:t>
            </a:r>
            <a:r>
              <a:rPr lang="en-US" sz="2800" dirty="0" err="1"/>
              <a:t>crhromatography</a:t>
            </a:r>
            <a:r>
              <a:rPr lang="en-US" sz="2800" dirty="0"/>
              <a:t> (</a:t>
            </a:r>
            <a:r>
              <a:rPr lang="en-US" sz="2800" dirty="0" smtClean="0"/>
              <a:t>SEC)</a:t>
            </a:r>
          </a:p>
          <a:p>
            <a:pPr marL="1009650" lvl="1" indent="-609600"/>
            <a:r>
              <a:rPr lang="en-US" sz="2800" dirty="0" smtClean="0"/>
              <a:t>Solid-phase </a:t>
            </a:r>
            <a:r>
              <a:rPr lang="en-US" sz="2800" dirty="0"/>
              <a:t>extraction (SPE)</a:t>
            </a:r>
            <a:endParaRPr lang="en-GB" sz="2800" dirty="0"/>
          </a:p>
        </p:txBody>
      </p:sp>
    </p:spTree>
    <p:extLst>
      <p:ext uri="{BB962C8B-B14F-4D97-AF65-F5344CB8AC3E}">
        <p14:creationId xmlns:p14="http://schemas.microsoft.com/office/powerpoint/2010/main" val="4435487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Partisi cair-cair</a:t>
            </a:r>
            <a:endParaRPr lang="en-GB" smtClean="0"/>
          </a:p>
        </p:txBody>
      </p:sp>
      <p:sp>
        <p:nvSpPr>
          <p:cNvPr id="14339" name="Rectangle 3"/>
          <p:cNvSpPr>
            <a:spLocks noGrp="1" noChangeArrowheads="1"/>
          </p:cNvSpPr>
          <p:nvPr>
            <p:ph type="body" idx="1"/>
          </p:nvPr>
        </p:nvSpPr>
        <p:spPr/>
        <p:txBody>
          <a:bodyPr>
            <a:normAutofit/>
          </a:bodyPr>
          <a:lstStyle/>
          <a:p>
            <a:pPr eaLnBrk="1" hangingPunct="1"/>
            <a:r>
              <a:rPr lang="en-US" sz="2400" dirty="0" err="1" smtClean="0"/>
              <a:t>Peningkatan</a:t>
            </a:r>
            <a:r>
              <a:rPr lang="en-US" sz="2400" dirty="0" smtClean="0"/>
              <a:t> </a:t>
            </a:r>
            <a:r>
              <a:rPr lang="en-US" sz="2400" dirty="0" err="1" smtClean="0"/>
              <a:t>polaritas</a:t>
            </a:r>
            <a:endParaRPr lang="en-US" sz="2400" dirty="0" smtClean="0"/>
          </a:p>
          <a:p>
            <a:r>
              <a:rPr lang="en-US" sz="2400" dirty="0" err="1"/>
              <a:t>Ketidak</a:t>
            </a:r>
            <a:r>
              <a:rPr lang="en-US" sz="2400" dirty="0"/>
              <a:t> </a:t>
            </a:r>
            <a:r>
              <a:rPr lang="en-US" sz="2400" dirty="0" err="1"/>
              <a:t>campuran</a:t>
            </a:r>
            <a:r>
              <a:rPr lang="en-US" sz="2400" dirty="0"/>
              <a:t> </a:t>
            </a:r>
            <a:r>
              <a:rPr lang="en-US" sz="2400" dirty="0" err="1"/>
              <a:t>antara</a:t>
            </a:r>
            <a:r>
              <a:rPr lang="en-US" sz="2400" dirty="0"/>
              <a:t> 2 </a:t>
            </a:r>
            <a:r>
              <a:rPr lang="en-US" sz="2400" dirty="0" err="1"/>
              <a:t>komponen</a:t>
            </a:r>
            <a:r>
              <a:rPr lang="en-US" sz="2400" dirty="0"/>
              <a:t> </a:t>
            </a:r>
            <a:r>
              <a:rPr lang="en-US" sz="2400" dirty="0" err="1"/>
              <a:t>pelarut</a:t>
            </a:r>
            <a:r>
              <a:rPr lang="en-US" sz="2400" dirty="0"/>
              <a:t> yang </a:t>
            </a:r>
            <a:r>
              <a:rPr lang="en-US" sz="2400" dirty="0" err="1" smtClean="0"/>
              <a:t>digunakan</a:t>
            </a:r>
            <a:endParaRPr lang="en-US" sz="2400" dirty="0" smtClean="0"/>
          </a:p>
          <a:p>
            <a:pPr eaLnBrk="1" hangingPunct="1"/>
            <a:r>
              <a:rPr lang="en-US" sz="2400" dirty="0" err="1" smtClean="0"/>
              <a:t>Dapat</a:t>
            </a:r>
            <a:r>
              <a:rPr lang="en-US" sz="2400" dirty="0" smtClean="0"/>
              <a:t> </a:t>
            </a:r>
            <a:r>
              <a:rPr lang="en-US" sz="2400" dirty="0" err="1" smtClean="0"/>
              <a:t>diprediksi</a:t>
            </a:r>
            <a:r>
              <a:rPr lang="en-US" sz="2400" dirty="0" smtClean="0"/>
              <a:t> </a:t>
            </a:r>
            <a:r>
              <a:rPr lang="en-US" sz="2400" dirty="0" err="1" smtClean="0"/>
              <a:t>senyawa</a:t>
            </a:r>
            <a:r>
              <a:rPr lang="en-US" sz="2400" dirty="0" smtClean="0"/>
              <a:t> </a:t>
            </a:r>
            <a:r>
              <a:rPr lang="en-US" sz="2400" dirty="0" err="1" smtClean="0"/>
              <a:t>terlarut</a:t>
            </a:r>
            <a:endParaRPr lang="en-US" sz="2400" dirty="0" smtClean="0"/>
          </a:p>
          <a:p>
            <a:pPr lvl="1"/>
            <a:r>
              <a:rPr lang="en-US" sz="2400" dirty="0">
                <a:sym typeface="Wingdings" panose="05000000000000000000" pitchFamily="2" charset="2"/>
              </a:rPr>
              <a:t>Non polar: </a:t>
            </a:r>
            <a:r>
              <a:rPr lang="en-US" sz="2400" dirty="0" err="1">
                <a:sym typeface="Wingdings" panose="05000000000000000000" pitchFamily="2" charset="2"/>
              </a:rPr>
              <a:t>lemak</a:t>
            </a:r>
            <a:r>
              <a:rPr lang="en-US" sz="2400" dirty="0">
                <a:sym typeface="Wingdings" panose="05000000000000000000" pitchFamily="2" charset="2"/>
              </a:rPr>
              <a:t>/</a:t>
            </a:r>
            <a:r>
              <a:rPr lang="en-US" sz="2400" dirty="0" err="1">
                <a:sym typeface="Wingdings" panose="05000000000000000000" pitchFamily="2" charset="2"/>
              </a:rPr>
              <a:t>lilin</a:t>
            </a:r>
            <a:r>
              <a:rPr lang="en-US" sz="2400" dirty="0">
                <a:sym typeface="Wingdings" panose="05000000000000000000" pitchFamily="2" charset="2"/>
              </a:rPr>
              <a:t>, </a:t>
            </a:r>
            <a:r>
              <a:rPr lang="en-US" sz="2400" dirty="0" err="1">
                <a:sym typeface="Wingdings" panose="05000000000000000000" pitchFamily="2" charset="2"/>
              </a:rPr>
              <a:t>terpen</a:t>
            </a:r>
            <a:r>
              <a:rPr lang="en-US" sz="2400" dirty="0">
                <a:sym typeface="Wingdings" panose="05000000000000000000" pitchFamily="2" charset="2"/>
              </a:rPr>
              <a:t>, </a:t>
            </a:r>
            <a:r>
              <a:rPr lang="en-US" sz="2400" dirty="0" err="1">
                <a:sym typeface="Wingdings" panose="05000000000000000000" pitchFamily="2" charset="2"/>
              </a:rPr>
              <a:t>dan</a:t>
            </a:r>
            <a:r>
              <a:rPr lang="en-US" sz="2400" dirty="0">
                <a:sym typeface="Wingdings" panose="05000000000000000000" pitchFamily="2" charset="2"/>
              </a:rPr>
              <a:t> steroid</a:t>
            </a:r>
          </a:p>
          <a:p>
            <a:pPr lvl="1"/>
            <a:r>
              <a:rPr lang="en-US" sz="2400" dirty="0">
                <a:sym typeface="Wingdings" panose="05000000000000000000" pitchFamily="2" charset="2"/>
              </a:rPr>
              <a:t>Semi polar: </a:t>
            </a:r>
            <a:r>
              <a:rPr lang="en-US" sz="2400" dirty="0" err="1">
                <a:sym typeface="Wingdings" panose="05000000000000000000" pitchFamily="2" charset="2"/>
              </a:rPr>
              <a:t>kumarin</a:t>
            </a:r>
            <a:r>
              <a:rPr lang="en-US" sz="2400" dirty="0">
                <a:sym typeface="Wingdings" panose="05000000000000000000" pitchFamily="2" charset="2"/>
              </a:rPr>
              <a:t>, </a:t>
            </a:r>
            <a:r>
              <a:rPr lang="en-US" sz="2400" dirty="0" err="1">
                <a:sym typeface="Wingdings" panose="05000000000000000000" pitchFamily="2" charset="2"/>
              </a:rPr>
              <a:t>fenolik</a:t>
            </a:r>
            <a:r>
              <a:rPr lang="en-US" sz="2400" dirty="0">
                <a:sym typeface="Wingdings" panose="05000000000000000000" pitchFamily="2" charset="2"/>
              </a:rPr>
              <a:t> </a:t>
            </a:r>
            <a:r>
              <a:rPr lang="en-US" sz="2400" dirty="0" err="1">
                <a:sym typeface="Wingdings" panose="05000000000000000000" pitchFamily="2" charset="2"/>
              </a:rPr>
              <a:t>tak</a:t>
            </a:r>
            <a:r>
              <a:rPr lang="en-US" sz="2400" dirty="0">
                <a:sym typeface="Wingdings" panose="05000000000000000000" pitchFamily="2" charset="2"/>
              </a:rPr>
              <a:t> </a:t>
            </a:r>
            <a:r>
              <a:rPr lang="en-US" sz="2400" dirty="0" err="1">
                <a:sym typeface="Wingdings" panose="05000000000000000000" pitchFamily="2" charset="2"/>
              </a:rPr>
              <a:t>terglikosida</a:t>
            </a:r>
            <a:r>
              <a:rPr lang="en-US" sz="2400" dirty="0">
                <a:sym typeface="Wingdings" panose="05000000000000000000" pitchFamily="2" charset="2"/>
              </a:rPr>
              <a:t> (flavonoid), alkaloid</a:t>
            </a:r>
          </a:p>
          <a:p>
            <a:pPr lvl="1"/>
            <a:r>
              <a:rPr lang="en-US" sz="2400" dirty="0">
                <a:sym typeface="Wingdings" panose="05000000000000000000" pitchFamily="2" charset="2"/>
              </a:rPr>
              <a:t>Polar: flavonoid </a:t>
            </a:r>
            <a:r>
              <a:rPr lang="en-US" sz="2400" dirty="0" err="1">
                <a:sym typeface="Wingdings" panose="05000000000000000000" pitchFamily="2" charset="2"/>
              </a:rPr>
              <a:t>glikosida</a:t>
            </a:r>
            <a:r>
              <a:rPr lang="en-US" sz="2400" dirty="0">
                <a:sym typeface="Wingdings" panose="05000000000000000000" pitchFamily="2" charset="2"/>
              </a:rPr>
              <a:t>, alkaloid </a:t>
            </a:r>
            <a:r>
              <a:rPr lang="en-US" sz="2400" dirty="0" err="1" smtClean="0">
                <a:sym typeface="Wingdings" panose="05000000000000000000" pitchFamily="2" charset="2"/>
              </a:rPr>
              <a:t>kuartener</a:t>
            </a:r>
            <a:endParaRPr lang="en-US" sz="2400" dirty="0"/>
          </a:p>
        </p:txBody>
      </p:sp>
    </p:spTree>
    <p:extLst>
      <p:ext uri="{BB962C8B-B14F-4D97-AF65-F5344CB8AC3E}">
        <p14:creationId xmlns:p14="http://schemas.microsoft.com/office/powerpoint/2010/main" val="30381734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0563" y="1957489"/>
            <a:ext cx="2451577" cy="2949262"/>
          </a:xfrm>
        </p:spPr>
        <p:txBody>
          <a:bodyPr/>
          <a:lstStyle/>
          <a:p>
            <a:r>
              <a:rPr lang="en-US" sz="2800" dirty="0" err="1" smtClean="0"/>
              <a:t>Pemisahan</a:t>
            </a:r>
            <a:r>
              <a:rPr lang="en-US" sz="2800" dirty="0" smtClean="0"/>
              <a:t> </a:t>
            </a:r>
            <a:r>
              <a:rPr lang="en-US" sz="2800" dirty="0" err="1" smtClean="0"/>
              <a:t>dengan</a:t>
            </a:r>
            <a:r>
              <a:rPr lang="en-US" sz="2800" dirty="0" smtClean="0"/>
              <a:t> </a:t>
            </a:r>
            <a:r>
              <a:rPr lang="en-US" sz="2800" dirty="0" err="1" smtClean="0"/>
              <a:t>pelarut</a:t>
            </a:r>
            <a:r>
              <a:rPr lang="en-US" sz="2800" dirty="0" smtClean="0"/>
              <a:t> </a:t>
            </a:r>
            <a:r>
              <a:rPr lang="en-US" sz="2800" dirty="0" err="1" smtClean="0"/>
              <a:t>berdasarkan</a:t>
            </a:r>
            <a:r>
              <a:rPr lang="en-US" sz="2800" dirty="0" smtClean="0"/>
              <a:t> </a:t>
            </a:r>
            <a:r>
              <a:rPr lang="en-US" sz="2800" dirty="0" err="1" smtClean="0"/>
              <a:t>perbedaan</a:t>
            </a:r>
            <a:r>
              <a:rPr lang="en-US" sz="2800" dirty="0" smtClean="0"/>
              <a:t> </a:t>
            </a:r>
            <a:r>
              <a:rPr lang="en-US" sz="2800" dirty="0" err="1" smtClean="0"/>
              <a:t>kepolaran</a:t>
            </a:r>
            <a:endParaRPr lang="en-US" sz="2800" dirty="0"/>
          </a:p>
        </p:txBody>
      </p:sp>
      <p:pic>
        <p:nvPicPr>
          <p:cNvPr id="4" name="Content Placeholder 3"/>
          <p:cNvPicPr>
            <a:picLocks noGrp="1" noChangeAspect="1"/>
          </p:cNvPicPr>
          <p:nvPr>
            <p:ph idx="1"/>
          </p:nvPr>
        </p:nvPicPr>
        <p:blipFill rotWithShape="1">
          <a:blip r:embed="rId2"/>
          <a:srcRect l="24450" t="16441" r="24384" b="7071"/>
          <a:stretch/>
        </p:blipFill>
        <p:spPr>
          <a:xfrm>
            <a:off x="3280890" y="6240"/>
            <a:ext cx="8669630" cy="6851760"/>
          </a:xfrm>
          <a:prstGeom prst="rect">
            <a:avLst/>
          </a:prstGeom>
        </p:spPr>
      </p:pic>
    </p:spTree>
    <p:extLst>
      <p:ext uri="{BB962C8B-B14F-4D97-AF65-F5344CB8AC3E}">
        <p14:creationId xmlns:p14="http://schemas.microsoft.com/office/powerpoint/2010/main" val="1234079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endParaRPr lang="id-ID" smtClean="0"/>
          </a:p>
        </p:txBody>
      </p:sp>
      <p:sp>
        <p:nvSpPr>
          <p:cNvPr id="15363" name="Rectangle 3"/>
          <p:cNvSpPr>
            <a:spLocks noGrp="1" noChangeArrowheads="1"/>
          </p:cNvSpPr>
          <p:nvPr>
            <p:ph type="body" idx="1"/>
          </p:nvPr>
        </p:nvSpPr>
        <p:spPr/>
        <p:txBody>
          <a:bodyPr/>
          <a:lstStyle/>
          <a:p>
            <a:pPr eaLnBrk="1" hangingPunct="1"/>
            <a:endParaRPr lang="id-ID" dirty="0" smtClean="0"/>
          </a:p>
        </p:txBody>
      </p:sp>
      <p:pic>
        <p:nvPicPr>
          <p:cNvPr id="15364" name="Picture 4"/>
          <p:cNvPicPr>
            <a:picLocks noChangeAspect="1" noChangeArrowheads="1"/>
          </p:cNvPicPr>
          <p:nvPr/>
        </p:nvPicPr>
        <p:blipFill>
          <a:blip r:embed="rId2"/>
          <a:srcRect/>
          <a:stretch>
            <a:fillRect/>
          </a:stretch>
        </p:blipFill>
        <p:spPr bwMode="auto">
          <a:xfrm>
            <a:off x="2369714" y="0"/>
            <a:ext cx="6980348" cy="6858000"/>
          </a:xfrm>
          <a:prstGeom prst="rect">
            <a:avLst/>
          </a:prstGeom>
          <a:noFill/>
          <a:ln w="9525">
            <a:noFill/>
            <a:miter lim="800000"/>
            <a:headEnd/>
            <a:tailEnd/>
          </a:ln>
        </p:spPr>
      </p:pic>
      <p:sp>
        <p:nvSpPr>
          <p:cNvPr id="2" name="Rounded Rectangle 1"/>
          <p:cNvSpPr/>
          <p:nvPr/>
        </p:nvSpPr>
        <p:spPr>
          <a:xfrm>
            <a:off x="2266682" y="6362163"/>
            <a:ext cx="7199290" cy="206062"/>
          </a:xfrm>
          <a:prstGeom prst="roundRect">
            <a:avLst/>
          </a:prstGeom>
          <a:noFill/>
          <a:ln w="381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2264534" y="4350911"/>
            <a:ext cx="7199290" cy="206062"/>
          </a:xfrm>
          <a:prstGeom prst="roundRect">
            <a:avLst/>
          </a:prstGeom>
          <a:noFill/>
          <a:ln w="381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2260243" y="3790136"/>
            <a:ext cx="7199290" cy="206062"/>
          </a:xfrm>
          <a:prstGeom prst="roundRect">
            <a:avLst/>
          </a:prstGeom>
          <a:noFill/>
          <a:ln w="381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2266682" y="1748040"/>
            <a:ext cx="7199290" cy="206062"/>
          </a:xfrm>
          <a:prstGeom prst="roundRect">
            <a:avLst/>
          </a:prstGeom>
          <a:noFill/>
          <a:ln w="381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2260243" y="2321694"/>
            <a:ext cx="7199290" cy="206062"/>
          </a:xfrm>
          <a:prstGeom prst="roundRect">
            <a:avLst/>
          </a:prstGeom>
          <a:noFill/>
          <a:ln w="381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547212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KROMATOGRAFI LAPIS TIPIS (KLT)</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1131707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Kromatografi</a:t>
            </a:r>
            <a:r>
              <a:rPr lang="en-US" dirty="0" smtClean="0"/>
              <a:t> Lapis Tipis</a:t>
            </a:r>
            <a:endParaRPr lang="en-US" dirty="0"/>
          </a:p>
        </p:txBody>
      </p:sp>
      <p:sp>
        <p:nvSpPr>
          <p:cNvPr id="3" name="Content Placeholder 2"/>
          <p:cNvSpPr>
            <a:spLocks noGrp="1"/>
          </p:cNvSpPr>
          <p:nvPr>
            <p:ph idx="1"/>
          </p:nvPr>
        </p:nvSpPr>
        <p:spPr/>
        <p:txBody>
          <a:bodyPr>
            <a:normAutofit/>
          </a:bodyPr>
          <a:lstStyle/>
          <a:p>
            <a:pPr algn="just"/>
            <a:r>
              <a:rPr lang="en-US" sz="2400" dirty="0" err="1" smtClean="0"/>
              <a:t>Prinsip</a:t>
            </a:r>
            <a:r>
              <a:rPr lang="en-US" sz="2400" dirty="0" smtClean="0"/>
              <a:t> </a:t>
            </a:r>
            <a:r>
              <a:rPr lang="en-US" sz="2400" dirty="0" err="1" smtClean="0"/>
              <a:t>kerjanya</a:t>
            </a:r>
            <a:r>
              <a:rPr lang="en-US" sz="2400" dirty="0" smtClean="0"/>
              <a:t> </a:t>
            </a:r>
            <a:r>
              <a:rPr lang="en-US" sz="2400" dirty="0" err="1" smtClean="0"/>
              <a:t>memisahkan</a:t>
            </a:r>
            <a:r>
              <a:rPr lang="en-US" sz="2400" dirty="0" smtClean="0"/>
              <a:t> </a:t>
            </a:r>
            <a:r>
              <a:rPr lang="en-US" sz="2400" dirty="0" err="1" smtClean="0"/>
              <a:t>sampel</a:t>
            </a:r>
            <a:r>
              <a:rPr lang="en-US" sz="2400" dirty="0" smtClean="0"/>
              <a:t> </a:t>
            </a:r>
            <a:r>
              <a:rPr lang="en-US" sz="2400" dirty="0" err="1" smtClean="0"/>
              <a:t>berdasarkan</a:t>
            </a:r>
            <a:r>
              <a:rPr lang="en-US" sz="2400" dirty="0" smtClean="0"/>
              <a:t> </a:t>
            </a:r>
            <a:r>
              <a:rPr lang="en-US" sz="2400" dirty="0" err="1" smtClean="0"/>
              <a:t>perbedaan</a:t>
            </a:r>
            <a:r>
              <a:rPr lang="en-US" sz="2400" dirty="0" smtClean="0"/>
              <a:t> </a:t>
            </a:r>
            <a:r>
              <a:rPr lang="en-US" sz="2400" dirty="0" err="1" smtClean="0"/>
              <a:t>kepolaran</a:t>
            </a:r>
            <a:r>
              <a:rPr lang="en-US" sz="2400" dirty="0" smtClean="0"/>
              <a:t> </a:t>
            </a:r>
            <a:r>
              <a:rPr lang="en-US" sz="2400" dirty="0" err="1" smtClean="0"/>
              <a:t>antara</a:t>
            </a:r>
            <a:r>
              <a:rPr lang="en-US" sz="2400" dirty="0" smtClean="0"/>
              <a:t> </a:t>
            </a:r>
            <a:r>
              <a:rPr lang="en-US" sz="2400" dirty="0" err="1" smtClean="0"/>
              <a:t>sampel</a:t>
            </a:r>
            <a:r>
              <a:rPr lang="en-US" sz="2400" dirty="0" smtClean="0"/>
              <a:t> </a:t>
            </a:r>
            <a:r>
              <a:rPr lang="en-US" sz="2400" dirty="0" err="1" smtClean="0"/>
              <a:t>dengan</a:t>
            </a:r>
            <a:r>
              <a:rPr lang="en-US" sz="2400" dirty="0" smtClean="0"/>
              <a:t> </a:t>
            </a:r>
            <a:r>
              <a:rPr lang="en-US" sz="2400" dirty="0" err="1" smtClean="0"/>
              <a:t>pelarut</a:t>
            </a:r>
            <a:r>
              <a:rPr lang="en-US" sz="2400" dirty="0" smtClean="0"/>
              <a:t> yang </a:t>
            </a:r>
            <a:r>
              <a:rPr lang="en-US" sz="2400" dirty="0" err="1" smtClean="0"/>
              <a:t>digunakan</a:t>
            </a:r>
            <a:r>
              <a:rPr lang="en-US" sz="2400" dirty="0" smtClean="0"/>
              <a:t> </a:t>
            </a:r>
            <a:r>
              <a:rPr lang="en-US" sz="2400" dirty="0" err="1" smtClean="0"/>
              <a:t>dengan</a:t>
            </a:r>
            <a:r>
              <a:rPr lang="en-US" sz="2400" dirty="0" smtClean="0"/>
              <a:t> </a:t>
            </a:r>
            <a:r>
              <a:rPr lang="en-US" sz="2400" dirty="0" err="1" smtClean="0"/>
              <a:t>menggunakan</a:t>
            </a:r>
            <a:r>
              <a:rPr lang="en-US" sz="2400" dirty="0" smtClean="0"/>
              <a:t> lapis tipis </a:t>
            </a:r>
            <a:r>
              <a:rPr lang="en-US" sz="2400" dirty="0" err="1" smtClean="0"/>
              <a:t>pada</a:t>
            </a:r>
            <a:r>
              <a:rPr lang="en-US" sz="2400" dirty="0" smtClean="0"/>
              <a:t> </a:t>
            </a:r>
            <a:r>
              <a:rPr lang="en-US" sz="2400" dirty="0" err="1" smtClean="0"/>
              <a:t>lempeng</a:t>
            </a:r>
            <a:r>
              <a:rPr lang="en-US" sz="2400" dirty="0" smtClean="0"/>
              <a:t> </a:t>
            </a:r>
            <a:r>
              <a:rPr lang="en-US" sz="2400" dirty="0" err="1" smtClean="0"/>
              <a:t>kaca</a:t>
            </a:r>
            <a:r>
              <a:rPr lang="en-US" sz="2400" dirty="0" smtClean="0"/>
              <a:t>, </a:t>
            </a:r>
            <a:r>
              <a:rPr lang="en-US" sz="2400" dirty="0" err="1" smtClean="0"/>
              <a:t>logam</a:t>
            </a:r>
            <a:r>
              <a:rPr lang="en-US" sz="2400" dirty="0" smtClean="0"/>
              <a:t> </a:t>
            </a:r>
            <a:r>
              <a:rPr lang="en-US" sz="2400" dirty="0" err="1" smtClean="0"/>
              <a:t>dan</a:t>
            </a:r>
            <a:r>
              <a:rPr lang="en-US" sz="2400" dirty="0" smtClean="0"/>
              <a:t> lain lain </a:t>
            </a:r>
          </a:p>
          <a:p>
            <a:r>
              <a:rPr lang="en-US" sz="2400" dirty="0" err="1"/>
              <a:t>F</a:t>
            </a:r>
            <a:r>
              <a:rPr lang="en-US" sz="2400" dirty="0" err="1" smtClean="0"/>
              <a:t>ase</a:t>
            </a:r>
            <a:r>
              <a:rPr lang="en-US" sz="2400" dirty="0" smtClean="0"/>
              <a:t> </a:t>
            </a:r>
            <a:r>
              <a:rPr lang="en-US" sz="2400" dirty="0" err="1" smtClean="0"/>
              <a:t>diam</a:t>
            </a:r>
            <a:r>
              <a:rPr lang="en-US" sz="2400" dirty="0" smtClean="0"/>
              <a:t> : </a:t>
            </a:r>
            <a:r>
              <a:rPr lang="en-US" sz="2400" dirty="0" err="1"/>
              <a:t>Z</a:t>
            </a:r>
            <a:r>
              <a:rPr lang="en-US" sz="2400" dirty="0" err="1" smtClean="0"/>
              <a:t>at</a:t>
            </a:r>
            <a:r>
              <a:rPr lang="en-US" sz="2400" dirty="0" smtClean="0"/>
              <a:t> </a:t>
            </a:r>
            <a:r>
              <a:rPr lang="en-US" sz="2400" dirty="0" err="1" smtClean="0"/>
              <a:t>padat</a:t>
            </a:r>
            <a:r>
              <a:rPr lang="en-US" sz="2400" dirty="0" smtClean="0"/>
              <a:t> (</a:t>
            </a:r>
            <a:r>
              <a:rPr lang="en-US" sz="2400" dirty="0" err="1" smtClean="0"/>
              <a:t>silika</a:t>
            </a:r>
            <a:r>
              <a:rPr lang="en-US" sz="2400" dirty="0" smtClean="0"/>
              <a:t>, alumina)</a:t>
            </a:r>
          </a:p>
          <a:p>
            <a:r>
              <a:rPr lang="en-US" sz="2400" dirty="0" err="1" smtClean="0"/>
              <a:t>Fase</a:t>
            </a:r>
            <a:r>
              <a:rPr lang="en-US" sz="2400" dirty="0" smtClean="0"/>
              <a:t> </a:t>
            </a:r>
            <a:r>
              <a:rPr lang="en-US" sz="2400" dirty="0" err="1" smtClean="0"/>
              <a:t>gerak</a:t>
            </a:r>
            <a:r>
              <a:rPr lang="en-US" sz="2400" dirty="0" smtClean="0"/>
              <a:t> : </a:t>
            </a:r>
            <a:r>
              <a:rPr lang="en-US" sz="2400" dirty="0" err="1" smtClean="0"/>
              <a:t>Cairan</a:t>
            </a:r>
            <a:endParaRPr lang="en-US" sz="2400" dirty="0" smtClean="0"/>
          </a:p>
        </p:txBody>
      </p:sp>
    </p:spTree>
    <p:extLst>
      <p:ext uri="{BB962C8B-B14F-4D97-AF65-F5344CB8AC3E}">
        <p14:creationId xmlns:p14="http://schemas.microsoft.com/office/powerpoint/2010/main" val="144452526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F03B5E"/>
      </a:accent1>
      <a:accent2>
        <a:srgbClr val="DC6FEC"/>
      </a:accent2>
      <a:accent3>
        <a:srgbClr val="60B1F2"/>
      </a:accent3>
      <a:accent4>
        <a:srgbClr val="6AD5BB"/>
      </a:accent4>
      <a:accent5>
        <a:srgbClr val="E8AB4E"/>
      </a:accent5>
      <a:accent6>
        <a:srgbClr val="F56447"/>
      </a:accent6>
      <a:hlink>
        <a:srgbClr val="8F8F8F"/>
      </a:hlink>
      <a:folHlink>
        <a:srgbClr val="A5A5A5"/>
      </a:folHlink>
    </a:clrScheme>
    <a:fontScheme name="Quotable">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xmlns="" name="Quotable" id="{39EC5628-30ED-4578-ACD8-9820EDB8E15A}" vid="{ACECE1E4-636E-48DB-87ED-4A76DC93378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TM03457503[[fn=Quotable]]</Template>
  <TotalTime>250</TotalTime>
  <Words>787</Words>
  <Application>Microsoft Office PowerPoint</Application>
  <PresentationFormat>Custom</PresentationFormat>
  <Paragraphs>97</Paragraphs>
  <Slides>24</Slides>
  <Notes>2</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Quotable</vt:lpstr>
      <vt:lpstr>Fraksinasi/Separasi/Pemisahan</vt:lpstr>
      <vt:lpstr>PowerPoint Presentation</vt:lpstr>
      <vt:lpstr>Pengertian</vt:lpstr>
      <vt:lpstr>Fraksinasi</vt:lpstr>
      <vt:lpstr>Partisi cair-cair</vt:lpstr>
      <vt:lpstr>Pemisahan dengan pelarut berdasarkan perbedaan kepolaran</vt:lpstr>
      <vt:lpstr>PowerPoint Presentation</vt:lpstr>
      <vt:lpstr>KROMATOGRAFI LAPIS TIPIS (KLT)</vt:lpstr>
      <vt:lpstr>Kromatografi Lapis Tipis</vt:lpstr>
      <vt:lpstr>FASE DIAM/ADSORBEN</vt:lpstr>
      <vt:lpstr>Fase Diam (Adsorben)</vt:lpstr>
      <vt:lpstr>Fase gerak</vt:lpstr>
      <vt:lpstr>Fase Gerak (Eluen)</vt:lpstr>
      <vt:lpstr>Waktu elusi</vt:lpstr>
      <vt:lpstr>Penggunaan </vt:lpstr>
      <vt:lpstr>ALAT</vt:lpstr>
      <vt:lpstr>Cara kerja</vt:lpstr>
      <vt:lpstr>PROSES</vt:lpstr>
      <vt:lpstr>Visualisasi Noda</vt:lpstr>
      <vt:lpstr>Nilai Rf</vt:lpstr>
      <vt:lpstr>Isolasi komponen campuran </vt:lpstr>
      <vt:lpstr>Analisa kuantitatif </vt:lpstr>
      <vt:lpstr>Kelebihan </vt:lpstr>
      <vt:lpstr>Kekurangan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Fraksinasi/Separasi/Pemisahan</dc:title>
  <dc:creator>AYA-LAPTOP</dc:creator>
  <cp:lastModifiedBy>STAFF</cp:lastModifiedBy>
  <cp:revision>21</cp:revision>
  <dcterms:created xsi:type="dcterms:W3CDTF">2018-10-03T18:11:33Z</dcterms:created>
  <dcterms:modified xsi:type="dcterms:W3CDTF">2018-11-29T09:50:12Z</dcterms:modified>
</cp:coreProperties>
</file>