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16" r:id="rId2"/>
    <p:sldId id="335" r:id="rId3"/>
    <p:sldId id="357" r:id="rId4"/>
    <p:sldId id="358" r:id="rId5"/>
    <p:sldId id="359" r:id="rId6"/>
    <p:sldId id="360" r:id="rId7"/>
    <p:sldId id="361" r:id="rId8"/>
    <p:sldId id="362" r:id="rId9"/>
    <p:sldId id="363" r:id="rId10"/>
    <p:sldId id="364" r:id="rId11"/>
    <p:sldId id="365" r:id="rId12"/>
    <p:sldId id="366" r:id="rId13"/>
    <p:sldId id="367" r:id="rId14"/>
    <p:sldId id="368" r:id="rId15"/>
    <p:sldId id="27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2" autoAdjust="0"/>
    <p:restoredTop sz="92966" autoAdjust="0"/>
  </p:normalViewPr>
  <p:slideViewPr>
    <p:cSldViewPr showGuides="1">
      <p:cViewPr varScale="1">
        <p:scale>
          <a:sx n="100" d="100"/>
          <a:sy n="100" d="100"/>
        </p:scale>
        <p:origin x="2152"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9754F7D-CCAD-6646-ACB9-F299D0AB23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 xmlns:a16="http://schemas.microsoft.com/office/drawing/2014/main" id="{25B6C97E-5C0A-3E4B-B9DD-4D0D4AAB28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543080B-2D72-6149-A8A0-2F4194617D35}" type="datetimeFigureOut">
              <a:rPr lang="id-ID"/>
              <a:pPr>
                <a:defRPr/>
              </a:pPr>
              <a:t>20/05/19</a:t>
            </a:fld>
            <a:endParaRPr lang="id-ID"/>
          </a:p>
        </p:txBody>
      </p:sp>
      <p:sp>
        <p:nvSpPr>
          <p:cNvPr id="4" name="Slide Image Placeholder 3">
            <a:extLst>
              <a:ext uri="{FF2B5EF4-FFF2-40B4-BE49-F238E27FC236}">
                <a16:creationId xmlns="" xmlns:a16="http://schemas.microsoft.com/office/drawing/2014/main" id="{9A889461-E46E-584D-B753-1FACD98D15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 xmlns:a16="http://schemas.microsoft.com/office/drawing/2014/main" id="{016BBA6A-5326-DD40-9CC6-C209D9DF2EB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 xmlns:a16="http://schemas.microsoft.com/office/drawing/2014/main" id="{91D5FE7B-B85C-6C4C-9B32-3CDA05CD40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 xmlns:a16="http://schemas.microsoft.com/office/drawing/2014/main" id="{43EA5086-51D0-5E4E-8156-1477ACAE1B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DD121EB-F6FE-2047-8B90-8A7955238C4C}"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 xmlns:a16="http://schemas.microsoft.com/office/drawing/2014/main" id="{708BD9B1-CD01-6C46-8DB8-34FF45164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 xmlns:a16="http://schemas.microsoft.com/office/drawing/2014/main" id="{AE78D0D8-C82F-4246-8F60-BA1B00568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6387" name="Slide Number Placeholder 3">
            <a:extLst>
              <a:ext uri="{FF2B5EF4-FFF2-40B4-BE49-F238E27FC236}">
                <a16:creationId xmlns="" xmlns:a16="http://schemas.microsoft.com/office/drawing/2014/main" id="{F337F98E-A361-2040-BDA5-9F5846C325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BF15BE-8413-3742-AFD9-2D5597407045}" type="slidenum">
              <a:rPr lang="id-ID" altLang="en-US"/>
              <a:pPr>
                <a:spcBef>
                  <a:spcPct val="0"/>
                </a:spcBef>
              </a:pPr>
              <a:t>2</a:t>
            </a:fld>
            <a:endParaRPr lang="id-ID"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26F2B4E0-4486-8C43-AF58-924A5E227D7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56D16812-0C94-F44E-BF59-107C25526859}" type="datetime1">
              <a:rPr lang="en-US"/>
              <a:pPr>
                <a:defRPr/>
              </a:pPr>
              <a:t>5/20/19</a:t>
            </a:fld>
            <a:endParaRPr lang="en-US"/>
          </a:p>
        </p:txBody>
      </p:sp>
      <p:sp>
        <p:nvSpPr>
          <p:cNvPr id="5" name="Footer Placeholder 4">
            <a:extLst>
              <a:ext uri="{FF2B5EF4-FFF2-40B4-BE49-F238E27FC236}">
                <a16:creationId xmlns="" xmlns:a16="http://schemas.microsoft.com/office/drawing/2014/main" id="{52909EE2-AB2C-BD43-94CD-498DB8F76A6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AF42ABD8-EAEE-524F-94B5-2C43A46EAC4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22F8FC-025D-D74A-B723-C5183F13B070}" type="slidenum">
              <a:rPr lang="en-US" altLang="en-US"/>
              <a:pPr>
                <a:defRPr/>
              </a:pPr>
              <a:t>‹#›</a:t>
            </a:fld>
            <a:endParaRPr lang="en-US" altLang="en-US"/>
          </a:p>
        </p:txBody>
      </p:sp>
    </p:spTree>
    <p:extLst>
      <p:ext uri="{BB962C8B-B14F-4D97-AF65-F5344CB8AC3E}">
        <p14:creationId xmlns:p14="http://schemas.microsoft.com/office/powerpoint/2010/main" val="23431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786C0AB-31D3-0B4C-8AE8-E45CF8C06C7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619347E-686D-FD46-819A-DAA95C30419E}" type="datetime1">
              <a:rPr lang="en-US"/>
              <a:pPr>
                <a:defRPr/>
              </a:pPr>
              <a:t>5/20/19</a:t>
            </a:fld>
            <a:endParaRPr lang="en-US"/>
          </a:p>
        </p:txBody>
      </p:sp>
      <p:sp>
        <p:nvSpPr>
          <p:cNvPr id="5" name="Footer Placeholder 4">
            <a:extLst>
              <a:ext uri="{FF2B5EF4-FFF2-40B4-BE49-F238E27FC236}">
                <a16:creationId xmlns="" xmlns:a16="http://schemas.microsoft.com/office/drawing/2014/main" id="{B62DAE94-2F91-A849-A8AE-FFBE5E38135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C7D5C2E2-892B-8A45-A9E2-A65C6E7321F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CEA0E5D-1DAF-984A-AFAC-861D9BE3CCBB}" type="slidenum">
              <a:rPr lang="en-US" altLang="en-US"/>
              <a:pPr>
                <a:defRPr/>
              </a:pPr>
              <a:t>‹#›</a:t>
            </a:fld>
            <a:endParaRPr lang="en-US" altLang="en-US"/>
          </a:p>
        </p:txBody>
      </p:sp>
    </p:spTree>
    <p:extLst>
      <p:ext uri="{BB962C8B-B14F-4D97-AF65-F5344CB8AC3E}">
        <p14:creationId xmlns:p14="http://schemas.microsoft.com/office/powerpoint/2010/main" val="334384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C156DB0-4FF7-264F-A11D-B1FA3FA84B8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BCB3DC4-18C9-764B-9462-5F3277F92E0F}" type="datetime1">
              <a:rPr lang="en-US"/>
              <a:pPr>
                <a:defRPr/>
              </a:pPr>
              <a:t>5/20/19</a:t>
            </a:fld>
            <a:endParaRPr lang="en-US"/>
          </a:p>
        </p:txBody>
      </p:sp>
      <p:sp>
        <p:nvSpPr>
          <p:cNvPr id="5" name="Footer Placeholder 4">
            <a:extLst>
              <a:ext uri="{FF2B5EF4-FFF2-40B4-BE49-F238E27FC236}">
                <a16:creationId xmlns="" xmlns:a16="http://schemas.microsoft.com/office/drawing/2014/main" id="{9C71F884-664C-4D4E-B550-3F7A18B7BEF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4CD1CC2F-E92D-1341-A9BA-5A0A1D0627B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FFD98DC-E3BB-AA4B-BF79-DDF45E2BE06D}" type="slidenum">
              <a:rPr lang="en-US" altLang="en-US"/>
              <a:pPr>
                <a:defRPr/>
              </a:pPr>
              <a:t>‹#›</a:t>
            </a:fld>
            <a:endParaRPr lang="en-US" altLang="en-US"/>
          </a:p>
        </p:txBody>
      </p:sp>
    </p:spTree>
    <p:extLst>
      <p:ext uri="{BB962C8B-B14F-4D97-AF65-F5344CB8AC3E}">
        <p14:creationId xmlns:p14="http://schemas.microsoft.com/office/powerpoint/2010/main" val="275365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4551BFA-170C-E348-A10C-8525E30C1AE2}"/>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28A239-BF97-F944-A41A-540742C74841}" type="datetime1">
              <a:rPr lang="en-US"/>
              <a:pPr>
                <a:defRPr/>
              </a:pPr>
              <a:t>5/20/19</a:t>
            </a:fld>
            <a:endParaRPr lang="en-US"/>
          </a:p>
        </p:txBody>
      </p:sp>
      <p:sp>
        <p:nvSpPr>
          <p:cNvPr id="5" name="Footer Placeholder 4">
            <a:extLst>
              <a:ext uri="{FF2B5EF4-FFF2-40B4-BE49-F238E27FC236}">
                <a16:creationId xmlns="" xmlns:a16="http://schemas.microsoft.com/office/drawing/2014/main" id="{07C87C36-29DF-214F-941F-64FD1CC852C8}"/>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540E2528-4A77-D940-B3F2-BB85B83050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26B55CF-566C-C144-BDD5-055F6AE44942}" type="slidenum">
              <a:rPr lang="en-US" altLang="en-US"/>
              <a:pPr>
                <a:defRPr/>
              </a:pPr>
              <a:t>‹#›</a:t>
            </a:fld>
            <a:endParaRPr lang="en-US" altLang="en-US"/>
          </a:p>
        </p:txBody>
      </p:sp>
    </p:spTree>
    <p:extLst>
      <p:ext uri="{BB962C8B-B14F-4D97-AF65-F5344CB8AC3E}">
        <p14:creationId xmlns:p14="http://schemas.microsoft.com/office/powerpoint/2010/main" val="25180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D94E512-01E5-1E48-ACA8-C39301A5B0D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DAF0BAB-2F3B-324A-BBD1-FBDFAAC098F7}" type="datetime1">
              <a:rPr lang="en-US"/>
              <a:pPr>
                <a:defRPr/>
              </a:pPr>
              <a:t>5/20/19</a:t>
            </a:fld>
            <a:endParaRPr lang="en-US"/>
          </a:p>
        </p:txBody>
      </p:sp>
      <p:sp>
        <p:nvSpPr>
          <p:cNvPr id="5" name="Footer Placeholder 4">
            <a:extLst>
              <a:ext uri="{FF2B5EF4-FFF2-40B4-BE49-F238E27FC236}">
                <a16:creationId xmlns="" xmlns:a16="http://schemas.microsoft.com/office/drawing/2014/main" id="{C8F40858-BA16-8F46-B29D-33F585BEEA07}"/>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8C3836AB-776B-A74B-8FFF-6C6C380B31D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F122098-E2DD-4B42-822E-D057982E2102}" type="slidenum">
              <a:rPr lang="en-US" altLang="en-US"/>
              <a:pPr>
                <a:defRPr/>
              </a:pPr>
              <a:t>‹#›</a:t>
            </a:fld>
            <a:endParaRPr lang="en-US" altLang="en-US"/>
          </a:p>
        </p:txBody>
      </p:sp>
    </p:spTree>
    <p:extLst>
      <p:ext uri="{BB962C8B-B14F-4D97-AF65-F5344CB8AC3E}">
        <p14:creationId xmlns:p14="http://schemas.microsoft.com/office/powerpoint/2010/main" val="102016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C20AB539-34E8-C04D-96C7-0FB4B84A53D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D41D2B0-93D2-964C-8F36-C01294907FF9}" type="datetime1">
              <a:rPr lang="en-US"/>
              <a:pPr>
                <a:defRPr/>
              </a:pPr>
              <a:t>5/20/19</a:t>
            </a:fld>
            <a:endParaRPr lang="en-US"/>
          </a:p>
        </p:txBody>
      </p:sp>
      <p:sp>
        <p:nvSpPr>
          <p:cNvPr id="6" name="Footer Placeholder 4">
            <a:extLst>
              <a:ext uri="{FF2B5EF4-FFF2-40B4-BE49-F238E27FC236}">
                <a16:creationId xmlns="" xmlns:a16="http://schemas.microsoft.com/office/drawing/2014/main" id="{6C1807BA-66C4-EF49-9045-AE88073DCC2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 xmlns:a16="http://schemas.microsoft.com/office/drawing/2014/main" id="{7581FE82-92D0-5149-B5C0-1C420BCCB66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6074996-FC55-D346-B435-2856E48845EC}" type="slidenum">
              <a:rPr lang="en-US" altLang="en-US"/>
              <a:pPr>
                <a:defRPr/>
              </a:pPr>
              <a:t>‹#›</a:t>
            </a:fld>
            <a:endParaRPr lang="en-US" altLang="en-US"/>
          </a:p>
        </p:txBody>
      </p:sp>
    </p:spTree>
    <p:extLst>
      <p:ext uri="{BB962C8B-B14F-4D97-AF65-F5344CB8AC3E}">
        <p14:creationId xmlns:p14="http://schemas.microsoft.com/office/powerpoint/2010/main" val="111467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E6587BEA-833C-2D4D-B1D9-E40F39353DA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A9F27B7F-0650-264E-B3A8-17D3997F0C51}" type="datetime1">
              <a:rPr lang="en-US"/>
              <a:pPr>
                <a:defRPr/>
              </a:pPr>
              <a:t>5/20/19</a:t>
            </a:fld>
            <a:endParaRPr lang="en-US"/>
          </a:p>
        </p:txBody>
      </p:sp>
      <p:sp>
        <p:nvSpPr>
          <p:cNvPr id="8" name="Footer Placeholder 4">
            <a:extLst>
              <a:ext uri="{FF2B5EF4-FFF2-40B4-BE49-F238E27FC236}">
                <a16:creationId xmlns="" xmlns:a16="http://schemas.microsoft.com/office/drawing/2014/main" id="{E0C89BCA-1316-9F48-BB34-66A082E419C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 xmlns:a16="http://schemas.microsoft.com/office/drawing/2014/main" id="{88296241-B63B-BE49-BD98-ACE4E4D83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1313F7E-1307-6746-9EC8-8219D26A4D5E}" type="slidenum">
              <a:rPr lang="en-US" altLang="en-US"/>
              <a:pPr>
                <a:defRPr/>
              </a:pPr>
              <a:t>‹#›</a:t>
            </a:fld>
            <a:endParaRPr lang="en-US" altLang="en-US"/>
          </a:p>
        </p:txBody>
      </p:sp>
    </p:spTree>
    <p:extLst>
      <p:ext uri="{BB962C8B-B14F-4D97-AF65-F5344CB8AC3E}">
        <p14:creationId xmlns:p14="http://schemas.microsoft.com/office/powerpoint/2010/main" val="23630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 xmlns:a16="http://schemas.microsoft.com/office/drawing/2014/main" id="{B273C68E-7924-154E-A68C-CD39E1D8164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3283F2F-EB94-9D4E-B004-362D91131CD6}" type="datetime1">
              <a:rPr lang="en-US"/>
              <a:pPr>
                <a:defRPr/>
              </a:pPr>
              <a:t>5/20/19</a:t>
            </a:fld>
            <a:endParaRPr lang="en-US"/>
          </a:p>
        </p:txBody>
      </p:sp>
      <p:sp>
        <p:nvSpPr>
          <p:cNvPr id="4" name="Footer Placeholder 4">
            <a:extLst>
              <a:ext uri="{FF2B5EF4-FFF2-40B4-BE49-F238E27FC236}">
                <a16:creationId xmlns="" xmlns:a16="http://schemas.microsoft.com/office/drawing/2014/main" id="{354E30A6-0BD2-F449-9691-2FD9279E5C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 xmlns:a16="http://schemas.microsoft.com/office/drawing/2014/main" id="{1EDFE178-0DFD-414F-83FE-5850EC6E6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2572BEC-699F-8948-83A4-BD1B88F65BFC}" type="slidenum">
              <a:rPr lang="en-US" altLang="en-US"/>
              <a:pPr>
                <a:defRPr/>
              </a:pPr>
              <a:t>‹#›</a:t>
            </a:fld>
            <a:endParaRPr lang="en-US" altLang="en-US"/>
          </a:p>
        </p:txBody>
      </p:sp>
    </p:spTree>
    <p:extLst>
      <p:ext uri="{BB962C8B-B14F-4D97-AF65-F5344CB8AC3E}">
        <p14:creationId xmlns:p14="http://schemas.microsoft.com/office/powerpoint/2010/main" val="289971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212FC8DC-BEEA-AA4D-93FD-4D6D8DCCB23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534B8EA-F17B-DB42-8E01-155F038B8132}" type="datetime1">
              <a:rPr lang="en-US"/>
              <a:pPr>
                <a:defRPr/>
              </a:pPr>
              <a:t>5/20/19</a:t>
            </a:fld>
            <a:endParaRPr lang="en-US"/>
          </a:p>
        </p:txBody>
      </p:sp>
      <p:sp>
        <p:nvSpPr>
          <p:cNvPr id="3" name="Footer Placeholder 4">
            <a:extLst>
              <a:ext uri="{FF2B5EF4-FFF2-40B4-BE49-F238E27FC236}">
                <a16:creationId xmlns="" xmlns:a16="http://schemas.microsoft.com/office/drawing/2014/main" id="{A2AAD2E4-21C9-3649-9A78-D29B6D91155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 xmlns:a16="http://schemas.microsoft.com/office/drawing/2014/main" id="{125E6B47-85E6-4D4E-A445-CA9EDFC6D93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1C91C1-A625-BB45-A52D-000D098465AE}" type="slidenum">
              <a:rPr lang="en-US" altLang="en-US"/>
              <a:pPr>
                <a:defRPr/>
              </a:pPr>
              <a:t>‹#›</a:t>
            </a:fld>
            <a:endParaRPr lang="en-US" altLang="en-US"/>
          </a:p>
        </p:txBody>
      </p:sp>
    </p:spTree>
    <p:extLst>
      <p:ext uri="{BB962C8B-B14F-4D97-AF65-F5344CB8AC3E}">
        <p14:creationId xmlns:p14="http://schemas.microsoft.com/office/powerpoint/2010/main" val="19082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594AC34B-507E-5947-B2D3-958A2C1A05F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E06E991-3B1E-9F48-AABC-AA6EB683D37A}" type="datetime1">
              <a:rPr lang="en-US"/>
              <a:pPr>
                <a:defRPr/>
              </a:pPr>
              <a:t>5/20/19</a:t>
            </a:fld>
            <a:endParaRPr lang="en-US"/>
          </a:p>
        </p:txBody>
      </p:sp>
      <p:sp>
        <p:nvSpPr>
          <p:cNvPr id="6" name="Footer Placeholder 4">
            <a:extLst>
              <a:ext uri="{FF2B5EF4-FFF2-40B4-BE49-F238E27FC236}">
                <a16:creationId xmlns="" xmlns:a16="http://schemas.microsoft.com/office/drawing/2014/main" id="{96F8DD1D-C163-1A45-BBE7-5D7F56CD5510}"/>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 xmlns:a16="http://schemas.microsoft.com/office/drawing/2014/main" id="{C2298AE7-26D3-1D4A-B916-0AE1ADE0618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1622BEA-A668-7349-9676-70FBDBAC12C5}" type="slidenum">
              <a:rPr lang="en-US" altLang="en-US"/>
              <a:pPr>
                <a:defRPr/>
              </a:pPr>
              <a:t>‹#›</a:t>
            </a:fld>
            <a:endParaRPr lang="en-US" altLang="en-US"/>
          </a:p>
        </p:txBody>
      </p:sp>
    </p:spTree>
    <p:extLst>
      <p:ext uri="{BB962C8B-B14F-4D97-AF65-F5344CB8AC3E}">
        <p14:creationId xmlns:p14="http://schemas.microsoft.com/office/powerpoint/2010/main" val="19947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41DBE61F-B044-8848-8287-FE2036741F90}"/>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93E12B7-B1B9-0F44-89BA-A2D403253C11}" type="datetime1">
              <a:rPr lang="en-US"/>
              <a:pPr>
                <a:defRPr/>
              </a:pPr>
              <a:t>5/20/19</a:t>
            </a:fld>
            <a:endParaRPr lang="en-US"/>
          </a:p>
        </p:txBody>
      </p:sp>
      <p:sp>
        <p:nvSpPr>
          <p:cNvPr id="6" name="Footer Placeholder 4">
            <a:extLst>
              <a:ext uri="{FF2B5EF4-FFF2-40B4-BE49-F238E27FC236}">
                <a16:creationId xmlns="" xmlns:a16="http://schemas.microsoft.com/office/drawing/2014/main" id="{AEC06131-7502-BF42-8CE1-4615396A14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 xmlns:a16="http://schemas.microsoft.com/office/drawing/2014/main" id="{E9024CB2-657B-0443-9EBB-9423A6AB79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2B4CE02-E992-9C4A-8A0C-1CE03BFBCA5B}" type="slidenum">
              <a:rPr lang="en-US" altLang="en-US"/>
              <a:pPr>
                <a:defRPr/>
              </a:pPr>
              <a:t>‹#›</a:t>
            </a:fld>
            <a:endParaRPr lang="en-US" altLang="en-US"/>
          </a:p>
        </p:txBody>
      </p:sp>
    </p:spTree>
    <p:extLst>
      <p:ext uri="{BB962C8B-B14F-4D97-AF65-F5344CB8AC3E}">
        <p14:creationId xmlns:p14="http://schemas.microsoft.com/office/powerpoint/2010/main" val="3706343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 xmlns:a16="http://schemas.microsoft.com/office/drawing/2014/main" id="{6DE23F86-E41F-C341-AA4F-00B42BBCA6F6}"/>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a:extLst>
              <a:ext uri="{FF2B5EF4-FFF2-40B4-BE49-F238E27FC236}">
                <a16:creationId xmlns="" xmlns:a16="http://schemas.microsoft.com/office/drawing/2014/main" id="{58ABF55E-F0E8-E04B-9141-97D01CDDA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a:extLst>
              <a:ext uri="{FF2B5EF4-FFF2-40B4-BE49-F238E27FC236}">
                <a16:creationId xmlns="" xmlns:a16="http://schemas.microsoft.com/office/drawing/2014/main" id="{9037CCDC-4C1C-FB40-B7A8-6CABDBBC7C99}"/>
              </a:ext>
            </a:extLst>
          </p:cNvPr>
          <p:cNvSpPr txBox="1">
            <a:spLocks noChangeArrowheads="1"/>
          </p:cNvSpPr>
          <p:nvPr/>
        </p:nvSpPr>
        <p:spPr bwMode="auto">
          <a:xfrm>
            <a:off x="3222625" y="36576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dirty="0" smtClean="0">
                <a:solidFill>
                  <a:schemeClr val="bg1"/>
                </a:solidFill>
              </a:rPr>
              <a:t>PERTEMUAN  </a:t>
            </a:r>
            <a:r>
              <a:rPr lang="en-US" altLang="en-US" sz="2000" b="1" dirty="0" err="1">
                <a:solidFill>
                  <a:schemeClr val="bg1"/>
                </a:solidFill>
              </a:rPr>
              <a:t>ke</a:t>
            </a:r>
            <a:r>
              <a:rPr lang="en-US" altLang="en-US" sz="2000" b="1" dirty="0">
                <a:solidFill>
                  <a:schemeClr val="bg1"/>
                </a:solidFill>
              </a:rPr>
              <a:t> </a:t>
            </a:r>
            <a:r>
              <a:rPr lang="en-US" altLang="en-US" sz="2000" b="1" dirty="0" smtClean="0">
                <a:solidFill>
                  <a:schemeClr val="bg1"/>
                </a:solidFill>
              </a:rPr>
              <a:t>10</a:t>
            </a:r>
          </a:p>
          <a:p>
            <a:pPr algn="ctr" eaLnBrk="1" hangingPunct="1"/>
            <a:r>
              <a:rPr lang="en-US" altLang="en-US" sz="2000" b="1" dirty="0" smtClean="0">
                <a:solidFill>
                  <a:schemeClr val="bg1"/>
                </a:solidFill>
              </a:rPr>
              <a:t>SOLUTIO/LARUTAN</a:t>
            </a:r>
            <a:endParaRPr lang="en-US" altLang="en-US" sz="2000" b="1" dirty="0">
              <a:solidFill>
                <a:schemeClr val="bg1"/>
              </a:solidFill>
            </a:endParaRPr>
          </a:p>
          <a:p>
            <a:pPr algn="ctr" eaLnBrk="1" hangingPunct="1"/>
            <a:r>
              <a:rPr lang="en-US" altLang="en-US" sz="2000" b="1" dirty="0">
                <a:solidFill>
                  <a:schemeClr val="bg1"/>
                </a:solidFill>
              </a:rPr>
              <a:t>Dra </a:t>
            </a:r>
            <a:r>
              <a:rPr lang="en-US" altLang="en-US" sz="2000" b="1" dirty="0" err="1">
                <a:solidFill>
                  <a:schemeClr val="bg1"/>
                </a:solidFill>
              </a:rPr>
              <a:t>Ratih</a:t>
            </a:r>
            <a:r>
              <a:rPr lang="en-US" altLang="en-US" sz="2000" b="1" dirty="0">
                <a:solidFill>
                  <a:schemeClr val="bg1"/>
                </a:solidFill>
              </a:rPr>
              <a:t> </a:t>
            </a:r>
            <a:r>
              <a:rPr lang="en-US" altLang="en-US" sz="2000" b="1" dirty="0" err="1">
                <a:solidFill>
                  <a:schemeClr val="bg1"/>
                </a:solidFill>
              </a:rPr>
              <a:t>Dyah</a:t>
            </a:r>
            <a:r>
              <a:rPr lang="en-US" altLang="en-US" sz="2000" b="1" dirty="0">
                <a:solidFill>
                  <a:schemeClr val="bg1"/>
                </a:solidFill>
              </a:rPr>
              <a:t> </a:t>
            </a:r>
            <a:r>
              <a:rPr lang="en-US" altLang="en-US" sz="2000" b="1" dirty="0" err="1">
                <a:solidFill>
                  <a:schemeClr val="bg1"/>
                </a:solidFill>
              </a:rPr>
              <a:t>Pertiwi,M.Farm,Apt</a:t>
            </a:r>
            <a:endParaRPr lang="en-US" altLang="en-US" sz="2000" b="1" dirty="0">
              <a:solidFill>
                <a:schemeClr val="bg1"/>
              </a:solidFill>
            </a:endParaRPr>
          </a:p>
          <a:p>
            <a:pPr algn="ctr" eaLnBrk="1" hangingPunct="1"/>
            <a:r>
              <a:rPr lang="en-US" altLang="en-US" sz="2000" b="1" dirty="0">
                <a:solidFill>
                  <a:schemeClr val="bg1"/>
                </a:solidFill>
              </a:rPr>
              <a:t>NAMA PRODI :FARMASI</a:t>
            </a:r>
          </a:p>
          <a:p>
            <a:pPr algn="ctr" eaLnBrk="1" hangingPunct="1"/>
            <a:r>
              <a:rPr lang="en-US" altLang="en-US" sz="2000" b="1" dirty="0" err="1">
                <a:solidFill>
                  <a:schemeClr val="bg1"/>
                </a:solidFill>
              </a:rPr>
              <a:t>Fakultas</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Kesehatan</a:t>
            </a:r>
            <a:endParaRPr lang="en-US" altLang="en-US" sz="2000" b="1" dirty="0">
              <a:solidFill>
                <a:schemeClr val="bg1"/>
              </a:solidFill>
            </a:endParaRPr>
          </a:p>
          <a:p>
            <a:pPr algn="ctr" eaLnBrk="1" hangingPunct="1"/>
            <a:endParaRPr lang="en-US" altLang="en-US" sz="2000"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838200"/>
            <a:ext cx="8229600" cy="685800"/>
          </a:xfrm>
          <a:solidFill>
            <a:schemeClr val="bg2"/>
          </a:solidFill>
        </p:spPr>
        <p:txBody>
          <a:bodyPr/>
          <a:lstStyle/>
          <a:p>
            <a:r>
              <a:rPr lang="sv-SE" dirty="0">
                <a:solidFill>
                  <a:schemeClr val="tx1"/>
                </a:solidFill>
              </a:rPr>
              <a:t>5. Salting Out</a:t>
            </a:r>
            <a:endParaRPr lang="en-US" dirty="0">
              <a:solidFill>
                <a:schemeClr val="tx1"/>
              </a:solidFill>
            </a:endParaRPr>
          </a:p>
        </p:txBody>
      </p:sp>
      <p:sp>
        <p:nvSpPr>
          <p:cNvPr id="45059" name="Rectangle 3"/>
          <p:cNvSpPr>
            <a:spLocks noGrp="1" noChangeArrowheads="1"/>
          </p:cNvSpPr>
          <p:nvPr>
            <p:ph idx="1"/>
          </p:nvPr>
        </p:nvSpPr>
        <p:spPr/>
        <p:txBody>
          <a:bodyPr/>
          <a:lstStyle/>
          <a:p>
            <a:pPr marL="609600" indent="-609600">
              <a:lnSpc>
                <a:spcPct val="90000"/>
              </a:lnSpc>
            </a:pPr>
            <a:r>
              <a:rPr lang="sv-SE" sz="2400" dirty="0"/>
              <a:t>Peristiwa adanya zat terlarut tertentu yang mempunyai kelarutan besar dibanding zat utama, akan menyebabkan penurunan kelarutan zat utama atau terbentuknya endapan karena ada reaksi kimia.</a:t>
            </a:r>
          </a:p>
          <a:p>
            <a:pPr marL="609600" indent="-609600">
              <a:lnSpc>
                <a:spcPct val="90000"/>
              </a:lnSpc>
            </a:pPr>
            <a:endParaRPr lang="sv-SE" sz="2400" dirty="0"/>
          </a:p>
          <a:p>
            <a:pPr marL="609600" indent="-609600">
              <a:lnSpc>
                <a:spcPct val="90000"/>
              </a:lnSpc>
            </a:pPr>
            <a:r>
              <a:rPr lang="sv-SE" sz="2400" dirty="0"/>
              <a:t>Contoh :</a:t>
            </a:r>
          </a:p>
          <a:p>
            <a:pPr marL="609600" indent="-609600">
              <a:lnSpc>
                <a:spcPct val="90000"/>
              </a:lnSpc>
              <a:buFont typeface="Wingdings" pitchFamily="2" charset="2"/>
              <a:buNone/>
            </a:pPr>
            <a:r>
              <a:rPr lang="sv-SE" sz="2400" dirty="0"/>
              <a:t>	Kelarutan minyak atsiri dalam air akan turun bila ke dalam  air tersebut ditambahkan larutan NaCl jenuh. Disini kelarutan NaCl dalam air lebih besar dibanding kelarutan minyak atsiri dalam air, maka minyak atsiri akan memisah.</a:t>
            </a:r>
            <a:endParaRPr lang="en-US" sz="2400" dirty="0"/>
          </a:p>
        </p:txBody>
      </p:sp>
      <p:sp>
        <p:nvSpPr>
          <p:cNvPr id="45060" name="AutoShape 4">
            <a:hlinkClick r:id="rId2" action="ppaction://hlinksldjump"/>
          </p:cNvPr>
          <p:cNvSpPr>
            <a:spLocks noChangeArrowheads="1"/>
          </p:cNvSpPr>
          <p:nvPr/>
        </p:nvSpPr>
        <p:spPr bwMode="auto">
          <a:xfrm>
            <a:off x="7451725" y="5734050"/>
            <a:ext cx="1223963" cy="981075"/>
          </a:xfrm>
          <a:prstGeom prst="leftArrow">
            <a:avLst>
              <a:gd name="adj1" fmla="val 50000"/>
              <a:gd name="adj2" fmla="val 31189"/>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957972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85800"/>
            <a:ext cx="8229600" cy="914400"/>
          </a:xfrm>
          <a:solidFill>
            <a:schemeClr val="bg2"/>
          </a:solidFill>
        </p:spPr>
        <p:txBody>
          <a:bodyPr/>
          <a:lstStyle/>
          <a:p>
            <a:r>
              <a:rPr lang="sv-SE" dirty="0">
                <a:solidFill>
                  <a:schemeClr val="tx1"/>
                </a:solidFill>
              </a:rPr>
              <a:t>6. Salting In</a:t>
            </a:r>
            <a:endParaRPr lang="en-US" dirty="0">
              <a:solidFill>
                <a:schemeClr val="tx1"/>
              </a:solidFill>
            </a:endParaRPr>
          </a:p>
        </p:txBody>
      </p:sp>
      <p:sp>
        <p:nvSpPr>
          <p:cNvPr id="51203" name="Rectangle 3"/>
          <p:cNvSpPr>
            <a:spLocks noGrp="1" noChangeArrowheads="1"/>
          </p:cNvSpPr>
          <p:nvPr>
            <p:ph idx="1"/>
          </p:nvPr>
        </p:nvSpPr>
        <p:spPr/>
        <p:txBody>
          <a:bodyPr/>
          <a:lstStyle/>
          <a:p>
            <a:pPr marL="609600" indent="-609600"/>
            <a:r>
              <a:rPr lang="sv-SE" sz="2800"/>
              <a:t>Peristiwa  bertambahnya kelarutan dari suatu senyawa organik  dengan penambahan suatu garam dalam larutannya. </a:t>
            </a:r>
          </a:p>
          <a:p>
            <a:pPr marL="609600" indent="-609600"/>
            <a:endParaRPr lang="sv-SE" sz="2800"/>
          </a:p>
          <a:p>
            <a:pPr marL="609600" indent="-609600"/>
            <a:r>
              <a:rPr lang="sv-SE" sz="2800"/>
              <a:t>Contoh : </a:t>
            </a:r>
          </a:p>
          <a:p>
            <a:pPr marL="609600" indent="-609600">
              <a:buFont typeface="Wingdings" pitchFamily="2" charset="2"/>
              <a:buNone/>
            </a:pPr>
            <a:r>
              <a:rPr lang="sv-SE" sz="2800"/>
              <a:t>	riboflavin tidak larut dalam air, tetapi larut dalam larutan yang mengandung nicotinamidum karena terjadi  penggaraman riboflavin + basa NH</a:t>
            </a:r>
            <a:r>
              <a:rPr lang="sv-SE" sz="2800" baseline="-25000"/>
              <a:t>4</a:t>
            </a:r>
            <a:r>
              <a:rPr lang="sv-SE" sz="2800"/>
              <a:t>.</a:t>
            </a:r>
            <a:endParaRPr lang="en-US" sz="2800"/>
          </a:p>
        </p:txBody>
      </p:sp>
      <p:sp>
        <p:nvSpPr>
          <p:cNvPr id="51204" name="AutoShape 4">
            <a:hlinkClick r:id="rId2" action="ppaction://hlinksldjump"/>
          </p:cNvPr>
          <p:cNvSpPr>
            <a:spLocks noChangeArrowheads="1"/>
          </p:cNvSpPr>
          <p:nvPr/>
        </p:nvSpPr>
        <p:spPr bwMode="auto">
          <a:xfrm>
            <a:off x="7451725" y="5734050"/>
            <a:ext cx="1223963" cy="981075"/>
          </a:xfrm>
          <a:prstGeom prst="leftArrow">
            <a:avLst>
              <a:gd name="adj1" fmla="val 50000"/>
              <a:gd name="adj2" fmla="val 31189"/>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25803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762000"/>
            <a:ext cx="8229600" cy="838200"/>
          </a:xfrm>
          <a:solidFill>
            <a:schemeClr val="bg2"/>
          </a:solidFill>
        </p:spPr>
        <p:txBody>
          <a:bodyPr/>
          <a:lstStyle/>
          <a:p>
            <a:r>
              <a:rPr lang="sv-SE" dirty="0">
                <a:solidFill>
                  <a:schemeClr val="tx1"/>
                </a:solidFill>
              </a:rPr>
              <a:t>7. Pembentukan Kompleks</a:t>
            </a:r>
            <a:endParaRPr lang="en-US" dirty="0">
              <a:solidFill>
                <a:schemeClr val="tx1"/>
              </a:solidFill>
            </a:endParaRPr>
          </a:p>
        </p:txBody>
      </p:sp>
      <p:sp>
        <p:nvSpPr>
          <p:cNvPr id="52227" name="Rectangle 3"/>
          <p:cNvSpPr>
            <a:spLocks noGrp="1" noChangeArrowheads="1"/>
          </p:cNvSpPr>
          <p:nvPr>
            <p:ph idx="1"/>
          </p:nvPr>
        </p:nvSpPr>
        <p:spPr/>
        <p:txBody>
          <a:bodyPr/>
          <a:lstStyle/>
          <a:p>
            <a:pPr marL="609600" indent="-609600"/>
            <a:endParaRPr lang="sv-SE" sz="2800"/>
          </a:p>
          <a:p>
            <a:pPr marL="609600" indent="-609600"/>
            <a:r>
              <a:rPr lang="sv-SE" sz="2800"/>
              <a:t>Peristiwa terjadinya interaksi antara senyawa tak larut dengan zat yang larut dengan membentuk garam kompleks.</a:t>
            </a:r>
          </a:p>
          <a:p>
            <a:pPr marL="609600" indent="-609600"/>
            <a:endParaRPr lang="sv-SE" sz="2800"/>
          </a:p>
          <a:p>
            <a:pPr marL="609600" indent="-609600"/>
            <a:r>
              <a:rPr lang="sv-SE" sz="2800"/>
              <a:t>Contoh : </a:t>
            </a:r>
          </a:p>
          <a:p>
            <a:pPr marL="609600" indent="-609600">
              <a:buFont typeface="Wingdings" pitchFamily="2" charset="2"/>
              <a:buNone/>
            </a:pPr>
            <a:r>
              <a:rPr lang="sv-SE" sz="2800"/>
              <a:t>	Iodium larut dalam KI atau NaI jenuh.</a:t>
            </a:r>
            <a:endParaRPr lang="pl-PL" sz="2800"/>
          </a:p>
          <a:p>
            <a:pPr marL="609600" indent="-609600">
              <a:buFont typeface="Wingdings" pitchFamily="2" charset="2"/>
              <a:buNone/>
            </a:pPr>
            <a:r>
              <a:rPr lang="en-US" sz="2800"/>
              <a:t>	</a:t>
            </a:r>
            <a:r>
              <a:rPr lang="pl-PL" sz="2800"/>
              <a:t>KI  + I</a:t>
            </a:r>
            <a:r>
              <a:rPr lang="pl-PL" sz="2800" baseline="-25000"/>
              <a:t>2</a:t>
            </a:r>
            <a:r>
              <a:rPr lang="pl-PL" sz="2800"/>
              <a:t> </a:t>
            </a:r>
            <a:r>
              <a:rPr lang="sv-SE" sz="2800">
                <a:sym typeface="Wingdings" pitchFamily="2" charset="2"/>
              </a:rPr>
              <a:t></a:t>
            </a:r>
            <a:r>
              <a:rPr lang="pl-PL" sz="2800"/>
              <a:t> KI</a:t>
            </a:r>
            <a:r>
              <a:rPr lang="pl-PL" sz="2800" baseline="-25000"/>
              <a:t>3</a:t>
            </a:r>
          </a:p>
          <a:p>
            <a:pPr marL="609600" indent="-609600">
              <a:buFont typeface="Wingdings" pitchFamily="2" charset="2"/>
              <a:buNone/>
            </a:pPr>
            <a:r>
              <a:rPr lang="en-US" sz="2800"/>
              <a:t>	</a:t>
            </a:r>
            <a:r>
              <a:rPr lang="pl-PL" sz="2800"/>
              <a:t>HgI</a:t>
            </a:r>
            <a:r>
              <a:rPr lang="pl-PL" sz="2800" baseline="-25000"/>
              <a:t>2</a:t>
            </a:r>
            <a:r>
              <a:rPr lang="pl-PL" sz="2800"/>
              <a:t> + 2 KI </a:t>
            </a:r>
            <a:r>
              <a:rPr lang="sv-SE" sz="2800">
                <a:sym typeface="Wingdings" pitchFamily="2" charset="2"/>
              </a:rPr>
              <a:t></a:t>
            </a:r>
            <a:r>
              <a:rPr lang="pl-PL" sz="2800"/>
              <a:t> K</a:t>
            </a:r>
            <a:r>
              <a:rPr lang="pl-PL" sz="2800" baseline="-25000"/>
              <a:t>2</a:t>
            </a:r>
            <a:r>
              <a:rPr lang="pl-PL" sz="2800"/>
              <a:t>HgI</a:t>
            </a:r>
            <a:r>
              <a:rPr lang="pl-PL" sz="2800" baseline="-25000"/>
              <a:t>4</a:t>
            </a:r>
            <a:endParaRPr lang="en-US" sz="2800" baseline="-25000"/>
          </a:p>
        </p:txBody>
      </p:sp>
      <p:sp>
        <p:nvSpPr>
          <p:cNvPr id="52228" name="AutoShape 4">
            <a:hlinkClick r:id="rId2" action="ppaction://hlinksldjump"/>
          </p:cNvPr>
          <p:cNvSpPr>
            <a:spLocks noChangeArrowheads="1"/>
          </p:cNvSpPr>
          <p:nvPr/>
        </p:nvSpPr>
        <p:spPr bwMode="auto">
          <a:xfrm>
            <a:off x="7451725" y="5734050"/>
            <a:ext cx="1223963" cy="981075"/>
          </a:xfrm>
          <a:prstGeom prst="leftArrow">
            <a:avLst>
              <a:gd name="adj1" fmla="val 50000"/>
              <a:gd name="adj2" fmla="val 31189"/>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2032690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85800"/>
            <a:ext cx="8229600" cy="762000"/>
          </a:xfrm>
          <a:solidFill>
            <a:schemeClr val="accent1"/>
          </a:solidFill>
        </p:spPr>
        <p:txBody>
          <a:bodyPr>
            <a:normAutofit/>
          </a:bodyPr>
          <a:lstStyle/>
          <a:p>
            <a:r>
              <a:rPr lang="fi-FI" sz="2800" dirty="0">
                <a:solidFill>
                  <a:srgbClr val="FFFF00"/>
                </a:solidFill>
              </a:rPr>
              <a:t>Kecepatan kelarutan suatu zat dipengaruhi oleh</a:t>
            </a:r>
            <a:r>
              <a:rPr lang="fi-FI" sz="2800" dirty="0"/>
              <a:t> :</a:t>
            </a:r>
            <a:endParaRPr lang="en-US" sz="2800" dirty="0"/>
          </a:p>
        </p:txBody>
      </p:sp>
      <p:sp>
        <p:nvSpPr>
          <p:cNvPr id="53251" name="Rectangle 3"/>
          <p:cNvSpPr>
            <a:spLocks noGrp="1" noChangeArrowheads="1"/>
          </p:cNvSpPr>
          <p:nvPr>
            <p:ph idx="1"/>
          </p:nvPr>
        </p:nvSpPr>
        <p:spPr/>
        <p:txBody>
          <a:bodyPr/>
          <a:lstStyle/>
          <a:p>
            <a:pPr>
              <a:lnSpc>
                <a:spcPct val="90000"/>
              </a:lnSpc>
            </a:pPr>
            <a:r>
              <a:rPr lang="sv-SE" dirty="0">
                <a:solidFill>
                  <a:srgbClr val="FF0000"/>
                </a:solidFill>
              </a:rPr>
              <a:t>Ukuran partikel</a:t>
            </a:r>
            <a:r>
              <a:rPr lang="sv-SE" dirty="0"/>
              <a:t> : makin halus solute, makin kecil ukuran partikel; makin luas solute yang kontak dengan solvent, solute makin cepat larut.</a:t>
            </a:r>
            <a:endParaRPr lang="en-US" dirty="0"/>
          </a:p>
          <a:p>
            <a:pPr>
              <a:lnSpc>
                <a:spcPct val="90000"/>
              </a:lnSpc>
            </a:pPr>
            <a:endParaRPr lang="fi-FI" dirty="0"/>
          </a:p>
          <a:p>
            <a:pPr>
              <a:lnSpc>
                <a:spcPct val="90000"/>
              </a:lnSpc>
            </a:pPr>
            <a:r>
              <a:rPr lang="fi-FI" dirty="0">
                <a:solidFill>
                  <a:srgbClr val="FF0000"/>
                </a:solidFill>
              </a:rPr>
              <a:t>Suhu :</a:t>
            </a:r>
            <a:r>
              <a:rPr lang="fi-FI" dirty="0"/>
              <a:t> pada umumnya kenaikan suhu akan menambah kelarutan solute.</a:t>
            </a:r>
            <a:endParaRPr lang="en-US" dirty="0"/>
          </a:p>
          <a:p>
            <a:pPr>
              <a:lnSpc>
                <a:spcPct val="90000"/>
              </a:lnSpc>
            </a:pPr>
            <a:endParaRPr lang="fi-FI" dirty="0"/>
          </a:p>
          <a:p>
            <a:pPr>
              <a:lnSpc>
                <a:spcPct val="90000"/>
              </a:lnSpc>
            </a:pPr>
            <a:r>
              <a:rPr lang="fi-FI" dirty="0">
                <a:solidFill>
                  <a:srgbClr val="FF0000"/>
                </a:solidFill>
              </a:rPr>
              <a:t>Pengadukan</a:t>
            </a:r>
            <a:endParaRPr lang="en-US" dirty="0">
              <a:solidFill>
                <a:srgbClr val="FF0000"/>
              </a:solidFill>
            </a:endParaRPr>
          </a:p>
          <a:p>
            <a:pPr>
              <a:lnSpc>
                <a:spcPct val="90000"/>
              </a:lnSpc>
            </a:pPr>
            <a:endParaRPr lang="en-US" dirty="0"/>
          </a:p>
        </p:txBody>
      </p:sp>
    </p:spTree>
    <p:extLst>
      <p:ext uri="{BB962C8B-B14F-4D97-AF65-F5344CB8AC3E}">
        <p14:creationId xmlns:p14="http://schemas.microsoft.com/office/powerpoint/2010/main" val="1268005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9750" y="671513"/>
            <a:ext cx="8229600" cy="660400"/>
          </a:xfrm>
          <a:solidFill>
            <a:schemeClr val="bg1"/>
          </a:solidFill>
        </p:spPr>
        <p:txBody>
          <a:bodyPr/>
          <a:lstStyle/>
          <a:p>
            <a:r>
              <a:rPr lang="sv-SE" sz="2800" b="1" dirty="0" err="1"/>
              <a:t>Keuntungan</a:t>
            </a:r>
            <a:r>
              <a:rPr lang="sv-SE" sz="2800" b="1" dirty="0"/>
              <a:t> dan </a:t>
            </a:r>
            <a:r>
              <a:rPr lang="sv-SE" sz="2800" b="1" dirty="0" err="1"/>
              <a:t>Kerugian</a:t>
            </a:r>
            <a:r>
              <a:rPr lang="sv-SE" sz="2800" b="1" dirty="0"/>
              <a:t>  </a:t>
            </a:r>
            <a:r>
              <a:rPr lang="sv-SE" sz="2800" b="1" dirty="0" err="1"/>
              <a:t>Bentuk</a:t>
            </a:r>
            <a:r>
              <a:rPr lang="sv-SE" sz="2800" b="1" dirty="0"/>
              <a:t> </a:t>
            </a:r>
            <a:r>
              <a:rPr lang="sv-SE" sz="2800" b="1" dirty="0" err="1"/>
              <a:t>Sediaan</a:t>
            </a:r>
            <a:r>
              <a:rPr lang="sv-SE" sz="2800" b="1" dirty="0"/>
              <a:t> </a:t>
            </a:r>
            <a:r>
              <a:rPr lang="sv-SE" sz="2800" b="1" dirty="0" err="1"/>
              <a:t>Solutio</a:t>
            </a:r>
            <a:endParaRPr lang="en-US" sz="2800" b="1" dirty="0"/>
          </a:p>
        </p:txBody>
      </p:sp>
      <p:sp>
        <p:nvSpPr>
          <p:cNvPr id="54276" name="Oval 4"/>
          <p:cNvSpPr>
            <a:spLocks noChangeArrowheads="1"/>
          </p:cNvSpPr>
          <p:nvPr/>
        </p:nvSpPr>
        <p:spPr bwMode="auto">
          <a:xfrm>
            <a:off x="323850" y="1989138"/>
            <a:ext cx="4176713" cy="3816350"/>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54277" name="WordArt 5"/>
          <p:cNvSpPr>
            <a:spLocks noChangeArrowheads="1" noChangeShapeType="1" noTextEdit="1"/>
          </p:cNvSpPr>
          <p:nvPr/>
        </p:nvSpPr>
        <p:spPr bwMode="auto">
          <a:xfrm>
            <a:off x="395288" y="1484313"/>
            <a:ext cx="3019425" cy="647700"/>
          </a:xfrm>
          <a:prstGeom prst="rect">
            <a:avLst/>
          </a:prstGeom>
        </p:spPr>
        <p:txBody>
          <a:bodyPr wrap="none" fromWordArt="1">
            <a:prstTxWarp prst="textPlain">
              <a:avLst>
                <a:gd name="adj" fmla="val 50000"/>
              </a:avLst>
            </a:prstTxWarp>
          </a:bodyPr>
          <a:lstStyle/>
          <a:p>
            <a:pPr algn="ctr"/>
            <a:r>
              <a:rPr lang="id-ID" sz="3600" kern="10">
                <a:ln w="9525">
                  <a:solidFill>
                    <a:srgbClr val="000000"/>
                  </a:solidFill>
                  <a:round/>
                  <a:headEnd/>
                  <a:tailEnd/>
                </a:ln>
                <a:solidFill>
                  <a:srgbClr val="FF0000"/>
                </a:solidFill>
                <a:latin typeface="Arial Black"/>
              </a:rPr>
              <a:t>Keuntungan</a:t>
            </a:r>
          </a:p>
        </p:txBody>
      </p:sp>
      <p:sp>
        <p:nvSpPr>
          <p:cNvPr id="54278" name="Text Box 6"/>
          <p:cNvSpPr txBox="1">
            <a:spLocks noChangeArrowheads="1"/>
          </p:cNvSpPr>
          <p:nvPr/>
        </p:nvSpPr>
        <p:spPr bwMode="auto">
          <a:xfrm>
            <a:off x="755650" y="2636838"/>
            <a:ext cx="3455988" cy="2785378"/>
          </a:xfrm>
          <a:prstGeom prst="rect">
            <a:avLst/>
          </a:prstGeom>
          <a:noFill/>
          <a:ln w="9525">
            <a:noFill/>
            <a:miter lim="800000"/>
            <a:headEnd/>
            <a:tailEnd/>
          </a:ln>
          <a:effectLst/>
        </p:spPr>
        <p:txBody>
          <a:bodyPr>
            <a:spAutoFit/>
          </a:bodyPr>
          <a:lstStyle/>
          <a:p>
            <a:pPr marL="228600" indent="-228600">
              <a:buFontTx/>
              <a:buChar char="•"/>
              <a:tabLst>
                <a:tab pos="228600" algn="l"/>
              </a:tabLst>
            </a:pPr>
            <a:r>
              <a:rPr lang="sv-SE" sz="1400" b="1" dirty="0">
                <a:solidFill>
                  <a:schemeClr val="bg1">
                    <a:lumMod val="95000"/>
                  </a:schemeClr>
                </a:solidFill>
              </a:rPr>
              <a:t>Merupakan campuran homogen</a:t>
            </a:r>
            <a:endParaRPr lang="en-US" sz="1400" b="1" dirty="0">
              <a:solidFill>
                <a:schemeClr val="bg1">
                  <a:lumMod val="95000"/>
                </a:schemeClr>
              </a:solidFill>
            </a:endParaRPr>
          </a:p>
          <a:p>
            <a:pPr marL="228600" indent="-228600">
              <a:buFontTx/>
              <a:buChar char="•"/>
              <a:tabLst>
                <a:tab pos="228600" algn="l"/>
              </a:tabLst>
            </a:pPr>
            <a:r>
              <a:rPr lang="sv-SE" sz="1400" b="1" dirty="0">
                <a:solidFill>
                  <a:schemeClr val="bg1">
                    <a:lumMod val="95000"/>
                  </a:schemeClr>
                </a:solidFill>
              </a:rPr>
              <a:t>Dosis dapat mudah diubah-ubah dalam pembuatan.</a:t>
            </a:r>
            <a:endParaRPr lang="en-US" sz="1400" b="1" dirty="0">
              <a:solidFill>
                <a:schemeClr val="bg1">
                  <a:lumMod val="95000"/>
                </a:schemeClr>
              </a:solidFill>
            </a:endParaRPr>
          </a:p>
          <a:p>
            <a:pPr marL="228600" indent="-228600">
              <a:buFontTx/>
              <a:buChar char="•"/>
              <a:tabLst>
                <a:tab pos="228600" algn="l"/>
              </a:tabLst>
            </a:pPr>
            <a:r>
              <a:rPr lang="sv-SE" sz="1400" b="1" dirty="0">
                <a:solidFill>
                  <a:schemeClr val="bg1">
                    <a:lumMod val="95000"/>
                  </a:schemeClr>
                </a:solidFill>
              </a:rPr>
              <a:t>Dapat diberikan dalam larutan encer kapsul </a:t>
            </a:r>
            <a:endParaRPr lang="en-US" sz="1400" b="1" dirty="0">
              <a:solidFill>
                <a:schemeClr val="bg1">
                  <a:lumMod val="95000"/>
                </a:schemeClr>
              </a:solidFill>
            </a:endParaRPr>
          </a:p>
          <a:p>
            <a:pPr marL="228600" indent="-228600">
              <a:buFontTx/>
              <a:buChar char="•"/>
              <a:tabLst>
                <a:tab pos="228600" algn="l"/>
              </a:tabLst>
            </a:pPr>
            <a:r>
              <a:rPr lang="sv-SE" sz="1400" b="1" dirty="0">
                <a:solidFill>
                  <a:schemeClr val="bg1">
                    <a:lumMod val="95000"/>
                  </a:schemeClr>
                </a:solidFill>
              </a:rPr>
              <a:t>Kerja awal obat lebih cepat karena obat cepat diabsorpsi.</a:t>
            </a:r>
            <a:endParaRPr lang="en-US" sz="1400" b="1" dirty="0">
              <a:solidFill>
                <a:schemeClr val="bg1">
                  <a:lumMod val="95000"/>
                </a:schemeClr>
              </a:solidFill>
            </a:endParaRPr>
          </a:p>
          <a:p>
            <a:pPr marL="228600" indent="-228600">
              <a:buFontTx/>
              <a:buChar char="•"/>
              <a:tabLst>
                <a:tab pos="228600" algn="l"/>
              </a:tabLst>
            </a:pPr>
            <a:r>
              <a:rPr lang="sv-SE" sz="1400" b="1" dirty="0">
                <a:solidFill>
                  <a:schemeClr val="bg1">
                    <a:lumMod val="95000"/>
                  </a:schemeClr>
                </a:solidFill>
              </a:rPr>
              <a:t>Mudah diberi pemanis, bau-bauan dan warna.</a:t>
            </a:r>
            <a:endParaRPr lang="en-US" sz="1400" b="1" dirty="0">
              <a:solidFill>
                <a:schemeClr val="bg1">
                  <a:lumMod val="95000"/>
                </a:schemeClr>
              </a:solidFill>
            </a:endParaRPr>
          </a:p>
          <a:p>
            <a:pPr marL="228600" indent="-228600">
              <a:buFontTx/>
              <a:buChar char="•"/>
              <a:tabLst>
                <a:tab pos="228600" algn="l"/>
              </a:tabLst>
            </a:pPr>
            <a:r>
              <a:rPr lang="sv-SE" sz="1400" b="1" dirty="0">
                <a:solidFill>
                  <a:schemeClr val="bg1">
                    <a:lumMod val="95000"/>
                  </a:schemeClr>
                </a:solidFill>
              </a:rPr>
              <a:t>untuk pemakaian luar, bentuk larutan mudah digunakan.</a:t>
            </a:r>
            <a:endParaRPr lang="en-US" sz="1400" b="1" dirty="0">
              <a:solidFill>
                <a:schemeClr val="bg1">
                  <a:lumMod val="95000"/>
                </a:schemeClr>
              </a:solidFill>
            </a:endParaRPr>
          </a:p>
          <a:p>
            <a:pPr marL="228600" indent="-228600">
              <a:spcBef>
                <a:spcPct val="50000"/>
              </a:spcBef>
              <a:buFontTx/>
              <a:buChar char="•"/>
              <a:tabLst>
                <a:tab pos="228600" algn="l"/>
              </a:tabLst>
            </a:pPr>
            <a:endParaRPr lang="en-US" sz="1400" b="1" dirty="0">
              <a:solidFill>
                <a:schemeClr val="bg1">
                  <a:lumMod val="95000"/>
                </a:schemeClr>
              </a:solidFill>
            </a:endParaRPr>
          </a:p>
        </p:txBody>
      </p:sp>
      <p:sp>
        <p:nvSpPr>
          <p:cNvPr id="54279" name="Oval 7"/>
          <p:cNvSpPr>
            <a:spLocks noChangeArrowheads="1"/>
          </p:cNvSpPr>
          <p:nvPr/>
        </p:nvSpPr>
        <p:spPr bwMode="auto">
          <a:xfrm>
            <a:off x="4643438" y="2276475"/>
            <a:ext cx="4500562" cy="4032250"/>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54280" name="WordArt 8"/>
          <p:cNvSpPr>
            <a:spLocks noChangeArrowheads="1" noChangeShapeType="1" noTextEdit="1"/>
          </p:cNvSpPr>
          <p:nvPr/>
        </p:nvSpPr>
        <p:spPr bwMode="auto">
          <a:xfrm>
            <a:off x="5580063" y="1628775"/>
            <a:ext cx="3019425" cy="647700"/>
          </a:xfrm>
          <a:prstGeom prst="rect">
            <a:avLst/>
          </a:prstGeom>
        </p:spPr>
        <p:txBody>
          <a:bodyPr wrap="none" fromWordArt="1">
            <a:prstTxWarp prst="textPlain">
              <a:avLst>
                <a:gd name="adj" fmla="val 50000"/>
              </a:avLst>
            </a:prstTxWarp>
          </a:bodyPr>
          <a:lstStyle/>
          <a:p>
            <a:pPr algn="ctr"/>
            <a:r>
              <a:rPr lang="id-ID" sz="3600" kern="10">
                <a:ln w="9525">
                  <a:solidFill>
                    <a:srgbClr val="000000"/>
                  </a:solidFill>
                  <a:round/>
                  <a:headEnd/>
                  <a:tailEnd/>
                </a:ln>
                <a:solidFill>
                  <a:srgbClr val="FFFF00"/>
                </a:solidFill>
                <a:latin typeface="Arial Black"/>
              </a:rPr>
              <a:t>Kerugian</a:t>
            </a:r>
          </a:p>
        </p:txBody>
      </p:sp>
      <p:sp>
        <p:nvSpPr>
          <p:cNvPr id="54281" name="Text Box 9"/>
          <p:cNvSpPr txBox="1">
            <a:spLocks noChangeArrowheads="1"/>
          </p:cNvSpPr>
          <p:nvPr/>
        </p:nvSpPr>
        <p:spPr bwMode="auto">
          <a:xfrm>
            <a:off x="5364163" y="2924175"/>
            <a:ext cx="3095625" cy="2427288"/>
          </a:xfrm>
          <a:prstGeom prst="rect">
            <a:avLst/>
          </a:prstGeom>
          <a:noFill/>
          <a:ln w="9525">
            <a:noFill/>
            <a:miter lim="800000"/>
            <a:headEnd/>
            <a:tailEnd/>
          </a:ln>
          <a:effectLst/>
        </p:spPr>
        <p:txBody>
          <a:bodyPr>
            <a:spAutoFit/>
          </a:bodyPr>
          <a:lstStyle/>
          <a:p>
            <a:pPr marL="342900" indent="-342900">
              <a:buFontTx/>
              <a:buChar char="•"/>
            </a:pPr>
            <a:r>
              <a:rPr lang="sv-SE" dirty="0">
                <a:solidFill>
                  <a:schemeClr val="bg1">
                    <a:lumMod val="95000"/>
                  </a:schemeClr>
                </a:solidFill>
              </a:rPr>
              <a:t>Volume bentuk larutan lebih besar.</a:t>
            </a:r>
            <a:endParaRPr lang="en-US" dirty="0">
              <a:solidFill>
                <a:schemeClr val="bg1">
                  <a:lumMod val="95000"/>
                </a:schemeClr>
              </a:solidFill>
            </a:endParaRPr>
          </a:p>
          <a:p>
            <a:pPr marL="342900" indent="-342900">
              <a:buFontTx/>
              <a:buChar char="•"/>
            </a:pPr>
            <a:r>
              <a:rPr lang="sv-SE" dirty="0">
                <a:solidFill>
                  <a:schemeClr val="bg1">
                    <a:lumMod val="95000"/>
                  </a:schemeClr>
                </a:solidFill>
              </a:rPr>
              <a:t>Ada obat yang tidak stabil dalam larutan.</a:t>
            </a:r>
            <a:endParaRPr lang="en-US" dirty="0">
              <a:solidFill>
                <a:schemeClr val="bg1">
                  <a:lumMod val="95000"/>
                </a:schemeClr>
              </a:solidFill>
            </a:endParaRPr>
          </a:p>
          <a:p>
            <a:pPr marL="342900" indent="-342900">
              <a:buFontTx/>
              <a:buChar char="•"/>
            </a:pPr>
            <a:r>
              <a:rPr lang="sv-SE" dirty="0">
                <a:solidFill>
                  <a:schemeClr val="bg1">
                    <a:lumMod val="95000"/>
                  </a:schemeClr>
                </a:solidFill>
              </a:rPr>
              <a:t>Ada obat yang sukar ditutupi rasa dan baunya dalam larutan.</a:t>
            </a:r>
            <a:endParaRPr lang="en-US" dirty="0">
              <a:solidFill>
                <a:schemeClr val="bg1">
                  <a:lumMod val="95000"/>
                </a:schemeClr>
              </a:solidFill>
            </a:endParaRPr>
          </a:p>
          <a:p>
            <a:pPr marL="342900" indent="-342900">
              <a:spcBef>
                <a:spcPct val="50000"/>
              </a:spcBef>
              <a:buFontTx/>
              <a:buChar char="•"/>
            </a:pPr>
            <a:endParaRPr lang="en-US" dirty="0">
              <a:solidFill>
                <a:srgbClr val="000066"/>
              </a:solidFill>
            </a:endParaRPr>
          </a:p>
        </p:txBody>
      </p:sp>
    </p:spTree>
    <p:extLst>
      <p:ext uri="{BB962C8B-B14F-4D97-AF65-F5344CB8AC3E}">
        <p14:creationId xmlns:p14="http://schemas.microsoft.com/office/powerpoint/2010/main" val="1915564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A3D66B-C6B9-1E47-A740-86F3EAF6873A}"/>
              </a:ext>
            </a:extLst>
          </p:cNvPr>
          <p:cNvSpPr>
            <a:spLocks noGrp="1"/>
          </p:cNvSpPr>
          <p:nvPr>
            <p:ph type="title"/>
          </p:nvPr>
        </p:nvSpPr>
        <p:spPr>
          <a:xfrm>
            <a:off x="457200" y="704850"/>
            <a:ext cx="8229600" cy="666750"/>
          </a:xfrm>
        </p:spPr>
        <p:txBody>
          <a:bodyPr>
            <a:normAutofit fontScale="90000"/>
          </a:bodyPr>
          <a:lstStyle/>
          <a:p>
            <a:pPr eaLnBrk="1" fontAlgn="auto" hangingPunct="1">
              <a:spcAft>
                <a:spcPts val="0"/>
              </a:spcAft>
              <a:defRPr/>
            </a:pPr>
            <a:r>
              <a:rPr lang="id-ID" dirty="0">
                <a:solidFill>
                  <a:schemeClr val="tx2">
                    <a:satMod val="130000"/>
                  </a:schemeClr>
                </a:solidFill>
              </a:rPr>
              <a:t>Pustaka</a:t>
            </a:r>
          </a:p>
        </p:txBody>
      </p:sp>
      <p:sp>
        <p:nvSpPr>
          <p:cNvPr id="3" name="Content Placeholder 2">
            <a:extLst>
              <a:ext uri="{FF2B5EF4-FFF2-40B4-BE49-F238E27FC236}">
                <a16:creationId xmlns="" xmlns:a16="http://schemas.microsoft.com/office/drawing/2014/main" id="{FABBE51B-BC68-564C-A3DE-6A4A72DC137E}"/>
              </a:ext>
            </a:extLst>
          </p:cNvPr>
          <p:cNvSpPr>
            <a:spLocks noGrp="1"/>
          </p:cNvSpPr>
          <p:nvPr>
            <p:ph idx="1"/>
          </p:nvPr>
        </p:nvSpPr>
        <p:spPr>
          <a:xfrm>
            <a:off x="457200" y="1295400"/>
            <a:ext cx="8229600" cy="5334000"/>
          </a:xfrm>
        </p:spPr>
        <p:txBody>
          <a:bodyPr>
            <a:normAutofit fontScale="77500" lnSpcReduction="20000"/>
          </a:bodyPr>
          <a:lstStyle/>
          <a:p>
            <a:pPr marL="365760" indent="-283464" eaLnBrk="1" fontAlgn="auto" hangingPunct="1">
              <a:spcAft>
                <a:spcPts val="0"/>
              </a:spcAft>
              <a:buFont typeface="Wingdings" pitchFamily="2" charset="2"/>
              <a:buChar char="q"/>
              <a:defRPr/>
            </a:pPr>
            <a:r>
              <a:rPr lang="id-ID" dirty="0"/>
              <a:t>  </a:t>
            </a:r>
            <a:r>
              <a:rPr lang="fi-FI" dirty="0"/>
              <a:t>Anonim, 1995, </a:t>
            </a:r>
            <a:r>
              <a:rPr lang="fi-FI" i="1" dirty="0"/>
              <a:t>Farmakope Indonesia</a:t>
            </a:r>
            <a:r>
              <a:rPr lang="fi-FI" dirty="0"/>
              <a:t>, Edisi IV, Departemen Kesehatan RI, Jakarta.</a:t>
            </a:r>
            <a:endParaRPr lang="id-ID" dirty="0"/>
          </a:p>
          <a:p>
            <a:pPr marL="365760" indent="-283464" eaLnBrk="1" fontAlgn="auto" hangingPunct="1">
              <a:spcAft>
                <a:spcPts val="0"/>
              </a:spcAft>
              <a:buFont typeface="Wingdings" pitchFamily="2" charset="2"/>
              <a:buChar char="q"/>
              <a:defRPr/>
            </a:pPr>
            <a:r>
              <a:rPr lang="id-ID" dirty="0"/>
              <a:t> </a:t>
            </a:r>
            <a:r>
              <a:rPr lang="en-US" dirty="0" err="1"/>
              <a:t>Ansel</a:t>
            </a:r>
            <a:r>
              <a:rPr lang="en-US" dirty="0"/>
              <a:t>, H.C., 1995, The Prescription in : </a:t>
            </a:r>
            <a:r>
              <a:rPr lang="en-US" dirty="0" err="1"/>
              <a:t>Genaro,A.R</a:t>
            </a:r>
            <a:r>
              <a:rPr lang="en-US" dirty="0"/>
              <a:t>., (Ed.), </a:t>
            </a:r>
            <a:r>
              <a:rPr lang="en-US" i="1" dirty="0"/>
              <a:t>Remington The Science</a:t>
            </a:r>
            <a:r>
              <a:rPr lang="id-ID" i="1" dirty="0"/>
              <a:t> </a:t>
            </a:r>
            <a:r>
              <a:rPr lang="en-US" i="1" dirty="0"/>
              <a:t>and Practice of Pharmacy</a:t>
            </a:r>
            <a:r>
              <a:rPr lang="en-US" dirty="0"/>
              <a:t>, Mack </a:t>
            </a:r>
            <a:r>
              <a:rPr lang="en-US" dirty="0" err="1"/>
              <a:t>Publising</a:t>
            </a:r>
            <a:r>
              <a:rPr lang="en-US" dirty="0"/>
              <a:t> Company.</a:t>
            </a:r>
            <a:endParaRPr lang="id-ID" dirty="0"/>
          </a:p>
          <a:p>
            <a:pPr marL="365760" indent="-283464" eaLnBrk="1" fontAlgn="auto" hangingPunct="1">
              <a:spcAft>
                <a:spcPts val="0"/>
              </a:spcAft>
              <a:buFont typeface="Wingdings" pitchFamily="2" charset="2"/>
              <a:buChar char="q"/>
              <a:defRPr/>
            </a:pPr>
            <a:r>
              <a:rPr lang="id-ID" dirty="0"/>
              <a:t> </a:t>
            </a:r>
            <a:r>
              <a:rPr lang="en-US" dirty="0" err="1"/>
              <a:t>Ansel</a:t>
            </a:r>
            <a:r>
              <a:rPr lang="en-US" dirty="0"/>
              <a:t>, H. C., </a:t>
            </a:r>
            <a:r>
              <a:rPr lang="en-US" dirty="0" err="1"/>
              <a:t>Popovich,N.G.,Allen</a:t>
            </a:r>
            <a:r>
              <a:rPr lang="en-US" dirty="0"/>
              <a:t>, L.V., 1999 , </a:t>
            </a:r>
            <a:r>
              <a:rPr lang="en-US" i="1" dirty="0"/>
              <a:t>Pharmaceutical Dosage Forms and</a:t>
            </a:r>
            <a:r>
              <a:rPr lang="id-ID" i="1" dirty="0"/>
              <a:t> </a:t>
            </a:r>
            <a:r>
              <a:rPr lang="en-US" dirty="0"/>
              <a:t>	</a:t>
            </a:r>
            <a:r>
              <a:rPr lang="en-US" i="1" dirty="0"/>
              <a:t>Drug Delivery Systems</a:t>
            </a:r>
            <a:r>
              <a:rPr lang="en-US" dirty="0"/>
              <a:t>, 7</a:t>
            </a:r>
            <a:r>
              <a:rPr lang="en-US" baseline="30000" dirty="0"/>
              <a:t>th</a:t>
            </a:r>
            <a:r>
              <a:rPr lang="en-US" dirty="0"/>
              <a:t> Ed., Williams &amp; Wilkins, Philadelphia. </a:t>
            </a:r>
          </a:p>
          <a:p>
            <a:pPr marL="365760" indent="-283464" eaLnBrk="1" fontAlgn="auto" hangingPunct="1">
              <a:spcAft>
                <a:spcPts val="0"/>
              </a:spcAft>
              <a:buFont typeface="Wingdings" pitchFamily="2" charset="2"/>
              <a:buChar char="q"/>
              <a:defRPr/>
            </a:pPr>
            <a:r>
              <a:rPr lang="id-ID" dirty="0" err="1"/>
              <a:t>Banker</a:t>
            </a:r>
            <a:r>
              <a:rPr lang="id-ID" dirty="0"/>
              <a:t>, G.S., </a:t>
            </a:r>
            <a:r>
              <a:rPr lang="id-ID" dirty="0" err="1"/>
              <a:t>Siepmann,J</a:t>
            </a:r>
            <a:r>
              <a:rPr lang="id-ID" dirty="0"/>
              <a:t>. </a:t>
            </a:r>
            <a:r>
              <a:rPr lang="id-ID" dirty="0" err="1"/>
              <a:t>Rhodes,C</a:t>
            </a:r>
            <a:r>
              <a:rPr lang="id-ID" dirty="0"/>
              <a:t>., 2002, Modern </a:t>
            </a:r>
            <a:r>
              <a:rPr lang="id-ID" dirty="0" err="1"/>
              <a:t>Pharmaceutics</a:t>
            </a:r>
            <a:r>
              <a:rPr lang="id-ID" dirty="0"/>
              <a:t>, 4th </a:t>
            </a:r>
            <a:r>
              <a:rPr lang="id-ID" dirty="0" err="1"/>
              <a:t>ed,Marcel</a:t>
            </a:r>
            <a:r>
              <a:rPr lang="id-ID" dirty="0"/>
              <a:t> </a:t>
            </a:r>
            <a:r>
              <a:rPr lang="id-ID" dirty="0" err="1"/>
              <a:t>Dekker,Inc</a:t>
            </a:r>
            <a:r>
              <a:rPr lang="id-ID" dirty="0"/>
              <a:t>. New </a:t>
            </a:r>
            <a:r>
              <a:rPr lang="id-ID" dirty="0" err="1"/>
              <a:t>York</a:t>
            </a:r>
            <a:endParaRPr lang="id-ID" dirty="0"/>
          </a:p>
          <a:p>
            <a:pPr marL="365760" indent="-283464" eaLnBrk="1" fontAlgn="auto" hangingPunct="1">
              <a:spcAft>
                <a:spcPts val="0"/>
              </a:spcAft>
              <a:buFont typeface="Wingdings" pitchFamily="2" charset="2"/>
              <a:buChar char="q"/>
              <a:defRPr/>
            </a:pPr>
            <a:r>
              <a:rPr lang="en-US" dirty="0"/>
              <a:t>Jenkins G.L. et al., 1957, </a:t>
            </a:r>
            <a:r>
              <a:rPr lang="en-US" i="1" dirty="0"/>
              <a:t>Scoville’s The Art of Compounding,</a:t>
            </a:r>
            <a:r>
              <a:rPr lang="en-US" dirty="0"/>
              <a:t> 9</a:t>
            </a:r>
            <a:r>
              <a:rPr lang="en-US" baseline="30000" dirty="0"/>
              <a:t>th</a:t>
            </a:r>
            <a:r>
              <a:rPr lang="en-US" dirty="0"/>
              <a:t> Ed., Mc. Graw, Hill Book Co. Inc., New York, Toronto, London.</a:t>
            </a:r>
          </a:p>
          <a:p>
            <a:pPr marL="365760" indent="-283464" eaLnBrk="1" fontAlgn="auto" hangingPunct="1">
              <a:spcAft>
                <a:spcPts val="0"/>
              </a:spcAft>
              <a:buFont typeface="Wingdings" pitchFamily="2" charset="2"/>
              <a:buChar char="q"/>
              <a:defRPr/>
            </a:pPr>
            <a:r>
              <a:rPr lang="id-ID" dirty="0" err="1"/>
              <a:t>Rowe</a:t>
            </a:r>
            <a:r>
              <a:rPr lang="id-ID" dirty="0"/>
              <a:t>, R.C., 2009, </a:t>
            </a:r>
            <a:r>
              <a:rPr lang="id-ID" dirty="0" err="1"/>
              <a:t>Handbook</a:t>
            </a:r>
            <a:r>
              <a:rPr lang="id-ID" dirty="0"/>
              <a:t> </a:t>
            </a:r>
            <a:r>
              <a:rPr lang="id-ID" dirty="0" err="1"/>
              <a:t>of</a:t>
            </a:r>
            <a:r>
              <a:rPr lang="id-ID" dirty="0"/>
              <a:t> Pharmaceutical </a:t>
            </a:r>
            <a:r>
              <a:rPr lang="id-ID" dirty="0" err="1"/>
              <a:t>Eksipients</a:t>
            </a:r>
            <a:r>
              <a:rPr lang="id-ID" dirty="0"/>
              <a:t>, 6th </a:t>
            </a:r>
            <a:r>
              <a:rPr lang="id-ID" dirty="0" err="1"/>
              <a:t>edition</a:t>
            </a:r>
            <a:r>
              <a:rPr lang="id-ID" dirty="0"/>
              <a:t>, The Pharmaceutical </a:t>
            </a:r>
            <a:r>
              <a:rPr lang="id-ID" dirty="0" err="1"/>
              <a:t>Press</a:t>
            </a:r>
            <a:r>
              <a:rPr lang="id-ID" dirty="0"/>
              <a:t>, London</a:t>
            </a:r>
          </a:p>
          <a:p>
            <a:pPr marL="365760" indent="-283464" eaLnBrk="1" fontAlgn="auto" hangingPunct="1">
              <a:spcAft>
                <a:spcPts val="0"/>
              </a:spcAft>
              <a:buFont typeface="Wingdings" pitchFamily="2" charset="2"/>
              <a:buChar char="q"/>
              <a:defRPr/>
            </a:pPr>
            <a:endParaRPr lang="id-ID" dirty="0"/>
          </a:p>
          <a:p>
            <a:pPr marL="365760" indent="-283464" eaLnBrk="1" fontAlgn="auto" hangingPunct="1">
              <a:spcAft>
                <a:spcPts val="0"/>
              </a:spcAft>
              <a:buFont typeface="Wingdings" pitchFamily="2" charset="2"/>
              <a:buChar char="q"/>
              <a:defRPr/>
            </a:pPr>
            <a:endParaRPr lang="id-ID" dirty="0"/>
          </a:p>
        </p:txBody>
      </p:sp>
    </p:spTree>
    <p:extLst>
      <p:ext uri="{BB962C8B-B14F-4D97-AF65-F5344CB8AC3E}">
        <p14:creationId xmlns:p14="http://schemas.microsoft.com/office/powerpoint/2010/main" val="234924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a:extLst>
              <a:ext uri="{FF2B5EF4-FFF2-40B4-BE49-F238E27FC236}">
                <a16:creationId xmlns="" xmlns:a16="http://schemas.microsoft.com/office/drawing/2014/main" id="{80DE1D44-6FA7-0E4B-BA95-C95AF212B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5">
            <a:extLst>
              <a:ext uri="{FF2B5EF4-FFF2-40B4-BE49-F238E27FC236}">
                <a16:creationId xmlns="" xmlns:a16="http://schemas.microsoft.com/office/drawing/2014/main" id="{4096F518-ED71-1B49-860C-D646DC1B1084}"/>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KEMAMPUAN AKHIR YANG DIHARAPKAN</a:t>
            </a:r>
          </a:p>
        </p:txBody>
      </p:sp>
      <p:sp>
        <p:nvSpPr>
          <p:cNvPr id="15363" name="Content Placeholder 5">
            <a:extLst>
              <a:ext uri="{FF2B5EF4-FFF2-40B4-BE49-F238E27FC236}">
                <a16:creationId xmlns="" xmlns:a16="http://schemas.microsoft.com/office/drawing/2014/main" id="{A148C77D-8BCF-D047-89FF-E24326944B4C}"/>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smtClean="0"/>
              <a:t>larutan</a:t>
            </a:r>
            <a:endParaRPr lang="en-ID" altLang="en-US" dirty="0"/>
          </a:p>
          <a:p>
            <a:pPr eaLnBrk="1" hangingPunct="1"/>
            <a:r>
              <a:rPr lang="en-ID" altLang="en-US" dirty="0" err="1" smtClean="0"/>
              <a:t>Mahasiswa</a:t>
            </a:r>
            <a:r>
              <a:rPr lang="en-ID" altLang="en-US" dirty="0" smtClean="0"/>
              <a:t> </a:t>
            </a:r>
            <a:r>
              <a:rPr lang="en-ID" altLang="en-US" dirty="0" err="1"/>
              <a:t>mampu</a:t>
            </a:r>
            <a:r>
              <a:rPr lang="en-ID" altLang="en-US" dirty="0"/>
              <a:t> </a:t>
            </a:r>
            <a:r>
              <a:rPr lang="en-ID" altLang="en-US" dirty="0" err="1"/>
              <a:t>memahami</a:t>
            </a:r>
            <a:r>
              <a:rPr lang="en-ID" altLang="en-US" dirty="0"/>
              <a:t>  </a:t>
            </a:r>
            <a:r>
              <a:rPr lang="en-ID" altLang="en-US" dirty="0" err="1"/>
              <a:t>apa</a:t>
            </a:r>
            <a:r>
              <a:rPr lang="en-ID" altLang="en-US" dirty="0"/>
              <a:t> yang </a:t>
            </a:r>
            <a:r>
              <a:rPr lang="en-ID" altLang="en-US" dirty="0" err="1"/>
              <a:t>termasuk</a:t>
            </a:r>
            <a:r>
              <a:rPr lang="en-ID" altLang="en-US" dirty="0"/>
              <a:t> </a:t>
            </a:r>
            <a:r>
              <a:rPr lang="en-ID" altLang="en-US" dirty="0" err="1"/>
              <a:t>didalam</a:t>
            </a:r>
            <a:r>
              <a:rPr lang="en-ID" altLang="en-US" dirty="0"/>
              <a:t> </a:t>
            </a:r>
            <a:r>
              <a:rPr lang="en-ID" altLang="en-US" dirty="0" err="1" smtClean="0"/>
              <a:t>larutan</a:t>
            </a:r>
            <a:endParaRPr lang="en-ID" altLang="en-US" dirty="0"/>
          </a:p>
          <a:p>
            <a:pPr eaLnBrk="1" hangingPunct="1"/>
            <a:r>
              <a:rPr lang="en-ID" altLang="en-US" dirty="0" err="1"/>
              <a:t>Mahasiswa</a:t>
            </a:r>
            <a:r>
              <a:rPr lang="en-ID" altLang="en-US" dirty="0"/>
              <a:t> </a:t>
            </a:r>
            <a:r>
              <a:rPr lang="en-ID" altLang="en-US" dirty="0" err="1"/>
              <a:t>mampu</a:t>
            </a:r>
            <a:r>
              <a:rPr lang="en-ID" altLang="en-US" dirty="0"/>
              <a:t> </a:t>
            </a:r>
            <a:r>
              <a:rPr lang="en-ID" altLang="en-US" dirty="0" err="1" smtClean="0"/>
              <a:t>memahami</a:t>
            </a:r>
            <a:endParaRPr lang="en-ID"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692275" y="476250"/>
            <a:ext cx="3538538" cy="1143000"/>
          </a:xfrm>
        </p:spPr>
        <p:txBody>
          <a:bodyPr/>
          <a:lstStyle/>
          <a:p>
            <a:pPr algn="l"/>
            <a:r>
              <a:rPr lang="en-US" b="1"/>
              <a:t>Pengertian</a:t>
            </a:r>
          </a:p>
        </p:txBody>
      </p:sp>
      <p:sp>
        <p:nvSpPr>
          <p:cNvPr id="36867" name="Rectangle 3"/>
          <p:cNvSpPr>
            <a:spLocks noGrp="1" noChangeArrowheads="1"/>
          </p:cNvSpPr>
          <p:nvPr>
            <p:ph idx="1"/>
          </p:nvPr>
        </p:nvSpPr>
        <p:spPr/>
        <p:txBody>
          <a:bodyPr>
            <a:normAutofit lnSpcReduction="10000"/>
          </a:bodyPr>
          <a:lstStyle/>
          <a:p>
            <a:pPr>
              <a:lnSpc>
                <a:spcPct val="90000"/>
              </a:lnSpc>
            </a:pPr>
            <a:r>
              <a:rPr lang="en-US" sz="2400" dirty="0" err="1"/>
              <a:t>Larutan</a:t>
            </a:r>
            <a:r>
              <a:rPr lang="en-US" sz="2400" dirty="0"/>
              <a:t> </a:t>
            </a:r>
            <a:r>
              <a:rPr lang="en-US" sz="2400" dirty="0" err="1"/>
              <a:t>adalah</a:t>
            </a:r>
            <a:r>
              <a:rPr lang="en-US" sz="2400" dirty="0"/>
              <a:t> </a:t>
            </a:r>
            <a:r>
              <a:rPr lang="en-US" sz="2400" dirty="0" err="1"/>
              <a:t>sediaan</a:t>
            </a:r>
            <a:r>
              <a:rPr lang="en-US" sz="2400" dirty="0"/>
              <a:t> </a:t>
            </a:r>
            <a:r>
              <a:rPr lang="en-US" sz="2400" dirty="0" err="1"/>
              <a:t>cair</a:t>
            </a:r>
            <a:r>
              <a:rPr lang="en-US" sz="2400" dirty="0"/>
              <a:t> yang </a:t>
            </a:r>
            <a:r>
              <a:rPr lang="en-US" sz="2400" dirty="0" err="1"/>
              <a:t>mengandung</a:t>
            </a:r>
            <a:r>
              <a:rPr lang="en-US" sz="2400" dirty="0"/>
              <a:t> </a:t>
            </a:r>
            <a:r>
              <a:rPr lang="en-US" sz="2400" dirty="0" err="1"/>
              <a:t>satu</a:t>
            </a:r>
            <a:r>
              <a:rPr lang="en-US" sz="2400" dirty="0"/>
              <a:t> </a:t>
            </a:r>
            <a:r>
              <a:rPr lang="en-US" sz="2400" dirty="0" err="1"/>
              <a:t>atau</a:t>
            </a:r>
            <a:r>
              <a:rPr lang="en-US" sz="2400" dirty="0"/>
              <a:t> </a:t>
            </a:r>
            <a:r>
              <a:rPr lang="en-US" sz="2400" dirty="0" err="1"/>
              <a:t>lebih</a:t>
            </a:r>
            <a:r>
              <a:rPr lang="en-US" sz="2400" dirty="0"/>
              <a:t> </a:t>
            </a:r>
            <a:r>
              <a:rPr lang="en-US" sz="2400" dirty="0" err="1"/>
              <a:t>zat</a:t>
            </a:r>
            <a:r>
              <a:rPr lang="en-US" sz="2400" dirty="0"/>
              <a:t> </a:t>
            </a:r>
            <a:r>
              <a:rPr lang="en-US" sz="2400" dirty="0" err="1"/>
              <a:t>kimia</a:t>
            </a:r>
            <a:r>
              <a:rPr lang="en-US" sz="2400" dirty="0"/>
              <a:t> yang </a:t>
            </a:r>
            <a:r>
              <a:rPr lang="en-US" sz="2400" dirty="0" err="1"/>
              <a:t>terlarut</a:t>
            </a:r>
            <a:r>
              <a:rPr lang="en-US" sz="2400" dirty="0"/>
              <a:t>. </a:t>
            </a:r>
          </a:p>
          <a:p>
            <a:pPr lvl="1">
              <a:lnSpc>
                <a:spcPct val="90000"/>
              </a:lnSpc>
              <a:buFont typeface="Wingdings" pitchFamily="2" charset="2"/>
              <a:buChar char="Ø"/>
            </a:pPr>
            <a:r>
              <a:rPr lang="en-US" sz="2200" dirty="0" err="1"/>
              <a:t>Mis</a:t>
            </a:r>
            <a:r>
              <a:rPr lang="en-US" sz="2200" dirty="0"/>
              <a:t> : </a:t>
            </a:r>
            <a:r>
              <a:rPr lang="en-US" sz="2200" dirty="0" err="1"/>
              <a:t>terdispersi</a:t>
            </a:r>
            <a:r>
              <a:rPr lang="en-US" sz="2200" dirty="0"/>
              <a:t> </a:t>
            </a:r>
            <a:r>
              <a:rPr lang="en-US" sz="2200" dirty="0" err="1"/>
              <a:t>secara</a:t>
            </a:r>
            <a:r>
              <a:rPr lang="en-US" sz="2200" dirty="0"/>
              <a:t> molecular </a:t>
            </a:r>
            <a:r>
              <a:rPr lang="en-US" sz="2200" dirty="0" err="1"/>
              <a:t>dalam</a:t>
            </a:r>
            <a:r>
              <a:rPr lang="en-US" sz="2200" dirty="0"/>
              <a:t> </a:t>
            </a:r>
            <a:r>
              <a:rPr lang="en-US" sz="2200" dirty="0" err="1"/>
              <a:t>pelarut</a:t>
            </a:r>
            <a:r>
              <a:rPr lang="en-US" sz="2200" dirty="0"/>
              <a:t> yang </a:t>
            </a:r>
            <a:r>
              <a:rPr lang="en-US" sz="2200" dirty="0" err="1"/>
              <a:t>sesuai</a:t>
            </a:r>
            <a:r>
              <a:rPr lang="en-US" sz="2200" dirty="0"/>
              <a:t> </a:t>
            </a:r>
            <a:r>
              <a:rPr lang="en-US" sz="2200" dirty="0" err="1"/>
              <a:t>atau</a:t>
            </a:r>
            <a:r>
              <a:rPr lang="en-US" sz="2200" dirty="0"/>
              <a:t> </a:t>
            </a:r>
            <a:r>
              <a:rPr lang="en-US" sz="2200" dirty="0" err="1"/>
              <a:t>campuran</a:t>
            </a:r>
            <a:r>
              <a:rPr lang="en-US" sz="2200" dirty="0"/>
              <a:t> </a:t>
            </a:r>
            <a:r>
              <a:rPr lang="en-US" sz="2200" dirty="0" err="1"/>
              <a:t>pelarut</a:t>
            </a:r>
            <a:r>
              <a:rPr lang="en-US" sz="2200" dirty="0"/>
              <a:t> yang </a:t>
            </a:r>
            <a:r>
              <a:rPr lang="en-US" sz="2200" dirty="0" err="1"/>
              <a:t>saling</a:t>
            </a:r>
            <a:r>
              <a:rPr lang="en-US" sz="2200" dirty="0"/>
              <a:t> </a:t>
            </a:r>
            <a:r>
              <a:rPr lang="en-US" sz="2200" dirty="0" err="1"/>
              <a:t>bercampur</a:t>
            </a:r>
            <a:r>
              <a:rPr lang="en-US" sz="2200" dirty="0"/>
              <a:t>.</a:t>
            </a:r>
          </a:p>
          <a:p>
            <a:pPr lvl="1">
              <a:lnSpc>
                <a:spcPct val="90000"/>
              </a:lnSpc>
              <a:buFont typeface="Wingdings" pitchFamily="2" charset="2"/>
              <a:buChar char="Ø"/>
            </a:pPr>
            <a:endParaRPr lang="en-US" sz="2200" dirty="0"/>
          </a:p>
          <a:p>
            <a:pPr>
              <a:lnSpc>
                <a:spcPct val="90000"/>
              </a:lnSpc>
            </a:pPr>
            <a:r>
              <a:rPr lang="en-US" sz="2400" dirty="0" err="1"/>
              <a:t>Karena</a:t>
            </a:r>
            <a:r>
              <a:rPr lang="en-US" sz="2400" dirty="0"/>
              <a:t> </a:t>
            </a:r>
            <a:r>
              <a:rPr lang="en-US" sz="2400" dirty="0" err="1"/>
              <a:t>molekul-molekul</a:t>
            </a:r>
            <a:r>
              <a:rPr lang="en-US" sz="2400" dirty="0"/>
              <a:t> </a:t>
            </a:r>
            <a:r>
              <a:rPr lang="en-US" sz="2400" dirty="0" err="1"/>
              <a:t>dalam</a:t>
            </a:r>
            <a:r>
              <a:rPr lang="en-US" sz="2400" dirty="0"/>
              <a:t> </a:t>
            </a:r>
            <a:r>
              <a:rPr lang="en-US" sz="2400" dirty="0" err="1"/>
              <a:t>larutan</a:t>
            </a:r>
            <a:r>
              <a:rPr lang="en-US" sz="2400" dirty="0"/>
              <a:t>  </a:t>
            </a:r>
            <a:r>
              <a:rPr lang="en-US" sz="2400" dirty="0" err="1"/>
              <a:t>terdispersi</a:t>
            </a:r>
            <a:r>
              <a:rPr lang="en-US" sz="2400" dirty="0"/>
              <a:t> </a:t>
            </a:r>
            <a:r>
              <a:rPr lang="en-US" sz="2400" dirty="0" err="1"/>
              <a:t>secara</a:t>
            </a:r>
            <a:r>
              <a:rPr lang="en-US" sz="2400" dirty="0"/>
              <a:t> </a:t>
            </a:r>
            <a:r>
              <a:rPr lang="en-US" sz="2400" dirty="0" err="1"/>
              <a:t>merata</a:t>
            </a:r>
            <a:r>
              <a:rPr lang="en-US" sz="2400" dirty="0"/>
              <a:t>, </a:t>
            </a:r>
            <a:r>
              <a:rPr lang="en-US" sz="2400" dirty="0" err="1"/>
              <a:t>maka</a:t>
            </a:r>
            <a:r>
              <a:rPr lang="en-US" sz="2400" dirty="0"/>
              <a:t> </a:t>
            </a:r>
            <a:r>
              <a:rPr lang="en-US" sz="2400" dirty="0" err="1"/>
              <a:t>penggunaan</a:t>
            </a:r>
            <a:r>
              <a:rPr lang="en-US" sz="2400" dirty="0"/>
              <a:t> </a:t>
            </a:r>
            <a:r>
              <a:rPr lang="en-US" sz="2400" dirty="0" err="1"/>
              <a:t>larutan</a:t>
            </a:r>
            <a:r>
              <a:rPr lang="en-US" sz="2400" dirty="0"/>
              <a:t> </a:t>
            </a:r>
            <a:r>
              <a:rPr lang="en-US" sz="2400" dirty="0" err="1"/>
              <a:t>sebagai</a:t>
            </a:r>
            <a:r>
              <a:rPr lang="en-US" sz="2400" dirty="0"/>
              <a:t> </a:t>
            </a:r>
            <a:r>
              <a:rPr lang="en-US" sz="2400" dirty="0" err="1"/>
              <a:t>bentuk</a:t>
            </a:r>
            <a:r>
              <a:rPr lang="en-US" sz="2400" dirty="0"/>
              <a:t> </a:t>
            </a:r>
            <a:r>
              <a:rPr lang="en-US" sz="2400" dirty="0" err="1"/>
              <a:t>sediaan</a:t>
            </a:r>
            <a:r>
              <a:rPr lang="en-US" sz="2400" dirty="0"/>
              <a:t>, </a:t>
            </a:r>
            <a:r>
              <a:rPr lang="en-US" sz="2400" i="1" dirty="0" err="1">
                <a:solidFill>
                  <a:schemeClr val="tx1">
                    <a:lumMod val="85000"/>
                    <a:lumOff val="15000"/>
                  </a:schemeClr>
                </a:solidFill>
              </a:rPr>
              <a:t>umumnya</a:t>
            </a:r>
            <a:r>
              <a:rPr lang="en-US" sz="2400" i="1" dirty="0">
                <a:solidFill>
                  <a:schemeClr val="tx1">
                    <a:lumMod val="85000"/>
                    <a:lumOff val="15000"/>
                  </a:schemeClr>
                </a:solidFill>
              </a:rPr>
              <a:t> </a:t>
            </a:r>
            <a:r>
              <a:rPr lang="en-US" sz="2400" i="1" dirty="0" err="1">
                <a:solidFill>
                  <a:schemeClr val="tx1">
                    <a:lumMod val="85000"/>
                    <a:lumOff val="15000"/>
                  </a:schemeClr>
                </a:solidFill>
              </a:rPr>
              <a:t>memberikan</a:t>
            </a:r>
            <a:r>
              <a:rPr lang="en-US" sz="2400" i="1" dirty="0">
                <a:solidFill>
                  <a:schemeClr val="tx1">
                    <a:lumMod val="85000"/>
                    <a:lumOff val="15000"/>
                  </a:schemeClr>
                </a:solidFill>
              </a:rPr>
              <a:t> </a:t>
            </a:r>
            <a:r>
              <a:rPr lang="en-US" sz="2400" i="1" dirty="0" err="1">
                <a:solidFill>
                  <a:schemeClr val="tx1">
                    <a:lumMod val="85000"/>
                    <a:lumOff val="15000"/>
                  </a:schemeClr>
                </a:solidFill>
              </a:rPr>
              <a:t>jaminan</a:t>
            </a:r>
            <a:r>
              <a:rPr lang="en-US" sz="2400" i="1" dirty="0">
                <a:solidFill>
                  <a:schemeClr val="tx1">
                    <a:lumMod val="85000"/>
                    <a:lumOff val="15000"/>
                  </a:schemeClr>
                </a:solidFill>
              </a:rPr>
              <a:t> </a:t>
            </a:r>
            <a:r>
              <a:rPr lang="en-US" sz="2400" i="1" dirty="0" err="1">
                <a:solidFill>
                  <a:schemeClr val="tx1">
                    <a:lumMod val="85000"/>
                    <a:lumOff val="15000"/>
                  </a:schemeClr>
                </a:solidFill>
              </a:rPr>
              <a:t>keseragaman</a:t>
            </a:r>
            <a:r>
              <a:rPr lang="en-US" sz="2400" i="1" dirty="0">
                <a:solidFill>
                  <a:schemeClr val="tx1">
                    <a:lumMod val="85000"/>
                    <a:lumOff val="15000"/>
                  </a:schemeClr>
                </a:solidFill>
              </a:rPr>
              <a:t> </a:t>
            </a:r>
            <a:r>
              <a:rPr lang="en-US" sz="2400" i="1" dirty="0" err="1">
                <a:solidFill>
                  <a:schemeClr val="tx1">
                    <a:lumMod val="85000"/>
                    <a:lumOff val="15000"/>
                  </a:schemeClr>
                </a:solidFill>
              </a:rPr>
              <a:t>dosis</a:t>
            </a:r>
            <a:r>
              <a:rPr lang="en-US" sz="2400" i="1" dirty="0">
                <a:solidFill>
                  <a:schemeClr val="tx1">
                    <a:lumMod val="85000"/>
                    <a:lumOff val="15000"/>
                  </a:schemeClr>
                </a:solidFill>
              </a:rPr>
              <a:t> </a:t>
            </a:r>
            <a:r>
              <a:rPr lang="en-US" sz="2400" i="1" dirty="0" err="1">
                <a:solidFill>
                  <a:schemeClr val="tx1">
                    <a:lumMod val="85000"/>
                    <a:lumOff val="15000"/>
                  </a:schemeClr>
                </a:solidFill>
              </a:rPr>
              <a:t>dan</a:t>
            </a:r>
            <a:r>
              <a:rPr lang="en-US" sz="2400" i="1" dirty="0">
                <a:solidFill>
                  <a:schemeClr val="tx1">
                    <a:lumMod val="85000"/>
                    <a:lumOff val="15000"/>
                  </a:schemeClr>
                </a:solidFill>
              </a:rPr>
              <a:t> </a:t>
            </a:r>
            <a:r>
              <a:rPr lang="en-US" sz="2400" i="1" dirty="0" err="1">
                <a:solidFill>
                  <a:schemeClr val="tx1">
                    <a:lumMod val="85000"/>
                    <a:lumOff val="15000"/>
                  </a:schemeClr>
                </a:solidFill>
              </a:rPr>
              <a:t>memiliki</a:t>
            </a:r>
            <a:r>
              <a:rPr lang="en-US" sz="2400" i="1" dirty="0">
                <a:solidFill>
                  <a:schemeClr val="tx1">
                    <a:lumMod val="85000"/>
                    <a:lumOff val="15000"/>
                  </a:schemeClr>
                </a:solidFill>
              </a:rPr>
              <a:t> </a:t>
            </a:r>
            <a:r>
              <a:rPr lang="en-US" sz="2400" i="1" dirty="0" err="1">
                <a:solidFill>
                  <a:schemeClr val="tx1">
                    <a:lumMod val="85000"/>
                    <a:lumOff val="15000"/>
                  </a:schemeClr>
                </a:solidFill>
              </a:rPr>
              <a:t>ketelitian</a:t>
            </a:r>
            <a:r>
              <a:rPr lang="en-US" sz="2400" i="1" dirty="0">
                <a:solidFill>
                  <a:schemeClr val="tx1">
                    <a:lumMod val="85000"/>
                    <a:lumOff val="15000"/>
                  </a:schemeClr>
                </a:solidFill>
              </a:rPr>
              <a:t> yang </a:t>
            </a:r>
            <a:r>
              <a:rPr lang="en-US" sz="2400" i="1" dirty="0" err="1">
                <a:solidFill>
                  <a:schemeClr val="tx1">
                    <a:lumMod val="85000"/>
                    <a:lumOff val="15000"/>
                  </a:schemeClr>
                </a:solidFill>
              </a:rPr>
              <a:t>baik</a:t>
            </a:r>
            <a:r>
              <a:rPr lang="en-US" sz="2400" i="1" dirty="0">
                <a:solidFill>
                  <a:schemeClr val="tx1">
                    <a:lumMod val="85000"/>
                    <a:lumOff val="15000"/>
                  </a:schemeClr>
                </a:solidFill>
              </a:rPr>
              <a:t> </a:t>
            </a:r>
            <a:r>
              <a:rPr lang="en-US" sz="2400" i="1" dirty="0" err="1">
                <a:solidFill>
                  <a:schemeClr val="tx1">
                    <a:lumMod val="85000"/>
                    <a:lumOff val="15000"/>
                  </a:schemeClr>
                </a:solidFill>
              </a:rPr>
              <a:t>jika</a:t>
            </a:r>
            <a:r>
              <a:rPr lang="en-US" sz="2400" i="1" dirty="0">
                <a:solidFill>
                  <a:schemeClr val="tx1">
                    <a:lumMod val="85000"/>
                    <a:lumOff val="15000"/>
                  </a:schemeClr>
                </a:solidFill>
              </a:rPr>
              <a:t> </a:t>
            </a:r>
            <a:r>
              <a:rPr lang="en-US" sz="2400" i="1" dirty="0" err="1">
                <a:solidFill>
                  <a:schemeClr val="tx1">
                    <a:lumMod val="85000"/>
                    <a:lumOff val="15000"/>
                  </a:schemeClr>
                </a:solidFill>
              </a:rPr>
              <a:t>larutan</a:t>
            </a:r>
            <a:r>
              <a:rPr lang="en-US" sz="2400" i="1" dirty="0">
                <a:solidFill>
                  <a:schemeClr val="tx1">
                    <a:lumMod val="85000"/>
                    <a:lumOff val="15000"/>
                  </a:schemeClr>
                </a:solidFill>
              </a:rPr>
              <a:t>  </a:t>
            </a:r>
            <a:r>
              <a:rPr lang="en-US" sz="2400" i="1" dirty="0" err="1">
                <a:solidFill>
                  <a:schemeClr val="tx1">
                    <a:lumMod val="85000"/>
                    <a:lumOff val="15000"/>
                  </a:schemeClr>
                </a:solidFill>
              </a:rPr>
              <a:t>diencerkan</a:t>
            </a:r>
            <a:r>
              <a:rPr lang="en-US" sz="2400" i="1" dirty="0">
                <a:solidFill>
                  <a:schemeClr val="tx1">
                    <a:lumMod val="85000"/>
                    <a:lumOff val="15000"/>
                  </a:schemeClr>
                </a:solidFill>
              </a:rPr>
              <a:t> </a:t>
            </a:r>
            <a:r>
              <a:rPr lang="en-US" sz="2400" i="1" dirty="0" err="1">
                <a:solidFill>
                  <a:schemeClr val="tx1">
                    <a:lumMod val="85000"/>
                    <a:lumOff val="15000"/>
                  </a:schemeClr>
                </a:solidFill>
              </a:rPr>
              <a:t>atau</a:t>
            </a:r>
            <a:r>
              <a:rPr lang="en-US" sz="2400" i="1" dirty="0">
                <a:solidFill>
                  <a:schemeClr val="tx1">
                    <a:lumMod val="85000"/>
                    <a:lumOff val="15000"/>
                  </a:schemeClr>
                </a:solidFill>
              </a:rPr>
              <a:t> </a:t>
            </a:r>
            <a:r>
              <a:rPr lang="en-US" sz="2400" i="1" dirty="0" err="1">
                <a:solidFill>
                  <a:schemeClr val="tx1">
                    <a:lumMod val="85000"/>
                    <a:lumOff val="15000"/>
                  </a:schemeClr>
                </a:solidFill>
              </a:rPr>
              <a:t>dicampur</a:t>
            </a:r>
            <a:r>
              <a:rPr lang="en-US" sz="2400" i="1" dirty="0">
                <a:solidFill>
                  <a:schemeClr val="tx1">
                    <a:lumMod val="85000"/>
                    <a:lumOff val="15000"/>
                  </a:schemeClr>
                </a:solidFill>
              </a:rPr>
              <a:t>.</a:t>
            </a:r>
          </a:p>
          <a:p>
            <a:pPr>
              <a:lnSpc>
                <a:spcPct val="90000"/>
              </a:lnSpc>
            </a:pPr>
            <a:endParaRPr lang="sv-SE" sz="2400" i="1" dirty="0">
              <a:solidFill>
                <a:schemeClr val="tx1">
                  <a:lumMod val="85000"/>
                  <a:lumOff val="15000"/>
                </a:schemeClr>
              </a:solidFill>
            </a:endParaRPr>
          </a:p>
          <a:p>
            <a:pPr>
              <a:lnSpc>
                <a:spcPct val="90000"/>
              </a:lnSpc>
            </a:pPr>
            <a:r>
              <a:rPr lang="sv-SE" sz="2400" dirty="0"/>
              <a:t>Zat pelarut disebut </a:t>
            </a:r>
            <a:r>
              <a:rPr lang="sv-SE" sz="2400" dirty="0">
                <a:solidFill>
                  <a:schemeClr val="tx1"/>
                </a:solidFill>
              </a:rPr>
              <a:t>solvent.</a:t>
            </a:r>
          </a:p>
          <a:p>
            <a:pPr>
              <a:lnSpc>
                <a:spcPct val="90000"/>
              </a:lnSpc>
            </a:pPr>
            <a:r>
              <a:rPr lang="sv-SE" sz="2400" dirty="0"/>
              <a:t>Zat yang terlarut disebut </a:t>
            </a:r>
            <a:r>
              <a:rPr lang="sv-SE" sz="2400" dirty="0">
                <a:solidFill>
                  <a:schemeClr val="tx1"/>
                </a:solidFill>
              </a:rPr>
              <a:t>solute.</a:t>
            </a:r>
            <a:endParaRPr lang="en-US" sz="2400" dirty="0">
              <a:solidFill>
                <a:schemeClr val="tx1"/>
              </a:solidFill>
            </a:endParaRPr>
          </a:p>
        </p:txBody>
      </p:sp>
      <p:pic>
        <p:nvPicPr>
          <p:cNvPr id="36868" name="Picture 4" descr="liquid form"/>
          <p:cNvPicPr>
            <a:picLocks noChangeAspect="1" noChangeArrowheads="1"/>
          </p:cNvPicPr>
          <p:nvPr/>
        </p:nvPicPr>
        <p:blipFill>
          <a:blip r:embed="rId2" cstate="print"/>
          <a:srcRect/>
          <a:stretch>
            <a:fillRect/>
          </a:stretch>
        </p:blipFill>
        <p:spPr bwMode="auto">
          <a:xfrm>
            <a:off x="5486400" y="4686301"/>
            <a:ext cx="1033463" cy="1439862"/>
          </a:xfrm>
          <a:prstGeom prst="rect">
            <a:avLst/>
          </a:prstGeom>
          <a:noFill/>
        </p:spPr>
      </p:pic>
    </p:spTree>
    <p:extLst>
      <p:ext uri="{BB962C8B-B14F-4D97-AF65-F5344CB8AC3E}">
        <p14:creationId xmlns:p14="http://schemas.microsoft.com/office/powerpoint/2010/main" val="1773657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914400"/>
            <a:ext cx="8229600" cy="1143000"/>
          </a:xfrm>
          <a:solidFill>
            <a:schemeClr val="accent1"/>
          </a:solidFill>
        </p:spPr>
        <p:txBody>
          <a:bodyPr/>
          <a:lstStyle/>
          <a:p>
            <a:r>
              <a:rPr lang="en-US" dirty="0" err="1">
                <a:solidFill>
                  <a:schemeClr val="bg1"/>
                </a:solidFill>
              </a:rPr>
              <a:t>Jenis</a:t>
            </a:r>
            <a:r>
              <a:rPr lang="en-US" dirty="0">
                <a:solidFill>
                  <a:schemeClr val="bg1"/>
                </a:solidFill>
              </a:rPr>
              <a:t> </a:t>
            </a:r>
            <a:r>
              <a:rPr lang="en-US" dirty="0" err="1">
                <a:solidFill>
                  <a:schemeClr val="bg1"/>
                </a:solidFill>
              </a:rPr>
              <a:t>larutan</a:t>
            </a:r>
            <a:endParaRPr lang="en-US" dirty="0">
              <a:solidFill>
                <a:schemeClr val="bg1"/>
              </a:solidFill>
            </a:endParaRPr>
          </a:p>
        </p:txBody>
      </p:sp>
      <p:sp>
        <p:nvSpPr>
          <p:cNvPr id="37891" name="Rectangle 3"/>
          <p:cNvSpPr>
            <a:spLocks noGrp="1" noChangeArrowheads="1"/>
          </p:cNvSpPr>
          <p:nvPr>
            <p:ph idx="1"/>
          </p:nvPr>
        </p:nvSpPr>
        <p:spPr/>
        <p:txBody>
          <a:bodyPr/>
          <a:lstStyle/>
          <a:p>
            <a:endParaRPr lang="sv-SE" sz="2000" dirty="0"/>
          </a:p>
          <a:p>
            <a:r>
              <a:rPr lang="sv-SE" sz="2000" dirty="0">
                <a:solidFill>
                  <a:schemeClr val="tx1"/>
                </a:solidFill>
              </a:rPr>
              <a:t>Larutan encer</a:t>
            </a:r>
            <a:r>
              <a:rPr lang="sv-SE" sz="2000" dirty="0"/>
              <a:t> : larutan yang mengandung sejumlah kecil  zat A  yang terlarut.</a:t>
            </a:r>
          </a:p>
          <a:p>
            <a:endParaRPr lang="sv-SE" sz="2000" dirty="0"/>
          </a:p>
          <a:p>
            <a:r>
              <a:rPr lang="sv-SE" sz="2000" dirty="0">
                <a:solidFill>
                  <a:schemeClr val="tx1"/>
                </a:solidFill>
              </a:rPr>
              <a:t>Larutan jenuh</a:t>
            </a:r>
            <a:r>
              <a:rPr lang="sv-SE" sz="2000" dirty="0"/>
              <a:t> : larutan yang mengandung jumlah maksimum zat A yang dapat larut dalam air pada tekanan dan temperatur tertentu.</a:t>
            </a:r>
          </a:p>
          <a:p>
            <a:endParaRPr lang="sv-SE" sz="2000" dirty="0"/>
          </a:p>
          <a:p>
            <a:r>
              <a:rPr lang="sv-SE" sz="2000" dirty="0">
                <a:solidFill>
                  <a:schemeClr val="tx1"/>
                </a:solidFill>
              </a:rPr>
              <a:t>Larutan lewat jenuh</a:t>
            </a:r>
            <a:r>
              <a:rPr lang="sv-SE" sz="2000" dirty="0"/>
              <a:t> : larutan yang mengandung jumlah zat A yang  terlarut melebihi batas kelarutannya di dalam air pada temperatur tertentu.</a:t>
            </a:r>
            <a:endParaRPr lang="en-US" sz="2000" dirty="0"/>
          </a:p>
        </p:txBody>
      </p:sp>
    </p:spTree>
    <p:extLst>
      <p:ext uri="{BB962C8B-B14F-4D97-AF65-F5344CB8AC3E}">
        <p14:creationId xmlns:p14="http://schemas.microsoft.com/office/powerpoint/2010/main" val="1714991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457200" y="274638"/>
            <a:ext cx="8229600" cy="706437"/>
          </a:xfrm>
          <a:solidFill>
            <a:schemeClr val="accent1"/>
          </a:solidFill>
        </p:spPr>
        <p:txBody>
          <a:bodyPr>
            <a:normAutofit/>
          </a:bodyPr>
          <a:lstStyle/>
          <a:p>
            <a:r>
              <a:rPr lang="en-US" sz="2800">
                <a:solidFill>
                  <a:srgbClr val="000066"/>
                </a:solidFill>
              </a:rPr>
              <a:t>Faktor-faktor yang mempengaruhi Kelarutan</a:t>
            </a:r>
          </a:p>
        </p:txBody>
      </p:sp>
      <p:grpSp>
        <p:nvGrpSpPr>
          <p:cNvPr id="2" name="Group 7"/>
          <p:cNvGrpSpPr>
            <a:grpSpLocks noChangeAspect="1"/>
          </p:cNvGrpSpPr>
          <p:nvPr/>
        </p:nvGrpSpPr>
        <p:grpSpPr bwMode="auto">
          <a:xfrm>
            <a:off x="0" y="1052513"/>
            <a:ext cx="9144000" cy="5545137"/>
            <a:chOff x="272" y="990"/>
            <a:chExt cx="5171" cy="2812"/>
          </a:xfrm>
        </p:grpSpPr>
        <p:sp>
          <p:nvSpPr>
            <p:cNvPr id="46086" name="AutoShape 6"/>
            <p:cNvSpPr>
              <a:spLocks noChangeAspect="1" noChangeArrowheads="1" noTextEdit="1"/>
            </p:cNvSpPr>
            <p:nvPr/>
          </p:nvSpPr>
          <p:spPr bwMode="auto">
            <a:xfrm>
              <a:off x="272" y="990"/>
              <a:ext cx="5171" cy="281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02" name="_s46102"/>
            <p:cNvSpPr>
              <a:spLocks noChangeShapeType="1"/>
            </p:cNvSpPr>
            <p:nvPr/>
          </p:nvSpPr>
          <p:spPr bwMode="auto">
            <a:xfrm flipH="1" flipV="1">
              <a:off x="2334" y="1978"/>
              <a:ext cx="264" cy="21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46101" name="_s46101"/>
            <p:cNvSpPr>
              <a:spLocks noChangeArrowheads="1"/>
            </p:cNvSpPr>
            <p:nvPr/>
          </p:nvSpPr>
          <p:spPr bwMode="auto">
            <a:xfrm>
              <a:off x="1649" y="1436"/>
              <a:ext cx="758" cy="667"/>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dirty="0">
                  <a:ln>
                    <a:noFill/>
                  </a:ln>
                  <a:solidFill>
                    <a:schemeClr val="bg1"/>
                  </a:solidFill>
                  <a:effectLst/>
                  <a:latin typeface="Tahoma" charset="0"/>
                  <a:ea typeface="Arial" charset="0"/>
                  <a:cs typeface="Arial" charset="0"/>
                  <a:hlinkClick r:id="" action="ppaction://noaction"/>
                </a:rPr>
                <a:t>PEMBENTUKAN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dirty="0">
                  <a:ln>
                    <a:noFill/>
                  </a:ln>
                  <a:solidFill>
                    <a:schemeClr val="bg1"/>
                  </a:solidFill>
                  <a:effectLst/>
                  <a:latin typeface="Tahoma" charset="0"/>
                  <a:ea typeface="Arial" charset="0"/>
                  <a:cs typeface="Arial" charset="0"/>
                  <a:hlinkClick r:id="" action="ppaction://noaction"/>
                </a:rPr>
                <a:t>KOMPLEKS</a:t>
              </a:r>
              <a:endParaRPr kumimoji="0" lang="en-US" altLang="x-none" sz="1300" b="0" i="0" u="none" strike="noStrike" cap="none" normalizeH="0" baseline="0" dirty="0">
                <a:ln>
                  <a:noFill/>
                </a:ln>
                <a:solidFill>
                  <a:schemeClr val="bg1"/>
                </a:solidFill>
                <a:effectLst/>
                <a:latin typeface="Tahoma" charset="0"/>
                <a:ea typeface="Arial" charset="0"/>
                <a:cs typeface="Arial" charset="0"/>
              </a:endParaRPr>
            </a:p>
          </p:txBody>
        </p:sp>
        <p:sp>
          <p:nvSpPr>
            <p:cNvPr id="46100" name="_s46100"/>
            <p:cNvSpPr>
              <a:spLocks noChangeShapeType="1"/>
            </p:cNvSpPr>
            <p:nvPr/>
          </p:nvSpPr>
          <p:spPr bwMode="auto">
            <a:xfrm flipH="1">
              <a:off x="2205" y="2469"/>
              <a:ext cx="329" cy="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46099" name="_s46099"/>
            <p:cNvSpPr>
              <a:spLocks noChangeArrowheads="1"/>
            </p:cNvSpPr>
            <p:nvPr/>
          </p:nvSpPr>
          <p:spPr bwMode="auto">
            <a:xfrm>
              <a:off x="1546" y="2285"/>
              <a:ext cx="667" cy="667"/>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dirty="0">
                  <a:ln>
                    <a:noFill/>
                  </a:ln>
                  <a:solidFill>
                    <a:schemeClr val="tx1"/>
                  </a:solidFill>
                  <a:effectLst/>
                  <a:latin typeface="Tahoma" charset="0"/>
                  <a:ea typeface="Arial" charset="0"/>
                  <a:cs typeface="Arial" charset="0"/>
                  <a:hlinkClick r:id="" action="ppaction://noaction"/>
                </a:rPr>
                <a:t>SALTING IN</a:t>
              </a:r>
              <a:endParaRPr kumimoji="0" lang="en-US" altLang="x-none" sz="1300" b="0" i="0" u="none" strike="noStrike" cap="none" normalizeH="0" baseline="0" dirty="0">
                <a:ln>
                  <a:noFill/>
                </a:ln>
                <a:solidFill>
                  <a:schemeClr val="tx1"/>
                </a:solidFill>
                <a:effectLst/>
                <a:latin typeface="Tahoma" charset="0"/>
                <a:ea typeface="Arial" charset="0"/>
                <a:cs typeface="Arial" charset="0"/>
              </a:endParaRPr>
            </a:p>
          </p:txBody>
        </p:sp>
        <p:sp>
          <p:nvSpPr>
            <p:cNvPr id="46098" name="_s46098"/>
            <p:cNvSpPr>
              <a:spLocks noChangeShapeType="1"/>
            </p:cNvSpPr>
            <p:nvPr/>
          </p:nvSpPr>
          <p:spPr bwMode="auto">
            <a:xfrm flipH="1">
              <a:off x="2567" y="2694"/>
              <a:ext cx="146" cy="30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46097" name="_s46097"/>
            <p:cNvSpPr>
              <a:spLocks noChangeArrowheads="1"/>
            </p:cNvSpPr>
            <p:nvPr/>
          </p:nvSpPr>
          <p:spPr bwMode="auto">
            <a:xfrm>
              <a:off x="2089" y="2966"/>
              <a:ext cx="667" cy="667"/>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SALTING OUT</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46096" name="_s46096"/>
            <p:cNvSpPr>
              <a:spLocks noChangeShapeType="1"/>
            </p:cNvSpPr>
            <p:nvPr/>
          </p:nvSpPr>
          <p:spPr bwMode="auto">
            <a:xfrm>
              <a:off x="3001" y="2694"/>
              <a:ext cx="146" cy="30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46095" name="_s46095"/>
            <p:cNvSpPr>
              <a:spLocks noChangeArrowheads="1"/>
            </p:cNvSpPr>
            <p:nvPr/>
          </p:nvSpPr>
          <p:spPr bwMode="auto">
            <a:xfrm>
              <a:off x="2975" y="2984"/>
              <a:ext cx="667" cy="667"/>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TEMPERATUR</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46094" name="_s46094"/>
            <p:cNvSpPr>
              <a:spLocks noChangeShapeType="1"/>
            </p:cNvSpPr>
            <p:nvPr/>
          </p:nvSpPr>
          <p:spPr bwMode="auto">
            <a:xfrm>
              <a:off x="3181" y="2469"/>
              <a:ext cx="328" cy="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46093" name="_s46093"/>
            <p:cNvSpPr>
              <a:spLocks noChangeArrowheads="1"/>
            </p:cNvSpPr>
            <p:nvPr/>
          </p:nvSpPr>
          <p:spPr bwMode="auto">
            <a:xfrm>
              <a:off x="3502" y="2285"/>
              <a:ext cx="667" cy="667"/>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dirty="0">
                  <a:ln>
                    <a:noFill/>
                  </a:ln>
                  <a:solidFill>
                    <a:schemeClr val="tx1"/>
                  </a:solidFill>
                  <a:effectLst/>
                  <a:latin typeface="Tahoma" charset="0"/>
                  <a:ea typeface="Arial" charset="0"/>
                  <a:cs typeface="Arial" charset="0"/>
                  <a:hlinkClick r:id="" action="ppaction://noaction"/>
                </a:rPr>
                <a:t>KELARUTAN</a:t>
              </a:r>
              <a:endParaRPr kumimoji="0" lang="en-US" altLang="x-none" sz="1300" b="0" i="0" u="none" strike="noStrike" cap="none" normalizeH="0" baseline="0" dirty="0">
                <a:ln>
                  <a:noFill/>
                </a:ln>
                <a:solidFill>
                  <a:schemeClr val="tx1"/>
                </a:solidFill>
                <a:effectLst/>
                <a:latin typeface="Tahoma" charset="0"/>
                <a:ea typeface="Arial" charset="0"/>
                <a:cs typeface="Arial" charset="0"/>
              </a:endParaRPr>
            </a:p>
          </p:txBody>
        </p:sp>
        <p:sp>
          <p:nvSpPr>
            <p:cNvPr id="46092" name="_s46092"/>
            <p:cNvSpPr>
              <a:spLocks noChangeShapeType="1"/>
            </p:cNvSpPr>
            <p:nvPr/>
          </p:nvSpPr>
          <p:spPr bwMode="auto">
            <a:xfrm flipV="1">
              <a:off x="3117" y="1978"/>
              <a:ext cx="263" cy="21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46091" name="_s46091"/>
            <p:cNvSpPr>
              <a:spLocks noChangeArrowheads="1"/>
            </p:cNvSpPr>
            <p:nvPr/>
          </p:nvSpPr>
          <p:spPr bwMode="auto">
            <a:xfrm>
              <a:off x="3308" y="1437"/>
              <a:ext cx="667" cy="667"/>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CO-SOLVENCY</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46090" name="_s46090"/>
            <p:cNvSpPr>
              <a:spLocks noChangeShapeType="1"/>
            </p:cNvSpPr>
            <p:nvPr/>
          </p:nvSpPr>
          <p:spPr bwMode="auto">
            <a:xfrm flipV="1">
              <a:off x="2857" y="1726"/>
              <a:ext cx="0" cy="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46089" name="_s46089"/>
            <p:cNvSpPr>
              <a:spLocks noChangeArrowheads="1"/>
            </p:cNvSpPr>
            <p:nvPr/>
          </p:nvSpPr>
          <p:spPr bwMode="auto">
            <a:xfrm>
              <a:off x="2524" y="1060"/>
              <a:ext cx="667" cy="667"/>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POLARITAS</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46088" name="_s46088"/>
            <p:cNvSpPr>
              <a:spLocks noChangeArrowheads="1"/>
            </p:cNvSpPr>
            <p:nvPr/>
          </p:nvSpPr>
          <p:spPr bwMode="auto">
            <a:xfrm>
              <a:off x="2524" y="2063"/>
              <a:ext cx="667" cy="667"/>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rPr>
                <a:t>KELARUTAN</a:t>
              </a:r>
            </a:p>
          </p:txBody>
        </p:sp>
      </p:grpSp>
    </p:spTree>
    <p:extLst>
      <p:ext uri="{BB962C8B-B14F-4D97-AF65-F5344CB8AC3E}">
        <p14:creationId xmlns:p14="http://schemas.microsoft.com/office/powerpoint/2010/main" val="259532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68313" y="1484313"/>
            <a:ext cx="8229600" cy="4495800"/>
          </a:xfrm>
          <a:solidFill>
            <a:schemeClr val="bg2"/>
          </a:solidFill>
        </p:spPr>
        <p:txBody>
          <a:bodyPr/>
          <a:lstStyle/>
          <a:p>
            <a:pPr marL="571500" indent="-571500">
              <a:lnSpc>
                <a:spcPct val="90000"/>
              </a:lnSpc>
              <a:buFont typeface="Wingdings" pitchFamily="2" charset="2"/>
              <a:buAutoNum type="arabicPeriod"/>
            </a:pPr>
            <a:r>
              <a:rPr lang="sv-SE" sz="3600" dirty="0" err="1">
                <a:solidFill>
                  <a:srgbClr val="7030A0"/>
                </a:solidFill>
              </a:rPr>
              <a:t>Polaritas</a:t>
            </a:r>
            <a:endParaRPr lang="sv-SE" sz="3600" dirty="0">
              <a:solidFill>
                <a:srgbClr val="7030A0"/>
              </a:solidFill>
            </a:endParaRPr>
          </a:p>
          <a:p>
            <a:pPr marL="1131888" lvl="2" indent="-217488">
              <a:lnSpc>
                <a:spcPct val="90000"/>
              </a:lnSpc>
            </a:pPr>
            <a:r>
              <a:rPr lang="sv-SE" sz="2800" dirty="0"/>
              <a:t>Kelarutan </a:t>
            </a:r>
            <a:r>
              <a:rPr lang="sv-SE" sz="2800" dirty="0" err="1"/>
              <a:t>suatu</a:t>
            </a:r>
            <a:r>
              <a:rPr lang="sv-SE" sz="2800" dirty="0"/>
              <a:t> </a:t>
            </a:r>
            <a:r>
              <a:rPr lang="sv-SE" sz="2800" dirty="0" err="1"/>
              <a:t>zat</a:t>
            </a:r>
            <a:r>
              <a:rPr lang="sv-SE" sz="2800" dirty="0"/>
              <a:t> </a:t>
            </a:r>
            <a:r>
              <a:rPr lang="sv-SE" sz="2800" dirty="0" err="1"/>
              <a:t>memenuhi</a:t>
            </a:r>
            <a:r>
              <a:rPr lang="sv-SE" sz="2800" dirty="0"/>
              <a:t> </a:t>
            </a:r>
            <a:r>
              <a:rPr lang="sv-SE" sz="2800" dirty="0" err="1"/>
              <a:t>aturan</a:t>
            </a:r>
            <a:r>
              <a:rPr lang="sv-SE" sz="2800" dirty="0"/>
              <a:t> ”</a:t>
            </a:r>
            <a:r>
              <a:rPr lang="sv-SE" sz="2800" i="1" dirty="0"/>
              <a:t>like </a:t>
            </a:r>
            <a:r>
              <a:rPr lang="sv-SE" sz="2800" i="1" dirty="0" err="1"/>
              <a:t>dissolves</a:t>
            </a:r>
            <a:r>
              <a:rPr lang="sv-SE" sz="2800" i="1" dirty="0"/>
              <a:t> like</a:t>
            </a:r>
            <a:r>
              <a:rPr lang="sv-SE" sz="2800" dirty="0"/>
              <a:t>” </a:t>
            </a:r>
            <a:r>
              <a:rPr lang="sv-SE" sz="2800" dirty="0" err="1"/>
              <a:t>artinya</a:t>
            </a:r>
            <a:r>
              <a:rPr lang="sv-SE" sz="2800" dirty="0"/>
              <a:t> </a:t>
            </a:r>
            <a:r>
              <a:rPr lang="sv-SE" sz="2800" dirty="0" err="1"/>
              <a:t>solute</a:t>
            </a:r>
            <a:r>
              <a:rPr lang="sv-SE" sz="2800" dirty="0"/>
              <a:t> yang polar akan </a:t>
            </a:r>
            <a:r>
              <a:rPr lang="sv-SE" sz="2800" dirty="0" err="1"/>
              <a:t>larut</a:t>
            </a:r>
            <a:r>
              <a:rPr lang="sv-SE" sz="2800" dirty="0"/>
              <a:t> </a:t>
            </a:r>
            <a:r>
              <a:rPr lang="sv-SE" sz="2800" dirty="0" err="1"/>
              <a:t>dalam</a:t>
            </a:r>
            <a:r>
              <a:rPr lang="sv-SE" sz="2800" dirty="0"/>
              <a:t> solvent yang polar, </a:t>
            </a:r>
            <a:r>
              <a:rPr lang="sv-SE" sz="2800" dirty="0" err="1"/>
              <a:t>solute</a:t>
            </a:r>
            <a:r>
              <a:rPr lang="sv-SE" sz="2800" dirty="0"/>
              <a:t> yang non polar akan </a:t>
            </a:r>
            <a:r>
              <a:rPr lang="sv-SE" sz="2800" dirty="0" err="1"/>
              <a:t>larut</a:t>
            </a:r>
            <a:r>
              <a:rPr lang="sv-SE" sz="2800" dirty="0"/>
              <a:t> </a:t>
            </a:r>
            <a:r>
              <a:rPr lang="sv-SE" sz="2800" dirty="0" err="1"/>
              <a:t>dalam</a:t>
            </a:r>
            <a:r>
              <a:rPr lang="sv-SE" sz="2800" dirty="0"/>
              <a:t> solvent yang </a:t>
            </a:r>
            <a:r>
              <a:rPr lang="sv-SE" sz="2800" dirty="0" err="1"/>
              <a:t>bersifat</a:t>
            </a:r>
            <a:r>
              <a:rPr lang="sv-SE" sz="2800" dirty="0"/>
              <a:t> non polar.</a:t>
            </a:r>
          </a:p>
          <a:p>
            <a:pPr marL="1131888" lvl="2" indent="-217488">
              <a:lnSpc>
                <a:spcPct val="90000"/>
              </a:lnSpc>
            </a:pPr>
            <a:r>
              <a:rPr lang="sv-SE" sz="2800" dirty="0"/>
              <a:t>Garam-</a:t>
            </a:r>
            <a:r>
              <a:rPr lang="sv-SE" sz="2800" dirty="0" err="1"/>
              <a:t>garam</a:t>
            </a:r>
            <a:r>
              <a:rPr lang="sv-SE" sz="2800" dirty="0"/>
              <a:t> </a:t>
            </a:r>
            <a:r>
              <a:rPr lang="sv-SE" sz="2800" dirty="0" err="1"/>
              <a:t>anorganik</a:t>
            </a:r>
            <a:r>
              <a:rPr lang="sv-SE" sz="2800" dirty="0"/>
              <a:t> </a:t>
            </a:r>
            <a:r>
              <a:rPr lang="sv-SE" sz="2800" dirty="0" err="1"/>
              <a:t>larut</a:t>
            </a:r>
            <a:r>
              <a:rPr lang="sv-SE" sz="2800" dirty="0"/>
              <a:t> </a:t>
            </a:r>
            <a:r>
              <a:rPr lang="sv-SE" sz="2800" dirty="0" err="1"/>
              <a:t>dalam</a:t>
            </a:r>
            <a:r>
              <a:rPr lang="sv-SE" sz="2800" dirty="0"/>
              <a:t> air</a:t>
            </a:r>
          </a:p>
          <a:p>
            <a:pPr marL="1131888" lvl="2" indent="-217488">
              <a:lnSpc>
                <a:spcPct val="90000"/>
              </a:lnSpc>
            </a:pPr>
            <a:r>
              <a:rPr lang="sv-SE" sz="2800" dirty="0"/>
              <a:t>Alkaloid basa </a:t>
            </a:r>
            <a:r>
              <a:rPr lang="sv-SE" sz="2800" dirty="0" err="1"/>
              <a:t>larut</a:t>
            </a:r>
            <a:r>
              <a:rPr lang="sv-SE" sz="2800" dirty="0"/>
              <a:t> </a:t>
            </a:r>
            <a:r>
              <a:rPr lang="sv-SE" sz="2800" dirty="0" err="1"/>
              <a:t>dalam</a:t>
            </a:r>
            <a:r>
              <a:rPr lang="sv-SE" sz="2800" dirty="0"/>
              <a:t> kloroform</a:t>
            </a:r>
          </a:p>
        </p:txBody>
      </p:sp>
      <p:sp>
        <p:nvSpPr>
          <p:cNvPr id="38918" name="AutoShape 6">
            <a:hlinkClick r:id="rId2" action="ppaction://hlinksldjump"/>
          </p:cNvPr>
          <p:cNvSpPr>
            <a:spLocks noChangeArrowheads="1"/>
          </p:cNvSpPr>
          <p:nvPr/>
        </p:nvSpPr>
        <p:spPr bwMode="auto">
          <a:xfrm>
            <a:off x="7451725" y="5734050"/>
            <a:ext cx="1223963" cy="981075"/>
          </a:xfrm>
          <a:prstGeom prst="leftArrow">
            <a:avLst>
              <a:gd name="adj1" fmla="val 50000"/>
              <a:gd name="adj2" fmla="val 31189"/>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78365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68313" y="1484313"/>
            <a:ext cx="8229600" cy="4495800"/>
          </a:xfrm>
        </p:spPr>
        <p:txBody>
          <a:bodyPr/>
          <a:lstStyle/>
          <a:p>
            <a:pPr marL="571500" indent="-571500">
              <a:lnSpc>
                <a:spcPct val="90000"/>
              </a:lnSpc>
              <a:buFont typeface="Wingdings" pitchFamily="2" charset="2"/>
              <a:buAutoNum type="arabicPeriod" startAt="2"/>
            </a:pPr>
            <a:r>
              <a:rPr lang="sv-SE" sz="3600" dirty="0">
                <a:solidFill>
                  <a:schemeClr val="tx1"/>
                </a:solidFill>
              </a:rPr>
              <a:t>Co-solvency</a:t>
            </a:r>
          </a:p>
          <a:p>
            <a:pPr marL="571500" indent="-571500">
              <a:lnSpc>
                <a:spcPct val="90000"/>
              </a:lnSpc>
              <a:buFont typeface="Wingdings" pitchFamily="2" charset="2"/>
              <a:buAutoNum type="arabicPeriod" startAt="2"/>
            </a:pPr>
            <a:endParaRPr lang="sv-SE" sz="3600" dirty="0">
              <a:solidFill>
                <a:srgbClr val="FFFF00"/>
              </a:solidFill>
            </a:endParaRPr>
          </a:p>
          <a:p>
            <a:pPr marL="1131888" lvl="2" indent="-438150">
              <a:lnSpc>
                <a:spcPct val="90000"/>
              </a:lnSpc>
            </a:pPr>
            <a:r>
              <a:rPr lang="sv-SE" sz="2800" dirty="0"/>
              <a:t>Co-solvency adalah peristiwa kenaikkan kelarutan suatu zat karena adanya penambahan pelarut lain atau modifikasi pelarut.</a:t>
            </a:r>
          </a:p>
          <a:p>
            <a:pPr marL="1131888" lvl="2" indent="-438150">
              <a:lnSpc>
                <a:spcPct val="90000"/>
              </a:lnSpc>
            </a:pPr>
            <a:r>
              <a:rPr lang="sv-SE" sz="2800" dirty="0"/>
              <a:t>Luminal tidak larut dalam air, tetapi larut dalam campuran air-gliserin.</a:t>
            </a:r>
            <a:endParaRPr lang="en-US" sz="2800" dirty="0"/>
          </a:p>
        </p:txBody>
      </p:sp>
      <p:sp>
        <p:nvSpPr>
          <p:cNvPr id="49157" name="AutoShape 5">
            <a:hlinkClick r:id="rId2" action="ppaction://hlinksldjump"/>
          </p:cNvPr>
          <p:cNvSpPr>
            <a:spLocks noChangeArrowheads="1"/>
          </p:cNvSpPr>
          <p:nvPr/>
        </p:nvSpPr>
        <p:spPr bwMode="auto">
          <a:xfrm>
            <a:off x="7451725" y="5734050"/>
            <a:ext cx="1223963" cy="981075"/>
          </a:xfrm>
          <a:prstGeom prst="leftArrow">
            <a:avLst>
              <a:gd name="adj1" fmla="val 50000"/>
              <a:gd name="adj2" fmla="val 31189"/>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1250769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39992" y="762000"/>
            <a:ext cx="8229600" cy="990600"/>
          </a:xfrm>
          <a:solidFill>
            <a:schemeClr val="accent1"/>
          </a:solidFill>
        </p:spPr>
        <p:txBody>
          <a:bodyPr/>
          <a:lstStyle/>
          <a:p>
            <a:r>
              <a:rPr lang="sv-SE">
                <a:solidFill>
                  <a:srgbClr val="FFFF00"/>
                </a:solidFill>
              </a:rPr>
              <a:t>3. Kelarutan</a:t>
            </a:r>
            <a:endParaRPr lang="en-US">
              <a:solidFill>
                <a:srgbClr val="FFFF00"/>
              </a:solidFill>
            </a:endParaRPr>
          </a:p>
        </p:txBody>
      </p:sp>
      <p:sp>
        <p:nvSpPr>
          <p:cNvPr id="39939" name="Rectangle 3"/>
          <p:cNvSpPr>
            <a:spLocks noGrp="1" noChangeArrowheads="1"/>
          </p:cNvSpPr>
          <p:nvPr>
            <p:ph idx="1"/>
          </p:nvPr>
        </p:nvSpPr>
        <p:spPr/>
        <p:txBody>
          <a:bodyPr/>
          <a:lstStyle/>
          <a:p>
            <a:pPr marL="571500" indent="-571500">
              <a:lnSpc>
                <a:spcPct val="80000"/>
              </a:lnSpc>
              <a:buFont typeface="Wingdings" pitchFamily="2" charset="2"/>
              <a:buNone/>
            </a:pPr>
            <a:endParaRPr lang="sv-SE" sz="2000" dirty="0"/>
          </a:p>
          <a:p>
            <a:pPr marL="215900" indent="-215900">
              <a:lnSpc>
                <a:spcPct val="80000"/>
              </a:lnSpc>
              <a:buFont typeface="Wingdings" pitchFamily="2" charset="2"/>
              <a:buNone/>
            </a:pPr>
            <a:r>
              <a:rPr lang="sv-SE" sz="2000" dirty="0"/>
              <a:t>	Kelarutan zat anorganik yang digunakan dalam farmasi umumnya adalah :</a:t>
            </a:r>
          </a:p>
          <a:p>
            <a:pPr marL="571500" indent="-571500">
              <a:lnSpc>
                <a:spcPct val="80000"/>
              </a:lnSpc>
              <a:buFont typeface="Wingdings" pitchFamily="2" charset="2"/>
              <a:buNone/>
            </a:pPr>
            <a:endParaRPr lang="en-US" sz="2000" dirty="0"/>
          </a:p>
          <a:p>
            <a:pPr marL="571500" indent="-571500">
              <a:lnSpc>
                <a:spcPct val="80000"/>
              </a:lnSpc>
            </a:pPr>
            <a:r>
              <a:rPr lang="sv-SE" sz="2000" dirty="0">
                <a:solidFill>
                  <a:schemeClr val="tx1"/>
                </a:solidFill>
              </a:rPr>
              <a:t>Larut dalam air</a:t>
            </a:r>
            <a:endParaRPr lang="en-US" sz="2000" dirty="0">
              <a:solidFill>
                <a:schemeClr val="tx1"/>
              </a:solidFill>
            </a:endParaRPr>
          </a:p>
          <a:p>
            <a:pPr marL="1131888" lvl="2" indent="-217488">
              <a:lnSpc>
                <a:spcPct val="80000"/>
              </a:lnSpc>
              <a:buFont typeface="Wingdings" pitchFamily="2" charset="2"/>
              <a:buChar char="Ø"/>
            </a:pPr>
            <a:r>
              <a:rPr lang="sv-SE" sz="1800" dirty="0">
                <a:solidFill>
                  <a:schemeClr val="tx1"/>
                </a:solidFill>
              </a:rPr>
              <a:t>Se</a:t>
            </a:r>
            <a:r>
              <a:rPr lang="sv-SE" sz="1800" dirty="0"/>
              <a:t>mua garam klorida larut, kecuali : AgCl, PbCl</a:t>
            </a:r>
            <a:r>
              <a:rPr lang="sv-SE" sz="1800" baseline="-25000" dirty="0"/>
              <a:t>2</a:t>
            </a:r>
            <a:r>
              <a:rPr lang="sv-SE" sz="1800" dirty="0"/>
              <a:t>, Hg</a:t>
            </a:r>
            <a:r>
              <a:rPr lang="sv-SE" sz="1800" baseline="-25000" dirty="0"/>
              <a:t>2</a:t>
            </a:r>
            <a:r>
              <a:rPr lang="sv-SE" sz="1800" dirty="0"/>
              <a:t>Cl</a:t>
            </a:r>
            <a:r>
              <a:rPr lang="sv-SE" sz="1800" baseline="-25000" dirty="0"/>
              <a:t>2</a:t>
            </a:r>
          </a:p>
          <a:p>
            <a:pPr marL="1131888" lvl="2" indent="-217488">
              <a:lnSpc>
                <a:spcPct val="80000"/>
              </a:lnSpc>
              <a:buFont typeface="Wingdings" pitchFamily="2" charset="2"/>
              <a:buChar char="Ø"/>
            </a:pPr>
            <a:r>
              <a:rPr lang="sv-SE" sz="1800" dirty="0"/>
              <a:t>Semua garam nitrat larut, kecuali nitrat base seperti bismuth subnitras</a:t>
            </a:r>
            <a:endParaRPr lang="en-US" sz="1800" dirty="0"/>
          </a:p>
          <a:p>
            <a:pPr marL="1131888" lvl="2" indent="-217488">
              <a:lnSpc>
                <a:spcPct val="80000"/>
              </a:lnSpc>
              <a:buFont typeface="Wingdings" pitchFamily="2" charset="2"/>
              <a:buChar char="Ø"/>
            </a:pPr>
            <a:r>
              <a:rPr lang="en-US" sz="1800" dirty="0" err="1"/>
              <a:t>Semua</a:t>
            </a:r>
            <a:r>
              <a:rPr lang="en-US" sz="1800" dirty="0"/>
              <a:t> </a:t>
            </a:r>
            <a:r>
              <a:rPr lang="en-US" sz="1800" dirty="0" err="1"/>
              <a:t>garam</a:t>
            </a:r>
            <a:r>
              <a:rPr lang="en-US" sz="1800" dirty="0"/>
              <a:t> </a:t>
            </a:r>
            <a:r>
              <a:rPr lang="en-US" sz="1800" dirty="0" err="1"/>
              <a:t>sulfat</a:t>
            </a:r>
            <a:r>
              <a:rPr lang="en-US" sz="1800" dirty="0"/>
              <a:t> </a:t>
            </a:r>
            <a:r>
              <a:rPr lang="en-US" sz="1800" dirty="0" err="1"/>
              <a:t>larut</a:t>
            </a:r>
            <a:r>
              <a:rPr lang="en-US" sz="1800" dirty="0"/>
              <a:t>, </a:t>
            </a:r>
            <a:r>
              <a:rPr lang="en-US" sz="1800" dirty="0" err="1"/>
              <a:t>kecuali</a:t>
            </a:r>
            <a:r>
              <a:rPr lang="en-US" sz="1800" dirty="0"/>
              <a:t> BaSO</a:t>
            </a:r>
            <a:r>
              <a:rPr lang="en-US" sz="1800" baseline="-25000" dirty="0"/>
              <a:t>4</a:t>
            </a:r>
            <a:r>
              <a:rPr lang="en-US" sz="1800" dirty="0"/>
              <a:t>, PbSO</a:t>
            </a:r>
            <a:r>
              <a:rPr lang="en-US" sz="1800" baseline="-25000" dirty="0"/>
              <a:t>4</a:t>
            </a:r>
            <a:r>
              <a:rPr lang="en-US" sz="1800" dirty="0"/>
              <a:t>, CaSO</a:t>
            </a:r>
            <a:r>
              <a:rPr lang="en-US" sz="1800" baseline="-25000" dirty="0"/>
              <a:t>4</a:t>
            </a:r>
            <a:r>
              <a:rPr lang="en-US" sz="1800" dirty="0"/>
              <a:t>.</a:t>
            </a:r>
          </a:p>
          <a:p>
            <a:pPr marL="571500" indent="-571500">
              <a:lnSpc>
                <a:spcPct val="80000"/>
              </a:lnSpc>
            </a:pPr>
            <a:endParaRPr lang="sv-SE" sz="1800" dirty="0"/>
          </a:p>
          <a:p>
            <a:pPr marL="571500" indent="-571500">
              <a:lnSpc>
                <a:spcPct val="80000"/>
              </a:lnSpc>
            </a:pPr>
            <a:r>
              <a:rPr lang="sv-SE" sz="2000" dirty="0">
                <a:solidFill>
                  <a:schemeClr val="tx1"/>
                </a:solidFill>
              </a:rPr>
              <a:t>Tidak larut dalam air</a:t>
            </a:r>
            <a:endParaRPr lang="en-US" sz="2000" dirty="0">
              <a:solidFill>
                <a:schemeClr val="tx1"/>
              </a:solidFill>
            </a:endParaRPr>
          </a:p>
          <a:p>
            <a:pPr marL="839788" lvl="1" indent="-382588">
              <a:lnSpc>
                <a:spcPct val="80000"/>
              </a:lnSpc>
            </a:pPr>
            <a:r>
              <a:rPr lang="pl-PL" sz="1800" dirty="0"/>
              <a:t>Semua garam karbonat tidak larut, kecuali K</a:t>
            </a:r>
            <a:r>
              <a:rPr lang="pl-PL" sz="1800" baseline="-25000" dirty="0"/>
              <a:t>2</a:t>
            </a:r>
            <a:r>
              <a:rPr lang="pl-PL" sz="1800" dirty="0"/>
              <a:t>CO</a:t>
            </a:r>
            <a:r>
              <a:rPr lang="pl-PL" sz="1800" baseline="-25000" dirty="0"/>
              <a:t>3</a:t>
            </a:r>
            <a:r>
              <a:rPr lang="pl-PL" sz="1800" dirty="0"/>
              <a:t>, Na</a:t>
            </a:r>
            <a:r>
              <a:rPr lang="pl-PL" sz="1800" baseline="-25000" dirty="0"/>
              <a:t>2</a:t>
            </a:r>
            <a:r>
              <a:rPr lang="pl-PL" sz="1800" dirty="0"/>
              <a:t>CO</a:t>
            </a:r>
            <a:r>
              <a:rPr lang="pl-PL" sz="1800" baseline="-25000" dirty="0"/>
              <a:t>3</a:t>
            </a:r>
            <a:r>
              <a:rPr lang="pl-PL" sz="1800" dirty="0"/>
              <a:t>, (NH</a:t>
            </a:r>
            <a:r>
              <a:rPr lang="pl-PL" sz="1800" baseline="-25000" dirty="0"/>
              <a:t>4</a:t>
            </a:r>
            <a:r>
              <a:rPr lang="pl-PL" sz="1800" dirty="0"/>
              <a:t>)CO</a:t>
            </a:r>
            <a:r>
              <a:rPr lang="pl-PL" sz="1800" baseline="-25000" dirty="0"/>
              <a:t>3</a:t>
            </a:r>
          </a:p>
          <a:p>
            <a:pPr marL="839788" lvl="1" indent="-382588">
              <a:lnSpc>
                <a:spcPct val="80000"/>
              </a:lnSpc>
            </a:pPr>
            <a:r>
              <a:rPr lang="pl-PL" sz="1800" dirty="0"/>
              <a:t>Semua oksida dan hidroksida tidak larut, kecuali KOH, NaOH, NH</a:t>
            </a:r>
            <a:r>
              <a:rPr lang="pl-PL" sz="1800" baseline="-25000" dirty="0"/>
              <a:t>4</a:t>
            </a:r>
            <a:r>
              <a:rPr lang="pl-PL" sz="1800" dirty="0"/>
              <a:t>OH, BaO, Ba(OH)</a:t>
            </a:r>
            <a:r>
              <a:rPr lang="pl-PL" sz="1800" baseline="-25000" dirty="0"/>
              <a:t>2</a:t>
            </a:r>
          </a:p>
          <a:p>
            <a:pPr marL="839788" lvl="1" indent="-382588">
              <a:lnSpc>
                <a:spcPct val="80000"/>
              </a:lnSpc>
            </a:pPr>
            <a:r>
              <a:rPr lang="pl-PL" sz="1800" dirty="0"/>
              <a:t>Semua garam posphat tidak larut, kecuali K</a:t>
            </a:r>
            <a:r>
              <a:rPr lang="pl-PL" sz="1800" baseline="-25000" dirty="0"/>
              <a:t>3</a:t>
            </a:r>
            <a:r>
              <a:rPr lang="pl-PL" sz="1800" dirty="0"/>
              <a:t>PO</a:t>
            </a:r>
            <a:r>
              <a:rPr lang="pl-PL" sz="1800" baseline="-25000" dirty="0"/>
              <a:t>4</a:t>
            </a:r>
            <a:r>
              <a:rPr lang="pl-PL" sz="1800" dirty="0"/>
              <a:t>, Na</a:t>
            </a:r>
            <a:r>
              <a:rPr lang="pl-PL" sz="1800" baseline="-25000" dirty="0"/>
              <a:t>3</a:t>
            </a:r>
            <a:r>
              <a:rPr lang="pl-PL" sz="1800" dirty="0"/>
              <a:t>PO</a:t>
            </a:r>
            <a:r>
              <a:rPr lang="pl-PL" sz="1800" baseline="-25000" dirty="0"/>
              <a:t>3</a:t>
            </a:r>
            <a:r>
              <a:rPr lang="pl-PL" sz="1800" dirty="0"/>
              <a:t>, (NH</a:t>
            </a:r>
            <a:r>
              <a:rPr lang="pl-PL" sz="1800" baseline="-25000" dirty="0"/>
              <a:t>4</a:t>
            </a:r>
            <a:r>
              <a:rPr lang="pl-PL" sz="1800" dirty="0"/>
              <a:t>)PO</a:t>
            </a:r>
            <a:r>
              <a:rPr lang="pl-PL" sz="1800" baseline="-25000" dirty="0"/>
              <a:t>4</a:t>
            </a:r>
            <a:endParaRPr lang="en-US" sz="1800" baseline="-25000" dirty="0"/>
          </a:p>
        </p:txBody>
      </p:sp>
      <p:sp>
        <p:nvSpPr>
          <p:cNvPr id="39940" name="AutoShape 4">
            <a:hlinkClick r:id="rId2" action="ppaction://hlinksldjump"/>
          </p:cNvPr>
          <p:cNvSpPr>
            <a:spLocks noChangeArrowheads="1"/>
          </p:cNvSpPr>
          <p:nvPr/>
        </p:nvSpPr>
        <p:spPr bwMode="auto">
          <a:xfrm>
            <a:off x="7451725" y="5734050"/>
            <a:ext cx="1223963" cy="981075"/>
          </a:xfrm>
          <a:prstGeom prst="leftArrow">
            <a:avLst>
              <a:gd name="adj1" fmla="val 50000"/>
              <a:gd name="adj2" fmla="val 31189"/>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1909187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722312"/>
            <a:ext cx="8229600" cy="801688"/>
          </a:xfrm>
          <a:solidFill>
            <a:schemeClr val="bg2"/>
          </a:solidFill>
        </p:spPr>
        <p:txBody>
          <a:bodyPr/>
          <a:lstStyle/>
          <a:p>
            <a:r>
              <a:rPr lang="sv-SE" dirty="0">
                <a:solidFill>
                  <a:schemeClr val="tx1"/>
                </a:solidFill>
              </a:rPr>
              <a:t>4. </a:t>
            </a:r>
            <a:r>
              <a:rPr lang="sv-SE" dirty="0" smtClean="0">
                <a:solidFill>
                  <a:schemeClr val="tx1"/>
                </a:solidFill>
              </a:rPr>
              <a:t>Temperatur</a:t>
            </a:r>
            <a:r>
              <a:rPr lang="en-US" dirty="0" smtClean="0">
                <a:solidFill>
                  <a:schemeClr val="tx1"/>
                </a:solidFill>
              </a:rPr>
              <a:t>e</a:t>
            </a:r>
            <a:endParaRPr lang="en-US" dirty="0">
              <a:solidFill>
                <a:schemeClr val="tx1"/>
              </a:solidFill>
            </a:endParaRPr>
          </a:p>
        </p:txBody>
      </p:sp>
      <p:sp>
        <p:nvSpPr>
          <p:cNvPr id="50179" name="Rectangle 3"/>
          <p:cNvSpPr>
            <a:spLocks noGrp="1" noChangeArrowheads="1"/>
          </p:cNvSpPr>
          <p:nvPr>
            <p:ph idx="1"/>
          </p:nvPr>
        </p:nvSpPr>
        <p:spPr>
          <a:xfrm>
            <a:off x="457200" y="1341438"/>
            <a:ext cx="8229600" cy="4754562"/>
          </a:xfrm>
        </p:spPr>
        <p:txBody>
          <a:bodyPr/>
          <a:lstStyle/>
          <a:p>
            <a:pPr marL="609600" indent="-609600">
              <a:lnSpc>
                <a:spcPct val="80000"/>
              </a:lnSpc>
            </a:pPr>
            <a:endParaRPr lang="sv-SE" sz="2400" dirty="0"/>
          </a:p>
          <a:p>
            <a:pPr marL="609600" indent="-609600">
              <a:lnSpc>
                <a:spcPct val="80000"/>
              </a:lnSpc>
            </a:pPr>
            <a:r>
              <a:rPr lang="sv-SE" sz="2400" dirty="0"/>
              <a:t>Zat padat pada umumnya bertambah larut  bila suhunya dinaikkan, zat tersebut bersifat endoterm, karena pada proses kelarutannya membutuhkan panas.</a:t>
            </a:r>
          </a:p>
          <a:p>
            <a:pPr marL="609600" indent="-609600">
              <a:lnSpc>
                <a:spcPct val="80000"/>
              </a:lnSpc>
            </a:pPr>
            <a:r>
              <a:rPr lang="sv-SE" sz="2400" dirty="0"/>
              <a:t>Zat terlarut + pelarut + panas </a:t>
            </a:r>
            <a:r>
              <a:rPr lang="sv-SE" sz="2400" dirty="0">
                <a:sym typeface="Wingdings" pitchFamily="2" charset="2"/>
              </a:rPr>
              <a:t></a:t>
            </a:r>
            <a:r>
              <a:rPr lang="sv-SE" sz="2400" dirty="0"/>
              <a:t> larutan</a:t>
            </a:r>
          </a:p>
          <a:p>
            <a:pPr marL="609600" indent="-609600">
              <a:lnSpc>
                <a:spcPct val="80000"/>
              </a:lnSpc>
            </a:pPr>
            <a:r>
              <a:rPr lang="sv-SE" sz="2400" dirty="0"/>
              <a:t>Beberapa zat lain justru tidak larut jika suhunya dinaikkan (bersifat eksoterm), karena pada kelarutannya  menghasilkan panas.</a:t>
            </a:r>
          </a:p>
          <a:p>
            <a:pPr marL="609600" indent="-609600">
              <a:lnSpc>
                <a:spcPct val="80000"/>
              </a:lnSpc>
            </a:pPr>
            <a:r>
              <a:rPr lang="sv-SE" sz="2400" dirty="0"/>
              <a:t>Zat terlarut + pelarut </a:t>
            </a:r>
            <a:r>
              <a:rPr lang="sv-SE" sz="2400" dirty="0">
                <a:sym typeface="Wingdings" pitchFamily="2" charset="2"/>
              </a:rPr>
              <a:t></a:t>
            </a:r>
            <a:r>
              <a:rPr lang="sv-SE" sz="2400" dirty="0"/>
              <a:t> larutan + panas</a:t>
            </a:r>
          </a:p>
          <a:p>
            <a:pPr marL="609600" indent="-609600">
              <a:lnSpc>
                <a:spcPct val="80000"/>
              </a:lnSpc>
            </a:pPr>
            <a:endParaRPr lang="sv-SE" sz="2400" dirty="0"/>
          </a:p>
          <a:p>
            <a:pPr marL="609600" indent="-609600">
              <a:lnSpc>
                <a:spcPct val="80000"/>
              </a:lnSpc>
            </a:pPr>
            <a:r>
              <a:rPr lang="sv-SE" sz="2400" dirty="0"/>
              <a:t>Contoh : </a:t>
            </a:r>
          </a:p>
          <a:p>
            <a:pPr marL="609600" indent="-609600">
              <a:lnSpc>
                <a:spcPct val="80000"/>
              </a:lnSpc>
              <a:buFont typeface="Wingdings" pitchFamily="2" charset="2"/>
              <a:buNone/>
            </a:pPr>
            <a:r>
              <a:rPr lang="sv-SE" sz="2400" dirty="0"/>
              <a:t>	K</a:t>
            </a:r>
            <a:r>
              <a:rPr lang="sv-SE" sz="2400" baseline="-25000" dirty="0"/>
              <a:t>2</a:t>
            </a:r>
            <a:r>
              <a:rPr lang="sv-SE" sz="2400" dirty="0"/>
              <a:t>SO</a:t>
            </a:r>
            <a:r>
              <a:rPr lang="sv-SE" sz="2400" baseline="-25000" dirty="0"/>
              <a:t>4</a:t>
            </a:r>
            <a:r>
              <a:rPr lang="sv-SE" sz="2400" dirty="0"/>
              <a:t>, KOH, CaHPO</a:t>
            </a:r>
            <a:r>
              <a:rPr lang="sv-SE" sz="2400" baseline="-25000" dirty="0"/>
              <a:t>4</a:t>
            </a:r>
            <a:r>
              <a:rPr lang="sv-SE" sz="2400" dirty="0"/>
              <a:t>, minyak atsiri, gas-gas yang larut.</a:t>
            </a:r>
            <a:endParaRPr lang="en-US" sz="2400" dirty="0"/>
          </a:p>
        </p:txBody>
      </p:sp>
      <p:sp>
        <p:nvSpPr>
          <p:cNvPr id="50180" name="AutoShape 4">
            <a:hlinkClick r:id="rId2" action="ppaction://hlinksldjump"/>
          </p:cNvPr>
          <p:cNvSpPr>
            <a:spLocks noChangeArrowheads="1"/>
          </p:cNvSpPr>
          <p:nvPr/>
        </p:nvSpPr>
        <p:spPr bwMode="auto">
          <a:xfrm>
            <a:off x="7451725" y="5734050"/>
            <a:ext cx="1223963" cy="981075"/>
          </a:xfrm>
          <a:prstGeom prst="leftArrow">
            <a:avLst>
              <a:gd name="adj1" fmla="val 50000"/>
              <a:gd name="adj2" fmla="val 31189"/>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1925212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1726</TotalTime>
  <Words>582</Words>
  <Application>Microsoft Macintosh PowerPoint</Application>
  <PresentationFormat>On-screen Show (4:3)</PresentationFormat>
  <Paragraphs>108</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 Black</vt:lpstr>
      <vt:lpstr>Calibri</vt:lpstr>
      <vt:lpstr>Arial</vt:lpstr>
      <vt:lpstr>Tahoma</vt:lpstr>
      <vt:lpstr>Wingdings</vt:lpstr>
      <vt:lpstr>Template PPT UEU Pertemuan 1 - Copy 1</vt:lpstr>
      <vt:lpstr>PowerPoint Presentation</vt:lpstr>
      <vt:lpstr>KEMAMPUAN AKHIR YANG DIHARAPKAN</vt:lpstr>
      <vt:lpstr>Pengertian</vt:lpstr>
      <vt:lpstr>Jenis larutan</vt:lpstr>
      <vt:lpstr>Faktor-faktor yang mempengaruhi Kelarutan</vt:lpstr>
      <vt:lpstr>PowerPoint Presentation</vt:lpstr>
      <vt:lpstr>PowerPoint Presentation</vt:lpstr>
      <vt:lpstr>3. Kelarutan</vt:lpstr>
      <vt:lpstr>4. Temperature</vt:lpstr>
      <vt:lpstr>5. Salting Out</vt:lpstr>
      <vt:lpstr>6. Salting In</vt:lpstr>
      <vt:lpstr>7. Pembentukan Kompleks</vt:lpstr>
      <vt:lpstr>Kecepatan kelarutan suatu zat dipengaruhi oleh :</vt:lpstr>
      <vt:lpstr>Keuntungan dan Kerugian  Bentuk Sediaan Solutio</vt:lpstr>
      <vt:lpstr>Pustaka</vt:lpstr>
    </vt:vector>
  </TitlesOfParts>
  <Company>signDesign Communications</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Microsoft Office User</cp:lastModifiedBy>
  <cp:revision>237</cp:revision>
  <dcterms:created xsi:type="dcterms:W3CDTF">2010-08-24T06:47:44Z</dcterms:created>
  <dcterms:modified xsi:type="dcterms:W3CDTF">2019-05-20T07:33:37Z</dcterms:modified>
</cp:coreProperties>
</file>