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16" r:id="rId2"/>
    <p:sldId id="335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27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2" autoAdjust="0"/>
    <p:restoredTop sz="92966" autoAdjust="0"/>
  </p:normalViewPr>
  <p:slideViewPr>
    <p:cSldViewPr showGuides="1">
      <p:cViewPr varScale="1">
        <p:scale>
          <a:sx n="100" d="100"/>
          <a:sy n="100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D9754F7D-CCAD-6646-ACB9-F299D0AB23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5B6C97E-5C0A-3E4B-B9DD-4D0D4AAB28F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43080B-2D72-6149-A8A0-2F4194617D35}" type="datetimeFigureOut">
              <a:rPr lang="id-ID"/>
              <a:pPr>
                <a:defRPr/>
              </a:pPr>
              <a:t>20/05/19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9A889461-E46E-584D-B753-1FACD98D15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016BBA6A-5326-DD40-9CC6-C209D9DF2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1D5FE7B-B85C-6C4C-9B32-3CDA05CD40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3EA5086-51D0-5E4E-8156-1477ACAE1B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DD121EB-F6FE-2047-8B90-8A7955238C4C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="" xmlns:a16="http://schemas.microsoft.com/office/drawing/2014/main" id="{708BD9B1-CD01-6C46-8DB8-34FF451640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="" xmlns:a16="http://schemas.microsoft.com/office/drawing/2014/main" id="{AE78D0D8-C82F-4246-8F60-BA1B00568C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="" xmlns:a16="http://schemas.microsoft.com/office/drawing/2014/main" id="{F337F98E-A361-2040-BDA5-9F5846C32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BF15BE-8413-3742-AFD9-2D5597407045}" type="slidenum">
              <a:rPr lang="id-ID" altLang="en-US"/>
              <a:pPr>
                <a:spcBef>
                  <a:spcPct val="0"/>
                </a:spcBef>
              </a:pPr>
              <a:t>2</a:t>
            </a:fld>
            <a:endParaRPr lang="id-ID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F2B4E0-4486-8C43-AF58-924A5E22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6D16812-0C94-F44E-BF59-107C25526859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909EE2-AB2C-BD43-94CD-498DB8F7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42ABD8-EAEE-524F-94B5-2C43A46E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22F8FC-025D-D74A-B723-C5183F13B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17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86C0AB-31D3-0B4C-8AE8-E45CF8C0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619347E-686D-FD46-819A-DAA95C30419E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62DAE94-2F91-A849-A8AE-FFBE5E38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D5C2E2-892B-8A45-A9E2-A65C6E73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CEA0E5D-1DAF-984A-AFAC-861D9BE3C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84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156DB0-4FF7-264F-A11D-B1FA3FA8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BCB3DC4-18C9-764B-9462-5F3277F92E0F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C71F884-664C-4D4E-B550-3F7A18B7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D1CC2F-E92D-1341-A9BA-5A0A1D06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FFD98DC-E3BB-AA4B-BF79-DDF45E2BE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65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551BFA-170C-E348-A10C-8525E30C1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28A239-BF97-F944-A41A-540742C74841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C87C36-29DF-214F-941F-64FD1CC85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0E2528-4A77-D940-B3F2-BB85B830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26B55CF-566C-C144-BDD5-055F6AE449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0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94E512-01E5-1E48-ACA8-C39301A5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DAF0BAB-2F3B-324A-BBD1-FBDFAAC098F7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8F40858-BA16-8F46-B29D-33F585BE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3836AB-776B-A74B-8FFF-6C6C380B3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F122098-E2DD-4B42-822E-D057982E2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16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C20AB539-34E8-C04D-96C7-0FB4B84A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D41D2B0-93D2-964C-8F36-C01294907FF9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6C1807BA-66C4-EF49-9045-AE88073D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581FE82-92D0-5149-B5C0-1C420BCCB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6074996-FC55-D346-B435-2856E48845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67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E6587BEA-833C-2D4D-B1D9-E40F3935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9F27B7F-0650-264E-B3A8-17D3997F0C51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E0C89BCA-1316-9F48-BB34-66A082E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88296241-B63B-BE49-BD98-ACE4E4D8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1313F7E-1307-6746-9EC8-8219D26A4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05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B273C68E-7924-154E-A68C-CD39E1D816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3283F2F-EB94-9D4E-B004-362D91131CD6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354E30A6-0BD2-F449-9691-2FD9279E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1EDFE178-0DFD-414F-83FE-5850EC6E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2572BEC-699F-8948-83A4-BD1B88F65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71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212FC8DC-BEEA-AA4D-93FD-4D6D8DCC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534B8EA-F17B-DB42-8E01-155F038B8132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A2AAD2E4-21C9-3649-9A78-D29B6D91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125E6B47-85E6-4D4E-A445-CA9EDFC6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1C91C1-A625-BB45-A52D-000D09846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25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94AC34B-507E-5947-B2D3-958A2C1A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E06E991-3B1E-9F48-AABC-AA6EB683D37A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6F8DD1D-C163-1A45-BBE7-5D7F56CD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C2298AE7-26D3-1D4A-B916-0AE1ADE06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1622BEA-A668-7349-9676-70FBDBAC1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7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1DBE61F-B044-8848-8287-FE203674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3E12B7-B1B9-0F44-89BA-A2D403253C11}" type="datetime1">
              <a:rPr lang="en-US"/>
              <a:pPr>
                <a:defRPr/>
              </a:pPr>
              <a:t>5/20/19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AEC06131-7502-BF42-8CE1-4615396A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E9024CB2-657B-0443-9EBB-9423A6AB7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2B4CE02-E992-9C4A-8A0C-1CE03BFBC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3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="" xmlns:a16="http://schemas.microsoft.com/office/drawing/2014/main" id="{6DE23F86-E41F-C341-AA4F-00B42BBCA6F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rsil\Desktop\Smartcreative.jpg">
            <a:extLst>
              <a:ext uri="{FF2B5EF4-FFF2-40B4-BE49-F238E27FC236}">
                <a16:creationId xmlns="" xmlns:a16="http://schemas.microsoft.com/office/drawing/2014/main" id="{58ABF55E-F0E8-E04B-9141-97D01CDDA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>
            <a:extLst>
              <a:ext uri="{FF2B5EF4-FFF2-40B4-BE49-F238E27FC236}">
                <a16:creationId xmlns="" xmlns:a16="http://schemas.microsoft.com/office/drawing/2014/main" id="{9037CCDC-4C1C-FB40-B7A8-6CABDBBC7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</a:rPr>
              <a:t>PERTEMUAN  </a:t>
            </a:r>
            <a:r>
              <a:rPr lang="en-US" altLang="en-US" sz="2000" b="1" dirty="0" err="1">
                <a:solidFill>
                  <a:schemeClr val="bg1"/>
                </a:solidFill>
              </a:rPr>
              <a:t>ke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10</a:t>
            </a:r>
          </a:p>
          <a:p>
            <a:pPr algn="ctr" eaLnBrk="1" hangingPunct="1"/>
            <a:r>
              <a:rPr lang="en-US" altLang="en-US" sz="2000" b="1" dirty="0" smtClean="0">
                <a:solidFill>
                  <a:schemeClr val="bg1"/>
                </a:solidFill>
              </a:rPr>
              <a:t>SOLUTIO/LARUTAN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Dra </a:t>
            </a:r>
            <a:r>
              <a:rPr lang="en-US" altLang="en-US" sz="2000" b="1" dirty="0" err="1">
                <a:solidFill>
                  <a:schemeClr val="bg1"/>
                </a:solidFill>
              </a:rPr>
              <a:t>Ratih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Dyah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Pertiwi,M.Farm,Apt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NAMA PRODI :FARMASI</a:t>
            </a:r>
          </a:p>
          <a:p>
            <a:pPr algn="ctr" eaLnBrk="1" hangingPunct="1"/>
            <a:r>
              <a:rPr lang="en-US" altLang="en-US" sz="2000" b="1" dirty="0" err="1">
                <a:solidFill>
                  <a:schemeClr val="bg1"/>
                </a:solidFill>
              </a:rPr>
              <a:t>Fakultas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Ilmu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Ilmu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Kesehatan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4752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 sz="2400" dirty="0">
                <a:solidFill>
                  <a:srgbClr val="FF0000"/>
                </a:solidFill>
              </a:rPr>
              <a:t>Penambahan Bahan-bahan</a:t>
            </a:r>
            <a:endParaRPr lang="sv-SE" sz="2400" i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sv-SE" sz="2400" i="1" dirty="0">
                <a:solidFill>
                  <a:srgbClr val="FF0000"/>
                </a:solidFill>
              </a:rPr>
              <a:t>Z</a:t>
            </a:r>
            <a:r>
              <a:rPr lang="sv-SE" sz="2400" i="1" dirty="0"/>
              <a:t>at-zat yang dilarutkan dalam bagian asam</a:t>
            </a:r>
            <a:endParaRPr lang="sv-SE" sz="2400" dirty="0"/>
          </a:p>
          <a:p>
            <a:pPr>
              <a:lnSpc>
                <a:spcPct val="80000"/>
              </a:lnSpc>
            </a:pPr>
            <a:r>
              <a:rPr lang="sv-SE" sz="2400" dirty="0"/>
              <a:t>Zat netral dalam jumlah kecil. (jumlah besar dilarutkan dalam  asam sebagian dilarutkan dalam basa, berdasarkan  perbandingan jumlah airnya).</a:t>
            </a:r>
          </a:p>
          <a:p>
            <a:pPr>
              <a:lnSpc>
                <a:spcPct val="80000"/>
              </a:lnSpc>
            </a:pPr>
            <a:r>
              <a:rPr lang="sv-SE" sz="2400" dirty="0"/>
              <a:t>Zat-zat  mudah menguap.</a:t>
            </a:r>
          </a:p>
          <a:p>
            <a:pPr>
              <a:lnSpc>
                <a:spcPct val="80000"/>
              </a:lnSpc>
            </a:pPr>
            <a:r>
              <a:rPr lang="sv-SE" sz="2400" dirty="0"/>
              <a:t>Ekstrak  dalam  jumlah kecil dan alkaloid</a:t>
            </a:r>
          </a:p>
          <a:p>
            <a:pPr>
              <a:lnSpc>
                <a:spcPct val="80000"/>
              </a:lnSpc>
            </a:pPr>
            <a:r>
              <a:rPr lang="sv-SE" sz="2400" dirty="0"/>
              <a:t>Sirup</a:t>
            </a:r>
            <a:endParaRPr lang="sv-SE" sz="24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v-SE" sz="24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 sz="2400" i="1" dirty="0">
                <a:solidFill>
                  <a:srgbClr val="FF0000"/>
                </a:solidFill>
              </a:rPr>
              <a:t>Zat-zat  yang dilarutkan  dalam bagian basa</a:t>
            </a:r>
            <a:endParaRPr lang="sv-SE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sv-SE" sz="2400" dirty="0"/>
              <a:t>Garam dari asam  yang sukar larut. </a:t>
            </a:r>
            <a:r>
              <a:rPr lang="pl-PL" sz="2400" dirty="0"/>
              <a:t>Mis Natrii benzoas, Natrii salisilas.</a:t>
            </a:r>
          </a:p>
          <a:p>
            <a:pPr>
              <a:lnSpc>
                <a:spcPct val="80000"/>
              </a:lnSpc>
            </a:pPr>
            <a:r>
              <a:rPr lang="pl-PL" sz="2400" dirty="0"/>
              <a:t>Bila saturasi  mengandung  asam tartrat  maka garam-garam kalium  dan amonium harus ditambahkan  ke dalm  bagian basanya, bila tidak  akan terbentulk  endapan  kalium atau amonium dari asam tartrat.</a:t>
            </a:r>
            <a:endParaRPr lang="en-US" sz="2400" dirty="0"/>
          </a:p>
        </p:txBody>
      </p:sp>
      <p:sp>
        <p:nvSpPr>
          <p:cNvPr id="6144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0800000">
            <a:off x="7667625" y="5805488"/>
            <a:ext cx="1152525" cy="9080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075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A3D66B-C6B9-1E47-A740-86F3EAF68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>
                <a:solidFill>
                  <a:schemeClr val="tx2">
                    <a:satMod val="130000"/>
                  </a:schemeClr>
                </a:solidFill>
              </a:rPr>
              <a:t>Pustaka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BBE51B-BC68-564C-A3DE-6A4A72DC1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dirty="0"/>
              <a:t>  </a:t>
            </a:r>
            <a:r>
              <a:rPr lang="fi-FI" dirty="0"/>
              <a:t>Anonim, 1995, </a:t>
            </a:r>
            <a:r>
              <a:rPr lang="fi-FI" i="1" dirty="0"/>
              <a:t>Farmakope Indonesia</a:t>
            </a:r>
            <a:r>
              <a:rPr lang="fi-FI" dirty="0"/>
              <a:t>, Edisi IV, Departemen Kesehatan RI, Jakarta.</a:t>
            </a:r>
            <a:endParaRPr lang="id-ID" dirty="0"/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dirty="0"/>
              <a:t> </a:t>
            </a:r>
            <a:r>
              <a:rPr lang="en-US" dirty="0" err="1"/>
              <a:t>Ansel</a:t>
            </a:r>
            <a:r>
              <a:rPr lang="en-US" dirty="0"/>
              <a:t>, H.C., 1995, The Prescription in : </a:t>
            </a:r>
            <a:r>
              <a:rPr lang="en-US" dirty="0" err="1"/>
              <a:t>Genaro,A.R</a:t>
            </a:r>
            <a:r>
              <a:rPr lang="en-US" dirty="0"/>
              <a:t>., (Ed.), </a:t>
            </a:r>
            <a:r>
              <a:rPr lang="en-US" i="1" dirty="0"/>
              <a:t>Remington The Science</a:t>
            </a:r>
            <a:r>
              <a:rPr lang="id-ID" i="1" dirty="0"/>
              <a:t> </a:t>
            </a:r>
            <a:r>
              <a:rPr lang="en-US" i="1" dirty="0"/>
              <a:t>and Practice of Pharmacy</a:t>
            </a:r>
            <a:r>
              <a:rPr lang="en-US" dirty="0"/>
              <a:t>, Mack </a:t>
            </a:r>
            <a:r>
              <a:rPr lang="en-US" dirty="0" err="1"/>
              <a:t>Publising</a:t>
            </a:r>
            <a:r>
              <a:rPr lang="en-US" dirty="0"/>
              <a:t> Company.</a:t>
            </a:r>
            <a:endParaRPr lang="id-ID" dirty="0"/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dirty="0"/>
              <a:t> </a:t>
            </a:r>
            <a:r>
              <a:rPr lang="en-US" dirty="0" err="1"/>
              <a:t>Ansel</a:t>
            </a:r>
            <a:r>
              <a:rPr lang="en-US" dirty="0"/>
              <a:t>, H. C., </a:t>
            </a:r>
            <a:r>
              <a:rPr lang="en-US" dirty="0" err="1"/>
              <a:t>Popovich,N.G.,Allen</a:t>
            </a:r>
            <a:r>
              <a:rPr lang="en-US" dirty="0"/>
              <a:t>, L.V., 1999 , </a:t>
            </a:r>
            <a:r>
              <a:rPr lang="en-US" i="1" dirty="0"/>
              <a:t>Pharmaceutical Dosage Forms and</a:t>
            </a:r>
            <a:r>
              <a:rPr lang="id-ID" i="1" dirty="0"/>
              <a:t> </a:t>
            </a:r>
            <a:r>
              <a:rPr lang="en-US" dirty="0"/>
              <a:t>	</a:t>
            </a:r>
            <a:r>
              <a:rPr lang="en-US" i="1" dirty="0"/>
              <a:t>Drug Delivery Systems</a:t>
            </a:r>
            <a:r>
              <a:rPr lang="en-US" dirty="0"/>
              <a:t>, 7</a:t>
            </a:r>
            <a:r>
              <a:rPr lang="en-US" baseline="30000" dirty="0"/>
              <a:t>th</a:t>
            </a:r>
            <a:r>
              <a:rPr lang="en-US" dirty="0"/>
              <a:t> Ed., Williams &amp; Wilkins, Philadelphia.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dirty="0" err="1"/>
              <a:t>Banker</a:t>
            </a:r>
            <a:r>
              <a:rPr lang="id-ID" dirty="0"/>
              <a:t>, G.S., </a:t>
            </a:r>
            <a:r>
              <a:rPr lang="id-ID" dirty="0" err="1"/>
              <a:t>Siepmann,J</a:t>
            </a:r>
            <a:r>
              <a:rPr lang="id-ID" dirty="0"/>
              <a:t>. </a:t>
            </a:r>
            <a:r>
              <a:rPr lang="id-ID" dirty="0" err="1"/>
              <a:t>Rhodes,C</a:t>
            </a:r>
            <a:r>
              <a:rPr lang="id-ID" dirty="0"/>
              <a:t>., 2002, Modern </a:t>
            </a:r>
            <a:r>
              <a:rPr lang="id-ID" dirty="0" err="1"/>
              <a:t>Pharmaceutics</a:t>
            </a:r>
            <a:r>
              <a:rPr lang="id-ID" dirty="0"/>
              <a:t>, 4th </a:t>
            </a:r>
            <a:r>
              <a:rPr lang="id-ID" dirty="0" err="1"/>
              <a:t>ed,Marcel</a:t>
            </a:r>
            <a:r>
              <a:rPr lang="id-ID" dirty="0"/>
              <a:t> </a:t>
            </a:r>
            <a:r>
              <a:rPr lang="id-ID" dirty="0" err="1"/>
              <a:t>Dekker,Inc</a:t>
            </a:r>
            <a:r>
              <a:rPr lang="id-ID" dirty="0"/>
              <a:t>. New </a:t>
            </a:r>
            <a:r>
              <a:rPr lang="id-ID" dirty="0" err="1"/>
              <a:t>York</a:t>
            </a:r>
            <a:endParaRPr lang="id-ID" dirty="0"/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/>
              <a:t>Jenkins G.L. et al., 1957, </a:t>
            </a:r>
            <a:r>
              <a:rPr lang="en-US" i="1" dirty="0"/>
              <a:t>Scoville’s The Art of Compounding,</a:t>
            </a:r>
            <a:r>
              <a:rPr lang="en-US" dirty="0"/>
              <a:t> 9</a:t>
            </a:r>
            <a:r>
              <a:rPr lang="en-US" baseline="30000" dirty="0"/>
              <a:t>th</a:t>
            </a:r>
            <a:r>
              <a:rPr lang="en-US" dirty="0"/>
              <a:t> Ed., Mc. Graw, Hill Book Co. Inc., New York, Toronto, London.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dirty="0" err="1"/>
              <a:t>Rowe</a:t>
            </a:r>
            <a:r>
              <a:rPr lang="id-ID" dirty="0"/>
              <a:t>, R.C., 2009, </a:t>
            </a:r>
            <a:r>
              <a:rPr lang="id-ID" dirty="0" err="1"/>
              <a:t>Handbook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Pharmaceutical </a:t>
            </a:r>
            <a:r>
              <a:rPr lang="id-ID" dirty="0" err="1"/>
              <a:t>Eksipients</a:t>
            </a:r>
            <a:r>
              <a:rPr lang="id-ID" dirty="0"/>
              <a:t>, 6th </a:t>
            </a:r>
            <a:r>
              <a:rPr lang="id-ID" dirty="0" err="1"/>
              <a:t>edition</a:t>
            </a:r>
            <a:r>
              <a:rPr lang="id-ID" dirty="0"/>
              <a:t>, The Pharmaceutical </a:t>
            </a:r>
            <a:r>
              <a:rPr lang="id-ID" dirty="0" err="1"/>
              <a:t>Press</a:t>
            </a:r>
            <a:r>
              <a:rPr lang="id-ID" dirty="0"/>
              <a:t>, London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id-ID" dirty="0"/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4924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rsil\Desktop\Smartcreative2.jpg">
            <a:extLst>
              <a:ext uri="{FF2B5EF4-FFF2-40B4-BE49-F238E27FC236}">
                <a16:creationId xmlns="" xmlns:a16="http://schemas.microsoft.com/office/drawing/2014/main" id="{80DE1D44-6FA7-0E4B-BA95-C95AF212B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5">
            <a:extLst>
              <a:ext uri="{FF2B5EF4-FFF2-40B4-BE49-F238E27FC236}">
                <a16:creationId xmlns="" xmlns:a16="http://schemas.microsoft.com/office/drawing/2014/main" id="{4096F518-ED71-1B49-860C-D646DC1B10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3400" y="685800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15363" name="Content Placeholder 5">
            <a:extLst>
              <a:ext uri="{FF2B5EF4-FFF2-40B4-BE49-F238E27FC236}">
                <a16:creationId xmlns="" xmlns:a16="http://schemas.microsoft.com/office/drawing/2014/main" id="{A148C77D-8BCF-D047-89FF-E24326944B4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 </a:t>
            </a:r>
            <a:r>
              <a:rPr lang="en-ID" altLang="en-US" dirty="0" err="1" smtClean="0"/>
              <a:t>larutan</a:t>
            </a:r>
            <a:endParaRPr lang="en-ID" altLang="en-US" dirty="0"/>
          </a:p>
          <a:p>
            <a:pPr eaLnBrk="1" hangingPunct="1"/>
            <a:r>
              <a:rPr lang="en-ID" altLang="en-US" dirty="0" err="1" smtClean="0"/>
              <a:t>Mahasiswa</a:t>
            </a:r>
            <a:r>
              <a:rPr lang="en-ID" altLang="en-US" dirty="0" smtClean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 </a:t>
            </a:r>
            <a:r>
              <a:rPr lang="en-ID" altLang="en-US" dirty="0" err="1"/>
              <a:t>apa</a:t>
            </a:r>
            <a:r>
              <a:rPr lang="en-ID" altLang="en-US" dirty="0"/>
              <a:t> yang </a:t>
            </a:r>
            <a:r>
              <a:rPr lang="en-ID" altLang="en-US" dirty="0" err="1"/>
              <a:t>termasuk</a:t>
            </a:r>
            <a:r>
              <a:rPr lang="en-ID" altLang="en-US" dirty="0"/>
              <a:t> </a:t>
            </a:r>
            <a:r>
              <a:rPr lang="en-ID" altLang="en-US" dirty="0" err="1"/>
              <a:t>didalam</a:t>
            </a:r>
            <a:r>
              <a:rPr lang="en-ID" altLang="en-US" dirty="0"/>
              <a:t> </a:t>
            </a:r>
            <a:r>
              <a:rPr lang="en-ID" altLang="en-US" dirty="0" err="1" smtClean="0"/>
              <a:t>larutan</a:t>
            </a:r>
            <a:endParaRPr lang="en-ID" altLang="en-US" dirty="0"/>
          </a:p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 smtClean="0"/>
              <a:t>memahami</a:t>
            </a:r>
            <a:r>
              <a:rPr lang="en-ID" altLang="en-US" dirty="0" smtClean="0"/>
              <a:t> </a:t>
            </a:r>
            <a:r>
              <a:rPr lang="en-ID" altLang="en-US" dirty="0" err="1" smtClean="0"/>
              <a:t>formulasi</a:t>
            </a:r>
            <a:r>
              <a:rPr lang="en-ID" altLang="en-US" dirty="0" smtClean="0"/>
              <a:t> </a:t>
            </a:r>
            <a:r>
              <a:rPr lang="en-ID" altLang="en-US" dirty="0" err="1" smtClean="0"/>
              <a:t>larutan</a:t>
            </a:r>
            <a:endParaRPr lang="en-ID" alt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6934200" cy="990656"/>
          </a:xfrm>
          <a:solidFill>
            <a:srgbClr val="FFFF00"/>
          </a:solidFill>
        </p:spPr>
        <p:txBody>
          <a:bodyPr/>
          <a:lstStyle/>
          <a:p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dirty="0" err="1"/>
              <a:t>Larutan</a:t>
            </a:r>
            <a:endParaRPr lang="en-US" dirty="0"/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0" y="1219200"/>
            <a:ext cx="8991600" cy="5400675"/>
            <a:chOff x="272" y="990"/>
            <a:chExt cx="5171" cy="2812"/>
          </a:xfrm>
          <a:solidFill>
            <a:schemeClr val="bg2"/>
          </a:solidFill>
        </p:grpSpPr>
        <p:sp>
          <p:nvSpPr>
            <p:cNvPr id="55301" name="AutoShape 5"/>
            <p:cNvSpPr>
              <a:spLocks noChangeAspect="1" noChangeArrowheads="1" noTextEdit="1"/>
            </p:cNvSpPr>
            <p:nvPr/>
          </p:nvSpPr>
          <p:spPr bwMode="auto">
            <a:xfrm>
              <a:off x="272" y="990"/>
              <a:ext cx="5171" cy="2812"/>
            </a:xfrm>
            <a:prstGeom prst="rect">
              <a:avLst/>
            </a:prstGeom>
            <a:grpFill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7" name="_s55317"/>
            <p:cNvSpPr>
              <a:spLocks noChangeShapeType="1"/>
            </p:cNvSpPr>
            <p:nvPr/>
          </p:nvSpPr>
          <p:spPr bwMode="auto">
            <a:xfrm flipH="1" flipV="1">
              <a:off x="2334" y="1978"/>
              <a:ext cx="264" cy="21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6" name="_s55316"/>
            <p:cNvSpPr>
              <a:spLocks noChangeArrowheads="1"/>
            </p:cNvSpPr>
            <p:nvPr/>
          </p:nvSpPr>
          <p:spPr bwMode="auto">
            <a:xfrm>
              <a:off x="1740" y="1436"/>
              <a:ext cx="667" cy="66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x-none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Arial" charset="0"/>
                  <a:cs typeface="Arial" charset="0"/>
                  <a:hlinkClick r:id="" action="ppaction://noaction"/>
                </a:rPr>
                <a:t>GUTTAE</a:t>
              </a:r>
              <a:endParaRPr kumimoji="0" lang="en-US" altLang="x-none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Arial" charset="0"/>
                <a:cs typeface="Arial" charset="0"/>
              </a:endParaRPr>
            </a:p>
          </p:txBody>
        </p:sp>
        <p:sp>
          <p:nvSpPr>
            <p:cNvPr id="55315" name="_s55315"/>
            <p:cNvSpPr>
              <a:spLocks noChangeShapeType="1"/>
            </p:cNvSpPr>
            <p:nvPr/>
          </p:nvSpPr>
          <p:spPr bwMode="auto">
            <a:xfrm flipH="1">
              <a:off x="2205" y="2469"/>
              <a:ext cx="329" cy="75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4" name="_s55314"/>
            <p:cNvSpPr>
              <a:spLocks noChangeArrowheads="1"/>
            </p:cNvSpPr>
            <p:nvPr/>
          </p:nvSpPr>
          <p:spPr bwMode="auto">
            <a:xfrm>
              <a:off x="1546" y="2285"/>
              <a:ext cx="667" cy="66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x-none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Arial" charset="0"/>
                  <a:cs typeface="Arial" charset="0"/>
                  <a:hlinkClick r:id="" action="ppaction://noaction"/>
                </a:rPr>
                <a:t>POTIO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x-none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Arial" charset="0"/>
                  <a:cs typeface="Arial" charset="0"/>
                  <a:hlinkClick r:id="" action="ppaction://noaction"/>
                </a:rPr>
                <a:t>EFFERVESCENT</a:t>
              </a:r>
              <a:endParaRPr kumimoji="0" lang="en-US" altLang="x-none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Arial" charset="0"/>
                <a:cs typeface="Arial" charset="0"/>
              </a:endParaRPr>
            </a:p>
          </p:txBody>
        </p:sp>
        <p:sp>
          <p:nvSpPr>
            <p:cNvPr id="55313" name="_s55313"/>
            <p:cNvSpPr>
              <a:spLocks noChangeShapeType="1"/>
            </p:cNvSpPr>
            <p:nvPr/>
          </p:nvSpPr>
          <p:spPr bwMode="auto">
            <a:xfrm flipH="1">
              <a:off x="2567" y="2694"/>
              <a:ext cx="146" cy="304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2" name="_s55312"/>
            <p:cNvSpPr>
              <a:spLocks noChangeArrowheads="1"/>
            </p:cNvSpPr>
            <p:nvPr/>
          </p:nvSpPr>
          <p:spPr bwMode="auto">
            <a:xfrm>
              <a:off x="2089" y="2966"/>
              <a:ext cx="667" cy="66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x-none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Arial" charset="0"/>
                  <a:cs typeface="Arial" charset="0"/>
                  <a:hlinkClick r:id="" action="ppaction://noaction"/>
                </a:rPr>
                <a:t>SATURATIO</a:t>
              </a:r>
              <a:endParaRPr kumimoji="0" lang="en-US" altLang="x-none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Arial" charset="0"/>
                <a:cs typeface="Arial" charset="0"/>
              </a:endParaRPr>
            </a:p>
          </p:txBody>
        </p:sp>
        <p:sp>
          <p:nvSpPr>
            <p:cNvPr id="55311" name="_s55311"/>
            <p:cNvSpPr>
              <a:spLocks noChangeShapeType="1"/>
            </p:cNvSpPr>
            <p:nvPr/>
          </p:nvSpPr>
          <p:spPr bwMode="auto">
            <a:xfrm>
              <a:off x="3001" y="2694"/>
              <a:ext cx="146" cy="304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0" name="_s55310"/>
            <p:cNvSpPr>
              <a:spLocks noChangeArrowheads="1"/>
            </p:cNvSpPr>
            <p:nvPr/>
          </p:nvSpPr>
          <p:spPr bwMode="auto">
            <a:xfrm>
              <a:off x="2960" y="2966"/>
              <a:ext cx="667" cy="66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x-none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Arial" charset="0"/>
                  <a:cs typeface="Arial" charset="0"/>
                  <a:hlinkClick r:id="" action="ppaction://noaction"/>
                </a:rPr>
                <a:t>NETRALISASI</a:t>
              </a:r>
              <a:endParaRPr kumimoji="0" lang="en-US" altLang="x-none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Arial" charset="0"/>
                <a:cs typeface="Arial" charset="0"/>
              </a:endParaRPr>
            </a:p>
          </p:txBody>
        </p:sp>
        <p:sp>
          <p:nvSpPr>
            <p:cNvPr id="55309" name="_s55309"/>
            <p:cNvSpPr>
              <a:spLocks noChangeShapeType="1"/>
            </p:cNvSpPr>
            <p:nvPr/>
          </p:nvSpPr>
          <p:spPr bwMode="auto">
            <a:xfrm>
              <a:off x="3181" y="2469"/>
              <a:ext cx="328" cy="75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08" name="_s55308"/>
            <p:cNvSpPr>
              <a:spLocks noChangeArrowheads="1"/>
            </p:cNvSpPr>
            <p:nvPr/>
          </p:nvSpPr>
          <p:spPr bwMode="auto">
            <a:xfrm>
              <a:off x="3502" y="2285"/>
              <a:ext cx="667" cy="66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x-none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Arial" charset="0"/>
                  <a:cs typeface="Arial" charset="0"/>
                  <a:hlinkClick r:id="" action="ppaction://noaction"/>
                </a:rPr>
                <a:t>ELIXIR</a:t>
              </a:r>
              <a:endParaRPr kumimoji="0" lang="en-US" altLang="x-none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Arial" charset="0"/>
                <a:cs typeface="Arial" charset="0"/>
              </a:endParaRPr>
            </a:p>
          </p:txBody>
        </p:sp>
        <p:sp>
          <p:nvSpPr>
            <p:cNvPr id="55307" name="_s55307"/>
            <p:cNvSpPr>
              <a:spLocks noChangeShapeType="1"/>
            </p:cNvSpPr>
            <p:nvPr/>
          </p:nvSpPr>
          <p:spPr bwMode="auto">
            <a:xfrm flipV="1">
              <a:off x="3117" y="1978"/>
              <a:ext cx="263" cy="21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06" name="_s55306"/>
            <p:cNvSpPr>
              <a:spLocks noChangeArrowheads="1"/>
            </p:cNvSpPr>
            <p:nvPr/>
          </p:nvSpPr>
          <p:spPr bwMode="auto">
            <a:xfrm>
              <a:off x="3308" y="1437"/>
              <a:ext cx="667" cy="66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x-none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Arial" charset="0"/>
                  <a:cs typeface="Arial" charset="0"/>
                  <a:hlinkClick r:id="" action="ppaction://noaction"/>
                </a:rPr>
                <a:t>POTIONES</a:t>
              </a:r>
              <a:endParaRPr kumimoji="0" lang="en-US" altLang="x-none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Arial" charset="0"/>
                <a:cs typeface="Arial" charset="0"/>
              </a:endParaRPr>
            </a:p>
          </p:txBody>
        </p:sp>
        <p:sp>
          <p:nvSpPr>
            <p:cNvPr id="55305" name="_s55305"/>
            <p:cNvSpPr>
              <a:spLocks noChangeShapeType="1"/>
            </p:cNvSpPr>
            <p:nvPr/>
          </p:nvSpPr>
          <p:spPr bwMode="auto">
            <a:xfrm flipV="1">
              <a:off x="2857" y="1726"/>
              <a:ext cx="0" cy="337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04" name="_s55304"/>
            <p:cNvSpPr>
              <a:spLocks noChangeArrowheads="1"/>
            </p:cNvSpPr>
            <p:nvPr/>
          </p:nvSpPr>
          <p:spPr bwMode="auto">
            <a:xfrm>
              <a:off x="2524" y="1060"/>
              <a:ext cx="667" cy="66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x-none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Arial" charset="0"/>
                  <a:cs typeface="Arial" charset="0"/>
                  <a:hlinkClick r:id="" action="ppaction://noaction"/>
                </a:rPr>
                <a:t>SIRUP</a:t>
              </a:r>
              <a:endParaRPr kumimoji="0" lang="en-US" altLang="x-none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Arial" charset="0"/>
                <a:cs typeface="Arial" charset="0"/>
              </a:endParaRPr>
            </a:p>
          </p:txBody>
        </p:sp>
        <p:sp>
          <p:nvSpPr>
            <p:cNvPr id="55303" name="_s55303"/>
            <p:cNvSpPr>
              <a:spLocks noChangeArrowheads="1"/>
            </p:cNvSpPr>
            <p:nvPr/>
          </p:nvSpPr>
          <p:spPr bwMode="auto">
            <a:xfrm>
              <a:off x="2524" y="2063"/>
              <a:ext cx="667" cy="66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x-none" sz="1300" b="1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Tahoma" charset="0"/>
                  <a:ea typeface="Arial" charset="0"/>
                  <a:cs typeface="Arial" charset="0"/>
                </a:rPr>
                <a:t>LAR.ORAL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106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  <a:solidFill>
            <a:schemeClr val="bg2"/>
          </a:solidFill>
        </p:spPr>
        <p:txBody>
          <a:bodyPr/>
          <a:lstStyle/>
          <a:p>
            <a:r>
              <a:rPr lang="sv-SE"/>
              <a:t>Potiones (Obat Minum)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sv-SE"/>
              <a:t>Sediaan cair yang dibuat  untuk pemberian oral, mengandung satu atau lebih zat  dengan atau  tanpa bahan pengaroma, pemanis, atau pewarna yang larut dalam air atau  berbentuk emulsi atau suspensi.</a:t>
            </a:r>
            <a:endParaRPr lang="en-US"/>
          </a:p>
        </p:txBody>
      </p:sp>
      <p:sp>
        <p:nvSpPr>
          <p:cNvPr id="5632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0800000">
            <a:off x="7667625" y="5805488"/>
            <a:ext cx="1152525" cy="9080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391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14400"/>
          </a:xfrm>
          <a:solidFill>
            <a:srgbClr val="FFFF00"/>
          </a:solidFill>
        </p:spPr>
        <p:txBody>
          <a:bodyPr/>
          <a:lstStyle/>
          <a:p>
            <a:r>
              <a:rPr lang="sv-SE" dirty="0"/>
              <a:t>Elixir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sv-SE" sz="2800"/>
              <a:t>Sediaan yang mengandung bahan obat dan bahan  tambahan (pemanis, pengawet, pewangi) sehingga memiliki bau dan rasa yang sedap dan sebagai pelarut digunakan campuran air-etanol.</a:t>
            </a:r>
          </a:p>
          <a:p>
            <a:pPr marL="609600" indent="-609600"/>
            <a:endParaRPr lang="sv-SE" sz="2800"/>
          </a:p>
          <a:p>
            <a:pPr marL="609600" indent="-609600"/>
            <a:r>
              <a:rPr lang="sv-SE" sz="2800"/>
              <a:t>Etanol  berfungsi untuk mempertinggi kelarutan obat. Elixir dapat pula ditambahkan glycerol, sorbitol, atau propilenglikol. </a:t>
            </a:r>
            <a:endParaRPr lang="en-US" sz="2800"/>
          </a:p>
        </p:txBody>
      </p:sp>
      <p:sp>
        <p:nvSpPr>
          <p:cNvPr id="6349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0800000">
            <a:off x="7667625" y="5805488"/>
            <a:ext cx="1152525" cy="9080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28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7712"/>
            <a:ext cx="8229600" cy="669926"/>
          </a:xfrm>
          <a:solidFill>
            <a:srgbClr val="FFFF00"/>
          </a:solidFill>
        </p:spPr>
        <p:txBody>
          <a:bodyPr/>
          <a:lstStyle/>
          <a:p>
            <a:r>
              <a:rPr lang="sv-SE" dirty="0" err="1"/>
              <a:t>Sirup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686800" cy="4924425"/>
          </a:xfrm>
        </p:spPr>
        <p:txBody>
          <a:bodyPr/>
          <a:lstStyle/>
          <a:p>
            <a:pPr marL="609600" indent="-609600"/>
            <a:endParaRPr lang="en-US" dirty="0"/>
          </a:p>
          <a:p>
            <a:pPr marL="990600" lvl="1" indent="-533400"/>
            <a:r>
              <a:rPr lang="sv-SE" dirty="0">
                <a:solidFill>
                  <a:srgbClr val="FF0000"/>
                </a:solidFill>
              </a:rPr>
              <a:t>Sirup simplex</a:t>
            </a:r>
            <a:r>
              <a:rPr lang="sv-SE" dirty="0"/>
              <a:t>, mengandung 65 % gula dalam larutan nipagin 0,25 %b/v</a:t>
            </a:r>
          </a:p>
          <a:p>
            <a:pPr marL="990600" lvl="1" indent="-533400"/>
            <a:r>
              <a:rPr lang="sv-SE" dirty="0">
                <a:solidFill>
                  <a:srgbClr val="FF0000"/>
                </a:solidFill>
              </a:rPr>
              <a:t>Sirup obat,</a:t>
            </a:r>
            <a:r>
              <a:rPr lang="sv-SE" dirty="0"/>
              <a:t> mengandung satu atau lebih jenis obat dengan atau  tanpa zat tambahan, digunakan untuk pengobatan.</a:t>
            </a:r>
          </a:p>
          <a:p>
            <a:pPr marL="990600" lvl="1" indent="-533400"/>
            <a:r>
              <a:rPr lang="sv-SE" dirty="0">
                <a:solidFill>
                  <a:srgbClr val="FF0000"/>
                </a:solidFill>
              </a:rPr>
              <a:t>Sirup pewangi,</a:t>
            </a:r>
            <a:r>
              <a:rPr lang="sv-SE" dirty="0"/>
              <a:t> tidak mengandung obat tetapi  mengandung zat pewangi atau penyedap lain. Penambahan sirup ini  bertujuan  untuk menutup rasa atau bau obat yang tidak enak.</a:t>
            </a:r>
            <a:endParaRPr lang="en-US" dirty="0"/>
          </a:p>
        </p:txBody>
      </p:sp>
      <p:sp>
        <p:nvSpPr>
          <p:cNvPr id="5734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0800000">
            <a:off x="7667625" y="5805488"/>
            <a:ext cx="1152525" cy="9080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801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838200"/>
          </a:xfrm>
          <a:solidFill>
            <a:srgbClr val="FFFF00"/>
          </a:solidFill>
        </p:spPr>
        <p:txBody>
          <a:bodyPr/>
          <a:lstStyle/>
          <a:p>
            <a:r>
              <a:rPr lang="sv-SE">
                <a:solidFill>
                  <a:srgbClr val="FF0000"/>
                </a:solidFill>
              </a:rPr>
              <a:t>Netralisasi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endParaRPr lang="en-US"/>
          </a:p>
          <a:p>
            <a:pPr marL="609600" indent="-609600"/>
            <a:r>
              <a:rPr lang="sv-SE"/>
              <a:t>Obat minum yang dibuat dengan  mencampurkan  bagian asam dan bagian  basa sampai  reaksi selesai dan  larutan bersifat netral. </a:t>
            </a:r>
          </a:p>
          <a:p>
            <a:pPr marL="609600" indent="-609600"/>
            <a:endParaRPr lang="sv-SE"/>
          </a:p>
          <a:p>
            <a:pPr marL="609600" indent="-609600"/>
            <a:r>
              <a:rPr lang="sv-SE"/>
              <a:t>Mis; solutio citratis magnesii.</a:t>
            </a:r>
            <a:endParaRPr lang="en-US"/>
          </a:p>
        </p:txBody>
      </p:sp>
      <p:sp>
        <p:nvSpPr>
          <p:cNvPr id="5837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0800000">
            <a:off x="7667625" y="5805488"/>
            <a:ext cx="1152525" cy="9080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341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38200"/>
          </a:xfrm>
          <a:solidFill>
            <a:srgbClr val="FFFF00"/>
          </a:solidFill>
        </p:spPr>
        <p:txBody>
          <a:bodyPr/>
          <a:lstStyle/>
          <a:p>
            <a:r>
              <a:rPr lang="sv-SE"/>
              <a:t>Saturatio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endParaRPr lang="en-US" sz="2400"/>
          </a:p>
          <a:p>
            <a:pPr marL="609600" indent="-609600">
              <a:lnSpc>
                <a:spcPct val="90000"/>
              </a:lnSpc>
            </a:pPr>
            <a:r>
              <a:rPr lang="sv-SE" sz="2400"/>
              <a:t>Obat minum yang dibuat  dengan mereaksikan asam dan basa tetapi gas yang terjadi ditahan dalam wadah sehingga larutan  jenuh dengan gas.</a:t>
            </a:r>
          </a:p>
          <a:p>
            <a:pPr marL="609600" indent="-609600">
              <a:lnSpc>
                <a:spcPct val="90000"/>
              </a:lnSpc>
            </a:pPr>
            <a:endParaRPr lang="sv-SE" sz="2400"/>
          </a:p>
          <a:p>
            <a:pPr marL="609600" indent="-609600">
              <a:lnSpc>
                <a:spcPct val="90000"/>
              </a:lnSpc>
            </a:pPr>
            <a:r>
              <a:rPr lang="sv-SE" sz="2400"/>
              <a:t>Pembuatan:</a:t>
            </a:r>
            <a:endParaRPr lang="en-US" sz="2400"/>
          </a:p>
          <a:p>
            <a:pPr marL="990600" lvl="1" indent="-533400">
              <a:lnSpc>
                <a:spcPct val="90000"/>
              </a:lnSpc>
            </a:pPr>
            <a:r>
              <a:rPr lang="sv-SE" sz="2000"/>
              <a:t>Komponen basa  dilarutkan  dalam 2/3 bagian air yang tersedia. Mis NaHCO3 digerus tuang kemudian masuk botol.</a:t>
            </a:r>
            <a:endParaRPr lang="en-US" sz="2000"/>
          </a:p>
          <a:p>
            <a:pPr marL="990600" lvl="1" indent="-533400">
              <a:lnSpc>
                <a:spcPct val="90000"/>
              </a:lnSpc>
            </a:pPr>
            <a:r>
              <a:rPr lang="sv-SE" sz="2000"/>
              <a:t>Komponen asam dilarutkan  dalam 1/3  bagian air yang tersedia.</a:t>
            </a:r>
            <a:endParaRPr lang="en-US" sz="2000"/>
          </a:p>
          <a:p>
            <a:pPr marL="990600" lvl="1" indent="-533400">
              <a:lnSpc>
                <a:spcPct val="90000"/>
              </a:lnSpc>
            </a:pPr>
            <a:r>
              <a:rPr lang="sv-SE" sz="2000"/>
              <a:t>2/3 bagian asam masuk basa, gas dibuang seluruhnya. Sisa asam dituang  hati-hati lewat tepi botol, segera tutup dengan sampagne knop sehingga gas yang terjadi tertahan.</a:t>
            </a:r>
            <a:endParaRPr lang="en-US" sz="2000"/>
          </a:p>
          <a:p>
            <a:pPr marL="609600" indent="-609600">
              <a:lnSpc>
                <a:spcPct val="90000"/>
              </a:lnSpc>
            </a:pPr>
            <a:endParaRPr lang="en-US" sz="2400"/>
          </a:p>
        </p:txBody>
      </p:sp>
      <p:sp>
        <p:nvSpPr>
          <p:cNvPr id="5939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0800000">
            <a:off x="7667625" y="5805488"/>
            <a:ext cx="1152525" cy="9080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678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14400"/>
          </a:xfrm>
          <a:solidFill>
            <a:srgbClr val="FFFF00"/>
          </a:solidFill>
        </p:spPr>
        <p:txBody>
          <a:bodyPr/>
          <a:lstStyle/>
          <a:p>
            <a:r>
              <a:rPr lang="sv-SE" dirty="0" err="1"/>
              <a:t>Potio</a:t>
            </a:r>
            <a:r>
              <a:rPr lang="sv-SE" dirty="0"/>
              <a:t> </a:t>
            </a:r>
            <a:r>
              <a:rPr lang="sv-SE" dirty="0" err="1"/>
              <a:t>Effervescent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endParaRPr lang="en-US" sz="18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sv-SE" sz="1800"/>
              <a:t>Saturatio yang CO</a:t>
            </a:r>
            <a:r>
              <a:rPr lang="sv-SE" sz="1800" baseline="-25000"/>
              <a:t>2</a:t>
            </a:r>
            <a:r>
              <a:rPr lang="sv-SE" sz="1800"/>
              <a:t> nya lewat jenuh.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sv-SE" sz="18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sv-SE" sz="1800"/>
              <a:t>Pembuatan :</a:t>
            </a:r>
          </a:p>
          <a:p>
            <a:pPr marL="609600" indent="-609600">
              <a:lnSpc>
                <a:spcPct val="80000"/>
              </a:lnSpc>
            </a:pPr>
            <a:r>
              <a:rPr lang="sv-SE" sz="1800"/>
              <a:t>Langkah 1 dan 2 sama dengan pada saturatio</a:t>
            </a:r>
          </a:p>
          <a:p>
            <a:pPr marL="609600" indent="-609600">
              <a:lnSpc>
                <a:spcPct val="80000"/>
              </a:lnSpc>
            </a:pPr>
            <a:r>
              <a:rPr lang="sv-SE" sz="1800"/>
              <a:t>Langkah 3 : seluruh bagian asam  dimasukkan ke dalam  basa dengan hati-hati, segera tutup dengan sampagne knop.Gas CO2 umumnya digunakan  untuk pengobatan, menjaga stabilitas obat, dan kadang-kadang dimasudkan untuk  menyegarkan rasa minuman.</a:t>
            </a:r>
          </a:p>
          <a:p>
            <a:pPr marL="609600" indent="-609600">
              <a:lnSpc>
                <a:spcPct val="80000"/>
              </a:lnSpc>
            </a:pPr>
            <a:endParaRPr lang="sv-SE" sz="1800"/>
          </a:p>
          <a:p>
            <a:pPr marL="609600" indent="-609600">
              <a:lnSpc>
                <a:spcPct val="80000"/>
              </a:lnSpc>
            </a:pPr>
            <a:r>
              <a:rPr lang="sv-SE" sz="1800"/>
              <a:t>Hal yang harus diperhatikan untuk sediaan saturatio dan potio effervescent adalah :</a:t>
            </a:r>
          </a:p>
          <a:p>
            <a:pPr marL="1371600" lvl="2" indent="-457200">
              <a:lnSpc>
                <a:spcPct val="80000"/>
              </a:lnSpc>
            </a:pPr>
            <a:r>
              <a:rPr lang="sv-SE" sz="1600"/>
              <a:t>Diberikan dalam botol yang kuat, berisi  kira-kira 9/10  bagian dan tertutup kedap  dengan gabus atau karet  yang rapat. Kemudian diikat dengan sampagne knop.</a:t>
            </a:r>
          </a:p>
          <a:p>
            <a:pPr marL="1371600" lvl="2" indent="-457200">
              <a:lnSpc>
                <a:spcPct val="80000"/>
              </a:lnSpc>
            </a:pPr>
            <a:r>
              <a:rPr lang="sv-SE" sz="1600"/>
              <a:t>Tidak boleh  mengandung bahan obat yang sukar  larut, karena tidak boleh  dikocok. Pengocokan menyebabkan  botol pecah karena botol berisi  gas dalam jumlah besar.</a:t>
            </a:r>
            <a:endParaRPr lang="en-US" sz="1600"/>
          </a:p>
        </p:txBody>
      </p:sp>
      <p:sp>
        <p:nvSpPr>
          <p:cNvPr id="6042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0800000">
            <a:off x="7667625" y="5805488"/>
            <a:ext cx="1152525" cy="9080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Pertemuan 1 - Copy 1</Template>
  <TotalTime>1727</TotalTime>
  <Words>578</Words>
  <Application>Microsoft Macintosh PowerPoint</Application>
  <PresentationFormat>On-screen Show (4:3)</PresentationFormat>
  <Paragraphs>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Arial</vt:lpstr>
      <vt:lpstr>Tahoma</vt:lpstr>
      <vt:lpstr>Wingdings</vt:lpstr>
      <vt:lpstr>Template PPT UEU Pertemuan 1 - Copy 1</vt:lpstr>
      <vt:lpstr>PowerPoint Presentation</vt:lpstr>
      <vt:lpstr>KEMAMPUAN AKHIR YANG DIHARAPKAN</vt:lpstr>
      <vt:lpstr>Sediaan Larutan</vt:lpstr>
      <vt:lpstr>Potiones (Obat Minum)</vt:lpstr>
      <vt:lpstr>Elixir</vt:lpstr>
      <vt:lpstr>Sirup</vt:lpstr>
      <vt:lpstr>Netralisasi</vt:lpstr>
      <vt:lpstr>Saturatio</vt:lpstr>
      <vt:lpstr>Potio Effervescent</vt:lpstr>
      <vt:lpstr>PowerPoint Presentation</vt:lpstr>
      <vt:lpstr>Pustaka</vt:lpstr>
    </vt:vector>
  </TitlesOfParts>
  <Company>signDesign Communications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Microsoft Office User</cp:lastModifiedBy>
  <cp:revision>238</cp:revision>
  <dcterms:created xsi:type="dcterms:W3CDTF">2010-08-24T06:47:44Z</dcterms:created>
  <dcterms:modified xsi:type="dcterms:W3CDTF">2019-05-20T07:34:40Z</dcterms:modified>
</cp:coreProperties>
</file>