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16" r:id="rId2"/>
    <p:sldId id="335" r:id="rId3"/>
    <p:sldId id="377" r:id="rId4"/>
    <p:sldId id="378" r:id="rId5"/>
    <p:sldId id="379" r:id="rId6"/>
    <p:sldId id="380" r:id="rId7"/>
    <p:sldId id="381" r:id="rId8"/>
    <p:sldId id="382" r:id="rId9"/>
    <p:sldId id="383" r:id="rId10"/>
    <p:sldId id="384" r:id="rId11"/>
    <p:sldId id="385" r:id="rId12"/>
    <p:sldId id="386" r:id="rId13"/>
    <p:sldId id="387" r:id="rId14"/>
    <p:sldId id="388" r:id="rId15"/>
    <p:sldId id="389" r:id="rId16"/>
    <p:sldId id="390" r:id="rId17"/>
    <p:sldId id="391"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0" autoAdjust="0"/>
    <p:restoredTop sz="92966" autoAdjust="0"/>
  </p:normalViewPr>
  <p:slideViewPr>
    <p:cSldViewPr showGuides="1">
      <p:cViewPr varScale="1">
        <p:scale>
          <a:sx n="100" d="100"/>
          <a:sy n="100" d="100"/>
        </p:scale>
        <p:origin x="95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xmlns=""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20/05/19</a:t>
            </a:fld>
            <a:endParaRPr lang="id-ID"/>
          </a:p>
        </p:txBody>
      </p:sp>
      <p:sp>
        <p:nvSpPr>
          <p:cNvPr id="4" name="Slide Image Placeholder 3">
            <a:extLst>
              <a:ext uri="{FF2B5EF4-FFF2-40B4-BE49-F238E27FC236}">
                <a16:creationId xmlns:a16="http://schemas.microsoft.com/office/drawing/2014/main" xmlns=""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xmlns=""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xmlns=""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xmlns=""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708BD9B1-CD01-6C46-8DB8-34FF45164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xmlns="" id="{AE78D0D8-C82F-4246-8F60-BA1B00568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a16="http://schemas.microsoft.com/office/drawing/2014/main" xmlns="" id="{F337F98E-A361-2040-BDA5-9F5846C32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F15BE-8413-3742-AFD9-2D5597407045}" type="slidenum">
              <a:rPr lang="id-ID" altLang="en-US"/>
              <a:pPr>
                <a:spcBef>
                  <a:spcPct val="0"/>
                </a:spcBef>
              </a:pPr>
              <a:t>2</a:t>
            </a:fld>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6D16812-0C94-F44E-BF59-107C25526859}" type="datetime1">
              <a:rPr lang="en-US"/>
              <a:pPr>
                <a:defRPr/>
              </a:pPr>
              <a:t>5/20/19</a:t>
            </a:fld>
            <a:endParaRPr lang="en-US"/>
          </a:p>
        </p:txBody>
      </p:sp>
      <p:sp>
        <p:nvSpPr>
          <p:cNvPr id="5" name="Footer Placeholder 4">
            <a:extLst>
              <a:ext uri="{FF2B5EF4-FFF2-40B4-BE49-F238E27FC236}">
                <a16:creationId xmlns:a16="http://schemas.microsoft.com/office/drawing/2014/main" xmlns=""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619347E-686D-FD46-819A-DAA95C30419E}" type="datetime1">
              <a:rPr lang="en-US"/>
              <a:pPr>
                <a:defRPr/>
              </a:pPr>
              <a:t>5/20/19</a:t>
            </a:fld>
            <a:endParaRPr lang="en-US"/>
          </a:p>
        </p:txBody>
      </p:sp>
      <p:sp>
        <p:nvSpPr>
          <p:cNvPr id="5" name="Footer Placeholder 4">
            <a:extLst>
              <a:ext uri="{FF2B5EF4-FFF2-40B4-BE49-F238E27FC236}">
                <a16:creationId xmlns:a16="http://schemas.microsoft.com/office/drawing/2014/main" xmlns=""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BCB3DC4-18C9-764B-9462-5F3277F92E0F}" type="datetime1">
              <a:rPr lang="en-US"/>
              <a:pPr>
                <a:defRPr/>
              </a:pPr>
              <a:t>5/20/19</a:t>
            </a:fld>
            <a:endParaRPr lang="en-US"/>
          </a:p>
        </p:txBody>
      </p:sp>
      <p:sp>
        <p:nvSpPr>
          <p:cNvPr id="5" name="Footer Placeholder 4">
            <a:extLst>
              <a:ext uri="{FF2B5EF4-FFF2-40B4-BE49-F238E27FC236}">
                <a16:creationId xmlns:a16="http://schemas.microsoft.com/office/drawing/2014/main" xmlns=""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8400"/>
            <a:ext cx="21336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a:prstGeom prst="rect">
            <a:avLst/>
          </a:prstGeom>
        </p:spPr>
        <p:txBody>
          <a:bodyPr/>
          <a:lstStyle>
            <a:lvl1pPr>
              <a:defRPr/>
            </a:lvl1pPr>
          </a:lstStyle>
          <a:p>
            <a:fld id="{2A7B7503-5E7E-4F45-AD2A-A0D5FF716052}" type="slidenum">
              <a:rPr lang="en-US"/>
              <a:pPr/>
              <a:t>‹#›</a:t>
            </a:fld>
            <a:endParaRPr lang="en-US"/>
          </a:p>
        </p:txBody>
      </p:sp>
    </p:spTree>
    <p:extLst>
      <p:ext uri="{BB962C8B-B14F-4D97-AF65-F5344CB8AC3E}">
        <p14:creationId xmlns:p14="http://schemas.microsoft.com/office/powerpoint/2010/main" val="54192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28A239-BF97-F944-A41A-540742C74841}" type="datetime1">
              <a:rPr lang="en-US"/>
              <a:pPr>
                <a:defRPr/>
              </a:pPr>
              <a:t>5/20/19</a:t>
            </a:fld>
            <a:endParaRPr lang="en-US"/>
          </a:p>
        </p:txBody>
      </p:sp>
      <p:sp>
        <p:nvSpPr>
          <p:cNvPr id="5" name="Footer Placeholder 4">
            <a:extLst>
              <a:ext uri="{FF2B5EF4-FFF2-40B4-BE49-F238E27FC236}">
                <a16:creationId xmlns:a16="http://schemas.microsoft.com/office/drawing/2014/main" xmlns=""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DAF0BAB-2F3B-324A-BBD1-FBDFAAC098F7}" type="datetime1">
              <a:rPr lang="en-US"/>
              <a:pPr>
                <a:defRPr/>
              </a:pPr>
              <a:t>5/20/19</a:t>
            </a:fld>
            <a:endParaRPr lang="en-US"/>
          </a:p>
        </p:txBody>
      </p:sp>
      <p:sp>
        <p:nvSpPr>
          <p:cNvPr id="5" name="Footer Placeholder 4">
            <a:extLst>
              <a:ext uri="{FF2B5EF4-FFF2-40B4-BE49-F238E27FC236}">
                <a16:creationId xmlns:a16="http://schemas.microsoft.com/office/drawing/2014/main" xmlns=""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D41D2B0-93D2-964C-8F36-C01294907FF9}" type="datetime1">
              <a:rPr lang="en-US"/>
              <a:pPr>
                <a:defRPr/>
              </a:pPr>
              <a:t>5/20/19</a:t>
            </a:fld>
            <a:endParaRPr lang="en-US"/>
          </a:p>
        </p:txBody>
      </p:sp>
      <p:sp>
        <p:nvSpPr>
          <p:cNvPr id="6" name="Footer Placeholder 4">
            <a:extLst>
              <a:ext uri="{FF2B5EF4-FFF2-40B4-BE49-F238E27FC236}">
                <a16:creationId xmlns:a16="http://schemas.microsoft.com/office/drawing/2014/main" xmlns=""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xmlns=""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9F27B7F-0650-264E-B3A8-17D3997F0C51}" type="datetime1">
              <a:rPr lang="en-US"/>
              <a:pPr>
                <a:defRPr/>
              </a:pPr>
              <a:t>5/20/19</a:t>
            </a:fld>
            <a:endParaRPr lang="en-US"/>
          </a:p>
        </p:txBody>
      </p:sp>
      <p:sp>
        <p:nvSpPr>
          <p:cNvPr id="8" name="Footer Placeholder 4">
            <a:extLst>
              <a:ext uri="{FF2B5EF4-FFF2-40B4-BE49-F238E27FC236}">
                <a16:creationId xmlns:a16="http://schemas.microsoft.com/office/drawing/2014/main" xmlns=""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xmlns=""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xmlns=""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3283F2F-EB94-9D4E-B004-362D91131CD6}" type="datetime1">
              <a:rPr lang="en-US"/>
              <a:pPr>
                <a:defRPr/>
              </a:pPr>
              <a:t>5/20/19</a:t>
            </a:fld>
            <a:endParaRPr lang="en-US"/>
          </a:p>
        </p:txBody>
      </p:sp>
      <p:sp>
        <p:nvSpPr>
          <p:cNvPr id="4" name="Footer Placeholder 4">
            <a:extLst>
              <a:ext uri="{FF2B5EF4-FFF2-40B4-BE49-F238E27FC236}">
                <a16:creationId xmlns:a16="http://schemas.microsoft.com/office/drawing/2014/main" xmlns=""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xmlns=""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534B8EA-F17B-DB42-8E01-155F038B8132}" type="datetime1">
              <a:rPr lang="en-US"/>
              <a:pPr>
                <a:defRPr/>
              </a:pPr>
              <a:t>5/20/19</a:t>
            </a:fld>
            <a:endParaRPr lang="en-US"/>
          </a:p>
        </p:txBody>
      </p:sp>
      <p:sp>
        <p:nvSpPr>
          <p:cNvPr id="3" name="Footer Placeholder 4">
            <a:extLst>
              <a:ext uri="{FF2B5EF4-FFF2-40B4-BE49-F238E27FC236}">
                <a16:creationId xmlns:a16="http://schemas.microsoft.com/office/drawing/2014/main" xmlns=""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xmlns=""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E06E991-3B1E-9F48-AABC-AA6EB683D37A}" type="datetime1">
              <a:rPr lang="en-US"/>
              <a:pPr>
                <a:defRPr/>
              </a:pPr>
              <a:t>5/20/19</a:t>
            </a:fld>
            <a:endParaRPr lang="en-US"/>
          </a:p>
        </p:txBody>
      </p:sp>
      <p:sp>
        <p:nvSpPr>
          <p:cNvPr id="6" name="Footer Placeholder 4">
            <a:extLst>
              <a:ext uri="{FF2B5EF4-FFF2-40B4-BE49-F238E27FC236}">
                <a16:creationId xmlns:a16="http://schemas.microsoft.com/office/drawing/2014/main" xmlns=""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xmlns=""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3E12B7-B1B9-0F44-89BA-A2D403253C11}" type="datetime1">
              <a:rPr lang="en-US"/>
              <a:pPr>
                <a:defRPr/>
              </a:pPr>
              <a:t>5/20/19</a:t>
            </a:fld>
            <a:endParaRPr lang="en-US"/>
          </a:p>
        </p:txBody>
      </p:sp>
      <p:sp>
        <p:nvSpPr>
          <p:cNvPr id="6" name="Footer Placeholder 4">
            <a:extLst>
              <a:ext uri="{FF2B5EF4-FFF2-40B4-BE49-F238E27FC236}">
                <a16:creationId xmlns:a16="http://schemas.microsoft.com/office/drawing/2014/main" xmlns=""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xmlns=""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xmlns="" id="{6DE23F86-E41F-C341-AA4F-00B42BBCA6F6}"/>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a16="http://schemas.microsoft.com/office/drawing/2014/main" xmlns=""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a16="http://schemas.microsoft.com/office/drawing/2014/main" xmlns="" id="{9037CCDC-4C1C-FB40-B7A8-6CABDBBC7C99}"/>
              </a:ext>
            </a:extLst>
          </p:cNvPr>
          <p:cNvSpPr txBox="1">
            <a:spLocks noChangeArrowheads="1"/>
          </p:cNvSpPr>
          <p:nvPr/>
        </p:nvSpPr>
        <p:spPr bwMode="auto">
          <a:xfrm>
            <a:off x="3222625" y="36576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smtClean="0">
                <a:solidFill>
                  <a:schemeClr val="bg1"/>
                </a:solidFill>
              </a:rPr>
              <a:t>PERTEMUAN  </a:t>
            </a:r>
            <a:r>
              <a:rPr lang="en-US" altLang="en-US" sz="2000" b="1" dirty="0" err="1">
                <a:solidFill>
                  <a:schemeClr val="bg1"/>
                </a:solidFill>
              </a:rPr>
              <a:t>ke</a:t>
            </a:r>
            <a:r>
              <a:rPr lang="en-US" altLang="en-US" sz="2000" b="1" dirty="0">
                <a:solidFill>
                  <a:schemeClr val="bg1"/>
                </a:solidFill>
              </a:rPr>
              <a:t> </a:t>
            </a:r>
            <a:r>
              <a:rPr lang="en-US" altLang="en-US" sz="2000" b="1" dirty="0" smtClean="0">
                <a:solidFill>
                  <a:schemeClr val="bg1"/>
                </a:solidFill>
              </a:rPr>
              <a:t>10</a:t>
            </a:r>
          </a:p>
          <a:p>
            <a:pPr algn="ctr" eaLnBrk="1" hangingPunct="1"/>
            <a:r>
              <a:rPr lang="en-US" altLang="en-US" sz="2000" b="1" dirty="0" smtClean="0">
                <a:solidFill>
                  <a:schemeClr val="bg1"/>
                </a:solidFill>
              </a:rPr>
              <a:t>SOLUTIO/LARUTAN</a:t>
            </a:r>
            <a:endParaRPr lang="en-US" altLang="en-US" sz="2000" b="1" dirty="0">
              <a:solidFill>
                <a:schemeClr val="bg1"/>
              </a:solidFill>
            </a:endParaRP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PRODI :FARMASI</a:t>
            </a: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609600"/>
            <a:ext cx="8229600" cy="808038"/>
          </a:xfrm>
          <a:solidFill>
            <a:srgbClr val="FFFF00"/>
          </a:solidFill>
        </p:spPr>
        <p:txBody>
          <a:bodyPr/>
          <a:lstStyle/>
          <a:p>
            <a:r>
              <a:rPr lang="sv-SE"/>
              <a:t>Gargarisma</a:t>
            </a:r>
            <a:r>
              <a:rPr lang="sv-SE" dirty="0"/>
              <a:t> (</a:t>
            </a:r>
            <a:r>
              <a:rPr lang="sv-SE" dirty="0" err="1"/>
              <a:t>Gargle</a:t>
            </a:r>
            <a:r>
              <a:rPr lang="sv-SE" dirty="0"/>
              <a:t>)</a:t>
            </a:r>
            <a:endParaRPr lang="en-US" dirty="0"/>
          </a:p>
        </p:txBody>
      </p:sp>
      <p:sp>
        <p:nvSpPr>
          <p:cNvPr id="70659" name="Rectangle 3"/>
          <p:cNvSpPr>
            <a:spLocks noGrp="1" noChangeArrowheads="1"/>
          </p:cNvSpPr>
          <p:nvPr>
            <p:ph idx="1"/>
          </p:nvPr>
        </p:nvSpPr>
        <p:spPr/>
        <p:txBody>
          <a:bodyPr/>
          <a:lstStyle/>
          <a:p>
            <a:pPr marL="609600" indent="-609600">
              <a:lnSpc>
                <a:spcPct val="90000"/>
              </a:lnSpc>
            </a:pPr>
            <a:endParaRPr lang="en-US" sz="2400" dirty="0"/>
          </a:p>
          <a:p>
            <a:pPr marL="609600" indent="-609600">
              <a:lnSpc>
                <a:spcPct val="90000"/>
              </a:lnSpc>
            </a:pPr>
            <a:r>
              <a:rPr lang="sv-SE" sz="2400" dirty="0"/>
              <a:t>Gargarisma atau obat  kumur mulut adalah sediaan  berupa  larutan  umumnya dalam keadaan pekat yang harus diencerkan dahulu sebelum digunakan. </a:t>
            </a:r>
          </a:p>
          <a:p>
            <a:pPr marL="609600" indent="-609600">
              <a:lnSpc>
                <a:spcPct val="90000"/>
              </a:lnSpc>
            </a:pPr>
            <a:endParaRPr lang="sv-SE" sz="2400" dirty="0"/>
          </a:p>
          <a:p>
            <a:pPr marL="609600" indent="-609600">
              <a:lnSpc>
                <a:spcPct val="90000"/>
              </a:lnSpc>
            </a:pPr>
            <a:r>
              <a:rPr lang="sv-SE" sz="2400" dirty="0"/>
              <a:t>Dimaksudkan untuk  digunakan sebagai pencegahan atau  pengobatan infeksi tenggorokan.</a:t>
            </a:r>
          </a:p>
          <a:p>
            <a:pPr marL="609600" indent="-609600">
              <a:lnSpc>
                <a:spcPct val="90000"/>
              </a:lnSpc>
            </a:pPr>
            <a:endParaRPr lang="sv-SE" sz="2400" dirty="0"/>
          </a:p>
          <a:p>
            <a:pPr marL="609600" indent="-609600">
              <a:lnSpc>
                <a:spcPct val="90000"/>
              </a:lnSpc>
            </a:pPr>
            <a:r>
              <a:rPr lang="sv-SE" sz="2400" dirty="0"/>
              <a:t>Penandaan : </a:t>
            </a:r>
            <a:r>
              <a:rPr lang="sv-SE" sz="2400" u="sng" dirty="0">
                <a:solidFill>
                  <a:schemeClr val="accent2">
                    <a:lumMod val="50000"/>
                  </a:schemeClr>
                </a:solidFill>
              </a:rPr>
              <a:t>Petunjuk pengencern sebelum digunakan</a:t>
            </a:r>
            <a:r>
              <a:rPr lang="sv-SE" sz="2400" dirty="0">
                <a:solidFill>
                  <a:schemeClr val="accent2">
                    <a:lumMod val="50000"/>
                  </a:schemeClr>
                </a:solidFill>
              </a:rPr>
              <a:t> dan </a:t>
            </a:r>
            <a:r>
              <a:rPr lang="sv-SE" sz="2400" u="sng" dirty="0">
                <a:solidFill>
                  <a:schemeClr val="accent2">
                    <a:lumMod val="50000"/>
                  </a:schemeClr>
                </a:solidFill>
              </a:rPr>
              <a:t>”hanya untuk kumur, tidak ditelan”</a:t>
            </a:r>
            <a:endParaRPr lang="en-US" sz="2400" u="sng" dirty="0">
              <a:solidFill>
                <a:schemeClr val="accent2">
                  <a:lumMod val="50000"/>
                </a:schemeClr>
              </a:solidFill>
            </a:endParaRPr>
          </a:p>
        </p:txBody>
      </p:sp>
      <p:sp>
        <p:nvSpPr>
          <p:cNvPr id="70660" name="AutoShape 4">
            <a:hlinkClick r:id="rId2" action="ppaction://hlinksldjump"/>
          </p:cNvPr>
          <p:cNvSpPr>
            <a:spLocks noChangeArrowheads="1"/>
          </p:cNvSpPr>
          <p:nvPr/>
        </p:nvSpPr>
        <p:spPr bwMode="auto">
          <a:xfrm>
            <a:off x="8101013" y="6021388"/>
            <a:ext cx="792162" cy="836612"/>
          </a:xfrm>
          <a:prstGeom prst="curvedLeftArrow">
            <a:avLst>
              <a:gd name="adj1" fmla="val 21122"/>
              <a:gd name="adj2" fmla="val 42244"/>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626141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685800"/>
            <a:ext cx="8229600" cy="731838"/>
          </a:xfrm>
          <a:solidFill>
            <a:srgbClr val="FFFF00"/>
          </a:solidFill>
        </p:spPr>
        <p:txBody>
          <a:bodyPr/>
          <a:lstStyle/>
          <a:p>
            <a:r>
              <a:rPr lang="sv-SE"/>
              <a:t>Litus</a:t>
            </a:r>
            <a:r>
              <a:rPr lang="sv-SE" dirty="0"/>
              <a:t> </a:t>
            </a:r>
            <a:r>
              <a:rPr lang="sv-SE" dirty="0" err="1"/>
              <a:t>Oris</a:t>
            </a:r>
            <a:endParaRPr lang="en-US" dirty="0"/>
          </a:p>
        </p:txBody>
      </p:sp>
      <p:sp>
        <p:nvSpPr>
          <p:cNvPr id="73731" name="Rectangle 3"/>
          <p:cNvSpPr>
            <a:spLocks noGrp="1" noChangeArrowheads="1"/>
          </p:cNvSpPr>
          <p:nvPr>
            <p:ph idx="1"/>
          </p:nvPr>
        </p:nvSpPr>
        <p:spPr>
          <a:xfrm>
            <a:off x="468313" y="1412875"/>
            <a:ext cx="8229600" cy="4495800"/>
          </a:xfrm>
        </p:spPr>
        <p:txBody>
          <a:bodyPr/>
          <a:lstStyle/>
          <a:p>
            <a:pPr marL="609600" indent="-609600"/>
            <a:endParaRPr lang="en-US"/>
          </a:p>
          <a:p>
            <a:pPr marL="609600" indent="-609600"/>
            <a:r>
              <a:rPr lang="sv-SE"/>
              <a:t>Oles bibir adalah sediaan cair agak kental dan pemakaiannya  secara disapukan dalam  mulut. </a:t>
            </a:r>
          </a:p>
          <a:p>
            <a:pPr marL="609600" indent="-609600"/>
            <a:endParaRPr lang="sv-SE"/>
          </a:p>
          <a:p>
            <a:pPr marL="609600" indent="-609600"/>
            <a:r>
              <a:rPr lang="sv-SE"/>
              <a:t>Cth: Lar 10 % borax dalam gliserin</a:t>
            </a:r>
            <a:endParaRPr lang="en-US"/>
          </a:p>
        </p:txBody>
      </p:sp>
      <p:sp>
        <p:nvSpPr>
          <p:cNvPr id="73732" name="AutoShape 4">
            <a:hlinkClick r:id="rId2" action="ppaction://hlinksldjump"/>
          </p:cNvPr>
          <p:cNvSpPr>
            <a:spLocks noChangeArrowheads="1"/>
          </p:cNvSpPr>
          <p:nvPr/>
        </p:nvSpPr>
        <p:spPr bwMode="auto">
          <a:xfrm>
            <a:off x="8101013" y="6021388"/>
            <a:ext cx="792162" cy="836612"/>
          </a:xfrm>
          <a:prstGeom prst="curvedLeftArrow">
            <a:avLst>
              <a:gd name="adj1" fmla="val 21122"/>
              <a:gd name="adj2" fmla="val 42244"/>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1205033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609600"/>
            <a:ext cx="8229600" cy="808038"/>
          </a:xfrm>
          <a:solidFill>
            <a:srgbClr val="FFFF00"/>
          </a:solidFill>
        </p:spPr>
        <p:txBody>
          <a:bodyPr/>
          <a:lstStyle/>
          <a:p>
            <a:r>
              <a:rPr lang="sv-SE" dirty="0" err="1"/>
              <a:t>Guttae</a:t>
            </a:r>
            <a:r>
              <a:rPr lang="sv-SE" dirty="0"/>
              <a:t> Nasales</a:t>
            </a:r>
            <a:endParaRPr lang="en-US" dirty="0"/>
          </a:p>
        </p:txBody>
      </p:sp>
      <p:sp>
        <p:nvSpPr>
          <p:cNvPr id="74755" name="Rectangle 3"/>
          <p:cNvSpPr>
            <a:spLocks noGrp="1" noChangeArrowheads="1"/>
          </p:cNvSpPr>
          <p:nvPr>
            <p:ph idx="1"/>
          </p:nvPr>
        </p:nvSpPr>
        <p:spPr/>
        <p:txBody>
          <a:bodyPr/>
          <a:lstStyle/>
          <a:p>
            <a:pPr marL="609600" indent="-609600">
              <a:lnSpc>
                <a:spcPct val="90000"/>
              </a:lnSpc>
            </a:pPr>
            <a:endParaRPr lang="en-US" sz="2800"/>
          </a:p>
          <a:p>
            <a:pPr marL="609600" indent="-609600">
              <a:lnSpc>
                <a:spcPct val="90000"/>
              </a:lnSpc>
            </a:pPr>
            <a:r>
              <a:rPr lang="sv-SE" sz="2800"/>
              <a:t>Tetes hidung adalah obat yang digunakan untuk hidung dengan cara meneteskan obat ke dalam rongga hidung, </a:t>
            </a:r>
          </a:p>
          <a:p>
            <a:pPr marL="609600" indent="-609600">
              <a:lnSpc>
                <a:spcPct val="90000"/>
              </a:lnSpc>
            </a:pPr>
            <a:endParaRPr lang="sv-SE" sz="2800"/>
          </a:p>
          <a:p>
            <a:pPr marL="609600" indent="-609600">
              <a:lnSpc>
                <a:spcPct val="90000"/>
              </a:lnSpc>
            </a:pPr>
            <a:r>
              <a:rPr lang="sv-SE" sz="2800"/>
              <a:t>Dapat  mengandung zat pensuspensi, pendapar dan pengawet.  </a:t>
            </a:r>
          </a:p>
          <a:p>
            <a:pPr marL="609600" indent="-609600">
              <a:lnSpc>
                <a:spcPct val="90000"/>
              </a:lnSpc>
            </a:pPr>
            <a:endParaRPr lang="sv-SE" sz="2800"/>
          </a:p>
          <a:p>
            <a:pPr marL="609600" indent="-609600">
              <a:lnSpc>
                <a:spcPct val="90000"/>
              </a:lnSpc>
            </a:pPr>
            <a:r>
              <a:rPr lang="sv-SE" sz="2800"/>
              <a:t>Minyak lemak atau minyak mineral tidak boleh digunakan sebagai cairan pembawa.</a:t>
            </a:r>
            <a:endParaRPr lang="en-US" sz="2800"/>
          </a:p>
        </p:txBody>
      </p:sp>
      <p:sp>
        <p:nvSpPr>
          <p:cNvPr id="74756" name="AutoShape 4">
            <a:hlinkClick r:id="rId2" action="ppaction://hlinksldjump"/>
          </p:cNvPr>
          <p:cNvSpPr>
            <a:spLocks noChangeArrowheads="1"/>
          </p:cNvSpPr>
          <p:nvPr/>
        </p:nvSpPr>
        <p:spPr bwMode="auto">
          <a:xfrm>
            <a:off x="8101013" y="6021388"/>
            <a:ext cx="792162" cy="836612"/>
          </a:xfrm>
          <a:prstGeom prst="curvedLeftArrow">
            <a:avLst>
              <a:gd name="adj1" fmla="val 21122"/>
              <a:gd name="adj2" fmla="val 42244"/>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1426951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762000"/>
            <a:ext cx="8229600" cy="838200"/>
          </a:xfrm>
          <a:solidFill>
            <a:srgbClr val="FFFF00"/>
          </a:solidFill>
        </p:spPr>
        <p:txBody>
          <a:bodyPr/>
          <a:lstStyle/>
          <a:p>
            <a:r>
              <a:rPr lang="sv-SE" dirty="0" err="1"/>
              <a:t>Inhalationes</a:t>
            </a:r>
            <a:endParaRPr lang="en-US" dirty="0"/>
          </a:p>
        </p:txBody>
      </p:sp>
      <p:sp>
        <p:nvSpPr>
          <p:cNvPr id="75779" name="Rectangle 3"/>
          <p:cNvSpPr>
            <a:spLocks noGrp="1" noChangeArrowheads="1"/>
          </p:cNvSpPr>
          <p:nvPr>
            <p:ph idx="1"/>
          </p:nvPr>
        </p:nvSpPr>
        <p:spPr/>
        <p:txBody>
          <a:bodyPr/>
          <a:lstStyle/>
          <a:p>
            <a:pPr marL="609600" indent="-609600">
              <a:lnSpc>
                <a:spcPct val="90000"/>
              </a:lnSpc>
            </a:pPr>
            <a:endParaRPr lang="en-US" sz="2400"/>
          </a:p>
          <a:p>
            <a:pPr marL="609600" indent="-609600">
              <a:lnSpc>
                <a:spcPct val="90000"/>
              </a:lnSpc>
            </a:pPr>
            <a:r>
              <a:rPr lang="sv-SE" sz="2400"/>
              <a:t>Sediaan yang dimaksudkan untuk disedot hidung atau  mulut atau disemprotkan dalam bentuk kabut ke dalam  saluran pernafasan. </a:t>
            </a:r>
          </a:p>
          <a:p>
            <a:pPr marL="609600" indent="-609600">
              <a:lnSpc>
                <a:spcPct val="90000"/>
              </a:lnSpc>
            </a:pPr>
            <a:endParaRPr lang="sv-SE" sz="2400"/>
          </a:p>
          <a:p>
            <a:pPr marL="609600" indent="-609600">
              <a:lnSpc>
                <a:spcPct val="90000"/>
              </a:lnSpc>
            </a:pPr>
            <a:r>
              <a:rPr lang="sv-SE" sz="2400"/>
              <a:t>Tetesan butiran  kabut harus seragam dan sangat halus sehingga dapat mencapai bronkhioli. </a:t>
            </a:r>
          </a:p>
          <a:p>
            <a:pPr marL="609600" indent="-609600">
              <a:lnSpc>
                <a:spcPct val="90000"/>
              </a:lnSpc>
            </a:pPr>
            <a:endParaRPr lang="sv-SE" sz="2400"/>
          </a:p>
          <a:p>
            <a:pPr marL="609600" indent="-609600">
              <a:lnSpc>
                <a:spcPct val="90000"/>
              </a:lnSpc>
            </a:pPr>
            <a:r>
              <a:rPr lang="sv-SE" sz="2400"/>
              <a:t>Inhalasi merupakan larutan dalam air atau gas.  </a:t>
            </a:r>
          </a:p>
          <a:p>
            <a:pPr marL="609600" indent="-609600">
              <a:lnSpc>
                <a:spcPct val="90000"/>
              </a:lnSpc>
            </a:pPr>
            <a:endParaRPr lang="sv-SE" sz="2400"/>
          </a:p>
          <a:p>
            <a:pPr marL="609600" indent="-609600">
              <a:lnSpc>
                <a:spcPct val="90000"/>
              </a:lnSpc>
            </a:pPr>
            <a:r>
              <a:rPr lang="sv-SE" sz="2400"/>
              <a:t>Penandaan : Pada etiket ditulis </a:t>
            </a:r>
            <a:r>
              <a:rPr lang="sv-SE" sz="2400">
                <a:solidFill>
                  <a:srgbClr val="FFFF00"/>
                </a:solidFill>
              </a:rPr>
              <a:t>”Kocok dahulu”</a:t>
            </a:r>
            <a:endParaRPr lang="en-US" sz="2400">
              <a:solidFill>
                <a:srgbClr val="FFFF00"/>
              </a:solidFill>
            </a:endParaRPr>
          </a:p>
        </p:txBody>
      </p:sp>
      <p:sp>
        <p:nvSpPr>
          <p:cNvPr id="75780" name="AutoShape 4">
            <a:hlinkClick r:id="rId2" action="ppaction://hlinksldjump"/>
          </p:cNvPr>
          <p:cNvSpPr>
            <a:spLocks noChangeArrowheads="1"/>
          </p:cNvSpPr>
          <p:nvPr/>
        </p:nvSpPr>
        <p:spPr bwMode="auto">
          <a:xfrm>
            <a:off x="8101013" y="6021388"/>
            <a:ext cx="792162" cy="836612"/>
          </a:xfrm>
          <a:prstGeom prst="curvedLeftArrow">
            <a:avLst>
              <a:gd name="adj1" fmla="val 21122"/>
              <a:gd name="adj2" fmla="val 42244"/>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326565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67494" y="850075"/>
            <a:ext cx="8229600" cy="1143000"/>
          </a:xfrm>
          <a:solidFill>
            <a:srgbClr val="FFFF00"/>
          </a:solidFill>
        </p:spPr>
        <p:txBody>
          <a:bodyPr/>
          <a:lstStyle/>
          <a:p>
            <a:r>
              <a:rPr lang="sv-SE" dirty="0" err="1"/>
              <a:t>Epithema</a:t>
            </a:r>
            <a:r>
              <a:rPr lang="sv-SE" dirty="0"/>
              <a:t>/</a:t>
            </a:r>
            <a:r>
              <a:rPr lang="sv-SE" dirty="0" err="1"/>
              <a:t>Obat</a:t>
            </a:r>
            <a:r>
              <a:rPr lang="sv-SE" dirty="0"/>
              <a:t> </a:t>
            </a:r>
            <a:r>
              <a:rPr lang="sv-SE" dirty="0" err="1"/>
              <a:t>Kompres</a:t>
            </a:r>
            <a:endParaRPr lang="en-US" dirty="0"/>
          </a:p>
        </p:txBody>
      </p:sp>
      <p:sp>
        <p:nvSpPr>
          <p:cNvPr id="76803" name="Rectangle 3"/>
          <p:cNvSpPr>
            <a:spLocks noGrp="1" noChangeArrowheads="1"/>
          </p:cNvSpPr>
          <p:nvPr>
            <p:ph idx="1"/>
          </p:nvPr>
        </p:nvSpPr>
        <p:spPr/>
        <p:txBody>
          <a:bodyPr/>
          <a:lstStyle/>
          <a:p>
            <a:pPr marL="609600" indent="-609600"/>
            <a:endParaRPr lang="en-US" sz="2800"/>
          </a:p>
          <a:p>
            <a:pPr marL="609600" indent="-609600"/>
            <a:r>
              <a:rPr lang="sv-SE" sz="2800"/>
              <a:t>Cairan yang dipakai untuk mendatangkan rasa dingin pada tempat yang sakit dan panas karena radang atau berdasarkan sifat perbedaan tekanan osmose, digunakan  untuk mengeringkan luka bernanah.</a:t>
            </a:r>
          </a:p>
          <a:p>
            <a:pPr marL="609600" indent="-609600"/>
            <a:endParaRPr lang="sv-SE" sz="2800"/>
          </a:p>
          <a:p>
            <a:pPr marL="609600" indent="-609600"/>
            <a:r>
              <a:rPr lang="sv-SE" sz="2800"/>
              <a:t>Cth : Sol Rivanol, campuran Borwater-revanol</a:t>
            </a:r>
            <a:endParaRPr lang="en-US" sz="2800"/>
          </a:p>
        </p:txBody>
      </p:sp>
      <p:sp>
        <p:nvSpPr>
          <p:cNvPr id="76804" name="AutoShape 4">
            <a:hlinkClick r:id="rId2" action="ppaction://hlinksldjump"/>
          </p:cNvPr>
          <p:cNvSpPr>
            <a:spLocks noChangeArrowheads="1"/>
          </p:cNvSpPr>
          <p:nvPr/>
        </p:nvSpPr>
        <p:spPr bwMode="auto">
          <a:xfrm>
            <a:off x="8101013" y="6021388"/>
            <a:ext cx="792162" cy="836612"/>
          </a:xfrm>
          <a:prstGeom prst="curvedLeftArrow">
            <a:avLst>
              <a:gd name="adj1" fmla="val 21122"/>
              <a:gd name="adj2" fmla="val 42244"/>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902883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533400"/>
            <a:ext cx="8229600" cy="681038"/>
          </a:xfrm>
          <a:solidFill>
            <a:srgbClr val="FFFF00"/>
          </a:solidFill>
        </p:spPr>
        <p:txBody>
          <a:bodyPr/>
          <a:lstStyle/>
          <a:p>
            <a:r>
              <a:rPr lang="id-ID" smtClean="0"/>
              <a:t>Sirop</a:t>
            </a:r>
          </a:p>
        </p:txBody>
      </p:sp>
      <p:sp>
        <p:nvSpPr>
          <p:cNvPr id="29699" name="Content Placeholder 2"/>
          <p:cNvSpPr>
            <a:spLocks noGrp="1"/>
          </p:cNvSpPr>
          <p:nvPr>
            <p:ph idx="1"/>
          </p:nvPr>
        </p:nvSpPr>
        <p:spPr>
          <a:xfrm>
            <a:off x="1000125" y="1214438"/>
            <a:ext cx="7686675" cy="4525962"/>
          </a:xfrm>
        </p:spPr>
        <p:txBody>
          <a:bodyPr>
            <a:normAutofit fontScale="92500"/>
          </a:bodyPr>
          <a:lstStyle/>
          <a:p>
            <a:r>
              <a:rPr lang="id-ID" dirty="0" smtClean="0"/>
              <a:t>Adalah sediaan cair berupa larutan yang mengandung sakarosa, kadar sakarosa tidak kurang dari 64 % dan tidak lebih dari 66%</a:t>
            </a:r>
          </a:p>
          <a:p>
            <a:r>
              <a:rPr lang="id-ID" dirty="0" smtClean="0"/>
              <a:t>Contoh-contoh sediaan sirop : </a:t>
            </a:r>
            <a:r>
              <a:rPr lang="id-ID" dirty="0" err="1" smtClean="0"/>
              <a:t>ferrosi</a:t>
            </a:r>
            <a:r>
              <a:rPr lang="id-ID" dirty="0" smtClean="0"/>
              <a:t> </a:t>
            </a:r>
            <a:r>
              <a:rPr lang="id-ID" dirty="0" err="1" smtClean="0"/>
              <a:t>iodidi</a:t>
            </a:r>
            <a:r>
              <a:rPr lang="id-ID" dirty="0" smtClean="0"/>
              <a:t> </a:t>
            </a:r>
            <a:r>
              <a:rPr lang="id-ID" dirty="0" err="1" smtClean="0"/>
              <a:t>sirupus</a:t>
            </a:r>
            <a:r>
              <a:rPr lang="id-ID" dirty="0" smtClean="0"/>
              <a:t> </a:t>
            </a:r>
            <a:r>
              <a:rPr lang="id-ID" dirty="0" err="1" smtClean="0"/>
              <a:t>sirupus</a:t>
            </a:r>
            <a:r>
              <a:rPr lang="id-ID" dirty="0" smtClean="0"/>
              <a:t> </a:t>
            </a:r>
            <a:r>
              <a:rPr lang="id-ID" dirty="0" err="1" smtClean="0"/>
              <a:t>thymi</a:t>
            </a:r>
            <a:r>
              <a:rPr lang="id-ID" dirty="0" smtClean="0"/>
              <a:t>, </a:t>
            </a:r>
            <a:r>
              <a:rPr lang="id-ID" dirty="0" err="1" smtClean="0"/>
              <a:t>sirupus</a:t>
            </a:r>
            <a:r>
              <a:rPr lang="id-ID" dirty="0" smtClean="0"/>
              <a:t> </a:t>
            </a:r>
            <a:r>
              <a:rPr lang="id-ID" dirty="0" err="1" smtClean="0"/>
              <a:t>simplex</a:t>
            </a:r>
            <a:endParaRPr lang="id-ID" dirty="0" smtClean="0"/>
          </a:p>
          <a:p>
            <a:r>
              <a:rPr lang="id-ID" dirty="0" smtClean="0"/>
              <a:t>Pada pembuatan sirop dari simplisia yang mengandung glikosida </a:t>
            </a:r>
            <a:r>
              <a:rPr lang="id-ID" dirty="0" err="1" smtClean="0"/>
              <a:t>antrakuinon</a:t>
            </a:r>
            <a:r>
              <a:rPr lang="id-ID" dirty="0" smtClean="0"/>
              <a:t> ditambahkan Na</a:t>
            </a:r>
            <a:r>
              <a:rPr lang="id-ID" baseline="-25000" dirty="0" smtClean="0"/>
              <a:t>2</a:t>
            </a:r>
            <a:r>
              <a:rPr lang="id-ID" dirty="0" smtClean="0"/>
              <a:t>CO</a:t>
            </a:r>
            <a:r>
              <a:rPr lang="id-ID" baseline="-25000" dirty="0" smtClean="0"/>
              <a:t>3 </a:t>
            </a:r>
            <a:r>
              <a:rPr lang="id-ID" dirty="0" smtClean="0"/>
              <a:t>sejumlah 10% bobot simplisia.</a:t>
            </a:r>
            <a:endParaRPr lang="id-ID" baseline="-25000" dirty="0" smtClean="0"/>
          </a:p>
        </p:txBody>
      </p:sp>
    </p:spTree>
    <p:extLst>
      <p:ext uri="{BB962C8B-B14F-4D97-AF65-F5344CB8AC3E}">
        <p14:creationId xmlns:p14="http://schemas.microsoft.com/office/powerpoint/2010/main" val="1199385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343400" y="330200"/>
            <a:ext cx="4191000" cy="884238"/>
          </a:xfrm>
          <a:solidFill>
            <a:srgbClr val="FFFF00"/>
          </a:solidFill>
        </p:spPr>
        <p:txBody>
          <a:bodyPr/>
          <a:lstStyle/>
          <a:p>
            <a:r>
              <a:rPr lang="id-ID" smtClean="0"/>
              <a:t>Sirop</a:t>
            </a:r>
          </a:p>
        </p:txBody>
      </p:sp>
      <p:sp>
        <p:nvSpPr>
          <p:cNvPr id="30723" name="Content Placeholder 2"/>
          <p:cNvSpPr>
            <a:spLocks noGrp="1"/>
          </p:cNvSpPr>
          <p:nvPr>
            <p:ph idx="1"/>
          </p:nvPr>
        </p:nvSpPr>
        <p:spPr>
          <a:xfrm>
            <a:off x="357188" y="1214438"/>
            <a:ext cx="8572500" cy="4525962"/>
          </a:xfrm>
        </p:spPr>
        <p:txBody>
          <a:bodyPr>
            <a:normAutofit fontScale="92500" lnSpcReduction="10000"/>
          </a:bodyPr>
          <a:lstStyle/>
          <a:p>
            <a:r>
              <a:rPr lang="id-ID" sz="2400" smtClean="0"/>
              <a:t>Kecuali dinyatakan lain, pada pembuatan sirop simplisia untuk persediaan ditambahkan metil paraben 0,25 % b/v atau pengawet lain yang cocok.</a:t>
            </a:r>
          </a:p>
          <a:p>
            <a:r>
              <a:rPr lang="id-ID" sz="2400" smtClean="0"/>
              <a:t>Kadar gula dalam sirop pada suhu kamar maksimum 66% sakarosa, jika lebih tinggi akan terjadi pengkristalan, tetapi jika lebih rendah dari 62% sirop akan membusuk.</a:t>
            </a:r>
          </a:p>
          <a:p>
            <a:r>
              <a:rPr lang="id-ID" sz="2400" smtClean="0"/>
              <a:t>BJ sirop kira-kira 1,3</a:t>
            </a:r>
          </a:p>
          <a:p>
            <a:r>
              <a:rPr lang="id-ID" sz="2400" smtClean="0"/>
              <a:t>Untuk mencegah sirop tidak menjadi busuk, dapat ditambahkan bahan pengawet misalnya nipagin.</a:t>
            </a:r>
          </a:p>
          <a:p>
            <a:r>
              <a:rPr lang="id-ID" sz="2400" smtClean="0"/>
              <a:t>Dalam perdagangan ada yang dikenal dengan dry sirup yaitu sirup berbentuk kering yang jika akan dipakai ditambahkan sejumlah pelarut tertentu atau aqua destilata, biasanya berisi zat-zat yang tidak stabil dalam suasana berair</a:t>
            </a:r>
          </a:p>
        </p:txBody>
      </p:sp>
    </p:spTree>
    <p:extLst>
      <p:ext uri="{BB962C8B-B14F-4D97-AF65-F5344CB8AC3E}">
        <p14:creationId xmlns:p14="http://schemas.microsoft.com/office/powerpoint/2010/main" val="1796957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2000250" y="642938"/>
            <a:ext cx="6072188" cy="1214437"/>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dirty="0">
                <a:solidFill>
                  <a:schemeClr val="bg1">
                    <a:lumMod val="95000"/>
                  </a:schemeClr>
                </a:solidFill>
              </a:rPr>
              <a:t>Dalam ilmu farmasi sirop banyak digunakan karena dapat berfungsi sebagai </a:t>
            </a:r>
          </a:p>
        </p:txBody>
      </p:sp>
      <p:sp>
        <p:nvSpPr>
          <p:cNvPr id="5" name="Down Arrow 4"/>
          <p:cNvSpPr/>
          <p:nvPr/>
        </p:nvSpPr>
        <p:spPr>
          <a:xfrm rot="1819669">
            <a:off x="4429125" y="2071688"/>
            <a:ext cx="785813" cy="785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Rounded Rectangle 5"/>
          <p:cNvSpPr/>
          <p:nvPr/>
        </p:nvSpPr>
        <p:spPr>
          <a:xfrm>
            <a:off x="1571625" y="3000375"/>
            <a:ext cx="6143625" cy="2500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a:buFontTx/>
              <a:buAutoNum type="arabicPeriod"/>
              <a:defRPr/>
            </a:pPr>
            <a:r>
              <a:rPr lang="id-ID" dirty="0">
                <a:solidFill>
                  <a:schemeClr val="bg1">
                    <a:lumMod val="95000"/>
                  </a:schemeClr>
                </a:solidFill>
              </a:rPr>
              <a:t>Obat, misalnya chlorfeniramini maleatis sirupus</a:t>
            </a:r>
          </a:p>
          <a:p>
            <a:pPr marL="342900" indent="-342900" algn="just">
              <a:buFontTx/>
              <a:buAutoNum type="arabicPeriod"/>
              <a:defRPr/>
            </a:pPr>
            <a:r>
              <a:rPr lang="id-ID" dirty="0">
                <a:solidFill>
                  <a:schemeClr val="bg1">
                    <a:lumMod val="95000"/>
                  </a:schemeClr>
                </a:solidFill>
              </a:rPr>
              <a:t>Corigen saporis, misalnya sirupus simplex</a:t>
            </a:r>
          </a:p>
          <a:p>
            <a:pPr marL="342900" indent="-342900" algn="just">
              <a:buFontTx/>
              <a:buAutoNum type="arabicPeriod"/>
              <a:defRPr/>
            </a:pPr>
            <a:r>
              <a:rPr lang="id-ID" dirty="0">
                <a:solidFill>
                  <a:schemeClr val="bg1">
                    <a:lumMod val="95000"/>
                  </a:schemeClr>
                </a:solidFill>
              </a:rPr>
              <a:t>Corigen odoris, misalnya sirupus aurantii</a:t>
            </a:r>
          </a:p>
          <a:p>
            <a:pPr marL="342900" indent="-342900" algn="just">
              <a:buFontTx/>
              <a:buAutoNum type="arabicPeriod"/>
              <a:defRPr/>
            </a:pPr>
            <a:r>
              <a:rPr lang="id-ID" dirty="0">
                <a:solidFill>
                  <a:schemeClr val="bg1">
                    <a:lumMod val="95000"/>
                  </a:schemeClr>
                </a:solidFill>
              </a:rPr>
              <a:t>Corigen coloris, misalnya sirupus rhoedos, sirupus rubi idaei</a:t>
            </a:r>
          </a:p>
          <a:p>
            <a:pPr marL="342900" indent="-342900" algn="just">
              <a:buFontTx/>
              <a:buAutoNum type="arabicPeriod"/>
              <a:defRPr/>
            </a:pPr>
            <a:r>
              <a:rPr lang="id-ID" dirty="0">
                <a:solidFill>
                  <a:schemeClr val="bg1">
                    <a:lumMod val="95000"/>
                  </a:schemeClr>
                </a:solidFill>
              </a:rPr>
              <a:t>Pengawet, misalnya pada sediaan dengan bahan pembawa sirop karena konsentrasi gula yang tinggi mencegah pertumbuhan bakteri</a:t>
            </a:r>
          </a:p>
        </p:txBody>
      </p:sp>
    </p:spTree>
    <p:extLst>
      <p:ext uri="{BB962C8B-B14F-4D97-AF65-F5344CB8AC3E}">
        <p14:creationId xmlns:p14="http://schemas.microsoft.com/office/powerpoint/2010/main" val="1353928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3D66B-C6B9-1E47-A740-86F3EAF6873A}"/>
              </a:ext>
            </a:extLst>
          </p:cNvPr>
          <p:cNvSpPr>
            <a:spLocks noGrp="1"/>
          </p:cNvSpPr>
          <p:nvPr>
            <p:ph type="title"/>
          </p:nvPr>
        </p:nvSpPr>
        <p:spPr>
          <a:xfrm>
            <a:off x="457200" y="704850"/>
            <a:ext cx="8229600" cy="666750"/>
          </a:xfrm>
        </p:spPr>
        <p:txBody>
          <a:bodyPr>
            <a:normAutofit fontScale="90000"/>
          </a:bodyPr>
          <a:lstStyle/>
          <a:p>
            <a:pPr eaLnBrk="1" fontAlgn="auto" hangingPunct="1">
              <a:spcAft>
                <a:spcPts val="0"/>
              </a:spcAft>
              <a:defRPr/>
            </a:pPr>
            <a:r>
              <a:rPr lang="id-ID" dirty="0">
                <a:solidFill>
                  <a:schemeClr val="tx2">
                    <a:satMod val="130000"/>
                  </a:schemeClr>
                </a:solidFill>
              </a:rPr>
              <a:t>Pustaka</a:t>
            </a:r>
          </a:p>
        </p:txBody>
      </p:sp>
      <p:sp>
        <p:nvSpPr>
          <p:cNvPr id="3" name="Content Placeholder 2">
            <a:extLst>
              <a:ext uri="{FF2B5EF4-FFF2-40B4-BE49-F238E27FC236}">
                <a16:creationId xmlns:a16="http://schemas.microsoft.com/office/drawing/2014/main" xmlns="" id="{FABBE51B-BC68-564C-A3DE-6A4A72DC137E}"/>
              </a:ext>
            </a:extLst>
          </p:cNvPr>
          <p:cNvSpPr>
            <a:spLocks noGrp="1"/>
          </p:cNvSpPr>
          <p:nvPr>
            <p:ph idx="1"/>
          </p:nvPr>
        </p:nvSpPr>
        <p:spPr>
          <a:xfrm>
            <a:off x="457200" y="1295400"/>
            <a:ext cx="8229600" cy="5334000"/>
          </a:xfrm>
        </p:spPr>
        <p:txBody>
          <a:bodyPr>
            <a:normAutofit fontScale="77500" lnSpcReduction="20000"/>
          </a:bodyPr>
          <a:lstStyle/>
          <a:p>
            <a:pPr marL="365760" indent="-283464" eaLnBrk="1" fontAlgn="auto" hangingPunct="1">
              <a:spcAft>
                <a:spcPts val="0"/>
              </a:spcAft>
              <a:buFont typeface="Wingdings" pitchFamily="2" charset="2"/>
              <a:buChar char="q"/>
              <a:defRPr/>
            </a:pPr>
            <a:r>
              <a:rPr lang="id-ID" dirty="0"/>
              <a:t>  </a:t>
            </a:r>
            <a:r>
              <a:rPr lang="fi-FI" dirty="0"/>
              <a:t>Anonim, 1995, </a:t>
            </a:r>
            <a:r>
              <a:rPr lang="fi-FI" i="1" dirty="0"/>
              <a:t>Farmakope Indonesia</a:t>
            </a:r>
            <a:r>
              <a:rPr lang="fi-FI" dirty="0"/>
              <a:t>, Edisi IV, Departemen Kesehatan RI, Jakarta.</a:t>
            </a:r>
            <a:endParaRPr lang="id-ID" dirty="0"/>
          </a:p>
          <a:p>
            <a:pPr marL="365760" indent="-283464" eaLnBrk="1" fontAlgn="auto" hangingPunct="1">
              <a:spcAft>
                <a:spcPts val="0"/>
              </a:spcAft>
              <a:buFont typeface="Wingdings" pitchFamily="2" charset="2"/>
              <a:buChar char="q"/>
              <a:defRPr/>
            </a:pPr>
            <a:r>
              <a:rPr lang="id-ID" dirty="0"/>
              <a:t> </a:t>
            </a:r>
            <a:r>
              <a:rPr lang="en-US" dirty="0" err="1"/>
              <a:t>Ansel</a:t>
            </a:r>
            <a:r>
              <a:rPr lang="en-US" dirty="0"/>
              <a:t>, H.C., 1995, The Prescription in : </a:t>
            </a:r>
            <a:r>
              <a:rPr lang="en-US" dirty="0" err="1"/>
              <a:t>Genaro,A.R</a:t>
            </a:r>
            <a:r>
              <a:rPr lang="en-US" dirty="0"/>
              <a:t>., (Ed.), </a:t>
            </a:r>
            <a:r>
              <a:rPr lang="en-US" i="1" dirty="0"/>
              <a:t>Remington The Science</a:t>
            </a:r>
            <a:r>
              <a:rPr lang="id-ID" i="1" dirty="0"/>
              <a:t> </a:t>
            </a:r>
            <a:r>
              <a:rPr lang="en-US" i="1" dirty="0"/>
              <a:t>and Practice of Pharmacy</a:t>
            </a:r>
            <a:r>
              <a:rPr lang="en-US" dirty="0"/>
              <a:t>, Mack </a:t>
            </a:r>
            <a:r>
              <a:rPr lang="en-US" dirty="0" err="1"/>
              <a:t>Publising</a:t>
            </a:r>
            <a:r>
              <a:rPr lang="en-US" dirty="0"/>
              <a:t> Company.</a:t>
            </a:r>
            <a:endParaRPr lang="id-ID" dirty="0"/>
          </a:p>
          <a:p>
            <a:pPr marL="365760" indent="-283464" eaLnBrk="1" fontAlgn="auto" hangingPunct="1">
              <a:spcAft>
                <a:spcPts val="0"/>
              </a:spcAft>
              <a:buFont typeface="Wingdings" pitchFamily="2" charset="2"/>
              <a:buChar char="q"/>
              <a:defRPr/>
            </a:pPr>
            <a:r>
              <a:rPr lang="id-ID" dirty="0"/>
              <a:t> </a:t>
            </a:r>
            <a:r>
              <a:rPr lang="en-US" dirty="0" err="1"/>
              <a:t>Ansel</a:t>
            </a:r>
            <a:r>
              <a:rPr lang="en-US" dirty="0"/>
              <a:t>, H. C., </a:t>
            </a:r>
            <a:r>
              <a:rPr lang="en-US" dirty="0" err="1"/>
              <a:t>Popovich,N.G.,Allen</a:t>
            </a:r>
            <a:r>
              <a:rPr lang="en-US" dirty="0"/>
              <a:t>, L.V., 1999 , </a:t>
            </a:r>
            <a:r>
              <a:rPr lang="en-US" i="1" dirty="0"/>
              <a:t>Pharmaceutical Dosage Forms and</a:t>
            </a:r>
            <a:r>
              <a:rPr lang="id-ID" i="1" dirty="0"/>
              <a:t> </a:t>
            </a:r>
            <a:r>
              <a:rPr lang="en-US" dirty="0"/>
              <a:t>	</a:t>
            </a:r>
            <a:r>
              <a:rPr lang="en-US" i="1" dirty="0"/>
              <a:t>Drug Delivery Systems</a:t>
            </a:r>
            <a:r>
              <a:rPr lang="en-US" dirty="0"/>
              <a:t>, 7</a:t>
            </a:r>
            <a:r>
              <a:rPr lang="en-US" baseline="30000" dirty="0"/>
              <a:t>th</a:t>
            </a:r>
            <a:r>
              <a:rPr lang="en-US" dirty="0"/>
              <a:t> Ed., Williams &amp; Wilkins, Philadelphia. </a:t>
            </a:r>
          </a:p>
          <a:p>
            <a:pPr marL="365760" indent="-283464" eaLnBrk="1" fontAlgn="auto" hangingPunct="1">
              <a:spcAft>
                <a:spcPts val="0"/>
              </a:spcAft>
              <a:buFont typeface="Wingdings" pitchFamily="2" charset="2"/>
              <a:buChar char="q"/>
              <a:defRPr/>
            </a:pPr>
            <a:r>
              <a:rPr lang="id-ID" dirty="0" err="1"/>
              <a:t>Banker</a:t>
            </a:r>
            <a:r>
              <a:rPr lang="id-ID" dirty="0"/>
              <a:t>, G.S., </a:t>
            </a:r>
            <a:r>
              <a:rPr lang="id-ID" dirty="0" err="1"/>
              <a:t>Siepmann,J</a:t>
            </a:r>
            <a:r>
              <a:rPr lang="id-ID" dirty="0"/>
              <a:t>. </a:t>
            </a:r>
            <a:r>
              <a:rPr lang="id-ID" dirty="0" err="1"/>
              <a:t>Rhodes,C</a:t>
            </a:r>
            <a:r>
              <a:rPr lang="id-ID" dirty="0"/>
              <a:t>., 2002, Modern </a:t>
            </a:r>
            <a:r>
              <a:rPr lang="id-ID" dirty="0" err="1"/>
              <a:t>Pharmaceutics</a:t>
            </a:r>
            <a:r>
              <a:rPr lang="id-ID" dirty="0"/>
              <a:t>, 4th </a:t>
            </a:r>
            <a:r>
              <a:rPr lang="id-ID" dirty="0" err="1"/>
              <a:t>ed,Marcel</a:t>
            </a:r>
            <a:r>
              <a:rPr lang="id-ID" dirty="0"/>
              <a:t> </a:t>
            </a:r>
            <a:r>
              <a:rPr lang="id-ID" dirty="0" err="1"/>
              <a:t>Dekker,Inc</a:t>
            </a:r>
            <a:r>
              <a:rPr lang="id-ID" dirty="0"/>
              <a:t>. New </a:t>
            </a:r>
            <a:r>
              <a:rPr lang="id-ID" dirty="0" err="1"/>
              <a:t>York</a:t>
            </a:r>
            <a:endParaRPr lang="id-ID" dirty="0"/>
          </a:p>
          <a:p>
            <a:pPr marL="365760" indent="-283464" eaLnBrk="1" fontAlgn="auto" hangingPunct="1">
              <a:spcAft>
                <a:spcPts val="0"/>
              </a:spcAft>
              <a:buFont typeface="Wingdings" pitchFamily="2" charset="2"/>
              <a:buChar char="q"/>
              <a:defRPr/>
            </a:pPr>
            <a:r>
              <a:rPr lang="en-US" dirty="0"/>
              <a:t>Jenkins G.L. et al., 1957, </a:t>
            </a:r>
            <a:r>
              <a:rPr lang="en-US" i="1" dirty="0"/>
              <a:t>Scoville’s The Art of Compounding,</a:t>
            </a:r>
            <a:r>
              <a:rPr lang="en-US" dirty="0"/>
              <a:t> 9</a:t>
            </a:r>
            <a:r>
              <a:rPr lang="en-US" baseline="30000" dirty="0"/>
              <a:t>th</a:t>
            </a:r>
            <a:r>
              <a:rPr lang="en-US" dirty="0"/>
              <a:t> Ed., Mc. Graw, Hill Book Co. Inc., New York, Toronto, London.</a:t>
            </a:r>
          </a:p>
          <a:p>
            <a:pPr marL="365760" indent="-283464" eaLnBrk="1" fontAlgn="auto" hangingPunct="1">
              <a:spcAft>
                <a:spcPts val="0"/>
              </a:spcAft>
              <a:buFont typeface="Wingdings" pitchFamily="2" charset="2"/>
              <a:buChar char="q"/>
              <a:defRPr/>
            </a:pPr>
            <a:r>
              <a:rPr lang="id-ID" dirty="0" err="1"/>
              <a:t>Rowe</a:t>
            </a:r>
            <a:r>
              <a:rPr lang="id-ID" dirty="0"/>
              <a:t>, R.C., 2009, </a:t>
            </a:r>
            <a:r>
              <a:rPr lang="id-ID" dirty="0" err="1"/>
              <a:t>Handbook</a:t>
            </a:r>
            <a:r>
              <a:rPr lang="id-ID" dirty="0"/>
              <a:t> </a:t>
            </a:r>
            <a:r>
              <a:rPr lang="id-ID" dirty="0" err="1"/>
              <a:t>of</a:t>
            </a:r>
            <a:r>
              <a:rPr lang="id-ID" dirty="0"/>
              <a:t> Pharmaceutical </a:t>
            </a:r>
            <a:r>
              <a:rPr lang="id-ID" dirty="0" err="1"/>
              <a:t>Eksipients</a:t>
            </a:r>
            <a:r>
              <a:rPr lang="id-ID" dirty="0"/>
              <a:t>, 6th </a:t>
            </a:r>
            <a:r>
              <a:rPr lang="id-ID" dirty="0" err="1"/>
              <a:t>edition</a:t>
            </a:r>
            <a:r>
              <a:rPr lang="id-ID" dirty="0"/>
              <a:t>, The Pharmaceutical </a:t>
            </a:r>
            <a:r>
              <a:rPr lang="id-ID" dirty="0" err="1"/>
              <a:t>Press</a:t>
            </a:r>
            <a:r>
              <a:rPr lang="id-ID" dirty="0"/>
              <a:t>, London</a:t>
            </a:r>
          </a:p>
          <a:p>
            <a:pPr marL="365760" indent="-283464" eaLnBrk="1" fontAlgn="auto" hangingPunct="1">
              <a:spcAft>
                <a:spcPts val="0"/>
              </a:spcAft>
              <a:buFont typeface="Wingdings" pitchFamily="2" charset="2"/>
              <a:buChar char="q"/>
              <a:defRPr/>
            </a:pPr>
            <a:endParaRPr lang="id-ID" dirty="0"/>
          </a:p>
          <a:p>
            <a:pPr marL="365760" indent="-283464" eaLnBrk="1" fontAlgn="auto" hangingPunct="1">
              <a:spcAft>
                <a:spcPts val="0"/>
              </a:spcAft>
              <a:buFont typeface="Wingdings" pitchFamily="2" charset="2"/>
              <a:buChar char="q"/>
              <a:defRPr/>
            </a:pPr>
            <a:endParaRPr lang="id-ID" dirty="0"/>
          </a:p>
        </p:txBody>
      </p:sp>
    </p:spTree>
    <p:extLst>
      <p:ext uri="{BB962C8B-B14F-4D97-AF65-F5344CB8AC3E}">
        <p14:creationId xmlns:p14="http://schemas.microsoft.com/office/powerpoint/2010/main" val="234924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a16="http://schemas.microsoft.com/office/drawing/2014/main" xmlns="" id="{80DE1D44-6FA7-0E4B-BA95-C95AF212B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a16="http://schemas.microsoft.com/office/drawing/2014/main" xmlns="" id="{4096F518-ED71-1B49-860C-D646DC1B1084}"/>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KEMAMPUAN AKHIR YANG DIHARAPKAN</a:t>
            </a:r>
          </a:p>
        </p:txBody>
      </p:sp>
      <p:sp>
        <p:nvSpPr>
          <p:cNvPr id="15363" name="Content Placeholder 5">
            <a:extLst>
              <a:ext uri="{FF2B5EF4-FFF2-40B4-BE49-F238E27FC236}">
                <a16:creationId xmlns:a16="http://schemas.microsoft.com/office/drawing/2014/main" xmlns="" id="{A148C77D-8BCF-D047-89FF-E24326944B4C}"/>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smtClean="0"/>
              <a:t>larutan</a:t>
            </a:r>
            <a:endParaRPr lang="en-ID" altLang="en-US" dirty="0"/>
          </a:p>
          <a:p>
            <a:pPr eaLnBrk="1" hangingPunct="1"/>
            <a:r>
              <a:rPr lang="en-ID" altLang="en-US" dirty="0" err="1" smtClean="0"/>
              <a:t>Mahasiswa</a:t>
            </a:r>
            <a:r>
              <a:rPr lang="en-ID" altLang="en-US" dirty="0" smtClean="0"/>
              <a:t> </a:t>
            </a:r>
            <a:r>
              <a:rPr lang="en-ID" altLang="en-US" dirty="0" err="1"/>
              <a:t>mampu</a:t>
            </a:r>
            <a:r>
              <a:rPr lang="en-ID" altLang="en-US" dirty="0"/>
              <a:t> </a:t>
            </a:r>
            <a:r>
              <a:rPr lang="en-ID" altLang="en-US" dirty="0" err="1"/>
              <a:t>memahami</a:t>
            </a:r>
            <a:r>
              <a:rPr lang="en-ID" altLang="en-US" dirty="0"/>
              <a:t>  </a:t>
            </a:r>
            <a:r>
              <a:rPr lang="en-ID" altLang="en-US" dirty="0" err="1"/>
              <a:t>apa</a:t>
            </a:r>
            <a:r>
              <a:rPr lang="en-ID" altLang="en-US" dirty="0"/>
              <a:t> yang </a:t>
            </a:r>
            <a:r>
              <a:rPr lang="en-ID" altLang="en-US" dirty="0" err="1"/>
              <a:t>termasuk</a:t>
            </a:r>
            <a:r>
              <a:rPr lang="en-ID" altLang="en-US" dirty="0"/>
              <a:t> </a:t>
            </a:r>
            <a:r>
              <a:rPr lang="en-ID" altLang="en-US" dirty="0" err="1"/>
              <a:t>didalam</a:t>
            </a:r>
            <a:r>
              <a:rPr lang="en-ID" altLang="en-US" dirty="0"/>
              <a:t> </a:t>
            </a:r>
            <a:r>
              <a:rPr lang="en-ID" altLang="en-US" dirty="0" err="1" smtClean="0"/>
              <a:t>larutan</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smtClean="0"/>
              <a:t>memahami</a:t>
            </a:r>
            <a:r>
              <a:rPr lang="en-ID" altLang="en-US" dirty="0" smtClean="0"/>
              <a:t> </a:t>
            </a:r>
            <a:r>
              <a:rPr lang="en-ID" altLang="en-US" dirty="0" err="1" smtClean="0"/>
              <a:t>formulasi</a:t>
            </a:r>
            <a:r>
              <a:rPr lang="en-ID" altLang="en-US" dirty="0" smtClean="0"/>
              <a:t> </a:t>
            </a:r>
            <a:r>
              <a:rPr lang="en-ID" altLang="en-US" dirty="0" err="1" smtClean="0"/>
              <a:t>sediaan</a:t>
            </a:r>
            <a:r>
              <a:rPr lang="en-ID" altLang="en-US" dirty="0" smtClean="0"/>
              <a:t> </a:t>
            </a:r>
            <a:r>
              <a:rPr lang="en-ID" altLang="en-US" dirty="0" err="1" smtClean="0"/>
              <a:t>larutan</a:t>
            </a:r>
            <a:r>
              <a:rPr lang="en-ID" altLang="en-US" dirty="0" smtClean="0"/>
              <a:t> </a:t>
            </a:r>
            <a:endParaRPr lang="en-ID"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609600"/>
            <a:ext cx="8229600" cy="808038"/>
          </a:xfrm>
          <a:solidFill>
            <a:srgbClr val="FFFF00"/>
          </a:solidFill>
        </p:spPr>
        <p:txBody>
          <a:bodyPr/>
          <a:lstStyle/>
          <a:p>
            <a:r>
              <a:rPr lang="sv-SE" dirty="0" err="1"/>
              <a:t>Guttae</a:t>
            </a:r>
            <a:r>
              <a:rPr lang="sv-SE" dirty="0"/>
              <a:t> (</a:t>
            </a:r>
            <a:r>
              <a:rPr lang="sv-SE" dirty="0" err="1"/>
              <a:t>drop</a:t>
            </a:r>
            <a:r>
              <a:rPr lang="sv-SE" dirty="0"/>
              <a:t>)</a:t>
            </a:r>
            <a:endParaRPr lang="en-US" dirty="0"/>
          </a:p>
        </p:txBody>
      </p:sp>
      <p:sp>
        <p:nvSpPr>
          <p:cNvPr id="64515" name="Rectangle 3"/>
          <p:cNvSpPr>
            <a:spLocks noGrp="1" noChangeArrowheads="1"/>
          </p:cNvSpPr>
          <p:nvPr>
            <p:ph idx="1"/>
          </p:nvPr>
        </p:nvSpPr>
        <p:spPr>
          <a:xfrm>
            <a:off x="457200" y="1412875"/>
            <a:ext cx="8229600" cy="4683125"/>
          </a:xfrm>
        </p:spPr>
        <p:txBody>
          <a:bodyPr/>
          <a:lstStyle/>
          <a:p>
            <a:pPr marL="609600" indent="-609600">
              <a:lnSpc>
                <a:spcPct val="90000"/>
              </a:lnSpc>
            </a:pPr>
            <a:endParaRPr lang="en-US" sz="2400"/>
          </a:p>
          <a:p>
            <a:pPr marL="609600" indent="-609600">
              <a:lnSpc>
                <a:spcPct val="90000"/>
              </a:lnSpc>
            </a:pPr>
            <a:r>
              <a:rPr lang="sv-SE" sz="2400"/>
              <a:t>Obat tetes : sediaan cair berupa  larutan, emulsi atau suspensi, apabila tidak  dinyatakan lain dimaksudkan  untuk obat dalam. </a:t>
            </a:r>
          </a:p>
          <a:p>
            <a:pPr marL="609600" indent="-609600">
              <a:lnSpc>
                <a:spcPct val="90000"/>
              </a:lnSpc>
            </a:pPr>
            <a:endParaRPr lang="sv-SE" sz="2400"/>
          </a:p>
          <a:p>
            <a:pPr marL="609600" indent="-609600">
              <a:lnSpc>
                <a:spcPct val="90000"/>
              </a:lnSpc>
            </a:pPr>
            <a:r>
              <a:rPr lang="sv-SE" sz="2400"/>
              <a:t>Digunakan dengan cara meneteskan  menggunakan penetes yang menghasilkan  tetesan yang setara  dengan tetesan  yang dihasilkan  penetes baku yang disebutkan dalam Farmakope  Indonesia. </a:t>
            </a:r>
          </a:p>
          <a:p>
            <a:pPr marL="609600" indent="-609600">
              <a:lnSpc>
                <a:spcPct val="90000"/>
              </a:lnSpc>
            </a:pPr>
            <a:endParaRPr lang="sv-SE" sz="2400"/>
          </a:p>
          <a:p>
            <a:pPr marL="609600" indent="-609600">
              <a:lnSpc>
                <a:spcPct val="90000"/>
              </a:lnSpc>
            </a:pPr>
            <a:r>
              <a:rPr lang="sv-SE" sz="2400"/>
              <a:t>Pediatric  drop : obat tetes  yang diguanakan  untuk anak-anak atau bayi.</a:t>
            </a:r>
            <a:endParaRPr lang="en-US" sz="2400"/>
          </a:p>
        </p:txBody>
      </p:sp>
      <p:sp>
        <p:nvSpPr>
          <p:cNvPr id="64516" name="AutoShape 4">
            <a:hlinkClick r:id="rId2" action="ppaction://hlinksldjump"/>
          </p:cNvPr>
          <p:cNvSpPr>
            <a:spLocks noChangeArrowheads="1"/>
          </p:cNvSpPr>
          <p:nvPr/>
        </p:nvSpPr>
        <p:spPr bwMode="auto">
          <a:xfrm rot="10800000">
            <a:off x="7667625" y="5805488"/>
            <a:ext cx="1152525" cy="9080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1100960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noChangeAspect="1"/>
          </p:cNvGrpSpPr>
          <p:nvPr/>
        </p:nvGrpSpPr>
        <p:grpSpPr bwMode="auto">
          <a:xfrm>
            <a:off x="0" y="260350"/>
            <a:ext cx="9144000" cy="6597650"/>
            <a:chOff x="272" y="164"/>
            <a:chExt cx="5171" cy="3629"/>
          </a:xfrm>
        </p:grpSpPr>
        <p:sp>
          <p:nvSpPr>
            <p:cNvPr id="65541" name="AutoShape 5"/>
            <p:cNvSpPr>
              <a:spLocks noChangeAspect="1" noChangeArrowheads="1" noTextEdit="1"/>
            </p:cNvSpPr>
            <p:nvPr/>
          </p:nvSpPr>
          <p:spPr bwMode="auto">
            <a:xfrm>
              <a:off x="272" y="164"/>
              <a:ext cx="5171" cy="362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549" name="_s65549"/>
            <p:cNvSpPr>
              <a:spLocks noChangeShapeType="1"/>
            </p:cNvSpPr>
            <p:nvPr/>
          </p:nvSpPr>
          <p:spPr bwMode="auto">
            <a:xfrm flipH="1" flipV="1">
              <a:off x="2183" y="1440"/>
              <a:ext cx="339" cy="27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5548" name="_s65548"/>
            <p:cNvSpPr>
              <a:spLocks noChangeArrowheads="1"/>
            </p:cNvSpPr>
            <p:nvPr/>
          </p:nvSpPr>
          <p:spPr bwMode="auto">
            <a:xfrm>
              <a:off x="1416" y="741"/>
              <a:ext cx="862" cy="862"/>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GUTTAE OPTH</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65547" name="_s65547"/>
            <p:cNvSpPr>
              <a:spLocks noChangeShapeType="1"/>
            </p:cNvSpPr>
            <p:nvPr/>
          </p:nvSpPr>
          <p:spPr bwMode="auto">
            <a:xfrm flipH="1">
              <a:off x="2017" y="2073"/>
              <a:ext cx="422" cy="9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5546" name="_s65546"/>
            <p:cNvSpPr>
              <a:spLocks noChangeArrowheads="1"/>
            </p:cNvSpPr>
            <p:nvPr/>
          </p:nvSpPr>
          <p:spPr bwMode="auto">
            <a:xfrm>
              <a:off x="1167" y="1834"/>
              <a:ext cx="862" cy="862"/>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COLLYRIUM</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65557" name="_s65557"/>
            <p:cNvSpPr>
              <a:spLocks noChangeShapeType="1"/>
            </p:cNvSpPr>
            <p:nvPr/>
          </p:nvSpPr>
          <p:spPr bwMode="auto">
            <a:xfrm flipH="1">
              <a:off x="2484" y="2364"/>
              <a:ext cx="187" cy="39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5556" name="_s65556"/>
            <p:cNvSpPr>
              <a:spLocks noChangeArrowheads="1"/>
            </p:cNvSpPr>
            <p:nvPr/>
          </p:nvSpPr>
          <p:spPr bwMode="auto">
            <a:xfrm>
              <a:off x="1866" y="2710"/>
              <a:ext cx="862" cy="862"/>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EPITHEMA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OBAT KOMPRES</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65555" name="_s65555"/>
            <p:cNvSpPr>
              <a:spLocks noChangeShapeType="1"/>
            </p:cNvSpPr>
            <p:nvPr/>
          </p:nvSpPr>
          <p:spPr bwMode="auto">
            <a:xfrm>
              <a:off x="3044" y="2364"/>
              <a:ext cx="188" cy="38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5554" name="_s65554"/>
            <p:cNvSpPr>
              <a:spLocks noChangeArrowheads="1"/>
            </p:cNvSpPr>
            <p:nvPr/>
          </p:nvSpPr>
          <p:spPr bwMode="auto">
            <a:xfrm>
              <a:off x="2987" y="2710"/>
              <a:ext cx="862" cy="862"/>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INHALATIONES</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65553" name="_s65553"/>
            <p:cNvSpPr>
              <a:spLocks noChangeShapeType="1"/>
            </p:cNvSpPr>
            <p:nvPr/>
          </p:nvSpPr>
          <p:spPr bwMode="auto">
            <a:xfrm>
              <a:off x="3276" y="2072"/>
              <a:ext cx="421"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5552" name="_s65552"/>
            <p:cNvSpPr>
              <a:spLocks noChangeArrowheads="1"/>
            </p:cNvSpPr>
            <p:nvPr/>
          </p:nvSpPr>
          <p:spPr bwMode="auto">
            <a:xfrm>
              <a:off x="3686" y="1833"/>
              <a:ext cx="862" cy="862"/>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GUTTAE NASALES</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65551" name="_s65551"/>
            <p:cNvSpPr>
              <a:spLocks noChangeShapeType="1"/>
            </p:cNvSpPr>
            <p:nvPr/>
          </p:nvSpPr>
          <p:spPr bwMode="auto">
            <a:xfrm flipV="1">
              <a:off x="3193" y="1440"/>
              <a:ext cx="337" cy="26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5550" name="_s65550"/>
            <p:cNvSpPr>
              <a:spLocks noChangeArrowheads="1"/>
            </p:cNvSpPr>
            <p:nvPr/>
          </p:nvSpPr>
          <p:spPr bwMode="auto">
            <a:xfrm>
              <a:off x="3436" y="740"/>
              <a:ext cx="862" cy="862"/>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dirty="0">
                  <a:ln>
                    <a:noFill/>
                  </a:ln>
                  <a:solidFill>
                    <a:schemeClr val="tx1"/>
                  </a:solidFill>
                  <a:effectLst/>
                  <a:latin typeface="Tahoma" charset="0"/>
                  <a:ea typeface="Arial" charset="0"/>
                  <a:cs typeface="Arial" charset="0"/>
                  <a:hlinkClick r:id="" action="ppaction://noaction"/>
                </a:rPr>
                <a:t>LITUS ORIS</a:t>
              </a:r>
              <a:endParaRPr kumimoji="0" lang="en-US" altLang="x-none" sz="1300" b="0" i="0" u="none" strike="noStrike" cap="none" normalizeH="0" baseline="0" dirty="0">
                <a:ln>
                  <a:noFill/>
                </a:ln>
                <a:solidFill>
                  <a:schemeClr val="tx1"/>
                </a:solidFill>
                <a:effectLst/>
                <a:latin typeface="Tahoma" charset="0"/>
                <a:ea typeface="Arial" charset="0"/>
                <a:cs typeface="Arial" charset="0"/>
              </a:endParaRPr>
            </a:p>
          </p:txBody>
        </p:sp>
        <p:sp>
          <p:nvSpPr>
            <p:cNvPr id="65545" name="_s65545"/>
            <p:cNvSpPr>
              <a:spLocks noChangeShapeType="1"/>
            </p:cNvSpPr>
            <p:nvPr/>
          </p:nvSpPr>
          <p:spPr bwMode="auto">
            <a:xfrm flipV="1">
              <a:off x="2857" y="1116"/>
              <a:ext cx="0" cy="4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5544" name="_s65544"/>
            <p:cNvSpPr>
              <a:spLocks noChangeArrowheads="1"/>
            </p:cNvSpPr>
            <p:nvPr/>
          </p:nvSpPr>
          <p:spPr bwMode="auto">
            <a:xfrm>
              <a:off x="2426" y="254"/>
              <a:ext cx="862" cy="862"/>
            </a:xfrm>
            <a:prstGeom prst="ellipse">
              <a:avLst/>
            </a:prstGeom>
            <a:solidFill>
              <a:srgbClr val="FFFF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300" b="0" i="0" u="none" strike="noStrike" cap="none" normalizeH="0" baseline="0">
                  <a:ln>
                    <a:noFill/>
                  </a:ln>
                  <a:solidFill>
                    <a:schemeClr val="tx1"/>
                  </a:solidFill>
                  <a:effectLst/>
                  <a:latin typeface="Tahoma" charset="0"/>
                  <a:ea typeface="Arial" charset="0"/>
                  <a:cs typeface="Arial" charset="0"/>
                  <a:hlinkClick r:id="" action="ppaction://noaction"/>
                </a:rPr>
                <a:t>GARGARISMA</a:t>
              </a:r>
              <a:endParaRPr kumimoji="0" lang="en-US" altLang="x-none" sz="1300" b="0" i="0" u="none" strike="noStrike" cap="none" normalizeH="0" baseline="0">
                <a:ln>
                  <a:noFill/>
                </a:ln>
                <a:solidFill>
                  <a:schemeClr val="tx1"/>
                </a:solidFill>
                <a:effectLst/>
                <a:latin typeface="Tahoma" charset="0"/>
                <a:ea typeface="Arial" charset="0"/>
                <a:cs typeface="Arial" charset="0"/>
              </a:endParaRPr>
            </a:p>
          </p:txBody>
        </p:sp>
        <p:sp>
          <p:nvSpPr>
            <p:cNvPr id="65543" name="_s65543"/>
            <p:cNvSpPr>
              <a:spLocks noChangeArrowheads="1"/>
            </p:cNvSpPr>
            <p:nvPr/>
          </p:nvSpPr>
          <p:spPr bwMode="auto">
            <a:xfrm>
              <a:off x="2426" y="1547"/>
              <a:ext cx="862" cy="862"/>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x-none" sz="1400" b="1" i="0" u="none" strike="noStrike" cap="none" normalizeH="0" baseline="0">
                  <a:ln>
                    <a:noFill/>
                  </a:ln>
                  <a:solidFill>
                    <a:srgbClr val="000066"/>
                  </a:solidFill>
                  <a:effectLst/>
                  <a:latin typeface="Tahoma" charset="0"/>
                  <a:ea typeface="Arial" charset="0"/>
                  <a:cs typeface="Arial" charset="0"/>
                </a:rPr>
                <a:t>LAR. TOPIKAL</a:t>
              </a:r>
            </a:p>
          </p:txBody>
        </p:sp>
      </p:grpSp>
    </p:spTree>
    <p:extLst>
      <p:ext uri="{BB962C8B-B14F-4D97-AF65-F5344CB8AC3E}">
        <p14:creationId xmlns:p14="http://schemas.microsoft.com/office/powerpoint/2010/main" val="61124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990600" y="762000"/>
            <a:ext cx="7721600" cy="838200"/>
          </a:xfrm>
          <a:solidFill>
            <a:srgbClr val="FFFF00"/>
          </a:solidFill>
        </p:spPr>
        <p:txBody>
          <a:bodyPr/>
          <a:lstStyle/>
          <a:p>
            <a:r>
              <a:rPr lang="sv-SE"/>
              <a:t>Collyrium</a:t>
            </a:r>
            <a:endParaRPr lang="en-US" dirty="0"/>
          </a:p>
        </p:txBody>
      </p:sp>
      <p:sp>
        <p:nvSpPr>
          <p:cNvPr id="66563" name="Rectangle 3"/>
          <p:cNvSpPr>
            <a:spLocks noGrp="1" noChangeArrowheads="1"/>
          </p:cNvSpPr>
          <p:nvPr>
            <p:ph idx="1"/>
          </p:nvPr>
        </p:nvSpPr>
        <p:spPr>
          <a:xfrm>
            <a:off x="457200" y="1600200"/>
            <a:ext cx="8229600" cy="4997450"/>
          </a:xfrm>
        </p:spPr>
        <p:txBody>
          <a:bodyPr/>
          <a:lstStyle/>
          <a:p>
            <a:pPr marL="609600" indent="-609600">
              <a:lnSpc>
                <a:spcPct val="80000"/>
              </a:lnSpc>
            </a:pPr>
            <a:endParaRPr lang="en-US" sz="2400" dirty="0"/>
          </a:p>
          <a:p>
            <a:pPr marL="609600" indent="-609600">
              <a:lnSpc>
                <a:spcPct val="80000"/>
              </a:lnSpc>
            </a:pPr>
            <a:r>
              <a:rPr lang="sv-SE" sz="2400" dirty="0">
                <a:solidFill>
                  <a:srgbClr val="FF0000"/>
                </a:solidFill>
              </a:rPr>
              <a:t>Sediaan  berupa larutan steril, jernih, bebas zarah asing, isotonis digunakan  untuk membersihkan  mata, dapat ditambahkan zat dapar dan zat pengawet.</a:t>
            </a:r>
          </a:p>
          <a:p>
            <a:pPr marL="609600" indent="-609600">
              <a:lnSpc>
                <a:spcPct val="80000"/>
              </a:lnSpc>
            </a:pPr>
            <a:endParaRPr lang="sv-SE" sz="2400" dirty="0">
              <a:solidFill>
                <a:srgbClr val="FF0000"/>
              </a:solidFill>
            </a:endParaRPr>
          </a:p>
          <a:p>
            <a:pPr marL="609600" indent="-609600">
              <a:lnSpc>
                <a:spcPct val="80000"/>
              </a:lnSpc>
            </a:pPr>
            <a:r>
              <a:rPr lang="sv-SE" sz="2400" dirty="0"/>
              <a:t>Catatan :</a:t>
            </a:r>
          </a:p>
          <a:p>
            <a:pPr marL="609600" indent="-609600">
              <a:lnSpc>
                <a:spcPct val="80000"/>
              </a:lnSpc>
            </a:pPr>
            <a:r>
              <a:rPr lang="sv-SE" sz="2400" dirty="0"/>
              <a:t>Pada etiket harus tertera : Masa penggunaan setelah tutup dibuka dan ”obat cuci mata”.</a:t>
            </a:r>
          </a:p>
          <a:p>
            <a:pPr marL="609600" indent="-609600">
              <a:lnSpc>
                <a:spcPct val="80000"/>
              </a:lnSpc>
            </a:pPr>
            <a:endParaRPr lang="sv-SE" sz="2400" dirty="0"/>
          </a:p>
          <a:p>
            <a:pPr marL="609600" indent="-609600">
              <a:lnSpc>
                <a:spcPct val="80000"/>
              </a:lnSpc>
            </a:pPr>
            <a:r>
              <a:rPr lang="sv-SE" sz="2400" dirty="0"/>
              <a:t>Collyrium  yang tidak mengandung zat pengawet hanya boleh  digunakan  lama 2 jam setelah  botol  dibuka tutupnya. Yang mengandung pengawet  dapat digunakan  paling  lama 7 hari setelah  botol dibuka tutupnya.</a:t>
            </a:r>
            <a:endParaRPr lang="en-US" sz="2400" dirty="0"/>
          </a:p>
        </p:txBody>
      </p:sp>
      <p:sp>
        <p:nvSpPr>
          <p:cNvPr id="66564" name="AutoShape 4">
            <a:hlinkClick r:id="rId2" action="ppaction://hlinksldjump"/>
          </p:cNvPr>
          <p:cNvSpPr>
            <a:spLocks noChangeArrowheads="1"/>
          </p:cNvSpPr>
          <p:nvPr/>
        </p:nvSpPr>
        <p:spPr bwMode="auto">
          <a:xfrm>
            <a:off x="8101013" y="6021388"/>
            <a:ext cx="792162" cy="836612"/>
          </a:xfrm>
          <a:prstGeom prst="curvedLeftArrow">
            <a:avLst>
              <a:gd name="adj1" fmla="val 21122"/>
              <a:gd name="adj2" fmla="val 42244"/>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524001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685800"/>
            <a:ext cx="8229600" cy="1066800"/>
          </a:xfrm>
          <a:solidFill>
            <a:srgbClr val="FFFF00"/>
          </a:solidFill>
        </p:spPr>
        <p:txBody>
          <a:bodyPr/>
          <a:lstStyle/>
          <a:p>
            <a:r>
              <a:rPr lang="sv-SE"/>
              <a:t>Guttae</a:t>
            </a:r>
            <a:r>
              <a:rPr lang="sv-SE" dirty="0"/>
              <a:t> </a:t>
            </a:r>
            <a:r>
              <a:rPr lang="sv-SE" dirty="0" err="1"/>
              <a:t>ophthalmicae</a:t>
            </a:r>
            <a:endParaRPr lang="en-US" dirty="0"/>
          </a:p>
        </p:txBody>
      </p:sp>
      <p:sp>
        <p:nvSpPr>
          <p:cNvPr id="67587" name="Rectangle 3"/>
          <p:cNvSpPr>
            <a:spLocks noGrp="1" noChangeArrowheads="1"/>
          </p:cNvSpPr>
          <p:nvPr>
            <p:ph idx="1"/>
          </p:nvPr>
        </p:nvSpPr>
        <p:spPr/>
        <p:txBody>
          <a:bodyPr/>
          <a:lstStyle/>
          <a:p>
            <a:pPr marL="609600" indent="-609600">
              <a:lnSpc>
                <a:spcPct val="90000"/>
              </a:lnSpc>
            </a:pPr>
            <a:endParaRPr lang="en-US" sz="2800"/>
          </a:p>
          <a:p>
            <a:pPr marL="609600" indent="-609600">
              <a:lnSpc>
                <a:spcPct val="90000"/>
              </a:lnSpc>
            </a:pPr>
            <a:r>
              <a:rPr lang="sv-SE" sz="2800"/>
              <a:t>Obat tetes mata : larutan steril bebas  partikel asing merupakan sediaan yang dibuat dan dikemas sedemikian rupa hingga sesuai digunakan  pada mata. </a:t>
            </a:r>
          </a:p>
          <a:p>
            <a:pPr marL="609600" indent="-609600">
              <a:lnSpc>
                <a:spcPct val="90000"/>
              </a:lnSpc>
            </a:pPr>
            <a:endParaRPr lang="sv-SE" sz="2800"/>
          </a:p>
          <a:p>
            <a:pPr marL="609600" indent="-609600">
              <a:lnSpc>
                <a:spcPct val="90000"/>
              </a:lnSpc>
            </a:pPr>
            <a:r>
              <a:rPr lang="sv-SE" sz="2800"/>
              <a:t>Tetes mata  juga tersedia  dalam bentuk suspensi, partikel  halus dalam bentuk  termikronisasi agar tidak  menimbulkan iritasi atau goresan pada kornea.</a:t>
            </a:r>
            <a:endParaRPr lang="en-US" sz="2800"/>
          </a:p>
        </p:txBody>
      </p:sp>
      <p:sp>
        <p:nvSpPr>
          <p:cNvPr id="67588" name="AutoShape 4">
            <a:hlinkClick r:id="rId2" action="ppaction://hlinksldjump"/>
          </p:cNvPr>
          <p:cNvSpPr>
            <a:spLocks noChangeArrowheads="1"/>
          </p:cNvSpPr>
          <p:nvPr/>
        </p:nvSpPr>
        <p:spPr bwMode="auto">
          <a:xfrm>
            <a:off x="8101013" y="6021388"/>
            <a:ext cx="792162" cy="836612"/>
          </a:xfrm>
          <a:prstGeom prst="curvedLeftArrow">
            <a:avLst>
              <a:gd name="adj1" fmla="val 21122"/>
              <a:gd name="adj2" fmla="val 42244"/>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extLst>
      <p:ext uri="{BB962C8B-B14F-4D97-AF65-F5344CB8AC3E}">
        <p14:creationId xmlns:p14="http://schemas.microsoft.com/office/powerpoint/2010/main" val="200417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685800"/>
            <a:ext cx="8507413" cy="739776"/>
          </a:xfrm>
          <a:solidFill>
            <a:srgbClr val="FFFF00"/>
          </a:solidFill>
        </p:spPr>
        <p:txBody>
          <a:bodyPr/>
          <a:lstStyle/>
          <a:p>
            <a:r>
              <a:rPr lang="sv-SE" sz="2400" dirty="0">
                <a:solidFill>
                  <a:srgbClr val="C00000"/>
                </a:solidFill>
              </a:rPr>
              <a:t>Hal-hal yang diperhatikan pada pembuatan obat tetes mata :</a:t>
            </a:r>
            <a:endParaRPr lang="en-US" sz="2400" dirty="0">
              <a:solidFill>
                <a:srgbClr val="C00000"/>
              </a:solidFill>
            </a:endParaRPr>
          </a:p>
        </p:txBody>
      </p:sp>
      <p:sp>
        <p:nvSpPr>
          <p:cNvPr id="72707" name="Rectangle 3"/>
          <p:cNvSpPr>
            <a:spLocks noGrp="1" noChangeArrowheads="1"/>
          </p:cNvSpPr>
          <p:nvPr>
            <p:ph idx="1"/>
          </p:nvPr>
        </p:nvSpPr>
        <p:spPr>
          <a:xfrm>
            <a:off x="0" y="1341438"/>
            <a:ext cx="9144000" cy="5257800"/>
          </a:xfrm>
        </p:spPr>
        <p:txBody>
          <a:bodyPr/>
          <a:lstStyle/>
          <a:p>
            <a:pPr>
              <a:lnSpc>
                <a:spcPct val="80000"/>
              </a:lnSpc>
            </a:pPr>
            <a:endParaRPr lang="sv-SE" sz="2800" dirty="0"/>
          </a:p>
          <a:p>
            <a:pPr lvl="1">
              <a:lnSpc>
                <a:spcPct val="80000"/>
              </a:lnSpc>
            </a:pPr>
            <a:r>
              <a:rPr lang="sv-SE" sz="2400" dirty="0">
                <a:solidFill>
                  <a:srgbClr val="FF0000"/>
                </a:solidFill>
              </a:rPr>
              <a:t>Nilai isotonisitas</a:t>
            </a:r>
          </a:p>
          <a:p>
            <a:pPr lvl="2">
              <a:lnSpc>
                <a:spcPct val="80000"/>
              </a:lnSpc>
            </a:pPr>
            <a:r>
              <a:rPr lang="sv-SE" sz="2000" dirty="0"/>
              <a:t>Idealnya sama dengan  nilai isotonis larutan NaCl 0,9 %b/v. Tetapi mata masih dapat  tahan terhadap  nilai isotonis rendah yang setara dengan larutan NaCl 0,6 % b/v dan tertinggi 2,0 % b/v NaCl.</a:t>
            </a:r>
          </a:p>
          <a:p>
            <a:pPr>
              <a:lnSpc>
                <a:spcPct val="80000"/>
              </a:lnSpc>
            </a:pPr>
            <a:endParaRPr lang="sv-SE" sz="2800" dirty="0"/>
          </a:p>
          <a:p>
            <a:pPr lvl="1">
              <a:lnSpc>
                <a:spcPct val="80000"/>
              </a:lnSpc>
            </a:pPr>
            <a:r>
              <a:rPr lang="sv-SE" sz="2400" dirty="0">
                <a:solidFill>
                  <a:srgbClr val="FF0000"/>
                </a:solidFill>
              </a:rPr>
              <a:t>Pendaparan</a:t>
            </a:r>
          </a:p>
          <a:p>
            <a:pPr lvl="2">
              <a:lnSpc>
                <a:spcPct val="80000"/>
              </a:lnSpc>
            </a:pPr>
            <a:r>
              <a:rPr lang="sv-SE" sz="2000" dirty="0"/>
              <a:t>Pendaparan larutan obat tetes mata  adalah untuk  mencegah  kenaikan pH yang disebabkan  oleh  pelepasan lambat ion hidroksil oleh wadah  kaca. Hal  tersebut dapat menggangu kelarutan  dan stabilitas obat. Selain itu  penambahan  dapar  juga dimaksudkan  untuk  menjaga stabilitas  obat tertentu  misalnya garam-garam alkaloid.</a:t>
            </a:r>
          </a:p>
          <a:p>
            <a:pPr lvl="2">
              <a:lnSpc>
                <a:spcPct val="80000"/>
              </a:lnSpc>
            </a:pPr>
            <a:endParaRPr lang="sv-SE" sz="2000" dirty="0"/>
          </a:p>
          <a:p>
            <a:pPr lvl="2">
              <a:lnSpc>
                <a:spcPct val="80000"/>
              </a:lnSpc>
            </a:pPr>
            <a:r>
              <a:rPr lang="sv-SE" sz="2000" dirty="0"/>
              <a:t>Air mata  normal memiliki pH 7,4, secara ideal obat tetes mata  memiliki pH  seperti air mata, tetapi  karena  beberapa bahan  obat tidak stabil pada pH tersebut maka  sebaiknya  obat tetes  mata  supaya  tidak terlalu  merangsang mata.</a:t>
            </a:r>
            <a:endParaRPr lang="en-US" sz="2000" dirty="0"/>
          </a:p>
        </p:txBody>
      </p:sp>
    </p:spTree>
    <p:extLst>
      <p:ext uri="{BB962C8B-B14F-4D97-AF65-F5344CB8AC3E}">
        <p14:creationId xmlns:p14="http://schemas.microsoft.com/office/powerpoint/2010/main" val="676347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457200" y="762000"/>
            <a:ext cx="8229600" cy="5907088"/>
          </a:xfrm>
        </p:spPr>
        <p:txBody>
          <a:bodyPr/>
          <a:lstStyle/>
          <a:p>
            <a:pPr marL="990600" lvl="1" indent="-533400"/>
            <a:r>
              <a:rPr lang="sv-SE" sz="2400" dirty="0">
                <a:solidFill>
                  <a:schemeClr val="accent6">
                    <a:lumMod val="50000"/>
                  </a:schemeClr>
                </a:solidFill>
              </a:rPr>
              <a:t>Pengawet</a:t>
            </a:r>
          </a:p>
          <a:p>
            <a:pPr marL="1371600" lvl="2" indent="-457200"/>
            <a:r>
              <a:rPr lang="sv-SE" sz="2000" dirty="0">
                <a:solidFill>
                  <a:schemeClr val="tx2">
                    <a:lumMod val="60000"/>
                    <a:lumOff val="40000"/>
                  </a:schemeClr>
                </a:solidFill>
              </a:rPr>
              <a:t>W</a:t>
            </a:r>
            <a:r>
              <a:rPr lang="sv-SE" sz="2000" dirty="0"/>
              <a:t>adah  larutan mata harus  tertutup  rapat dan  disegel untuk menjamin sterilitas pada  pemakaian  pertama. Larutan harus  mengandung zat atau campuran  zat yang sesuai  untuk mencegah pertumbuhan  atau memusnahkan  bakteri yang mungkin masuk pada waktu wadah dibuka pada saat digunakan.</a:t>
            </a:r>
          </a:p>
          <a:p>
            <a:pPr marL="1371600" lvl="2" indent="-457200"/>
            <a:r>
              <a:rPr lang="sv-SE" sz="2000" dirty="0"/>
              <a:t>Pengawet yang dianjurkan :</a:t>
            </a:r>
          </a:p>
          <a:p>
            <a:pPr marL="1752600" lvl="3" indent="-381000"/>
            <a:r>
              <a:rPr lang="sv-SE" sz="1800" dirty="0"/>
              <a:t>Nipagin dan nipasol</a:t>
            </a:r>
          </a:p>
          <a:p>
            <a:pPr marL="1752600" lvl="3" indent="-381000"/>
            <a:r>
              <a:rPr lang="sv-SE" sz="1800" dirty="0"/>
              <a:t>Fenil  merkuri nitrat, timerosol</a:t>
            </a:r>
          </a:p>
          <a:p>
            <a:pPr marL="1752600" lvl="3" indent="-381000"/>
            <a:r>
              <a:rPr lang="sv-SE" sz="1800" dirty="0"/>
              <a:t>Benzalkonium klorid</a:t>
            </a:r>
          </a:p>
          <a:p>
            <a:pPr marL="1752600" lvl="3" indent="-381000"/>
            <a:r>
              <a:rPr lang="sv-SE" sz="1800" dirty="0"/>
              <a:t>Klorbutanol, fenil etil alkohol</a:t>
            </a:r>
          </a:p>
          <a:p>
            <a:pPr marL="990600" lvl="1" indent="-533400"/>
            <a:r>
              <a:rPr lang="sv-SE" sz="2400" dirty="0">
                <a:solidFill>
                  <a:schemeClr val="accent2">
                    <a:lumMod val="50000"/>
                  </a:schemeClr>
                </a:solidFill>
              </a:rPr>
              <a:t>Pengental</a:t>
            </a:r>
          </a:p>
          <a:p>
            <a:pPr marL="1371600" lvl="2" indent="-457200"/>
            <a:r>
              <a:rPr lang="sv-SE" sz="2000" dirty="0"/>
              <a:t>Ditambahkan untuk meningkatkan  kekentalan  sehingga obat  lebih lama kontak  dengan jaringan. Larutan obat  mata yang dikentalkan harus bebas dari partikel yang dapat terlihat. Cth : metil selulosa, hidroksi propil selulosa, polivinil alkohol.</a:t>
            </a:r>
            <a:endParaRPr lang="en-US" sz="2000" dirty="0"/>
          </a:p>
        </p:txBody>
      </p:sp>
    </p:spTree>
    <p:extLst>
      <p:ext uri="{BB962C8B-B14F-4D97-AF65-F5344CB8AC3E}">
        <p14:creationId xmlns:p14="http://schemas.microsoft.com/office/powerpoint/2010/main" val="515519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685800"/>
            <a:ext cx="8229600" cy="731838"/>
          </a:xfrm>
          <a:solidFill>
            <a:srgbClr val="FFFF00"/>
          </a:solidFill>
        </p:spPr>
        <p:txBody>
          <a:bodyPr/>
          <a:lstStyle/>
          <a:p>
            <a:r>
              <a:rPr lang="sv-SE" sz="4000" dirty="0" err="1"/>
              <a:t>Cara</a:t>
            </a:r>
            <a:r>
              <a:rPr lang="sv-SE" sz="4000" dirty="0"/>
              <a:t> </a:t>
            </a:r>
            <a:r>
              <a:rPr lang="sv-SE" sz="4000" dirty="0" err="1"/>
              <a:t>pembuatan</a:t>
            </a:r>
            <a:r>
              <a:rPr lang="sv-SE" sz="4000" dirty="0"/>
              <a:t> </a:t>
            </a:r>
            <a:r>
              <a:rPr lang="sv-SE" sz="4000" dirty="0" err="1"/>
              <a:t>obat</a:t>
            </a:r>
            <a:r>
              <a:rPr lang="sv-SE" sz="4000" dirty="0"/>
              <a:t> </a:t>
            </a:r>
            <a:r>
              <a:rPr lang="sv-SE" sz="4000" dirty="0" err="1"/>
              <a:t>tetes</a:t>
            </a:r>
            <a:r>
              <a:rPr lang="sv-SE" sz="4000" dirty="0"/>
              <a:t> mata</a:t>
            </a:r>
            <a:endParaRPr lang="en-US" sz="4000" dirty="0"/>
          </a:p>
        </p:txBody>
      </p:sp>
      <p:sp>
        <p:nvSpPr>
          <p:cNvPr id="69635" name="Rectangle 3"/>
          <p:cNvSpPr>
            <a:spLocks noGrp="1" noChangeArrowheads="1"/>
          </p:cNvSpPr>
          <p:nvPr>
            <p:ph idx="1"/>
          </p:nvPr>
        </p:nvSpPr>
        <p:spPr/>
        <p:txBody>
          <a:bodyPr/>
          <a:lstStyle/>
          <a:p>
            <a:pPr>
              <a:lnSpc>
                <a:spcPct val="80000"/>
              </a:lnSpc>
            </a:pPr>
            <a:endParaRPr lang="sv-SE" sz="2000" b="1"/>
          </a:p>
          <a:p>
            <a:pPr>
              <a:lnSpc>
                <a:spcPct val="80000"/>
              </a:lnSpc>
            </a:pPr>
            <a:r>
              <a:rPr lang="sv-SE" sz="2000" b="1"/>
              <a:t>1).</a:t>
            </a:r>
            <a:r>
              <a:rPr lang="sv-SE" sz="2000"/>
              <a:t> Obat dilarutkan  ke dalam salah satu zat pembawa yang  mengandung  salah satu zat pengawet, dijernihkan dengan cara penyaringan, masukkan ke dalam wadah, tutup wadah dan sterilkan menggunakan autoklaf pada suhu 115-116</a:t>
            </a:r>
            <a:r>
              <a:rPr lang="sv-SE" sz="2000" baseline="30000"/>
              <a:t>o</a:t>
            </a:r>
            <a:r>
              <a:rPr lang="sv-SE" sz="2000"/>
              <a:t>C selama 30 menit.</a:t>
            </a:r>
            <a:endParaRPr lang="sv-SE" sz="2000" b="1"/>
          </a:p>
          <a:p>
            <a:pPr>
              <a:lnSpc>
                <a:spcPct val="80000"/>
              </a:lnSpc>
            </a:pPr>
            <a:endParaRPr lang="sv-SE" sz="2000" b="1"/>
          </a:p>
          <a:p>
            <a:pPr>
              <a:lnSpc>
                <a:spcPct val="80000"/>
              </a:lnSpc>
            </a:pPr>
            <a:r>
              <a:rPr lang="sv-SE" sz="2000" b="1"/>
              <a:t>2). </a:t>
            </a:r>
            <a:r>
              <a:rPr lang="sv-SE" sz="2000"/>
              <a:t>Obat dilarutkan dalam cairan  pembawa beriar yang  mengandung salah satu zat  pengawet dan sterilkan  menggunakan  bakteri filter, masukkan  kedalam  wadah secara tehnik aseptis dan tutup rapat.</a:t>
            </a:r>
            <a:endParaRPr lang="sv-SE" sz="2000" b="1"/>
          </a:p>
          <a:p>
            <a:pPr>
              <a:lnSpc>
                <a:spcPct val="80000"/>
              </a:lnSpc>
            </a:pPr>
            <a:endParaRPr lang="sv-SE" sz="2000" b="1"/>
          </a:p>
          <a:p>
            <a:pPr>
              <a:lnSpc>
                <a:spcPct val="80000"/>
              </a:lnSpc>
            </a:pPr>
            <a:r>
              <a:rPr lang="sv-SE" sz="2000" b="1"/>
              <a:t>3).</a:t>
            </a:r>
            <a:r>
              <a:rPr lang="sv-SE" sz="2000"/>
              <a:t> Obat dilarutkan  kedalam cairan  pembawa  berair  yang  mengandung salah satu  zat pengawet, dijernihkan  dengan cara penyaringan, masukkan  ke dalam wadah, tutu rapat dan sterilkan dengan  penambahan bakterisid, dipanaskan  pada suhu 98 – 100</a:t>
            </a:r>
            <a:r>
              <a:rPr lang="sv-SE" sz="2000" baseline="30000"/>
              <a:t>o</a:t>
            </a:r>
            <a:r>
              <a:rPr lang="sv-SE" sz="2000"/>
              <a:t>C selama 30  menit.</a:t>
            </a:r>
            <a:endParaRPr lang="en-US" sz="2000"/>
          </a:p>
        </p:txBody>
      </p:sp>
    </p:spTree>
    <p:extLst>
      <p:ext uri="{BB962C8B-B14F-4D97-AF65-F5344CB8AC3E}">
        <p14:creationId xmlns:p14="http://schemas.microsoft.com/office/powerpoint/2010/main" val="1415624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1738</TotalTime>
  <Words>1059</Words>
  <Application>Microsoft Macintosh PowerPoint</Application>
  <PresentationFormat>On-screen Show (4:3)</PresentationFormat>
  <Paragraphs>120</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Arial</vt:lpstr>
      <vt:lpstr>Tahoma</vt:lpstr>
      <vt:lpstr>Wingdings</vt:lpstr>
      <vt:lpstr>Template PPT UEU Pertemuan 1 - Copy 1</vt:lpstr>
      <vt:lpstr>PowerPoint Presentation</vt:lpstr>
      <vt:lpstr>KEMAMPUAN AKHIR YANG DIHARAPKAN</vt:lpstr>
      <vt:lpstr>Guttae (drop)</vt:lpstr>
      <vt:lpstr>PowerPoint Presentation</vt:lpstr>
      <vt:lpstr>Collyrium</vt:lpstr>
      <vt:lpstr>Guttae ophthalmicae</vt:lpstr>
      <vt:lpstr>Hal-hal yang diperhatikan pada pembuatan obat tetes mata :</vt:lpstr>
      <vt:lpstr>PowerPoint Presentation</vt:lpstr>
      <vt:lpstr>Cara pembuatan obat tetes mata</vt:lpstr>
      <vt:lpstr>Gargarisma (Gargle)</vt:lpstr>
      <vt:lpstr>Litus Oris</vt:lpstr>
      <vt:lpstr>Guttae Nasales</vt:lpstr>
      <vt:lpstr>Inhalationes</vt:lpstr>
      <vt:lpstr>Epithema/Obat Kompres</vt:lpstr>
      <vt:lpstr>Sirop</vt:lpstr>
      <vt:lpstr>Sirop</vt:lpstr>
      <vt:lpstr>PowerPoint Presentation</vt:lpstr>
      <vt:lpstr>Pustaka</vt:lpstr>
    </vt:vector>
  </TitlesOfParts>
  <Company>signDesign Communications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Microsoft Office User</cp:lastModifiedBy>
  <cp:revision>239</cp:revision>
  <dcterms:created xsi:type="dcterms:W3CDTF">2010-08-24T06:47:44Z</dcterms:created>
  <dcterms:modified xsi:type="dcterms:W3CDTF">2019-05-20T07:39:04Z</dcterms:modified>
</cp:coreProperties>
</file>