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16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 autoAdjust="0"/>
    <p:restoredTop sz="92966" autoAdjust="0"/>
  </p:normalViewPr>
  <p:slideViewPr>
    <p:cSldViewPr showGuides="1">
      <p:cViewPr varScale="1">
        <p:scale>
          <a:sx n="100" d="100"/>
          <a:sy n="100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D9754F7D-CCAD-6646-ACB9-F299D0AB23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5B6C97E-5C0A-3E4B-B9DD-4D0D4AAB28F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3080B-2D72-6149-A8A0-2F4194617D35}" type="datetimeFigureOut">
              <a:rPr lang="id-ID"/>
              <a:pPr>
                <a:defRPr/>
              </a:pPr>
              <a:t>20/05/19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9A889461-E46E-584D-B753-1FACD98D15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016BBA6A-5326-DD40-9CC6-C209D9DF2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1D5FE7B-B85C-6C4C-9B32-3CDA05CD40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3EA5086-51D0-5E4E-8156-1477ACAE1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D121EB-F6FE-2047-8B90-8A7955238C4C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415841F9-FADF-874D-88CA-759FF5E7F3B9}" type="slidenum">
              <a:rPr lang="en-US" altLang="x-none">
                <a:latin typeface="Times New Roman" charset="0"/>
              </a:rPr>
              <a:pPr algn="r"/>
              <a:t>2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294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83CD78A5-1EF3-6645-9C2B-5471FEA71B0C}" type="slidenum">
              <a:rPr lang="en-US" altLang="x-none">
                <a:latin typeface="Times New Roman" charset="0"/>
              </a:rPr>
              <a:pPr algn="r"/>
              <a:t>14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649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F43C4AD7-BAB0-CA4D-8CF7-55F43C196AD1}" type="slidenum">
              <a:rPr lang="en-US" altLang="x-none">
                <a:latin typeface="Times New Roman" charset="0"/>
              </a:rPr>
              <a:pPr algn="r"/>
              <a:t>15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01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B2B71541-D786-FE4E-AD7F-6E75C8D0E516}" type="slidenum">
              <a:rPr lang="en-US" altLang="x-none">
                <a:latin typeface="Times New Roman" charset="0"/>
              </a:rPr>
              <a:pPr algn="r"/>
              <a:t>16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09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F46B1B3E-03B8-AA42-B0F0-6E92C66601C5}" type="slidenum">
              <a:rPr lang="en-US" altLang="x-none">
                <a:latin typeface="Times New Roman" charset="0"/>
              </a:rPr>
              <a:pPr algn="r"/>
              <a:t>17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5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AA625058-5ED7-194D-96D0-74FFB562DCC9}" type="slidenum">
              <a:rPr lang="en-US" altLang="x-none">
                <a:latin typeface="Times New Roman" charset="0"/>
              </a:rPr>
              <a:pPr algn="r"/>
              <a:t>19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49288" y="836613"/>
            <a:ext cx="5564187" cy="417353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864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26FEA897-CFD7-8E40-B8D6-5A16FF1C391B}" type="slidenum">
              <a:rPr lang="en-US" altLang="x-none">
                <a:latin typeface="Times New Roman" charset="0"/>
              </a:rPr>
              <a:pPr algn="r"/>
              <a:t>20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552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CF19C308-3C54-D449-8C78-9B1DA717C6FF}" type="slidenum">
              <a:rPr lang="en-US" altLang="x-none">
                <a:latin typeface="Times New Roman" charset="0"/>
              </a:rPr>
              <a:pPr algn="r"/>
              <a:t>21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58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CFBA0A4D-F864-EE4F-BA83-34D569393F29}" type="slidenum">
              <a:rPr lang="en-US" altLang="x-none">
                <a:latin typeface="Times New Roman" charset="0"/>
              </a:rPr>
              <a:pPr algn="r"/>
              <a:t>3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4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91491796-77DB-9949-A072-6DAF5518F0B5}" type="slidenum">
              <a:rPr lang="en-US" altLang="x-none">
                <a:latin typeface="Times New Roman" charset="0"/>
              </a:rPr>
              <a:pPr algn="r"/>
              <a:t>4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649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D2BDA73B-DE0E-7D48-8A51-18A2671FA656}" type="slidenum">
              <a:rPr lang="en-US" altLang="x-none">
                <a:latin typeface="Times New Roman" charset="0"/>
              </a:rPr>
              <a:pPr algn="r"/>
              <a:t>5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242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672ACFAA-DCDB-0D4C-BA90-79759DD6194D}" type="slidenum">
              <a:rPr lang="en-US" altLang="x-none">
                <a:latin typeface="Times New Roman" charset="0"/>
              </a:rPr>
              <a:pPr algn="r"/>
              <a:t>6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075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57CE3970-7B35-5646-8A12-01E1244B7290}" type="slidenum">
              <a:rPr lang="en-US" altLang="x-none">
                <a:latin typeface="Times New Roman" charset="0"/>
              </a:rPr>
              <a:pPr algn="r"/>
              <a:t>7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51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815AFD9E-BA5E-5E47-8529-7498E8AD8CF2}" type="slidenum">
              <a:rPr lang="en-US" altLang="x-none">
                <a:latin typeface="Times New Roman" charset="0"/>
              </a:rPr>
              <a:pPr algn="r"/>
              <a:t>8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8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16D2FB20-DB19-0749-B707-EA4910A3360D}" type="slidenum">
              <a:rPr lang="en-US" altLang="x-none">
                <a:latin typeface="Times New Roman" charset="0"/>
              </a:rPr>
              <a:pPr algn="r"/>
              <a:t>9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23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>
                <a:latin typeface="Times New Roman" charset="0"/>
              </a:rPr>
              <a:t>Teknologi &amp; Formulasi Sediaan Cair</a:t>
            </a:r>
          </a:p>
        </p:txBody>
      </p:sp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950913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1388DFE4-E20E-6142-BEE6-8AA9BEA66C4F}" type="slidenum">
              <a:rPr lang="en-US" altLang="x-none">
                <a:latin typeface="Times New Roman" charset="0"/>
              </a:rPr>
              <a:pPr algn="r"/>
              <a:t>10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50875" y="836613"/>
            <a:ext cx="5562600" cy="4173537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6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F2B4E0-4486-8C43-AF58-924A5E22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6D16812-0C94-F44E-BF59-107C25526859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909EE2-AB2C-BD43-94CD-498DB8F7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42ABD8-EAEE-524F-94B5-2C43A46E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22F8FC-025D-D74A-B723-C5183F13B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17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86C0AB-31D3-0B4C-8AE8-E45CF8C0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619347E-686D-FD46-819A-DAA95C30419E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2DAE94-2F91-A849-A8AE-FFBE5E38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D5C2E2-892B-8A45-A9E2-A65C6E73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CEA0E5D-1DAF-984A-AFAC-861D9BE3C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84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156DB0-4FF7-264F-A11D-B1FA3FA8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BCB3DC4-18C9-764B-9462-5F3277F92E0F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71F884-664C-4D4E-B550-3F7A18B7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D1CC2F-E92D-1341-A9BA-5A0A1D06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FFD98DC-E3BB-AA4B-BF79-DDF45E2BE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56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(c) bambang.priyambodo@yahoo.co.id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9762E-A5E9-DE4B-A5ED-72D22BC73B1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17415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551BFA-170C-E348-A10C-8525E30C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28A239-BF97-F944-A41A-540742C74841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C87C36-29DF-214F-941F-64FD1CC8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0E2528-4A77-D940-B3F2-BB85B830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26B55CF-566C-C144-BDD5-055F6AE44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0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94E512-01E5-1E48-ACA8-C39301A5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DAF0BAB-2F3B-324A-BBD1-FBDFAAC098F7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F40858-BA16-8F46-B29D-33F585BE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3836AB-776B-A74B-8FFF-6C6C380B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F122098-E2DD-4B42-822E-D057982E2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6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C20AB539-34E8-C04D-96C7-0FB4B84A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D41D2B0-93D2-964C-8F36-C01294907FF9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C1807BA-66C4-EF49-9045-AE88073D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581FE82-92D0-5149-B5C0-1C420BCC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6074996-FC55-D346-B435-2856E4884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67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E6587BEA-833C-2D4D-B1D9-E40F3935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F27B7F-0650-264E-B3A8-17D3997F0C51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E0C89BCA-1316-9F48-BB34-66A082E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88296241-B63B-BE49-BD98-ACE4E4D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1313F7E-1307-6746-9EC8-8219D26A4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05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B273C68E-7924-154E-A68C-CD39E1D8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3283F2F-EB94-9D4E-B004-362D91131CD6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354E30A6-0BD2-F449-9691-2FD9279E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1EDFE178-0DFD-414F-83FE-5850EC6E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2572BEC-699F-8948-83A4-BD1B88F65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71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212FC8DC-BEEA-AA4D-93FD-4D6D8DCC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534B8EA-F17B-DB42-8E01-155F038B8132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A2AAD2E4-21C9-3649-9A78-D29B6D9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125E6B47-85E6-4D4E-A445-CA9EDFC6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1C91C1-A625-BB45-A52D-000D09846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25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94AC34B-507E-5947-B2D3-958A2C1A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06E991-3B1E-9F48-AABC-AA6EB683D37A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6F8DD1D-C163-1A45-BBE7-5D7F56CD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2298AE7-26D3-1D4A-B916-0AE1ADE0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1622BEA-A668-7349-9676-70FBDBAC1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7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1DBE61F-B044-8848-8287-FE203674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3E12B7-B1B9-0F44-89BA-A2D403253C11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EC06131-7502-BF42-8CE1-4615396A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9024CB2-657B-0443-9EBB-9423A6AB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B4CE02-E992-9C4A-8A0C-1CE03BFBC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="" xmlns:a16="http://schemas.microsoft.com/office/drawing/2014/main" id="{6DE23F86-E41F-C341-AA4F-00B42BBCA6F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>
            <a:extLst>
              <a:ext uri="{FF2B5EF4-FFF2-40B4-BE49-F238E27FC236}">
                <a16:creationId xmlns="" xmlns:a16="http://schemas.microsoft.com/office/drawing/2014/main" id="{58ABF55E-F0E8-E04B-9141-97D01CDDA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>
            <a:extLst>
              <a:ext uri="{FF2B5EF4-FFF2-40B4-BE49-F238E27FC236}">
                <a16:creationId xmlns="" xmlns:a16="http://schemas.microsoft.com/office/drawing/2014/main" id="{9037CCDC-4C1C-FB40-B7A8-6CABDBBC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</a:rPr>
              <a:t>PERTEMUAN  </a:t>
            </a:r>
            <a:r>
              <a:rPr lang="en-US" altLang="en-US" sz="2000" b="1" dirty="0" err="1">
                <a:solidFill>
                  <a:schemeClr val="bg1"/>
                </a:solidFill>
              </a:rPr>
              <a:t>ke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13</a:t>
            </a:r>
            <a:endParaRPr lang="en-US" altLang="en-US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 err="1" smtClean="0">
                <a:solidFill>
                  <a:schemeClr val="bg1"/>
                </a:solidFill>
              </a:rPr>
              <a:t>Suspensi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Dra </a:t>
            </a:r>
            <a:r>
              <a:rPr lang="en-US" altLang="en-US" sz="2000" b="1" dirty="0" err="1">
                <a:solidFill>
                  <a:schemeClr val="bg1"/>
                </a:solidFill>
              </a:rPr>
              <a:t>Ratih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Dyah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Pertiwi,M.Farm,Apt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NAMA PRODI :FARMASI</a:t>
            </a:r>
          </a:p>
          <a:p>
            <a:pPr algn="ctr" eaLnBrk="1" hangingPunct="1"/>
            <a:r>
              <a:rPr lang="en-US" alt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E9E03768-81F2-E149-8837-019737A3FF2B}" type="slidenum">
              <a:rPr lang="en-US" altLang="x-none">
                <a:latin typeface="Arial Black" charset="0"/>
              </a:rPr>
              <a:pPr algn="r"/>
              <a:t>10</a:t>
            </a:fld>
            <a:endParaRPr lang="en-US" altLang="x-none">
              <a:latin typeface="Arial Black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00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6000">
                <a:latin typeface="Monotype Corsiva" charset="0"/>
              </a:rPr>
              <a:t>Sirup</a:t>
            </a:r>
          </a:p>
        </p:txBody>
      </p:sp>
      <p:sp>
        <p:nvSpPr>
          <p:cNvPr id="831492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346075" indent="-34607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charset="2"/>
              <a:buChar char="q"/>
            </a:pPr>
            <a:endParaRPr lang="x-none" altLang="x-none" sz="2000">
              <a:latin typeface="Book Antiqua" charset="0"/>
            </a:endParaRPr>
          </a:p>
        </p:txBody>
      </p:sp>
      <p:sp>
        <p:nvSpPr>
          <p:cNvPr id="831494" name="Text Box 6"/>
          <p:cNvSpPr txBox="1">
            <a:spLocks noChangeArrowheads="1"/>
          </p:cNvSpPr>
          <p:nvPr/>
        </p:nvSpPr>
        <p:spPr bwMode="auto">
          <a:xfrm>
            <a:off x="304800" y="1295400"/>
            <a:ext cx="85344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401638" indent="-401638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en-US" altLang="x-none" sz="2400">
                <a:latin typeface="Book Antiqua" charset="0"/>
              </a:rPr>
              <a:t>Sirup adalah larutan oral yang mengandung sukrosa atau gula lain kadar tinggi, kecuali dinyatakan lain maka kadar gula tidak kurang dari 50,0% dan tidak lebih dari 66,0% </a:t>
            </a:r>
          </a:p>
          <a:p>
            <a:pPr algn="l" eaLnBrk="1" hangingPunct="1">
              <a:spcBef>
                <a:spcPct val="5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en-US" altLang="x-none" sz="2400">
                <a:latin typeface="Book Antiqua" charset="0"/>
              </a:rPr>
              <a:t>Bentuk sediaan sirup, telah dikenal sebagai bentuk sediaan obat sejak masa Arab kuno yang dikenalkan oleh </a:t>
            </a:r>
            <a:r>
              <a:rPr lang="en-US" altLang="x-none" sz="2400" b="1">
                <a:latin typeface="Book Antiqua" charset="0"/>
              </a:rPr>
              <a:t>Avicenna</a:t>
            </a:r>
            <a:r>
              <a:rPr lang="en-US" altLang="x-none" sz="2400">
                <a:latin typeface="Book Antiqua" charset="0"/>
              </a:rPr>
              <a:t> (</a:t>
            </a:r>
            <a:r>
              <a:rPr lang="en-US" altLang="x-none" sz="2400" b="1">
                <a:latin typeface="Book Antiqua" charset="0"/>
              </a:rPr>
              <a:t>Ali Ibn Sina</a:t>
            </a:r>
            <a:r>
              <a:rPr lang="en-US" altLang="x-none" sz="2400">
                <a:latin typeface="Book Antiqua" charset="0"/>
              </a:rPr>
              <a:t>), ahli farmasi  berkebangsaan Arab. Nama “sirup”, diduga berasal dari kata “Sirab” (bahasa Arab) yang artinya adalah sari pati gula.</a:t>
            </a:r>
          </a:p>
          <a:p>
            <a:pPr algn="l" eaLnBrk="1" hangingPunct="1">
              <a:spcBef>
                <a:spcPct val="5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en-US" altLang="x-none" sz="2400">
                <a:latin typeface="Book Antiqua" charset="0"/>
              </a:rPr>
              <a:t>Berdasarkan fungsinya, sirup dapat dikelompokkan menjadi 2 golongan, yaitu  </a:t>
            </a:r>
            <a:r>
              <a:rPr lang="en-US" altLang="x-none" sz="2400" i="1">
                <a:latin typeface="Book Antiqua" charset="0"/>
              </a:rPr>
              <a:t>medicated syrup</a:t>
            </a:r>
            <a:r>
              <a:rPr lang="en-US" altLang="x-none" sz="2400">
                <a:latin typeface="Book Antiqua" charset="0"/>
              </a:rPr>
              <a:t>  dan  </a:t>
            </a:r>
            <a:r>
              <a:rPr lang="en-US" altLang="x-none" sz="2400" i="1">
                <a:latin typeface="Book Antiqua" charset="0"/>
              </a:rPr>
              <a:t>flavored syrup</a:t>
            </a:r>
            <a:r>
              <a:rPr lang="en-US" altLang="x-none" sz="2400">
                <a:latin typeface="Book Antiqua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2568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1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1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1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1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492" grpId="0" autoUpdateAnimBg="0"/>
      <p:bldP spid="8314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097E702F-903D-F44C-AEFF-68B93464E3EF}" type="slidenum">
              <a:rPr lang="en-US" altLang="x-none">
                <a:latin typeface="Arial Black" charset="0"/>
              </a:rPr>
              <a:pPr algn="r"/>
              <a:t>11</a:t>
            </a:fld>
            <a:endParaRPr lang="en-US" altLang="x-none">
              <a:latin typeface="Arial Black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altLang="x-none" sz="6000">
                <a:latin typeface="Monotype Corsiva" charset="0"/>
              </a:rPr>
              <a:t>Eliksir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400">
                <a:latin typeface="Book Antiqua" charset="0"/>
              </a:rPr>
              <a:t>Sediaan cair berupa larutan dengan bau dan rasa yang enak, mengandung selain obat juga zat tambahan seperti gula atau zat pemanis lain.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400">
                <a:latin typeface="Book Antiqua" charset="0"/>
              </a:rPr>
              <a:t>Dibandingkan dengan sirup: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kurang manis dan kurang kental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lebih mudah dalam pembuatan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Lebih stabil.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400">
                <a:latin typeface="Book Antiqua" charset="0"/>
              </a:rPr>
              <a:t>Pelarut utama : etanol dengan maksud untuk mempertinggi kelarutan obat. Kadar etanol:  5 - 10%.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400">
                <a:latin typeface="Book Antiqua" charset="0"/>
              </a:rPr>
              <a:t>Pemanis yang digunakan antara lain : gula atau sirup gula, sorbitol,gliserin dan sakarin.</a:t>
            </a:r>
          </a:p>
        </p:txBody>
      </p:sp>
    </p:spTree>
    <p:extLst>
      <p:ext uri="{BB962C8B-B14F-4D97-AF65-F5344CB8AC3E}">
        <p14:creationId xmlns:p14="http://schemas.microsoft.com/office/powerpoint/2010/main" val="1427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C062A145-E3C2-D94E-8104-9E371522D975}" type="slidenum">
              <a:rPr lang="en-US" altLang="x-none">
                <a:latin typeface="Arial Black" charset="0"/>
              </a:rPr>
              <a:pPr algn="r"/>
              <a:t>12</a:t>
            </a:fld>
            <a:endParaRPr lang="en-US" altLang="x-none">
              <a:latin typeface="Arial Black" charset="0"/>
            </a:endParaRPr>
          </a:p>
        </p:txBody>
      </p:sp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3665538" y="249238"/>
            <a:ext cx="1812925" cy="644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endParaRPr lang="x-none" altLang="x-none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4572000" y="942975"/>
            <a:ext cx="0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546225" y="6248400"/>
            <a:ext cx="6003925" cy="38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2000" b="1">
                <a:latin typeface="Times New Roman" charset="0"/>
              </a:rPr>
              <a:t>Alur Proses Pembuatan Syrup</a:t>
            </a: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665538" y="5019675"/>
            <a:ext cx="1812925" cy="746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endParaRPr lang="x-none" altLang="x-none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56038" y="5218113"/>
            <a:ext cx="14319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Gudang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Obat Jadi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760788" y="447675"/>
            <a:ext cx="162242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 b="1">
                <a:latin typeface="Times New Roman" charset="0"/>
              </a:rPr>
              <a:t>Penimbangan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287713" y="1289050"/>
            <a:ext cx="2568575" cy="280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Pencampuran  (</a:t>
            </a:r>
            <a:r>
              <a:rPr lang="en-US" altLang="x-none" sz="1300" i="1">
                <a:latin typeface="Times New Roman" charset="0"/>
              </a:rPr>
              <a:t>mixing</a:t>
            </a:r>
            <a:r>
              <a:rPr lang="en-US" altLang="x-none" sz="1300">
                <a:latin typeface="Times New Roman" charset="0"/>
              </a:rPr>
              <a:t>)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405188" y="2733675"/>
            <a:ext cx="2333625" cy="47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Pengisian dan Penutupan botol (</a:t>
            </a:r>
            <a:r>
              <a:rPr lang="en-US" altLang="x-none" sz="1300" i="1">
                <a:latin typeface="Times New Roman" charset="0"/>
              </a:rPr>
              <a:t>filling &amp; cropping</a:t>
            </a:r>
            <a:r>
              <a:rPr lang="en-US" altLang="x-none" sz="1300">
                <a:latin typeface="Times New Roman" charset="0"/>
              </a:rPr>
              <a:t>)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260725" y="4273550"/>
            <a:ext cx="2622550" cy="280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Pengemasan sekunder</a:t>
            </a: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4572000" y="3962400"/>
            <a:ext cx="0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572000" y="4570413"/>
            <a:ext cx="0" cy="398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6588125" y="1916113"/>
            <a:ext cx="1619250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400" u="sng">
                <a:latin typeface="Times New Roman" charset="0"/>
              </a:rPr>
              <a:t>Cek IPC :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Organoleptis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Kadar Zat Aktif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pH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BJ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Viskositas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659563" y="4365625"/>
            <a:ext cx="1619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400" u="sng">
                <a:latin typeface="Times New Roman" charset="0"/>
              </a:rPr>
              <a:t>Cek IPC :</a:t>
            </a:r>
            <a:endParaRPr lang="en-US" altLang="x-none" sz="1400">
              <a:latin typeface="Times New Roman" charset="0"/>
            </a:endParaRP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Penampilan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Kelengkapan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Penandaan</a:t>
            </a:r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5905500" y="4371975"/>
            <a:ext cx="4762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4572000" y="4422775"/>
            <a:ext cx="1905000" cy="2968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827088" y="2781300"/>
            <a:ext cx="1512887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400" u="sng">
                <a:latin typeface="Times New Roman" charset="0"/>
              </a:rPr>
              <a:t>Cek IPC :</a:t>
            </a:r>
            <a:endParaRPr lang="en-US" altLang="x-none" sz="1400">
              <a:latin typeface="Times New Roman" charset="0"/>
            </a:endParaRP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Penampilan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Kebocoran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Volume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endParaRPr lang="en-US" altLang="x-none" sz="1400">
              <a:latin typeface="Times New Roman" charset="0"/>
            </a:endParaRPr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V="1">
            <a:off x="2051050" y="2981325"/>
            <a:ext cx="806450" cy="158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4572000" y="1739900"/>
            <a:ext cx="0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4572000" y="2513013"/>
            <a:ext cx="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3306763" y="1981200"/>
            <a:ext cx="2570162" cy="481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Penyaringan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(</a:t>
            </a:r>
            <a:r>
              <a:rPr lang="en-US" altLang="x-none" sz="1300" i="1">
                <a:latin typeface="Times New Roman" charset="0"/>
              </a:rPr>
              <a:t>filtrasi</a:t>
            </a:r>
            <a:r>
              <a:rPr lang="en-US" altLang="x-none" sz="1300">
                <a:latin typeface="Times New Roman" charset="0"/>
              </a:rPr>
              <a:t>) 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3287713" y="3627438"/>
            <a:ext cx="2568575" cy="28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 i="1">
                <a:latin typeface="Times New Roman" charset="0"/>
              </a:rPr>
              <a:t>Labelling</a:t>
            </a:r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4572000" y="3305175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6804025" y="3429000"/>
            <a:ext cx="1619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400" u="sng">
                <a:latin typeface="Times New Roman" charset="0"/>
              </a:rPr>
              <a:t>Cek IPC :</a:t>
            </a:r>
            <a:endParaRPr lang="en-US" altLang="x-none" sz="1400">
              <a:latin typeface="Times New Roman" charset="0"/>
            </a:endParaRP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Penampilan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Kelengkapan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Penandaan</a:t>
            </a: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H="1">
            <a:off x="6000750" y="3727450"/>
            <a:ext cx="4762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 flipH="1">
            <a:off x="4953000" y="2535238"/>
            <a:ext cx="13335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5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6F796AA0-BAE2-4644-9CDD-BF5F04651D92}" type="slidenum">
              <a:rPr lang="en-US" altLang="x-none">
                <a:latin typeface="Arial Black" charset="0"/>
              </a:rPr>
              <a:pPr algn="r"/>
              <a:t>13</a:t>
            </a:fld>
            <a:endParaRPr lang="en-US" altLang="x-none">
              <a:latin typeface="Arial Black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altLang="x-none">
                <a:latin typeface="Monotype Corsiva" charset="0"/>
              </a:rPr>
              <a:t>Hal-hal yg Perlu diperhatikan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Pemilihan bahan baku, termasuk air (purified water) yang digunakan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Kebersihan wadah dan alat/mesin produksi yang digunakan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Kharakteristik bahan baku, baik secara kimiawi maupun secara fisik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Prosedur pencampuran (harus memperhatikan derajat kelarutan)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Kecepatan pengadukan/pencampuran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Penyaringan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Pengisian ke dalam wadah (botol)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charset="2"/>
              <a:buNone/>
            </a:pPr>
            <a:endParaRPr lang="en-US" altLang="x-none" sz="2000">
              <a:latin typeface="Book Antiqua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charset="2"/>
              <a:buNone/>
            </a:pPr>
            <a:r>
              <a:rPr lang="en-US" altLang="x-none" sz="2000">
                <a:latin typeface="Book Antiqua" charset="0"/>
              </a:rPr>
              <a:t>HAL PENTING LAINNYA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Suhu Larutan (jangan gunakan air mendidih, suhu 50 – 70</a:t>
            </a:r>
            <a:r>
              <a:rPr lang="en-US" altLang="x-none" sz="2000" baseline="30000">
                <a:latin typeface="Book Antiqua" charset="0"/>
              </a:rPr>
              <a:t>o</a:t>
            </a:r>
            <a:r>
              <a:rPr lang="en-US" altLang="x-none" sz="2000">
                <a:latin typeface="Book Antiqua" charset="0"/>
              </a:rPr>
              <a:t>C)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x-none" sz="2000">
                <a:latin typeface="Book Antiqua" charset="0"/>
              </a:rPr>
              <a:t>Pencampuran bahan-bahan mudah menguap (pada suhu kamar, maks. 30</a:t>
            </a:r>
            <a:r>
              <a:rPr lang="en-US" altLang="x-none" sz="2000" baseline="30000">
                <a:latin typeface="Book Antiqua" charset="0"/>
              </a:rPr>
              <a:t>o</a:t>
            </a:r>
            <a:r>
              <a:rPr lang="en-US" altLang="x-none" sz="2000">
                <a:latin typeface="Book Antiqua" charset="0"/>
              </a:rPr>
              <a:t>C)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charset="2"/>
              <a:buNone/>
            </a:pPr>
            <a:endParaRPr lang="en-US" altLang="x-none" sz="20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29C6C547-83C1-4144-93A0-28740CE685A2}" type="slidenum">
              <a:rPr lang="en-US" altLang="x-none">
                <a:latin typeface="Arial Black" charset="0"/>
              </a:rPr>
              <a:pPr algn="r"/>
              <a:t>14</a:t>
            </a:fld>
            <a:endParaRPr lang="en-US" altLang="x-none">
              <a:latin typeface="Arial Black" charset="0"/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800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6000">
                <a:latin typeface="Monotype Corsiva" charset="0"/>
              </a:rPr>
              <a:t>Suspensi</a:t>
            </a:r>
          </a:p>
        </p:txBody>
      </p:sp>
      <p:sp>
        <p:nvSpPr>
          <p:cNvPr id="833540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346075" indent="-34607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charset="2"/>
              <a:buChar char="q"/>
            </a:pPr>
            <a:endParaRPr lang="x-none" altLang="x-none" sz="2000">
              <a:latin typeface="Book Antiqua" charset="0"/>
            </a:endParaRPr>
          </a:p>
        </p:txBody>
      </p:sp>
      <p:sp>
        <p:nvSpPr>
          <p:cNvPr id="833541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85344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401638" indent="-401638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1077913" indent="-4572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en-US" altLang="x-none" sz="2400">
                <a:latin typeface="Book Antiqua" charset="0"/>
              </a:rPr>
              <a:t>Suspensi adalah suatu bentuk sediaan yang mengandung bahan obat padat dalam bentuk halus dan tidak larut, terdispersi dalam cairan pembawa. </a:t>
            </a:r>
            <a:r>
              <a:rPr lang="nl-NL" altLang="x-none" sz="2400">
                <a:latin typeface="Book Antiqua" charset="0"/>
              </a:rPr>
              <a:t>Zat yang terdispersi harus halus dan tidak boleh cepat mengendap. Jika dikocok, perlahan-lahan endapan harus segera terdispersi kembali.</a:t>
            </a:r>
            <a:endParaRPr lang="en-US" altLang="x-none" sz="2400">
              <a:latin typeface="Book Antiqua" charset="0"/>
            </a:endParaRPr>
          </a:p>
          <a:p>
            <a:pPr algn="l" eaLnBrk="1" hangingPunct="1">
              <a:spcBef>
                <a:spcPct val="5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nl-NL" altLang="x-none" sz="2400">
                <a:latin typeface="Book Antiqua" charset="0"/>
              </a:rPr>
              <a:t>Suspensi merupakan sistem heterogen yang terdiri dari dua fase. </a:t>
            </a:r>
          </a:p>
          <a:p>
            <a:pPr lvl="1" algn="l" eaLnBrk="1" hangingPunct="1">
              <a:spcBef>
                <a:spcPct val="5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nl-NL" altLang="x-none" sz="2400">
                <a:latin typeface="Book Antiqua" charset="0"/>
              </a:rPr>
              <a:t>Fase kontinyu atau fase luar umumnya merupakan cairan atau semi padat,  dan </a:t>
            </a:r>
          </a:p>
          <a:p>
            <a:pPr lvl="1" algn="l" eaLnBrk="1" hangingPunct="1">
              <a:spcBef>
                <a:spcPct val="5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nl-NL" altLang="x-none" sz="2400">
                <a:latin typeface="Book Antiqua" charset="0"/>
              </a:rPr>
              <a:t>Fase terdispersi atau fase dalam terbuat dari partikel-partikel kecil yang pada dasarnya tidak larut, tetapi terdispersi seluruhnya dalam fase kontinyu.</a:t>
            </a:r>
            <a:r>
              <a:rPr lang="en-US" altLang="x-none" sz="2400">
                <a:latin typeface="Book Antiqua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59921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3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3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3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40" grpId="0" autoUpdateAnimBg="0"/>
      <p:bldP spid="83354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3533600D-C53B-0746-A043-5BD4B812830F}" type="slidenum">
              <a:rPr lang="en-US" altLang="x-none">
                <a:latin typeface="Arial Black" charset="0"/>
              </a:rPr>
              <a:pPr algn="r"/>
              <a:t>15</a:t>
            </a:fld>
            <a:endParaRPr lang="en-US" altLang="x-none">
              <a:latin typeface="Arial Black" charset="0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00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6000">
                <a:latin typeface="Monotype Corsiva" charset="0"/>
              </a:rPr>
              <a:t>Suspensi</a:t>
            </a:r>
          </a:p>
        </p:txBody>
      </p:sp>
      <p:sp>
        <p:nvSpPr>
          <p:cNvPr id="835588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346075" indent="-34607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charset="2"/>
              <a:buChar char="q"/>
            </a:pPr>
            <a:endParaRPr lang="x-none" altLang="x-none" sz="2000">
              <a:latin typeface="Book Antiqua" charset="0"/>
            </a:endParaRPr>
          </a:p>
        </p:txBody>
      </p:sp>
      <p:sp>
        <p:nvSpPr>
          <p:cNvPr id="835589" name="Text Box 5"/>
          <p:cNvSpPr txBox="1">
            <a:spLocks noChangeArrowheads="1"/>
          </p:cNvSpPr>
          <p:nvPr/>
        </p:nvSpPr>
        <p:spPr bwMode="auto">
          <a:xfrm>
            <a:off x="304800" y="1295400"/>
            <a:ext cx="85344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 defTabSz="623888">
              <a:tabLst>
                <a:tab pos="858838" algn="l"/>
              </a:tabLs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623888">
              <a:tabLst>
                <a:tab pos="858838" algn="l"/>
              </a:tabLs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623888">
              <a:tabLst>
                <a:tab pos="858838" algn="l"/>
              </a:tabLs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623888">
              <a:tabLst>
                <a:tab pos="858838" algn="l"/>
              </a:tabLs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623888">
              <a:tabLst>
                <a:tab pos="858838" algn="l"/>
              </a:tabLs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623888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623888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623888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623888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en-US" altLang="x-none" sz="2400">
                <a:latin typeface="Book Antiqua" charset="0"/>
              </a:rPr>
              <a:t>Tiga hal utama yang sangat penting dalam pembuatan bentuk sediaan suspensi, yaitu:</a:t>
            </a:r>
            <a:endParaRPr lang="nl-NL" altLang="x-none" sz="2400">
              <a:latin typeface="Book Antiqua" charset="0"/>
            </a:endParaRPr>
          </a:p>
          <a:p>
            <a:pPr algn="l"/>
            <a:r>
              <a:rPr lang="nl-NL" altLang="x-none" sz="2400">
                <a:latin typeface="Book Antiqua" charset="0"/>
              </a:rPr>
              <a:t>	1 . Memastikan bahwa partikel benar-benar terdispersi 	     dengan baik dalam cairan.</a:t>
            </a:r>
          </a:p>
          <a:p>
            <a:pPr algn="l"/>
            <a:r>
              <a:rPr lang="nl-NL" altLang="x-none" sz="2400">
                <a:latin typeface="Book Antiqua" charset="0"/>
              </a:rPr>
              <a:t>	2.  Meminimalkan pengendapan dari partikel yang 		     terdispersi.</a:t>
            </a:r>
          </a:p>
          <a:p>
            <a:pPr algn="l"/>
            <a:r>
              <a:rPr lang="nl-NL" altLang="x-none" sz="2400">
                <a:latin typeface="Book Antiqua" charset="0"/>
              </a:rPr>
              <a:t>	3.  Mencegah terjadinya “caking” dari partikel-partikel 	     ini ketika terjadi pengendapan. </a:t>
            </a:r>
          </a:p>
          <a:p>
            <a:pPr algn="l"/>
            <a:endParaRPr lang="en-US" altLang="x-none" sz="2400" i="1">
              <a:latin typeface="Book Antiqua" charset="0"/>
            </a:endParaRPr>
          </a:p>
          <a:p>
            <a:pPr algn="l"/>
            <a:r>
              <a:rPr lang="en-US" altLang="x-none" sz="2400" i="1">
                <a:latin typeface="Book Antiqua" charset="0"/>
              </a:rPr>
              <a:t>Caking </a:t>
            </a:r>
            <a:r>
              <a:rPr lang="en-US" altLang="x-none" sz="2400">
                <a:latin typeface="Book Antiqua" charset="0"/>
              </a:rPr>
              <a:t>adalah pembentukan sedimen (endapan) yang tidak dapat terdispersi kembali dalam suatu sistem suspensi. </a:t>
            </a:r>
          </a:p>
          <a:p>
            <a:pPr algn="l"/>
            <a:endParaRPr lang="en-US" altLang="x-none" sz="2400">
              <a:latin typeface="Book Antiqua" charset="0"/>
            </a:endParaRPr>
          </a:p>
          <a:p>
            <a:pPr algn="l"/>
            <a:r>
              <a:rPr lang="en-US" altLang="x-none" sz="2400">
                <a:latin typeface="Book Antiqua" charset="0"/>
              </a:rPr>
              <a:t>Penyebab utama terjadinya peristiwa caking adalah pembentukan jembatan kristal dan agregat tertutup (</a:t>
            </a:r>
            <a:r>
              <a:rPr lang="en-US" altLang="x-none" sz="2400" i="1">
                <a:latin typeface="Book Antiqua" charset="0"/>
              </a:rPr>
              <a:t>koagula</a:t>
            </a:r>
            <a:r>
              <a:rPr lang="en-US" altLang="x-none" sz="2400">
                <a:latin typeface="Book Antiqua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85157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5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588" grpId="0" autoUpdateAnimBg="0"/>
      <p:bldP spid="8355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D1E57FCE-926B-364C-8411-40230345F0D3}" type="slidenum">
              <a:rPr lang="en-US" altLang="x-none">
                <a:latin typeface="Arial Black" charset="0"/>
              </a:rPr>
              <a:pPr algn="r"/>
              <a:t>16</a:t>
            </a:fld>
            <a:endParaRPr lang="en-US" altLang="x-none">
              <a:latin typeface="Arial Black" charset="0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4400">
                <a:latin typeface="Monotype Corsiva" charset="0"/>
              </a:rPr>
              <a:t>Suspensi</a:t>
            </a:r>
          </a:p>
        </p:txBody>
      </p:sp>
      <p:sp>
        <p:nvSpPr>
          <p:cNvPr id="837636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346075" indent="-34607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charset="2"/>
              <a:buChar char="q"/>
            </a:pPr>
            <a:endParaRPr lang="x-none" altLang="x-none" sz="2000">
              <a:latin typeface="Book Antiqua" charset="0"/>
            </a:endParaRPr>
          </a:p>
        </p:txBody>
      </p:sp>
      <p:sp>
        <p:nvSpPr>
          <p:cNvPr id="837637" name="Text Box 5"/>
          <p:cNvSpPr txBox="1">
            <a:spLocks noChangeArrowheads="1"/>
          </p:cNvSpPr>
          <p:nvPr/>
        </p:nvSpPr>
        <p:spPr bwMode="auto">
          <a:xfrm>
            <a:off x="304800" y="1295400"/>
            <a:ext cx="8534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nl-NL" altLang="x-none" sz="2400">
                <a:latin typeface="Book Antiqua" charset="0"/>
              </a:rPr>
              <a:t>Faktor-faktor yang berpengaruh dalam proses pembuatan sediaan suspensi, antara lain adalah :</a:t>
            </a:r>
          </a:p>
          <a:p>
            <a:pPr algn="l"/>
            <a:r>
              <a:rPr lang="nl-NL" altLang="x-none" sz="2400">
                <a:latin typeface="Book Antiqua" charset="0"/>
              </a:rPr>
              <a:t>	1. Proses pembasahan, </a:t>
            </a:r>
          </a:p>
          <a:p>
            <a:pPr algn="l"/>
            <a:r>
              <a:rPr lang="nl-NL" altLang="x-none" sz="2400">
                <a:latin typeface="Book Antiqua" charset="0"/>
              </a:rPr>
              <a:t>	2. Interaksi antar partikel, </a:t>
            </a:r>
          </a:p>
          <a:p>
            <a:pPr algn="l"/>
            <a:r>
              <a:rPr lang="nl-NL" altLang="x-none" sz="2400">
                <a:latin typeface="Book Antiqua" charset="0"/>
              </a:rPr>
              <a:t>	3. Elektrokinetik, </a:t>
            </a:r>
          </a:p>
          <a:p>
            <a:pPr algn="l"/>
            <a:r>
              <a:rPr lang="nl-NL" altLang="x-none" sz="2400">
                <a:latin typeface="Book Antiqua" charset="0"/>
              </a:rPr>
              <a:t>	4. Agregasi, dan </a:t>
            </a:r>
          </a:p>
          <a:p>
            <a:pPr algn="l"/>
            <a:r>
              <a:rPr lang="nl-NL" altLang="x-none" sz="2400">
                <a:latin typeface="Book Antiqua" charset="0"/>
              </a:rPr>
              <a:t>	5. Laju sedimentasi. </a:t>
            </a:r>
          </a:p>
          <a:p>
            <a:pPr algn="l"/>
            <a:endParaRPr lang="nl-NL" altLang="x-none" sz="2400">
              <a:latin typeface="Book Antiqua" charset="0"/>
            </a:endParaRPr>
          </a:p>
        </p:txBody>
      </p:sp>
      <p:pic>
        <p:nvPicPr>
          <p:cNvPr id="46086" name="Picture 7" descr="i (3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0"/>
            <a:ext cx="22479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536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6" grpId="0" autoUpdateAnimBg="0"/>
      <p:bldP spid="83763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CAC5F7BF-C787-E244-A043-B2A7B631160D}" type="slidenum">
              <a:rPr lang="en-US" altLang="x-none">
                <a:latin typeface="Arial Black" charset="0"/>
              </a:rPr>
              <a:pPr algn="r"/>
              <a:t>17</a:t>
            </a:fld>
            <a:endParaRPr lang="en-US" altLang="x-none">
              <a:latin typeface="Arial Black" charset="0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4400">
                <a:latin typeface="Monotype Corsiva" charset="0"/>
              </a:rPr>
              <a:t>Proses Pembuatan Suspensi</a:t>
            </a:r>
          </a:p>
        </p:txBody>
      </p:sp>
      <p:sp>
        <p:nvSpPr>
          <p:cNvPr id="903172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346075" indent="-34607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charset="2"/>
              <a:buChar char="q"/>
            </a:pPr>
            <a:endParaRPr lang="x-none" altLang="x-none" sz="2000">
              <a:latin typeface="Book Antiqua" charset="0"/>
            </a:endParaRPr>
          </a:p>
        </p:txBody>
      </p:sp>
      <p:sp>
        <p:nvSpPr>
          <p:cNvPr id="903173" name="Text Box 5"/>
          <p:cNvSpPr txBox="1">
            <a:spLocks noChangeArrowheads="1"/>
          </p:cNvSpPr>
          <p:nvPr/>
        </p:nvSpPr>
        <p:spPr bwMode="auto">
          <a:xfrm>
            <a:off x="381000" y="990600"/>
            <a:ext cx="85344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457200" indent="-4572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/>
            <a:r>
              <a:rPr lang="nl-NL" altLang="x-none" sz="2000">
                <a:latin typeface="Book Antiqua" charset="0"/>
              </a:rPr>
              <a:t>Terdapat 3 metode dalam pembuatan Suspensi, yaitu :</a:t>
            </a:r>
          </a:p>
          <a:p>
            <a:pPr algn="l">
              <a:buFontTx/>
              <a:buAutoNum type="arabicPeriod"/>
            </a:pPr>
            <a:r>
              <a:rPr lang="nl-NL" altLang="x-none" sz="2000">
                <a:latin typeface="Book Antiqua" charset="0"/>
              </a:rPr>
              <a:t>Metode/Sistem Flokulasi</a:t>
            </a:r>
          </a:p>
          <a:p>
            <a:pPr algn="l"/>
            <a:r>
              <a:rPr lang="nl-NL" altLang="x-none" sz="2000">
                <a:latin typeface="Book Antiqua" charset="0"/>
              </a:rPr>
              <a:t>	Pada sistem ini, partikel obat ter-flokulasi dalam bentuk agregat bebas dalam ikatan yg lemah. Peristiwa sedimentasi cepat terjadi dan partikel mengendap sebagai flok (kumpulan partikel) serta mudah terdispersi kembali.</a:t>
            </a:r>
          </a:p>
          <a:p>
            <a:pPr algn="l"/>
            <a:r>
              <a:rPr lang="nl-NL" altLang="x-none" sz="2000">
                <a:latin typeface="Book Antiqua" charset="0"/>
              </a:rPr>
              <a:t>	Kurang disukai karena sedimentasi berlangsung secara cepat.</a:t>
            </a:r>
          </a:p>
          <a:p>
            <a:pPr algn="l"/>
            <a:endParaRPr lang="nl-NL" altLang="x-none" sz="2000">
              <a:latin typeface="Book Antiqua" charset="0"/>
            </a:endParaRPr>
          </a:p>
          <a:p>
            <a:pPr algn="l">
              <a:buFontTx/>
              <a:buAutoNum type="arabicPeriod" startAt="2"/>
            </a:pPr>
            <a:r>
              <a:rPr lang="nl-NL" altLang="x-none" sz="2000">
                <a:latin typeface="Book Antiqua" charset="0"/>
              </a:rPr>
              <a:t>Metode/Sistem Deflokulasi </a:t>
            </a:r>
          </a:p>
          <a:p>
            <a:pPr algn="l"/>
            <a:r>
              <a:rPr lang="nl-NL" altLang="x-none" sz="2000">
                <a:latin typeface="Book Antiqua" charset="0"/>
              </a:rPr>
              <a:t>	Pada sistem ini, partikel obat terdeflokulasi mengendap perlahan akhirnya membentuk “cake” yang keras dan sukar terdispersi kembali.</a:t>
            </a:r>
          </a:p>
          <a:p>
            <a:pPr algn="l"/>
            <a:endParaRPr lang="nl-NL" altLang="x-none" sz="2000">
              <a:latin typeface="Book Antiqua" charset="0"/>
            </a:endParaRPr>
          </a:p>
          <a:p>
            <a:pPr algn="l">
              <a:buFontTx/>
              <a:buAutoNum type="arabicPeriod" startAt="3"/>
            </a:pPr>
            <a:r>
              <a:rPr lang="nl-NL" altLang="x-none" sz="2000">
                <a:latin typeface="Book Antiqua" charset="0"/>
              </a:rPr>
              <a:t>Metode/Sistem Kombinasi</a:t>
            </a:r>
          </a:p>
          <a:p>
            <a:pPr algn="l"/>
            <a:r>
              <a:rPr lang="nl-NL" altLang="x-none" sz="2000">
                <a:latin typeface="Book Antiqua" charset="0"/>
              </a:rPr>
              <a:t>	Suspensi yg ideal adalah yg memiliki laju (kecepatan) sedimentasi yg kecil sehingga partikel tetap dalam bentuk dispersi yg rata dan apabila mengendap maka dapat dengan mudah terdispersi kembali.</a:t>
            </a:r>
          </a:p>
          <a:p>
            <a:pPr algn="l"/>
            <a:endParaRPr lang="nl-NL" altLang="x-none" sz="20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23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3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3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3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3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2" grpId="0" autoUpdateAnimBg="0"/>
      <p:bldP spid="90317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EA8CCFC2-DD96-3E4D-81DB-E64C468363BE}" type="slidenum">
              <a:rPr lang="en-US" altLang="x-none">
                <a:latin typeface="Arial Black" charset="0"/>
              </a:rPr>
              <a:pPr algn="r"/>
              <a:t>18</a:t>
            </a:fld>
            <a:endParaRPr lang="en-US" altLang="x-none">
              <a:latin typeface="Arial Black" charset="0"/>
            </a:endParaRPr>
          </a:p>
        </p:txBody>
      </p:sp>
      <p:sp>
        <p:nvSpPr>
          <p:cNvPr id="50178" name="Oval 2"/>
          <p:cNvSpPr>
            <a:spLocks noChangeArrowheads="1"/>
          </p:cNvSpPr>
          <p:nvPr/>
        </p:nvSpPr>
        <p:spPr bwMode="auto">
          <a:xfrm>
            <a:off x="3665538" y="249238"/>
            <a:ext cx="1812925" cy="644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endParaRPr lang="x-none" altLang="x-none"/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4572000" y="893763"/>
            <a:ext cx="0" cy="198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2286000" y="10922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2286000" y="1092200"/>
            <a:ext cx="0" cy="14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6858000" y="1092200"/>
            <a:ext cx="0" cy="14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524000" y="1239838"/>
            <a:ext cx="1809750" cy="28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Pelarutan gula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428750" y="1639888"/>
            <a:ext cx="1809750" cy="28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Penyaringan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2286000" y="1490663"/>
            <a:ext cx="0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570038" y="6210300"/>
            <a:ext cx="6003925" cy="38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2000" b="1">
                <a:latin typeface="Times New Roman" charset="0"/>
              </a:rPr>
              <a:t>Alur Proses Pembuatan Suspensi</a:t>
            </a:r>
          </a:p>
        </p:txBody>
      </p: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3665538" y="5367338"/>
            <a:ext cx="1812925" cy="646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endParaRPr lang="x-none" altLang="x-none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3856038" y="5516563"/>
            <a:ext cx="14319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Gudang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Obat Jadi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600200" y="838200"/>
            <a:ext cx="2952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x-none" sz="1400" b="1">
                <a:latin typeface="Times New Roman" charset="0"/>
              </a:rPr>
              <a:t>Pembuatan syrupus simplex  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029200" y="838200"/>
            <a:ext cx="2571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x-none" sz="1400" b="1">
                <a:latin typeface="Times New Roman" charset="0"/>
              </a:rPr>
              <a:t>Fase dispersi bahan aktif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715000" y="1289050"/>
            <a:ext cx="2381250" cy="280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Pencampuran bahan aktif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810250" y="1938338"/>
            <a:ext cx="2190750" cy="28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Penghalusan (</a:t>
            </a:r>
            <a:r>
              <a:rPr lang="en-US" altLang="x-none" sz="1300" i="1">
                <a:latin typeface="Times New Roman" charset="0"/>
              </a:rPr>
              <a:t>Colloid Mill</a:t>
            </a:r>
            <a:r>
              <a:rPr lang="en-US" altLang="x-none" sz="1300">
                <a:latin typeface="Times New Roman" charset="0"/>
              </a:rPr>
              <a:t>)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3760788" y="447675"/>
            <a:ext cx="162242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 b="1">
                <a:latin typeface="Times New Roman" charset="0"/>
              </a:rPr>
              <a:t>Penimbangan</a:t>
            </a:r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6858000" y="1689100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287713" y="3081338"/>
            <a:ext cx="2568575" cy="28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Pencampuran akhir</a:t>
            </a:r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>
            <a:off x="2286000" y="1889125"/>
            <a:ext cx="0" cy="134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6858000" y="2336800"/>
            <a:ext cx="0" cy="893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260725" y="4919663"/>
            <a:ext cx="2622550" cy="28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Pengemasan sekunder</a:t>
            </a:r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4572000" y="41751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>
            <a:off x="4572000" y="4670425"/>
            <a:ext cx="0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4572000" y="5168900"/>
            <a:ext cx="0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4572000" y="3305175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4079875" y="2362200"/>
            <a:ext cx="16192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400" u="sng">
                <a:latin typeface="Times New Roman" charset="0"/>
              </a:rPr>
              <a:t>Cek IPC 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400">
                <a:latin typeface="Times New Roman" charset="0"/>
              </a:rPr>
              <a:t>- ukuran partikel </a:t>
            </a:r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5429250" y="2486025"/>
            <a:ext cx="952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2381250" y="3776663"/>
            <a:ext cx="762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 flipH="1">
            <a:off x="4857750" y="3430588"/>
            <a:ext cx="21907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5905500" y="5019675"/>
            <a:ext cx="5715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4857750" y="5019675"/>
            <a:ext cx="1619250" cy="19843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>
            <a:off x="2381250" y="4471988"/>
            <a:ext cx="8572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0" name="Line 34"/>
          <p:cNvSpPr>
            <a:spLocks noChangeShapeType="1"/>
          </p:cNvSpPr>
          <p:nvPr/>
        </p:nvSpPr>
        <p:spPr bwMode="auto">
          <a:xfrm>
            <a:off x="2286000" y="3230563"/>
            <a:ext cx="95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1" name="Line 35"/>
          <p:cNvSpPr>
            <a:spLocks noChangeShapeType="1"/>
          </p:cNvSpPr>
          <p:nvPr/>
        </p:nvSpPr>
        <p:spPr bwMode="auto">
          <a:xfrm flipH="1">
            <a:off x="5905500" y="3230563"/>
            <a:ext cx="95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3405188" y="3578225"/>
            <a:ext cx="2333625" cy="47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>
                <a:latin typeface="Times New Roman" charset="0"/>
              </a:rPr>
              <a:t>Pengisian dan Penutupan botol (</a:t>
            </a:r>
            <a:r>
              <a:rPr lang="en-US" altLang="x-none" sz="1300" i="1">
                <a:latin typeface="Times New Roman" charset="0"/>
              </a:rPr>
              <a:t>filling &amp; cropping</a:t>
            </a:r>
            <a:r>
              <a:rPr lang="en-US" altLang="x-none" sz="1300">
                <a:latin typeface="Times New Roman" charset="0"/>
              </a:rPr>
              <a:t>)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3287713" y="4371975"/>
            <a:ext cx="2568575" cy="280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300" i="1">
                <a:latin typeface="Times New Roman" charset="0"/>
              </a:rPr>
              <a:t>Labelling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7048500" y="3127375"/>
            <a:ext cx="161925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400" u="sng">
                <a:latin typeface="Times New Roman" charset="0"/>
              </a:rPr>
              <a:t>Cek IPC :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Organoleptis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Kadar Zat Aktif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pH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BJ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Viskositas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971550" y="3141663"/>
            <a:ext cx="161925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400" u="sng">
                <a:latin typeface="Times New Roman" charset="0"/>
              </a:rPr>
              <a:t>Cek IPC :</a:t>
            </a:r>
            <a:endParaRPr lang="en-US" altLang="x-none" sz="1400">
              <a:latin typeface="Times New Roman" charset="0"/>
            </a:endParaRP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Penampilan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Kebocoran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Volume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endParaRPr lang="en-US" altLang="x-none" sz="1400">
              <a:latin typeface="Times New Roman" charset="0"/>
            </a:endParaRP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1047750" y="4273550"/>
            <a:ext cx="1619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400" u="sng">
                <a:latin typeface="Times New Roman" charset="0"/>
              </a:rPr>
              <a:t>Cek IPC :</a:t>
            </a:r>
            <a:endParaRPr lang="en-US" altLang="x-none" sz="1400">
              <a:latin typeface="Times New Roman" charset="0"/>
            </a:endParaRP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Penampilan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Kelengkapan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Penandaan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6572250" y="4919663"/>
            <a:ext cx="1619250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51" tIns="36926" rIns="73851" bIns="36926">
            <a:spAutoFit/>
          </a:bodyPr>
          <a:lstStyle>
            <a:lvl1pPr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 defTabSz="738188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defTabSz="738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x-none" sz="1400" u="sng">
                <a:latin typeface="Times New Roman" charset="0"/>
              </a:rPr>
              <a:t>Cek IPC :</a:t>
            </a:r>
            <a:endParaRPr lang="en-US" altLang="x-none" sz="1400">
              <a:latin typeface="Times New Roman" charset="0"/>
            </a:endParaRP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Penampilan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Kelengkapan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x-none" sz="1400">
                <a:latin typeface="Times New Roman" charset="0"/>
              </a:rPr>
              <a:t> Penandaan</a:t>
            </a:r>
          </a:p>
        </p:txBody>
      </p:sp>
    </p:spTree>
    <p:extLst>
      <p:ext uri="{BB962C8B-B14F-4D97-AF65-F5344CB8AC3E}">
        <p14:creationId xmlns:p14="http://schemas.microsoft.com/office/powerpoint/2010/main" val="15908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ECD4325B-B6CF-5546-A218-0337AE33CCD8}" type="slidenum">
              <a:rPr lang="en-US" altLang="x-none">
                <a:latin typeface="Arial Black" charset="0"/>
              </a:rPr>
              <a:pPr algn="r"/>
              <a:t>19</a:t>
            </a:fld>
            <a:endParaRPr lang="en-US" altLang="x-none">
              <a:latin typeface="Arial Black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2209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07267" name="Text Box 3"/>
          <p:cNvSpPr txBox="1">
            <a:spLocks noChangeArrowheads="1"/>
          </p:cNvSpPr>
          <p:nvPr/>
        </p:nvSpPr>
        <p:spPr bwMode="auto">
          <a:xfrm>
            <a:off x="314325" y="720725"/>
            <a:ext cx="86677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x-none" sz="4800">
                <a:latin typeface="Monotype Corsiva" charset="0"/>
              </a:rPr>
              <a:t>Proses Produksi dan Parameter Kritis </a:t>
            </a:r>
          </a:p>
        </p:txBody>
      </p:sp>
      <p:sp>
        <p:nvSpPr>
          <p:cNvPr id="907268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1343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457200" indent="-4572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chemeClr val="tx1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Pada SETIAP tahapan proses produksi terdapat PARAMETER KRITIS</a:t>
            </a:r>
          </a:p>
          <a:p>
            <a:pPr algn="l" eaLnBrk="1" hangingPunct="1">
              <a:spcBef>
                <a:spcPct val="50000"/>
              </a:spcBef>
              <a:buClr>
                <a:schemeClr val="tx1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Parameter Kritis adalah Parameter atau hal-hal yang secara langsung maupun tidak langsung mempengaruhi mutu produk.</a:t>
            </a:r>
          </a:p>
          <a:p>
            <a:pPr algn="l" eaLnBrk="1" hangingPunct="1">
              <a:spcBef>
                <a:spcPct val="50000"/>
              </a:spcBef>
              <a:buClr>
                <a:schemeClr val="tx1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Masing-masing produk memiliki parameter kritis yang berbeda-beda pada setiap tahapan produksi-nya</a:t>
            </a:r>
          </a:p>
          <a:p>
            <a:pPr algn="l" eaLnBrk="1" hangingPunct="1">
              <a:spcBef>
                <a:spcPct val="50000"/>
              </a:spcBef>
              <a:buClr>
                <a:schemeClr val="tx1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Yang menentukan bahwa parameter tsb kritis atau tidak adalah Bagian R&amp;D.</a:t>
            </a:r>
          </a:p>
          <a:p>
            <a:pPr algn="l" eaLnBrk="1" hangingPunct="1">
              <a:spcBef>
                <a:spcPct val="50000"/>
              </a:spcBef>
              <a:buClr>
                <a:schemeClr val="tx1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Untuk bisa mengetahui bahwa suatu parameter tersebut kritis atau tidak bisa dilihat pada Batch Record-nya</a:t>
            </a:r>
          </a:p>
          <a:p>
            <a:pPr algn="l" eaLnBrk="1" hangingPunct="1">
              <a:spcBef>
                <a:spcPct val="50000"/>
              </a:spcBef>
              <a:buClr>
                <a:schemeClr val="tx1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Agar bisa dihasilkan produk yang baik, maka perlu adanya PERHATIAN KHUSUS terhadap parameter kritis tersebut</a:t>
            </a:r>
          </a:p>
          <a:p>
            <a:pPr algn="l" eaLnBrk="1" hangingPunct="1">
              <a:spcBef>
                <a:spcPct val="50000"/>
              </a:spcBef>
              <a:buClr>
                <a:schemeClr val="tx1"/>
              </a:buClr>
              <a:buFont typeface="Wingdings" charset="2"/>
              <a:buChar char="q"/>
            </a:pPr>
            <a:endParaRPr lang="en-US" altLang="x-none" sz="20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388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0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07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67" grpId="0"/>
      <p:bldP spid="907267" grpId="1"/>
      <p:bldP spid="9072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DE95C772-B9BA-F842-92D9-C78EA03D6340}" type="slidenum">
              <a:rPr lang="en-US" altLang="x-none">
                <a:latin typeface="Arial Black" charset="0"/>
              </a:rPr>
              <a:pPr algn="r"/>
              <a:t>2</a:t>
            </a:fld>
            <a:endParaRPr lang="en-US" altLang="x-none">
              <a:latin typeface="Arial Black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381000"/>
            <a:ext cx="8610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4800" u="sng">
                <a:latin typeface="Monotype Corsiva" charset="0"/>
              </a:rPr>
              <a:t>Tantangan dlm produksi Sediaan Cair</a:t>
            </a:r>
          </a:p>
        </p:txBody>
      </p:sp>
      <p:sp>
        <p:nvSpPr>
          <p:cNvPr id="886788" name="Text Box 4"/>
          <p:cNvSpPr txBox="1">
            <a:spLocks noChangeArrowheads="1"/>
          </p:cNvSpPr>
          <p:nvPr/>
        </p:nvSpPr>
        <p:spPr bwMode="auto">
          <a:xfrm>
            <a:off x="685800" y="1295400"/>
            <a:ext cx="7848600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457200" indent="-4572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AutoNum type="arabicPeriod"/>
            </a:pPr>
            <a:r>
              <a:rPr lang="en-US" altLang="x-none" sz="2400">
                <a:latin typeface="Book Antiqua" charset="0"/>
              </a:rPr>
              <a:t>Kelarutan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AutoNum type="arabicPeriod"/>
            </a:pPr>
            <a:r>
              <a:rPr lang="en-US" altLang="x-none" sz="2400">
                <a:latin typeface="Book Antiqua" charset="0"/>
              </a:rPr>
              <a:t>Stabilitas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AutoNum type="arabicPeriod"/>
            </a:pPr>
            <a:r>
              <a:rPr lang="en-US" altLang="x-none" sz="2400">
                <a:latin typeface="Book Antiqua" charset="0"/>
              </a:rPr>
              <a:t>Pengawetan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AutoNum type="arabicPeriod"/>
            </a:pPr>
            <a:r>
              <a:rPr lang="en-US" altLang="x-none" sz="2400">
                <a:latin typeface="Book Antiqua" charset="0"/>
              </a:rPr>
              <a:t>Kekentalan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AutoNum type="arabicPeriod"/>
            </a:pPr>
            <a:r>
              <a:rPr lang="en-US" altLang="x-none" sz="2400">
                <a:latin typeface="Book Antiqua" charset="0"/>
              </a:rPr>
              <a:t>Penampilan secara keseluruhan (warna, bau, rasa dan penampilan)</a:t>
            </a:r>
          </a:p>
        </p:txBody>
      </p:sp>
      <p:pic>
        <p:nvPicPr>
          <p:cNvPr id="20485" name="Picture 7" descr="i (38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67200"/>
            <a:ext cx="19161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8" descr="i (39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95800"/>
            <a:ext cx="29718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559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6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678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B8C8DF7D-06B2-9A46-B02E-791CD21DFDDF}" type="slidenum">
              <a:rPr lang="en-US" altLang="x-none">
                <a:latin typeface="Arial Black" charset="0"/>
              </a:rPr>
              <a:pPr algn="r"/>
              <a:t>20</a:t>
            </a:fld>
            <a:endParaRPr lang="en-US" altLang="x-none">
              <a:latin typeface="Arial Black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09316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346075" indent="-34607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charset="2"/>
              <a:buChar char="q"/>
            </a:pPr>
            <a:endParaRPr lang="x-none" altLang="x-none" sz="2000">
              <a:latin typeface="Book Antiqua" charset="0"/>
            </a:endParaRPr>
          </a:p>
        </p:txBody>
      </p:sp>
      <p:pic>
        <p:nvPicPr>
          <p:cNvPr id="53252" name="Picture 7" descr="berlosid susp"/>
          <p:cNvPicPr>
            <a:picLocks noChangeAspect="1" noChangeArrowheads="1"/>
          </p:cNvPicPr>
          <p:nvPr/>
        </p:nvPicPr>
        <p:blipFill>
          <a:blip r:embed="rId3">
            <a:lum bright="-16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6324600" cy="609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634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9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9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1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DEFF1EDA-82C4-524C-A8F3-FA48AB2838D7}" type="slidenum">
              <a:rPr lang="en-US" altLang="x-none">
                <a:latin typeface="Arial Black" charset="0"/>
              </a:rPr>
              <a:pPr algn="r"/>
              <a:t>21</a:t>
            </a:fld>
            <a:endParaRPr lang="en-US" altLang="x-none">
              <a:latin typeface="Arial Black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4400">
                <a:latin typeface="Monotype Corsiva" charset="0"/>
              </a:rPr>
              <a:t>Kontrol Kualitas</a:t>
            </a:r>
          </a:p>
        </p:txBody>
      </p:sp>
      <p:sp>
        <p:nvSpPr>
          <p:cNvPr id="905220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346075" indent="-34607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charset="2"/>
              <a:buChar char="q"/>
            </a:pPr>
            <a:endParaRPr lang="x-none" altLang="x-none" sz="2000">
              <a:latin typeface="Book Antiqua" charset="0"/>
            </a:endParaRPr>
          </a:p>
        </p:txBody>
      </p:sp>
      <p:sp>
        <p:nvSpPr>
          <p:cNvPr id="905221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8534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457200" indent="-4572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>
              <a:buFontTx/>
              <a:buAutoNum type="arabicPeriod"/>
            </a:pPr>
            <a:r>
              <a:rPr lang="nl-NL" altLang="x-none" sz="2000">
                <a:latin typeface="Book Antiqua" charset="0"/>
              </a:rPr>
              <a:t>Keseragaman kadar zat aktif</a:t>
            </a:r>
          </a:p>
          <a:p>
            <a:pPr algn="l">
              <a:buFontTx/>
              <a:buAutoNum type="arabicPeriod"/>
            </a:pPr>
            <a:r>
              <a:rPr lang="nl-NL" altLang="x-none" sz="2000">
                <a:latin typeface="Book Antiqua" charset="0"/>
              </a:rPr>
              <a:t>Penampilan fisik</a:t>
            </a:r>
          </a:p>
          <a:p>
            <a:pPr algn="l">
              <a:buFontTx/>
              <a:buAutoNum type="arabicPeriod"/>
            </a:pPr>
            <a:r>
              <a:rPr lang="nl-NL" altLang="x-none" sz="2000">
                <a:latin typeface="Book Antiqua" charset="0"/>
              </a:rPr>
              <a:t>Organoleptis</a:t>
            </a:r>
          </a:p>
          <a:p>
            <a:pPr algn="l">
              <a:buFontTx/>
              <a:buAutoNum type="arabicPeriod"/>
            </a:pPr>
            <a:r>
              <a:rPr lang="nl-NL" altLang="x-none" sz="2000">
                <a:latin typeface="Book Antiqua" charset="0"/>
              </a:rPr>
              <a:t>pH</a:t>
            </a:r>
          </a:p>
          <a:p>
            <a:pPr algn="l">
              <a:buFontTx/>
              <a:buAutoNum type="arabicPeriod"/>
            </a:pPr>
            <a:r>
              <a:rPr lang="nl-NL" altLang="x-none" sz="2000">
                <a:latin typeface="Book Antiqua" charset="0"/>
              </a:rPr>
              <a:t>Berat Jenis (BJ)</a:t>
            </a:r>
          </a:p>
          <a:p>
            <a:pPr algn="l">
              <a:buFontTx/>
              <a:buAutoNum type="arabicPeriod"/>
            </a:pPr>
            <a:r>
              <a:rPr lang="nl-NL" altLang="x-none" sz="2000">
                <a:latin typeface="Book Antiqua" charset="0"/>
              </a:rPr>
              <a:t>Ukuran Partikel (untuk Suspensi)</a:t>
            </a:r>
          </a:p>
          <a:p>
            <a:pPr algn="l">
              <a:buFontTx/>
              <a:buAutoNum type="arabicPeriod"/>
            </a:pPr>
            <a:r>
              <a:rPr lang="nl-NL" altLang="x-none" sz="2000">
                <a:latin typeface="Book Antiqua" charset="0"/>
              </a:rPr>
              <a:t>Stabilitas Suspensi</a:t>
            </a:r>
          </a:p>
        </p:txBody>
      </p:sp>
      <p:pic>
        <p:nvPicPr>
          <p:cNvPr id="55302" name="Picture 6" descr="researc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501015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917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5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5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20" grpId="0" autoUpdateAnimBg="0"/>
      <p:bldP spid="9052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A98052F5-29AA-4247-95DF-17F5E427E05C}" type="slidenum">
              <a:rPr lang="en-US" altLang="x-none">
                <a:latin typeface="Arial Black" charset="0"/>
              </a:rPr>
              <a:pPr algn="r"/>
              <a:t>3</a:t>
            </a:fld>
            <a:endParaRPr lang="en-US" altLang="x-none">
              <a:latin typeface="Arial Black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381000"/>
            <a:ext cx="8610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4800" u="sng">
                <a:latin typeface="Monotype Corsiva" charset="0"/>
              </a:rPr>
              <a:t>1. Kelarutan</a:t>
            </a:r>
          </a:p>
        </p:txBody>
      </p:sp>
      <p:sp>
        <p:nvSpPr>
          <p:cNvPr id="888838" name="Text Box 6"/>
          <p:cNvSpPr txBox="1">
            <a:spLocks noChangeArrowheads="1"/>
          </p:cNvSpPr>
          <p:nvPr/>
        </p:nvSpPr>
        <p:spPr bwMode="auto">
          <a:xfrm>
            <a:off x="685800" y="1295400"/>
            <a:ext cx="78486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344488" indent="-344488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3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Kelarutan merupakan faktor yang SANGAT PENTING dalam proses pembuatan Sediaan Larutan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Melarut tidaknya suatu Zat atau bahan ke dalam suatu sistem tertentu dan besarnya kelarutannya, tergantung dari sifat serta intensitas kekuatan yang ada.</a:t>
            </a:r>
          </a:p>
        </p:txBody>
      </p:sp>
      <p:graphicFrame>
        <p:nvGraphicFramePr>
          <p:cNvPr id="888943" name="Group 111"/>
          <p:cNvGraphicFramePr>
            <a:graphicFrameLocks noGrp="1"/>
          </p:cNvGraphicFramePr>
          <p:nvPr>
            <p:ph/>
          </p:nvPr>
        </p:nvGraphicFramePr>
        <p:xfrm>
          <a:off x="1828800" y="3200400"/>
          <a:ext cx="5486400" cy="3040064"/>
        </p:xfrm>
        <a:graphic>
          <a:graphicData uri="http://schemas.openxmlformats.org/drawingml/2006/table">
            <a:tbl>
              <a:tblPr/>
              <a:tblGrid>
                <a:gridCol w="2193925"/>
                <a:gridCol w="3292475"/>
              </a:tblGrid>
              <a:tr h="731597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Istilah Kelarutan</a:t>
                      </a:r>
                      <a:endParaRPr kumimoji="0" lang="nl-NL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charset="0"/>
                        <a:ea typeface="ヒラギノ角ゴ Pro W3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Jumlah bagian pelarut yang diperlukan untuk melarutkan 1 bagian zat</a:t>
                      </a:r>
                      <a:endParaRPr kumimoji="0" lang="nl-NL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charset="0"/>
                        <a:ea typeface="ヒラギノ角ゴ Pro W3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7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Sangat mudah larut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Kurang dari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Mudah larut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1 sampai 10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Larut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10 sampai 30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Agak sukar larut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30 sampai 100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Sukar larut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100 sampai 1000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Sangat sukar larut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1000 sampai 10.000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Praktis tidak larut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tabLst>
                          <a:tab pos="8001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charset="-128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nl-NL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charset="0"/>
                          <a:ea typeface="ヒラギノ角ゴ Pro W3" charset="-128"/>
                        </a:rPr>
                        <a:t>Lebih dari 10.000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205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8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8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0CF8C3A0-EE16-374B-9D46-A03FBD04FB01}" type="slidenum">
              <a:rPr lang="en-US" altLang="x-none">
                <a:latin typeface="Arial Black" charset="0"/>
              </a:rPr>
              <a:pPr algn="r"/>
              <a:t>4</a:t>
            </a:fld>
            <a:endParaRPr lang="en-US" altLang="x-none">
              <a:latin typeface="Arial Black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3600">
                <a:latin typeface="Monotype Corsiva" charset="0"/>
              </a:rPr>
              <a:t>Faktor –faktor yg mempengaruhi Kelarutan</a:t>
            </a:r>
          </a:p>
        </p:txBody>
      </p:sp>
      <p:sp>
        <p:nvSpPr>
          <p:cNvPr id="891908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77724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457200" indent="-4572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pH Larutan (lingkungan)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>
                <a:latin typeface="Book Antiqua" charset="0"/>
              </a:rPr>
              <a:t>	</a:t>
            </a:r>
            <a:r>
              <a:rPr lang="en-US" altLang="x-none" sz="2000">
                <a:latin typeface="Book Antiqua" charset="0"/>
                <a:sym typeface="Wingdings" charset="2"/>
              </a:rPr>
              <a:t> Kebanyakan obat bersifat asam atau basa lemah, sehingga kelarutan sangat dipengaruhi oleh pH Larutan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  <a:sym typeface="Wingdings" charset="2"/>
              </a:rPr>
              <a:t>Kosolvensi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>
                <a:latin typeface="Book Antiqua" charset="0"/>
                <a:sym typeface="Wingdings" charset="2"/>
              </a:rPr>
              <a:t>	Kelarutan obat dapat ditingkatkan dengan penambahan pelarut yang disebut dgn kosolven, contohnya Alkohol, Sorbitol, Propilen Glikol, PEG dan lain-lain.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  <a:sym typeface="Wingdings" charset="2"/>
              </a:rPr>
              <a:t>Konstanta Dielektrikum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>
                <a:latin typeface="Book Antiqua" charset="0"/>
                <a:sym typeface="Wingdings" charset="2"/>
              </a:rPr>
              <a:t>	Yaitu sifat satu pelarut yang berhubungan dgn jumlah energi  yg dibutuhkan untuk memisahkan dua zat yang berbeda muatan dalam pelarut. Sifat ini erat kaitannya dgn polaritas pelarut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endParaRPr lang="en-US" altLang="x-none" sz="20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82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0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88A1D1FC-8979-7244-8F4F-B9D9CEDAA00E}" type="slidenum">
              <a:rPr lang="en-US" altLang="x-none">
                <a:latin typeface="Arial Black" charset="0"/>
              </a:rPr>
              <a:pPr algn="r"/>
              <a:t>5</a:t>
            </a:fld>
            <a:endParaRPr lang="en-US" altLang="x-none">
              <a:latin typeface="Arial Black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3600">
                <a:latin typeface="Monotype Corsiva" charset="0"/>
              </a:rPr>
              <a:t>Faktor –faktor yg mempengaruhi Kelarutan</a:t>
            </a:r>
          </a:p>
        </p:txBody>
      </p:sp>
      <p:sp>
        <p:nvSpPr>
          <p:cNvPr id="896004" name="Text Box 4"/>
          <p:cNvSpPr txBox="1">
            <a:spLocks noChangeArrowheads="1"/>
          </p:cNvSpPr>
          <p:nvPr/>
        </p:nvSpPr>
        <p:spPr bwMode="auto">
          <a:xfrm>
            <a:off x="228600" y="1854200"/>
            <a:ext cx="845820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457200" indent="-4572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Solubility (zat-zat penglarut)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>
                <a:latin typeface="Book Antiqua" charset="0"/>
              </a:rPr>
              <a:t>	Penambahan zat/bahan untuk meningkatkan kelarutan bahan (terutama dalam sediaan suspensi), contohnya : Tween, Polioksietilen sorbitan, dan lain-lain.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Kompleksasi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>
                <a:latin typeface="Book Antiqua" charset="0"/>
              </a:rPr>
              <a:t>	Besarnya kelarutan suatu obat dapat ditingkatkan dengan pembentukan suatu kompleks. Hal ini disebabkan karena adanya penambahan kelarutan dari masing-masing senyawa dengan kelarutan dari kompleks yg terbentuk.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>
                <a:latin typeface="Book Antiqua" charset="0"/>
              </a:rPr>
              <a:t>	Hati-hati :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>
                <a:latin typeface="Book Antiqua" charset="0"/>
              </a:rPr>
              <a:t>	Penambahan kompleks yg berlebihan justru akan MENURUNKAN tingkat kelarutan bahan.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>
                <a:latin typeface="Book Antiqua" charset="0"/>
              </a:rPr>
              <a:t>	Contoh: Polisorbat 80, PEG, dan lain-lain.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>
                <a:latin typeface="Book Antiqua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05244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6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6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38E8C88B-370C-0545-901B-55ADB41AE53F}" type="slidenum">
              <a:rPr lang="en-US" altLang="x-none">
                <a:latin typeface="Arial Black" charset="0"/>
              </a:rPr>
              <a:pPr algn="r"/>
              <a:t>6</a:t>
            </a:fld>
            <a:endParaRPr lang="en-US" altLang="x-none">
              <a:latin typeface="Arial Black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381000"/>
            <a:ext cx="8610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4800" u="sng">
                <a:latin typeface="Monotype Corsiva" charset="0"/>
              </a:rPr>
              <a:t>2. Stabilitas</a:t>
            </a:r>
          </a:p>
        </p:txBody>
      </p:sp>
      <p:sp>
        <p:nvSpPr>
          <p:cNvPr id="898052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5344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1077913" indent="-4572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 dirty="0" err="1">
                <a:latin typeface="Book Antiqua" charset="0"/>
              </a:rPr>
              <a:t>Terdapat</a:t>
            </a:r>
            <a:r>
              <a:rPr lang="en-US" altLang="x-none" sz="2000" dirty="0">
                <a:latin typeface="Book Antiqua" charset="0"/>
              </a:rPr>
              <a:t> 2 </a:t>
            </a:r>
            <a:r>
              <a:rPr lang="en-US" altLang="x-none" sz="2000" dirty="0" err="1">
                <a:latin typeface="Book Antiqua" charset="0"/>
              </a:rPr>
              <a:t>stabilitas</a:t>
            </a:r>
            <a:r>
              <a:rPr lang="en-US" altLang="x-none" sz="2000" dirty="0">
                <a:latin typeface="Book Antiqua" charset="0"/>
              </a:rPr>
              <a:t> yang </a:t>
            </a:r>
            <a:r>
              <a:rPr lang="en-US" altLang="x-none" sz="2000" dirty="0" err="1">
                <a:latin typeface="Book Antiqua" charset="0"/>
              </a:rPr>
              <a:t>harus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diperhatikan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dalam</a:t>
            </a:r>
            <a:r>
              <a:rPr lang="en-US" altLang="x-none" sz="2000" dirty="0">
                <a:latin typeface="Book Antiqua" charset="0"/>
              </a:rPr>
              <a:t> proses </a:t>
            </a:r>
            <a:r>
              <a:rPr lang="en-US" altLang="x-none" sz="2000" dirty="0" err="1">
                <a:latin typeface="Book Antiqua" charset="0"/>
              </a:rPr>
              <a:t>pembuatan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sediaan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cair</a:t>
            </a:r>
            <a:r>
              <a:rPr lang="en-US" altLang="x-none" sz="2000" dirty="0">
                <a:latin typeface="Book Antiqua" charset="0"/>
              </a:rPr>
              <a:t>, </a:t>
            </a:r>
            <a:r>
              <a:rPr lang="en-US" altLang="x-none" sz="2000" dirty="0" err="1">
                <a:latin typeface="Book Antiqua" charset="0"/>
              </a:rPr>
              <a:t>yaitu</a:t>
            </a:r>
            <a:r>
              <a:rPr lang="en-US" altLang="x-none" sz="2000" dirty="0">
                <a:latin typeface="Book Antiqua" charset="0"/>
              </a:rPr>
              <a:t> :</a:t>
            </a:r>
          </a:p>
          <a:p>
            <a:pPr lvl="1"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 dirty="0" err="1">
                <a:latin typeface="Book Antiqua" charset="0"/>
              </a:rPr>
              <a:t>Stabilitas</a:t>
            </a:r>
            <a:r>
              <a:rPr lang="en-US" altLang="x-none" sz="2000" dirty="0">
                <a:latin typeface="Book Antiqua" charset="0"/>
              </a:rPr>
              <a:t> Kimia</a:t>
            </a:r>
          </a:p>
          <a:p>
            <a:pPr lvl="1"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 dirty="0" err="1">
                <a:latin typeface="Book Antiqua" charset="0"/>
              </a:rPr>
              <a:t>Stabilitas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Fisika</a:t>
            </a:r>
            <a:endParaRPr lang="en-US" altLang="x-none" sz="2000" dirty="0">
              <a:latin typeface="Book Antiqua" charset="0"/>
            </a:endParaRPr>
          </a:p>
        </p:txBody>
      </p:sp>
      <p:sp>
        <p:nvSpPr>
          <p:cNvPr id="28677" name="Text Box 36"/>
          <p:cNvSpPr txBox="1">
            <a:spLocks noChangeArrowheads="1"/>
          </p:cNvSpPr>
          <p:nvPr/>
        </p:nvSpPr>
        <p:spPr bwMode="auto">
          <a:xfrm>
            <a:off x="228600" y="2971800"/>
            <a:ext cx="8610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4800" u="sng">
                <a:latin typeface="Monotype Corsiva" charset="0"/>
              </a:rPr>
              <a:t>3. Pengawetan</a:t>
            </a:r>
          </a:p>
        </p:txBody>
      </p:sp>
      <p:sp>
        <p:nvSpPr>
          <p:cNvPr id="898085" name="Text Box 37"/>
          <p:cNvSpPr txBox="1">
            <a:spLocks noChangeArrowheads="1"/>
          </p:cNvSpPr>
          <p:nvPr/>
        </p:nvSpPr>
        <p:spPr bwMode="auto">
          <a:xfrm>
            <a:off x="0" y="3810000"/>
            <a:ext cx="91440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1077913" indent="-4572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 dirty="0">
                <a:latin typeface="Book Antiqua" charset="0"/>
              </a:rPr>
              <a:t>Salah </a:t>
            </a:r>
            <a:r>
              <a:rPr lang="en-US" altLang="x-none" sz="2000" dirty="0" err="1">
                <a:latin typeface="Book Antiqua" charset="0"/>
              </a:rPr>
              <a:t>satu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masalah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yg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sangat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krusial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dlm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bentuk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sediaan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 err="1">
                <a:latin typeface="Book Antiqua" charset="0"/>
              </a:rPr>
              <a:t>liquida</a:t>
            </a:r>
            <a:r>
              <a:rPr lang="en-US" altLang="x-none" sz="2000" dirty="0">
                <a:latin typeface="Book Antiqua" charset="0"/>
              </a:rPr>
              <a:t> </a:t>
            </a:r>
            <a:r>
              <a:rPr lang="en-US" altLang="x-none" sz="2000" dirty="0">
                <a:latin typeface="Book Antiqua" charset="0"/>
                <a:sym typeface="Wingdings" charset="2"/>
              </a:rPr>
              <a:t></a:t>
            </a:r>
            <a:r>
              <a:rPr lang="en-US" altLang="x-none" sz="2000" b="1" dirty="0">
                <a:latin typeface="Book Antiqua" charset="0"/>
                <a:sym typeface="Wingdings" charset="2"/>
              </a:rPr>
              <a:t> </a:t>
            </a:r>
            <a:r>
              <a:rPr lang="en-US" altLang="x-none" sz="2000" b="1" dirty="0" err="1">
                <a:latin typeface="Book Antiqua" charset="0"/>
                <a:sym typeface="Wingdings" charset="2"/>
              </a:rPr>
              <a:t>Mikroba</a:t>
            </a:r>
            <a:endParaRPr lang="en-US" altLang="x-none" sz="2000" b="1" dirty="0">
              <a:latin typeface="Book Antiqua" charset="0"/>
              <a:sym typeface="Wingdings" charset="2"/>
            </a:endParaRP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None/>
            </a:pPr>
            <a:r>
              <a:rPr lang="en-US" altLang="x-none" sz="2000" dirty="0" err="1">
                <a:latin typeface="Book Antiqua" charset="0"/>
                <a:sym typeface="Wingdings" charset="2"/>
              </a:rPr>
              <a:t>Sumber-sumber</a:t>
            </a:r>
            <a:r>
              <a:rPr lang="en-US" altLang="x-none" sz="2000" dirty="0">
                <a:latin typeface="Book Antiqua" charset="0"/>
                <a:sym typeface="Wingdings" charset="2"/>
              </a:rPr>
              <a:t> </a:t>
            </a:r>
            <a:r>
              <a:rPr lang="en-US" altLang="x-none" sz="2000" dirty="0" err="1">
                <a:latin typeface="Book Antiqua" charset="0"/>
                <a:sym typeface="Wingdings" charset="2"/>
              </a:rPr>
              <a:t>Kontaminan</a:t>
            </a:r>
            <a:r>
              <a:rPr lang="en-US" altLang="x-none" sz="2000" dirty="0">
                <a:latin typeface="Book Antiqua" charset="0"/>
                <a:sym typeface="Wingdings" charset="2"/>
              </a:rPr>
              <a:t>:</a:t>
            </a:r>
          </a:p>
          <a:p>
            <a:pPr lvl="1"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 dirty="0" err="1">
                <a:latin typeface="Book Antiqua" charset="0"/>
                <a:sym typeface="Wingdings" charset="2"/>
              </a:rPr>
              <a:t>Bahan</a:t>
            </a:r>
            <a:r>
              <a:rPr lang="en-US" altLang="x-none" sz="2000" dirty="0">
                <a:latin typeface="Book Antiqua" charset="0"/>
                <a:sym typeface="Wingdings" charset="2"/>
              </a:rPr>
              <a:t> Baku</a:t>
            </a:r>
          </a:p>
          <a:p>
            <a:pPr lvl="1"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 dirty="0">
                <a:latin typeface="Book Antiqua" charset="0"/>
                <a:sym typeface="Wingdings" charset="2"/>
              </a:rPr>
              <a:t>Air (</a:t>
            </a:r>
            <a:r>
              <a:rPr lang="en-US" altLang="x-none" sz="2000" dirty="0" err="1">
                <a:latin typeface="Book Antiqua" charset="0"/>
                <a:sym typeface="Wingdings" charset="2"/>
              </a:rPr>
              <a:t>pelarut</a:t>
            </a:r>
            <a:r>
              <a:rPr lang="en-US" altLang="x-none" sz="2000" dirty="0">
                <a:latin typeface="Book Antiqua" charset="0"/>
                <a:sym typeface="Wingdings" charset="2"/>
              </a:rPr>
              <a:t>)</a:t>
            </a:r>
          </a:p>
          <a:p>
            <a:pPr lvl="1"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 dirty="0" err="1">
                <a:latin typeface="Book Antiqua" charset="0"/>
                <a:sym typeface="Wingdings" charset="2"/>
              </a:rPr>
              <a:t>Wadah</a:t>
            </a:r>
            <a:r>
              <a:rPr lang="en-US" altLang="x-none" sz="2000" dirty="0">
                <a:latin typeface="Book Antiqua" charset="0"/>
                <a:sym typeface="Wingdings" charset="2"/>
              </a:rPr>
              <a:t> &amp; </a:t>
            </a:r>
            <a:r>
              <a:rPr lang="en-US" altLang="x-none" sz="2000" dirty="0" err="1">
                <a:latin typeface="Book Antiqua" charset="0"/>
                <a:sym typeface="Wingdings" charset="2"/>
              </a:rPr>
              <a:t>Peralatan</a:t>
            </a:r>
            <a:r>
              <a:rPr lang="en-US" altLang="x-none" sz="2000" dirty="0">
                <a:latin typeface="Book Antiqua" charset="0"/>
                <a:sym typeface="Wingdings" charset="2"/>
              </a:rPr>
              <a:t> </a:t>
            </a:r>
            <a:r>
              <a:rPr lang="en-US" altLang="x-none" sz="2000" dirty="0" err="1">
                <a:latin typeface="Book Antiqua" charset="0"/>
                <a:sym typeface="Wingdings" charset="2"/>
              </a:rPr>
              <a:t>Produksi</a:t>
            </a:r>
            <a:endParaRPr lang="en-US" altLang="x-none" sz="2000" dirty="0">
              <a:latin typeface="Book Antiqua" charset="0"/>
              <a:sym typeface="Wingdings" charset="2"/>
            </a:endParaRPr>
          </a:p>
          <a:p>
            <a:pPr lvl="1"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 dirty="0" err="1">
                <a:latin typeface="Book Antiqua" charset="0"/>
                <a:sym typeface="Wingdings" charset="2"/>
              </a:rPr>
              <a:t>Lingkungan</a:t>
            </a:r>
            <a:r>
              <a:rPr lang="en-US" altLang="x-none" sz="2000" dirty="0">
                <a:latin typeface="Book Antiqua" charset="0"/>
                <a:sym typeface="Wingdings" charset="2"/>
              </a:rPr>
              <a:t> </a:t>
            </a:r>
            <a:r>
              <a:rPr lang="en-US" altLang="x-none" sz="2000" dirty="0" err="1">
                <a:latin typeface="Book Antiqua" charset="0"/>
                <a:sym typeface="Wingdings" charset="2"/>
              </a:rPr>
              <a:t>Pembuatannya</a:t>
            </a:r>
            <a:endParaRPr lang="en-US" altLang="x-none" sz="2000" dirty="0">
              <a:latin typeface="Book Antiqua" charset="0"/>
              <a:sym typeface="Wingdings" charset="2"/>
            </a:endParaRPr>
          </a:p>
          <a:p>
            <a:pPr lvl="1"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 dirty="0">
                <a:latin typeface="Book Antiqua" charset="0"/>
              </a:rPr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1915648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2" grpId="0" autoUpdateAnimBg="0"/>
      <p:bldP spid="89808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E9FA0F40-FF23-D94C-A515-09D0DC9734D8}" type="slidenum">
              <a:rPr lang="en-US" altLang="x-none">
                <a:latin typeface="Arial Black" charset="0"/>
              </a:rPr>
              <a:pPr algn="r"/>
              <a:t>7</a:t>
            </a:fld>
            <a:endParaRPr lang="en-US" altLang="x-none">
              <a:latin typeface="Arial Black" charset="0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381000"/>
            <a:ext cx="8610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4800" u="sng">
                <a:latin typeface="Monotype Corsiva" charset="0"/>
              </a:rPr>
              <a:t>4. Kontrol Kekentalan</a:t>
            </a:r>
          </a:p>
        </p:txBody>
      </p:sp>
      <p:sp>
        <p:nvSpPr>
          <p:cNvPr id="900100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80772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463550" indent="-46355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Kontrol kekentalan diperlukan agar sediaan cair tersebut dapat mudah dituang/diminum 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Dilakukan dgn cara, antara lain meningkatkan konsentrasi gula atau dengan penambahan bahan pengental, seperti CMC atau polivinilpirolidon</a:t>
            </a:r>
          </a:p>
        </p:txBody>
      </p:sp>
      <p:pic>
        <p:nvPicPr>
          <p:cNvPr id="30725" name="Picture 7" descr="i (3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52800"/>
            <a:ext cx="25241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8" descr="i (38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52800"/>
            <a:ext cx="22479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316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0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0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1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9AE82DE3-5FBA-E047-AB48-D835BEF8A318}" type="slidenum">
              <a:rPr lang="en-US" altLang="x-none">
                <a:latin typeface="Arial Black" charset="0"/>
              </a:rPr>
              <a:pPr algn="r"/>
              <a:t>8</a:t>
            </a:fld>
            <a:endParaRPr lang="en-US" altLang="x-none">
              <a:latin typeface="Arial Black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5400">
                <a:latin typeface="Monotype Corsiva" charset="0"/>
              </a:rPr>
              <a:t>Bentuk Sediaan Larutan</a:t>
            </a:r>
          </a:p>
        </p:txBody>
      </p:sp>
      <p:sp>
        <p:nvSpPr>
          <p:cNvPr id="825349" name="Text Box 5"/>
          <p:cNvSpPr txBox="1">
            <a:spLocks noChangeArrowheads="1"/>
          </p:cNvSpPr>
          <p:nvPr/>
        </p:nvSpPr>
        <p:spPr bwMode="auto">
          <a:xfrm>
            <a:off x="685800" y="1295400"/>
            <a:ext cx="78486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1077913" indent="-4572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30000"/>
              </a:spcBef>
              <a:buClr>
                <a:srgbClr val="0000FF"/>
              </a:buClr>
              <a:buSzPct val="70000"/>
              <a:buFont typeface="Wingdings" charset="2"/>
              <a:buNone/>
            </a:pPr>
            <a:r>
              <a:rPr lang="en-US" altLang="x-none" sz="2400">
                <a:latin typeface="Book Antiqua" charset="0"/>
              </a:rPr>
              <a:t>Bentuk sediaan larutan dapat digolongkan, menurut cara pemberiannya: </a:t>
            </a:r>
          </a:p>
          <a:p>
            <a:pPr lvl="1" algn="l" eaLnBrk="1" hangingPunct="1">
              <a:spcBef>
                <a:spcPct val="3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en-US" altLang="x-none" sz="2400">
                <a:latin typeface="Book Antiqua" charset="0"/>
              </a:rPr>
              <a:t>larutan oral, </a:t>
            </a:r>
          </a:p>
          <a:p>
            <a:pPr lvl="1" algn="l" eaLnBrk="1" hangingPunct="1">
              <a:spcBef>
                <a:spcPct val="3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en-US" altLang="x-none" sz="2400">
                <a:latin typeface="Book Antiqua" charset="0"/>
              </a:rPr>
              <a:t>larutan topikal, dan </a:t>
            </a:r>
          </a:p>
          <a:p>
            <a:pPr lvl="1" algn="l" eaLnBrk="1" hangingPunct="1">
              <a:spcBef>
                <a:spcPct val="30000"/>
              </a:spcBef>
              <a:buClr>
                <a:srgbClr val="0000FF"/>
              </a:buClr>
              <a:buSzPct val="70000"/>
              <a:buFont typeface="Wingdings" charset="2"/>
              <a:buChar char="q"/>
            </a:pPr>
            <a:r>
              <a:rPr lang="en-US" altLang="x-none" sz="2400">
                <a:latin typeface="Book Antiqua" charset="0"/>
              </a:rPr>
              <a:t>larutan untuk digunakan secara parentral       (</a:t>
            </a:r>
            <a:r>
              <a:rPr lang="en-US" altLang="x-none" sz="2400" i="1">
                <a:latin typeface="Book Antiqua" charset="0"/>
              </a:rPr>
              <a:t>per- cutan</a:t>
            </a:r>
            <a:r>
              <a:rPr lang="en-US" altLang="x-none" sz="2400">
                <a:latin typeface="Book Antiqua" charset="0"/>
              </a:rPr>
              <a:t>, </a:t>
            </a:r>
            <a:r>
              <a:rPr lang="en-US" altLang="x-none" sz="2400" i="1">
                <a:latin typeface="Book Antiqua" charset="0"/>
              </a:rPr>
              <a:t>intra vena</a:t>
            </a:r>
            <a:r>
              <a:rPr lang="en-US" altLang="x-none" sz="2400">
                <a:latin typeface="Book Antiqua" charset="0"/>
              </a:rPr>
              <a:t> dan </a:t>
            </a:r>
            <a:r>
              <a:rPr lang="en-US" altLang="x-none" sz="2400" i="1">
                <a:latin typeface="Book Antiqua" charset="0"/>
              </a:rPr>
              <a:t>intra muscular</a:t>
            </a:r>
            <a:r>
              <a:rPr lang="en-US" altLang="x-none" sz="2400">
                <a:latin typeface="Book Antiqua" charset="0"/>
              </a:rPr>
              <a:t>), 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SzPct val="70000"/>
              <a:buFont typeface="Wingdings" charset="2"/>
              <a:buNone/>
            </a:pPr>
            <a:r>
              <a:rPr lang="en-US" altLang="x-none" sz="2400">
                <a:latin typeface="Book Antiqua" charset="0"/>
              </a:rPr>
              <a:t>Atau,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SzPct val="70000"/>
              <a:buFont typeface="Wingdings" charset="2"/>
              <a:buNone/>
            </a:pPr>
            <a:r>
              <a:rPr lang="en-US" altLang="x-none" sz="2400">
                <a:latin typeface="Book Antiqua" charset="0"/>
              </a:rPr>
              <a:t>Penggolongan didasarkan pada sistem pelarut dan zat terlarut, seperti </a:t>
            </a:r>
            <a:r>
              <a:rPr lang="en-US" altLang="x-none" sz="2400" i="1">
                <a:latin typeface="Book Antiqua" charset="0"/>
              </a:rPr>
              <a:t>spiritousa</a:t>
            </a:r>
            <a:r>
              <a:rPr lang="en-US" altLang="x-none" sz="2400">
                <a:latin typeface="Book Antiqua" charset="0"/>
              </a:rPr>
              <a:t>, </a:t>
            </a:r>
            <a:r>
              <a:rPr lang="en-US" altLang="x-none" sz="2400" i="1">
                <a:latin typeface="Book Antiqua" charset="0"/>
              </a:rPr>
              <a:t>tingtur</a:t>
            </a:r>
            <a:r>
              <a:rPr lang="en-US" altLang="x-none" sz="2400">
                <a:latin typeface="Book Antiqua" charset="0"/>
              </a:rPr>
              <a:t>, dan larutan air.</a:t>
            </a:r>
          </a:p>
          <a:p>
            <a:pPr algn="l" eaLnBrk="1" hangingPunct="1">
              <a:spcBef>
                <a:spcPct val="30000"/>
              </a:spcBef>
              <a:buClr>
                <a:srgbClr val="0000FF"/>
              </a:buClr>
              <a:buSzPct val="70000"/>
              <a:buFont typeface="Wingdings" charset="2"/>
              <a:buNone/>
            </a:pPr>
            <a:endParaRPr lang="en-US" altLang="x-none" sz="24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94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5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34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/>
            <a:fld id="{A260A66B-2DCE-ED45-93F1-FC222BF8C050}" type="slidenum">
              <a:rPr lang="en-US" altLang="x-none">
                <a:latin typeface="Arial Black" charset="0"/>
              </a:rPr>
              <a:pPr algn="r"/>
              <a:t>9</a:t>
            </a:fld>
            <a:endParaRPr lang="en-US" altLang="x-none">
              <a:latin typeface="Arial Black" charset="0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5400">
                <a:latin typeface="Monotype Corsiva" charset="0"/>
              </a:rPr>
              <a:t>Larutan Oral</a:t>
            </a:r>
          </a:p>
        </p:txBody>
      </p:sp>
      <p:sp>
        <p:nvSpPr>
          <p:cNvPr id="823300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8486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3" rIns="91405" bIns="45703">
            <a:spAutoFit/>
          </a:bodyPr>
          <a:lstStyle>
            <a:lvl1pPr marL="346075" indent="-346075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969963" indent="-34925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>
              <a:spcBef>
                <a:spcPct val="30000"/>
              </a:spcBef>
              <a:buClr>
                <a:schemeClr val="bg2"/>
              </a:buClr>
              <a:buSzPct val="70000"/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Larutan oral adalah sediaan cair yang dibuat untuk pemberian oral, mengandung satu atau lebih zat dengan atau tanpa bahan pemberi rasa (</a:t>
            </a:r>
            <a:r>
              <a:rPr lang="en-US" altLang="x-none" sz="2000" i="1">
                <a:latin typeface="Book Antiqua" charset="0"/>
              </a:rPr>
              <a:t>flavourin agent</a:t>
            </a:r>
            <a:r>
              <a:rPr lang="en-US" altLang="x-none" sz="2000">
                <a:latin typeface="Book Antiqua" charset="0"/>
              </a:rPr>
              <a:t>), pemanis, atau pewarna yang larut dalam air atau campuran kosolven-air </a:t>
            </a:r>
          </a:p>
          <a:p>
            <a:pPr algn="l" eaLnBrk="1" hangingPunct="1">
              <a:spcBef>
                <a:spcPct val="30000"/>
              </a:spcBef>
              <a:buClr>
                <a:schemeClr val="bg2"/>
              </a:buClr>
              <a:buSzPct val="70000"/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Tiga alasan utama untuk memilih bentuk sediaan larutan oral, yaitu:  </a:t>
            </a:r>
          </a:p>
          <a:p>
            <a:pPr lvl="1" algn="l" eaLnBrk="1" hangingPunct="1">
              <a:spcBef>
                <a:spcPct val="30000"/>
              </a:spcBef>
              <a:buClr>
                <a:schemeClr val="bg2"/>
              </a:buClr>
              <a:buSzPct val="70000"/>
              <a:buFont typeface="Wingdings" charset="2"/>
              <a:buAutoNum type="arabicPeriod"/>
            </a:pPr>
            <a:r>
              <a:rPr lang="en-US" altLang="x-none" sz="2000">
                <a:latin typeface="Book Antiqua" charset="0"/>
              </a:rPr>
              <a:t>Bentuk sediaan cair memang sudah dikenal dan dikehendaki oleh masyarakat, 			    misalnya: sediaan obat-obat batuk, </a:t>
            </a:r>
          </a:p>
          <a:p>
            <a:pPr lvl="1" algn="l" eaLnBrk="1" hangingPunct="1">
              <a:spcBef>
                <a:spcPct val="30000"/>
              </a:spcBef>
              <a:buClr>
                <a:schemeClr val="bg2"/>
              </a:buClr>
              <a:buSzPct val="70000"/>
              <a:buFont typeface="Wingdings" charset="2"/>
              <a:buAutoNum type="arabicPeriod"/>
            </a:pPr>
            <a:r>
              <a:rPr lang="en-US" altLang="x-none" sz="2000">
                <a:latin typeface="Book Antiqua" charset="0"/>
              </a:rPr>
              <a:t>Bila produk itu lebih efektif dalam bentuk cair,        misalnya: adsorben (carbo adsorben) dan antasida, </a:t>
            </a:r>
          </a:p>
          <a:p>
            <a:pPr lvl="1" algn="l" eaLnBrk="1" hangingPunct="1">
              <a:spcBef>
                <a:spcPct val="30000"/>
              </a:spcBef>
              <a:buClr>
                <a:schemeClr val="bg2"/>
              </a:buClr>
              <a:buSzPct val="70000"/>
              <a:buFont typeface="Wingdings" charset="2"/>
              <a:buAutoNum type="arabicPeriod"/>
            </a:pPr>
            <a:r>
              <a:rPr lang="en-US" altLang="x-none" sz="2000">
                <a:latin typeface="Book Antiqua" charset="0"/>
              </a:rPr>
              <a:t>Bila obat tersebut dimaksudkan untuk dipakai oleh anak-anak atau orang tua, yang umumnya mengalami kesukaran waktu menelan sediaan berbentuk padat.</a:t>
            </a:r>
          </a:p>
          <a:p>
            <a:pPr algn="l" eaLnBrk="1" hangingPunct="1">
              <a:spcBef>
                <a:spcPct val="30000"/>
              </a:spcBef>
              <a:buClr>
                <a:schemeClr val="bg2"/>
              </a:buClr>
              <a:buSzPct val="70000"/>
              <a:buFont typeface="Wingdings" charset="2"/>
              <a:buChar char="q"/>
            </a:pPr>
            <a:r>
              <a:rPr lang="en-US" altLang="x-none" sz="2000">
                <a:latin typeface="Book Antiqua" charset="0"/>
              </a:rPr>
              <a:t>Bentuk sediaan Larutan Oral : Sirup dan Suspensi</a:t>
            </a:r>
          </a:p>
        </p:txBody>
      </p:sp>
    </p:spTree>
    <p:extLst>
      <p:ext uri="{BB962C8B-B14F-4D97-AF65-F5344CB8AC3E}">
        <p14:creationId xmlns:p14="http://schemas.microsoft.com/office/powerpoint/2010/main" val="1905364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3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3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300" grpId="0" autoUpdateAnimBg="0"/>
    </p:bldLst>
  </p:timing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Pertemuan 1 - Copy 1</Template>
  <TotalTime>1740</TotalTime>
  <Words>1112</Words>
  <Application>Microsoft Macintosh PowerPoint</Application>
  <PresentationFormat>On-screen Show (4:3)</PresentationFormat>
  <Paragraphs>260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Calibri</vt:lpstr>
      <vt:lpstr>ヒラギノ角ゴ Pro W3</vt:lpstr>
      <vt:lpstr>Arial</vt:lpstr>
      <vt:lpstr>Arial Black</vt:lpstr>
      <vt:lpstr>Book Antiqua</vt:lpstr>
      <vt:lpstr>Bookman Old Style</vt:lpstr>
      <vt:lpstr>Monotype Corsiva</vt:lpstr>
      <vt:lpstr>Times New Roman</vt:lpstr>
      <vt:lpstr>Wingdings</vt:lpstr>
      <vt:lpstr>Template PPT UEU Pertemuan 1 - Copy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Eliksir</vt:lpstr>
      <vt:lpstr>PowerPoint Presentation</vt:lpstr>
      <vt:lpstr>Hal-hal yg Perlu diperhatikan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Microsoft Office User</cp:lastModifiedBy>
  <cp:revision>241</cp:revision>
  <dcterms:created xsi:type="dcterms:W3CDTF">2010-08-24T06:47:44Z</dcterms:created>
  <dcterms:modified xsi:type="dcterms:W3CDTF">2019-05-20T09:18:51Z</dcterms:modified>
</cp:coreProperties>
</file>