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316" r:id="rId2"/>
    <p:sldId id="341" r:id="rId3"/>
    <p:sldId id="342" r:id="rId4"/>
    <p:sldId id="343" r:id="rId5"/>
    <p:sldId id="344" r:id="rId6"/>
    <p:sldId id="345" r:id="rId7"/>
    <p:sldId id="346" r:id="rId8"/>
    <p:sldId id="347" r:id="rId9"/>
    <p:sldId id="348" r:id="rId10"/>
    <p:sldId id="349" r:id="rId11"/>
    <p:sldId id="350" r:id="rId12"/>
    <p:sldId id="351" r:id="rId13"/>
    <p:sldId id="352" r:id="rId14"/>
    <p:sldId id="353" r:id="rId15"/>
    <p:sldId id="354" r:id="rId16"/>
    <p:sldId id="355" r:id="rId17"/>
    <p:sldId id="356" r:id="rId18"/>
    <p:sldId id="357" r:id="rId19"/>
    <p:sldId id="358" r:id="rId20"/>
    <p:sldId id="359" r:id="rId21"/>
    <p:sldId id="360" r:id="rId22"/>
    <p:sldId id="361" r:id="rId23"/>
    <p:sldId id="362" r:id="rId24"/>
    <p:sldId id="363" r:id="rId25"/>
    <p:sldId id="364" r:id="rId26"/>
    <p:sldId id="365" r:id="rId27"/>
    <p:sldId id="366" r:id="rId28"/>
    <p:sldId id="367"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92" autoAdjust="0"/>
    <p:restoredTop sz="92966" autoAdjust="0"/>
  </p:normalViewPr>
  <p:slideViewPr>
    <p:cSldViewPr showGuides="1">
      <p:cViewPr varScale="1">
        <p:scale>
          <a:sx n="100" d="100"/>
          <a:sy n="100" d="100"/>
        </p:scale>
        <p:origin x="2152"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D9754F7D-CCAD-6646-ACB9-F299D0AB236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d-ID"/>
          </a:p>
        </p:txBody>
      </p:sp>
      <p:sp>
        <p:nvSpPr>
          <p:cNvPr id="3" name="Date Placeholder 2">
            <a:extLst>
              <a:ext uri="{FF2B5EF4-FFF2-40B4-BE49-F238E27FC236}">
                <a16:creationId xmlns="" xmlns:a16="http://schemas.microsoft.com/office/drawing/2014/main" id="{25B6C97E-5C0A-3E4B-B9DD-4D0D4AAB28F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543080B-2D72-6149-A8A0-2F4194617D35}" type="datetimeFigureOut">
              <a:rPr lang="id-ID"/>
              <a:pPr>
                <a:defRPr/>
              </a:pPr>
              <a:t>20/05/19</a:t>
            </a:fld>
            <a:endParaRPr lang="id-ID"/>
          </a:p>
        </p:txBody>
      </p:sp>
      <p:sp>
        <p:nvSpPr>
          <p:cNvPr id="4" name="Slide Image Placeholder 3">
            <a:extLst>
              <a:ext uri="{FF2B5EF4-FFF2-40B4-BE49-F238E27FC236}">
                <a16:creationId xmlns="" xmlns:a16="http://schemas.microsoft.com/office/drawing/2014/main" id="{9A889461-E46E-584D-B753-1FACD98D15A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a:extLst>
              <a:ext uri="{FF2B5EF4-FFF2-40B4-BE49-F238E27FC236}">
                <a16:creationId xmlns="" xmlns:a16="http://schemas.microsoft.com/office/drawing/2014/main" id="{016BBA6A-5326-DD40-9CC6-C209D9DF2EB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a:extLst>
              <a:ext uri="{FF2B5EF4-FFF2-40B4-BE49-F238E27FC236}">
                <a16:creationId xmlns="" xmlns:a16="http://schemas.microsoft.com/office/drawing/2014/main" id="{91D5FE7B-B85C-6C4C-9B32-3CDA05CD40A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d-ID"/>
          </a:p>
        </p:txBody>
      </p:sp>
      <p:sp>
        <p:nvSpPr>
          <p:cNvPr id="7" name="Slide Number Placeholder 6">
            <a:extLst>
              <a:ext uri="{FF2B5EF4-FFF2-40B4-BE49-F238E27FC236}">
                <a16:creationId xmlns="" xmlns:a16="http://schemas.microsoft.com/office/drawing/2014/main" id="{43EA5086-51D0-5E4E-8156-1477ACAE1B5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6DD121EB-F6FE-2047-8B90-8A7955238C4C}" type="slidenum">
              <a:rPr lang="id-ID" altLang="en-US"/>
              <a:pPr>
                <a:defRPr/>
              </a:pPr>
              <a:t>‹#›</a:t>
            </a:fld>
            <a:endParaRPr lang="id-ID"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 xmlns:a16="http://schemas.microsoft.com/office/drawing/2014/main" id="{26F2B4E0-4486-8C43-AF58-924A5E227D7B}"/>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56D16812-0C94-F44E-BF59-107C25526859}" type="datetime1">
              <a:rPr lang="en-US"/>
              <a:pPr>
                <a:defRPr/>
              </a:pPr>
              <a:t>5/20/19</a:t>
            </a:fld>
            <a:endParaRPr lang="en-US"/>
          </a:p>
        </p:txBody>
      </p:sp>
      <p:sp>
        <p:nvSpPr>
          <p:cNvPr id="5" name="Footer Placeholder 4">
            <a:extLst>
              <a:ext uri="{FF2B5EF4-FFF2-40B4-BE49-F238E27FC236}">
                <a16:creationId xmlns="" xmlns:a16="http://schemas.microsoft.com/office/drawing/2014/main" id="{52909EE2-AB2C-BD43-94CD-498DB8F76A6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 xmlns:a16="http://schemas.microsoft.com/office/drawing/2014/main" id="{AF42ABD8-EAEE-524F-94B5-2C43A46EAC4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F22F8FC-025D-D74A-B723-C5183F13B070}" type="slidenum">
              <a:rPr lang="en-US" altLang="en-US"/>
              <a:pPr>
                <a:defRPr/>
              </a:pPr>
              <a:t>‹#›</a:t>
            </a:fld>
            <a:endParaRPr lang="en-US" altLang="en-US"/>
          </a:p>
        </p:txBody>
      </p:sp>
    </p:spTree>
    <p:extLst>
      <p:ext uri="{BB962C8B-B14F-4D97-AF65-F5344CB8AC3E}">
        <p14:creationId xmlns:p14="http://schemas.microsoft.com/office/powerpoint/2010/main" val="2343172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786C0AB-31D3-0B4C-8AE8-E45CF8C06C7F}"/>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619347E-686D-FD46-819A-DAA95C30419E}" type="datetime1">
              <a:rPr lang="en-US"/>
              <a:pPr>
                <a:defRPr/>
              </a:pPr>
              <a:t>5/20/19</a:t>
            </a:fld>
            <a:endParaRPr lang="en-US"/>
          </a:p>
        </p:txBody>
      </p:sp>
      <p:sp>
        <p:nvSpPr>
          <p:cNvPr id="5" name="Footer Placeholder 4">
            <a:extLst>
              <a:ext uri="{FF2B5EF4-FFF2-40B4-BE49-F238E27FC236}">
                <a16:creationId xmlns="" xmlns:a16="http://schemas.microsoft.com/office/drawing/2014/main" id="{B62DAE94-2F91-A849-A8AE-FFBE5E38135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 xmlns:a16="http://schemas.microsoft.com/office/drawing/2014/main" id="{C7D5C2E2-892B-8A45-A9E2-A65C6E7321F8}"/>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CEA0E5D-1DAF-984A-AFAC-861D9BE3CCBB}" type="slidenum">
              <a:rPr lang="en-US" altLang="en-US"/>
              <a:pPr>
                <a:defRPr/>
              </a:pPr>
              <a:t>‹#›</a:t>
            </a:fld>
            <a:endParaRPr lang="en-US" altLang="en-US"/>
          </a:p>
        </p:txBody>
      </p:sp>
    </p:spTree>
    <p:extLst>
      <p:ext uri="{BB962C8B-B14F-4D97-AF65-F5344CB8AC3E}">
        <p14:creationId xmlns:p14="http://schemas.microsoft.com/office/powerpoint/2010/main" val="334384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C156DB0-4FF7-264F-A11D-B1FA3FA84B87}"/>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FBCB3DC4-18C9-764B-9462-5F3277F92E0F}" type="datetime1">
              <a:rPr lang="en-US"/>
              <a:pPr>
                <a:defRPr/>
              </a:pPr>
              <a:t>5/20/19</a:t>
            </a:fld>
            <a:endParaRPr lang="en-US"/>
          </a:p>
        </p:txBody>
      </p:sp>
      <p:sp>
        <p:nvSpPr>
          <p:cNvPr id="5" name="Footer Placeholder 4">
            <a:extLst>
              <a:ext uri="{FF2B5EF4-FFF2-40B4-BE49-F238E27FC236}">
                <a16:creationId xmlns="" xmlns:a16="http://schemas.microsoft.com/office/drawing/2014/main" id="{9C71F884-664C-4D4E-B550-3F7A18B7BEF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 xmlns:a16="http://schemas.microsoft.com/office/drawing/2014/main" id="{4CD1CC2F-E92D-1341-A9BA-5A0A1D0627B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AFFD98DC-E3BB-AA4B-BF79-DDF45E2BE06D}" type="slidenum">
              <a:rPr lang="en-US" altLang="en-US"/>
              <a:pPr>
                <a:defRPr/>
              </a:pPr>
              <a:t>‹#›</a:t>
            </a:fld>
            <a:endParaRPr lang="en-US" altLang="en-US"/>
          </a:p>
        </p:txBody>
      </p:sp>
    </p:spTree>
    <p:extLst>
      <p:ext uri="{BB962C8B-B14F-4D97-AF65-F5344CB8AC3E}">
        <p14:creationId xmlns:p14="http://schemas.microsoft.com/office/powerpoint/2010/main" val="2753656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id-ID"/>
          </a:p>
        </p:txBody>
      </p:sp>
      <p:sp>
        <p:nvSpPr>
          <p:cNvPr id="3" name="SmartArt Placeholder 2"/>
          <p:cNvSpPr>
            <a:spLocks noGrp="1"/>
          </p:cNvSpPr>
          <p:nvPr>
            <p:ph type="dgm" idx="1"/>
          </p:nvPr>
        </p:nvSpPr>
        <p:spPr>
          <a:xfrm>
            <a:off x="457200" y="1600200"/>
            <a:ext cx="8229600" cy="4495800"/>
          </a:xfrm>
          <a:prstGeom prst="rect">
            <a:avLst/>
          </a:prstGeom>
        </p:spPr>
        <p:txBody>
          <a:bodyPr>
            <a:normAutofit/>
          </a:bodyPr>
          <a:lstStyle/>
          <a:p>
            <a:pPr lvl="0"/>
            <a:endParaRPr lang="id-ID" noProof="0" smtClean="0"/>
          </a:p>
        </p:txBody>
      </p:sp>
      <p:sp>
        <p:nvSpPr>
          <p:cNvPr id="4" name="Date Placeholder 26"/>
          <p:cNvSpPr>
            <a:spLocks noGrp="1"/>
          </p:cNvSpPr>
          <p:nvPr>
            <p:ph type="dt" sz="half" idx="10"/>
          </p:nvPr>
        </p:nvSpPr>
        <p:spPr>
          <a:xfrm>
            <a:off x="4246563" y="6557963"/>
            <a:ext cx="2001837" cy="227012"/>
          </a:xfrm>
          <a:prstGeom prst="rect">
            <a:avLst/>
          </a:prstGeom>
        </p:spPr>
        <p:txBody>
          <a:bodyPr/>
          <a:lstStyle>
            <a:lvl1pPr>
              <a:defRPr/>
            </a:lvl1pPr>
          </a:lstStyle>
          <a:p>
            <a:pPr>
              <a:defRPr/>
            </a:pPr>
            <a:endParaRPr lang="en-US"/>
          </a:p>
        </p:txBody>
      </p:sp>
      <p:sp>
        <p:nvSpPr>
          <p:cNvPr id="5" name="Footer Placeholder 3"/>
          <p:cNvSpPr>
            <a:spLocks noGrp="1"/>
          </p:cNvSpPr>
          <p:nvPr>
            <p:ph type="ftr" sz="quarter" idx="11"/>
          </p:nvPr>
        </p:nvSpPr>
        <p:spPr>
          <a:xfrm>
            <a:off x="457200" y="6557963"/>
            <a:ext cx="3657600" cy="228600"/>
          </a:xfrm>
          <a:prstGeom prst="rect">
            <a:avLst/>
          </a:prstGeo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6251575" y="6556375"/>
            <a:ext cx="588963" cy="228600"/>
          </a:xfrm>
          <a:prstGeom prst="rect">
            <a:avLst/>
          </a:prstGeom>
        </p:spPr>
        <p:txBody>
          <a:bodyPr/>
          <a:lstStyle>
            <a:lvl1pPr>
              <a:defRPr/>
            </a:lvl1pPr>
          </a:lstStyle>
          <a:p>
            <a:fld id="{D23B9398-85B0-B64C-BB72-30B48D359863}" type="slidenum">
              <a:rPr lang="en-US" altLang="x-none"/>
              <a:pPr/>
              <a:t>‹#›</a:t>
            </a:fld>
            <a:endParaRPr lang="en-US" altLang="x-none"/>
          </a:p>
        </p:txBody>
      </p:sp>
    </p:spTree>
    <p:extLst>
      <p:ext uri="{BB962C8B-B14F-4D97-AF65-F5344CB8AC3E}">
        <p14:creationId xmlns:p14="http://schemas.microsoft.com/office/powerpoint/2010/main" val="1822631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200" y="1600200"/>
            <a:ext cx="4038600" cy="4495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495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26"/>
          <p:cNvSpPr>
            <a:spLocks noGrp="1"/>
          </p:cNvSpPr>
          <p:nvPr>
            <p:ph type="dt" sz="half" idx="10"/>
          </p:nvPr>
        </p:nvSpPr>
        <p:spPr>
          <a:xfrm>
            <a:off x="4246563" y="6557963"/>
            <a:ext cx="2001837" cy="227012"/>
          </a:xfrm>
          <a:prstGeom prst="rect">
            <a:avLst/>
          </a:prstGeom>
        </p:spPr>
        <p:txBody>
          <a:bodyPr/>
          <a:lstStyle>
            <a:lvl1pPr>
              <a:defRPr/>
            </a:lvl1pPr>
          </a:lstStyle>
          <a:p>
            <a:pPr>
              <a:defRPr/>
            </a:pPr>
            <a:endParaRPr lang="en-US"/>
          </a:p>
        </p:txBody>
      </p:sp>
      <p:sp>
        <p:nvSpPr>
          <p:cNvPr id="6" name="Footer Placeholder 3"/>
          <p:cNvSpPr>
            <a:spLocks noGrp="1"/>
          </p:cNvSpPr>
          <p:nvPr>
            <p:ph type="ftr" sz="quarter" idx="11"/>
          </p:nvPr>
        </p:nvSpPr>
        <p:spPr>
          <a:xfrm>
            <a:off x="457200" y="6557963"/>
            <a:ext cx="3657600" cy="228600"/>
          </a:xfrm>
          <a:prstGeom prst="rect">
            <a:avLst/>
          </a:prstGeom>
        </p:spPr>
        <p:txBody>
          <a:bodyPr/>
          <a:lstStyle>
            <a:lvl1pPr>
              <a:defRPr/>
            </a:lvl1pPr>
          </a:lstStyle>
          <a:p>
            <a:pPr>
              <a:defRPr/>
            </a:pPr>
            <a:endParaRPr lang="en-US"/>
          </a:p>
        </p:txBody>
      </p:sp>
      <p:sp>
        <p:nvSpPr>
          <p:cNvPr id="7" name="Slide Number Placeholder 15"/>
          <p:cNvSpPr>
            <a:spLocks noGrp="1"/>
          </p:cNvSpPr>
          <p:nvPr>
            <p:ph type="sldNum" sz="quarter" idx="12"/>
          </p:nvPr>
        </p:nvSpPr>
        <p:spPr>
          <a:xfrm>
            <a:off x="6251575" y="6556375"/>
            <a:ext cx="588963" cy="228600"/>
          </a:xfrm>
          <a:prstGeom prst="rect">
            <a:avLst/>
          </a:prstGeom>
        </p:spPr>
        <p:txBody>
          <a:bodyPr/>
          <a:lstStyle>
            <a:lvl1pPr>
              <a:defRPr/>
            </a:lvl1pPr>
          </a:lstStyle>
          <a:p>
            <a:fld id="{677763EC-0DDA-6141-86A0-C9783FEFA237}" type="slidenum">
              <a:rPr lang="en-US" altLang="x-none"/>
              <a:pPr/>
              <a:t>‹#›</a:t>
            </a:fld>
            <a:endParaRPr lang="en-US" altLang="x-none"/>
          </a:p>
        </p:txBody>
      </p:sp>
    </p:spTree>
    <p:extLst>
      <p:ext uri="{BB962C8B-B14F-4D97-AF65-F5344CB8AC3E}">
        <p14:creationId xmlns:p14="http://schemas.microsoft.com/office/powerpoint/2010/main" val="296938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4551BFA-170C-E348-A10C-8525E30C1AE2}"/>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28A239-BF97-F944-A41A-540742C74841}" type="datetime1">
              <a:rPr lang="en-US"/>
              <a:pPr>
                <a:defRPr/>
              </a:pPr>
              <a:t>5/20/19</a:t>
            </a:fld>
            <a:endParaRPr lang="en-US"/>
          </a:p>
        </p:txBody>
      </p:sp>
      <p:sp>
        <p:nvSpPr>
          <p:cNvPr id="5" name="Footer Placeholder 4">
            <a:extLst>
              <a:ext uri="{FF2B5EF4-FFF2-40B4-BE49-F238E27FC236}">
                <a16:creationId xmlns="" xmlns:a16="http://schemas.microsoft.com/office/drawing/2014/main" id="{07C87C36-29DF-214F-941F-64FD1CC852C8}"/>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 xmlns:a16="http://schemas.microsoft.com/office/drawing/2014/main" id="{540E2528-4A77-D940-B3F2-BB85B830501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26B55CF-566C-C144-BDD5-055F6AE44942}" type="slidenum">
              <a:rPr lang="en-US" altLang="en-US"/>
              <a:pPr>
                <a:defRPr/>
              </a:pPr>
              <a:t>‹#›</a:t>
            </a:fld>
            <a:endParaRPr lang="en-US" altLang="en-US"/>
          </a:p>
        </p:txBody>
      </p:sp>
    </p:spTree>
    <p:extLst>
      <p:ext uri="{BB962C8B-B14F-4D97-AF65-F5344CB8AC3E}">
        <p14:creationId xmlns:p14="http://schemas.microsoft.com/office/powerpoint/2010/main" val="25180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3D94E512-01E5-1E48-ACA8-C39301A5B0D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DAF0BAB-2F3B-324A-BBD1-FBDFAAC098F7}" type="datetime1">
              <a:rPr lang="en-US"/>
              <a:pPr>
                <a:defRPr/>
              </a:pPr>
              <a:t>5/20/19</a:t>
            </a:fld>
            <a:endParaRPr lang="en-US"/>
          </a:p>
        </p:txBody>
      </p:sp>
      <p:sp>
        <p:nvSpPr>
          <p:cNvPr id="5" name="Footer Placeholder 4">
            <a:extLst>
              <a:ext uri="{FF2B5EF4-FFF2-40B4-BE49-F238E27FC236}">
                <a16:creationId xmlns="" xmlns:a16="http://schemas.microsoft.com/office/drawing/2014/main" id="{C8F40858-BA16-8F46-B29D-33F585BEEA07}"/>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 xmlns:a16="http://schemas.microsoft.com/office/drawing/2014/main" id="{8C3836AB-776B-A74B-8FFF-6C6C380B31D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F122098-E2DD-4B42-822E-D057982E2102}" type="slidenum">
              <a:rPr lang="en-US" altLang="en-US"/>
              <a:pPr>
                <a:defRPr/>
              </a:pPr>
              <a:t>‹#›</a:t>
            </a:fld>
            <a:endParaRPr lang="en-US" altLang="en-US"/>
          </a:p>
        </p:txBody>
      </p:sp>
    </p:spTree>
    <p:extLst>
      <p:ext uri="{BB962C8B-B14F-4D97-AF65-F5344CB8AC3E}">
        <p14:creationId xmlns:p14="http://schemas.microsoft.com/office/powerpoint/2010/main" val="1020166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 xmlns:a16="http://schemas.microsoft.com/office/drawing/2014/main" id="{C20AB539-34E8-C04D-96C7-0FB4B84A53D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3D41D2B0-93D2-964C-8F36-C01294907FF9}" type="datetime1">
              <a:rPr lang="en-US"/>
              <a:pPr>
                <a:defRPr/>
              </a:pPr>
              <a:t>5/20/19</a:t>
            </a:fld>
            <a:endParaRPr lang="en-US"/>
          </a:p>
        </p:txBody>
      </p:sp>
      <p:sp>
        <p:nvSpPr>
          <p:cNvPr id="6" name="Footer Placeholder 4">
            <a:extLst>
              <a:ext uri="{FF2B5EF4-FFF2-40B4-BE49-F238E27FC236}">
                <a16:creationId xmlns="" xmlns:a16="http://schemas.microsoft.com/office/drawing/2014/main" id="{6C1807BA-66C4-EF49-9045-AE88073DCC2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 xmlns:a16="http://schemas.microsoft.com/office/drawing/2014/main" id="{7581FE82-92D0-5149-B5C0-1C420BCCB66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6074996-FC55-D346-B435-2856E48845EC}" type="slidenum">
              <a:rPr lang="en-US" altLang="en-US"/>
              <a:pPr>
                <a:defRPr/>
              </a:pPr>
              <a:t>‹#›</a:t>
            </a:fld>
            <a:endParaRPr lang="en-US" altLang="en-US"/>
          </a:p>
        </p:txBody>
      </p:sp>
    </p:spTree>
    <p:extLst>
      <p:ext uri="{BB962C8B-B14F-4D97-AF65-F5344CB8AC3E}">
        <p14:creationId xmlns:p14="http://schemas.microsoft.com/office/powerpoint/2010/main" val="1114675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 xmlns:a16="http://schemas.microsoft.com/office/drawing/2014/main" id="{E6587BEA-833C-2D4D-B1D9-E40F39353DAA}"/>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A9F27B7F-0650-264E-B3A8-17D3997F0C51}" type="datetime1">
              <a:rPr lang="en-US"/>
              <a:pPr>
                <a:defRPr/>
              </a:pPr>
              <a:t>5/20/19</a:t>
            </a:fld>
            <a:endParaRPr lang="en-US"/>
          </a:p>
        </p:txBody>
      </p:sp>
      <p:sp>
        <p:nvSpPr>
          <p:cNvPr id="8" name="Footer Placeholder 4">
            <a:extLst>
              <a:ext uri="{FF2B5EF4-FFF2-40B4-BE49-F238E27FC236}">
                <a16:creationId xmlns="" xmlns:a16="http://schemas.microsoft.com/office/drawing/2014/main" id="{E0C89BCA-1316-9F48-BB34-66A082E419C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a:extLst>
              <a:ext uri="{FF2B5EF4-FFF2-40B4-BE49-F238E27FC236}">
                <a16:creationId xmlns="" xmlns:a16="http://schemas.microsoft.com/office/drawing/2014/main" id="{88296241-B63B-BE49-BD98-ACE4E4D83A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71313F7E-1307-6746-9EC8-8219D26A4D5E}" type="slidenum">
              <a:rPr lang="en-US" altLang="en-US"/>
              <a:pPr>
                <a:defRPr/>
              </a:pPr>
              <a:t>‹#›</a:t>
            </a:fld>
            <a:endParaRPr lang="en-US" altLang="en-US"/>
          </a:p>
        </p:txBody>
      </p:sp>
    </p:spTree>
    <p:extLst>
      <p:ext uri="{BB962C8B-B14F-4D97-AF65-F5344CB8AC3E}">
        <p14:creationId xmlns:p14="http://schemas.microsoft.com/office/powerpoint/2010/main" val="236305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a:extLst>
              <a:ext uri="{FF2B5EF4-FFF2-40B4-BE49-F238E27FC236}">
                <a16:creationId xmlns="" xmlns:a16="http://schemas.microsoft.com/office/drawing/2014/main" id="{B273C68E-7924-154E-A68C-CD39E1D81649}"/>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F3283F2F-EB94-9D4E-B004-362D91131CD6}" type="datetime1">
              <a:rPr lang="en-US"/>
              <a:pPr>
                <a:defRPr/>
              </a:pPr>
              <a:t>5/20/19</a:t>
            </a:fld>
            <a:endParaRPr lang="en-US"/>
          </a:p>
        </p:txBody>
      </p:sp>
      <p:sp>
        <p:nvSpPr>
          <p:cNvPr id="4" name="Footer Placeholder 4">
            <a:extLst>
              <a:ext uri="{FF2B5EF4-FFF2-40B4-BE49-F238E27FC236}">
                <a16:creationId xmlns="" xmlns:a16="http://schemas.microsoft.com/office/drawing/2014/main" id="{354E30A6-0BD2-F449-9691-2FD9279E5C71}"/>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a:extLst>
              <a:ext uri="{FF2B5EF4-FFF2-40B4-BE49-F238E27FC236}">
                <a16:creationId xmlns="" xmlns:a16="http://schemas.microsoft.com/office/drawing/2014/main" id="{1EDFE178-0DFD-414F-83FE-5850EC6E6A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F2572BEC-699F-8948-83A4-BD1B88F65BFC}" type="slidenum">
              <a:rPr lang="en-US" altLang="en-US"/>
              <a:pPr>
                <a:defRPr/>
              </a:pPr>
              <a:t>‹#›</a:t>
            </a:fld>
            <a:endParaRPr lang="en-US" altLang="en-US"/>
          </a:p>
        </p:txBody>
      </p:sp>
    </p:spTree>
    <p:extLst>
      <p:ext uri="{BB962C8B-B14F-4D97-AF65-F5344CB8AC3E}">
        <p14:creationId xmlns:p14="http://schemas.microsoft.com/office/powerpoint/2010/main" val="2899718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 xmlns:a16="http://schemas.microsoft.com/office/drawing/2014/main" id="{212FC8DC-BEEA-AA4D-93FD-4D6D8DCCB23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6534B8EA-F17B-DB42-8E01-155F038B8132}" type="datetime1">
              <a:rPr lang="en-US"/>
              <a:pPr>
                <a:defRPr/>
              </a:pPr>
              <a:t>5/20/19</a:t>
            </a:fld>
            <a:endParaRPr lang="en-US"/>
          </a:p>
        </p:txBody>
      </p:sp>
      <p:sp>
        <p:nvSpPr>
          <p:cNvPr id="3" name="Footer Placeholder 4">
            <a:extLst>
              <a:ext uri="{FF2B5EF4-FFF2-40B4-BE49-F238E27FC236}">
                <a16:creationId xmlns="" xmlns:a16="http://schemas.microsoft.com/office/drawing/2014/main" id="{A2AAD2E4-21C9-3649-9A78-D29B6D91155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a:extLst>
              <a:ext uri="{FF2B5EF4-FFF2-40B4-BE49-F238E27FC236}">
                <a16:creationId xmlns="" xmlns:a16="http://schemas.microsoft.com/office/drawing/2014/main" id="{125E6B47-85E6-4D4E-A445-CA9EDFC6D93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F1C91C1-A625-BB45-A52D-000D098465AE}" type="slidenum">
              <a:rPr lang="en-US" altLang="en-US"/>
              <a:pPr>
                <a:defRPr/>
              </a:pPr>
              <a:t>‹#›</a:t>
            </a:fld>
            <a:endParaRPr lang="en-US" altLang="en-US"/>
          </a:p>
        </p:txBody>
      </p:sp>
    </p:spTree>
    <p:extLst>
      <p:ext uri="{BB962C8B-B14F-4D97-AF65-F5344CB8AC3E}">
        <p14:creationId xmlns:p14="http://schemas.microsoft.com/office/powerpoint/2010/main" val="190825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594AC34B-507E-5947-B2D3-958A2C1A05F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E06E991-3B1E-9F48-AABC-AA6EB683D37A}" type="datetime1">
              <a:rPr lang="en-US"/>
              <a:pPr>
                <a:defRPr/>
              </a:pPr>
              <a:t>5/20/19</a:t>
            </a:fld>
            <a:endParaRPr lang="en-US"/>
          </a:p>
        </p:txBody>
      </p:sp>
      <p:sp>
        <p:nvSpPr>
          <p:cNvPr id="6" name="Footer Placeholder 4">
            <a:extLst>
              <a:ext uri="{FF2B5EF4-FFF2-40B4-BE49-F238E27FC236}">
                <a16:creationId xmlns="" xmlns:a16="http://schemas.microsoft.com/office/drawing/2014/main" id="{96F8DD1D-C163-1A45-BBE7-5D7F56CD5510}"/>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 xmlns:a16="http://schemas.microsoft.com/office/drawing/2014/main" id="{C2298AE7-26D3-1D4A-B916-0AE1ADE06185}"/>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31622BEA-A668-7349-9676-70FBDBAC12C5}" type="slidenum">
              <a:rPr lang="en-US" altLang="en-US"/>
              <a:pPr>
                <a:defRPr/>
              </a:pPr>
              <a:t>‹#›</a:t>
            </a:fld>
            <a:endParaRPr lang="en-US" altLang="en-US"/>
          </a:p>
        </p:txBody>
      </p:sp>
    </p:spTree>
    <p:extLst>
      <p:ext uri="{BB962C8B-B14F-4D97-AF65-F5344CB8AC3E}">
        <p14:creationId xmlns:p14="http://schemas.microsoft.com/office/powerpoint/2010/main" val="199475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41DBE61F-B044-8848-8287-FE2036741F90}"/>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D93E12B7-B1B9-0F44-89BA-A2D403253C11}" type="datetime1">
              <a:rPr lang="en-US"/>
              <a:pPr>
                <a:defRPr/>
              </a:pPr>
              <a:t>5/20/19</a:t>
            </a:fld>
            <a:endParaRPr lang="en-US"/>
          </a:p>
        </p:txBody>
      </p:sp>
      <p:sp>
        <p:nvSpPr>
          <p:cNvPr id="6" name="Footer Placeholder 4">
            <a:extLst>
              <a:ext uri="{FF2B5EF4-FFF2-40B4-BE49-F238E27FC236}">
                <a16:creationId xmlns="" xmlns:a16="http://schemas.microsoft.com/office/drawing/2014/main" id="{AEC06131-7502-BF42-8CE1-4615396A141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 xmlns:a16="http://schemas.microsoft.com/office/drawing/2014/main" id="{E9024CB2-657B-0443-9EBB-9423A6AB79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2B4CE02-E992-9C4A-8A0C-1CE03BFBCA5B}" type="slidenum">
              <a:rPr lang="en-US" altLang="en-US"/>
              <a:pPr>
                <a:defRPr/>
              </a:pPr>
              <a:t>‹#›</a:t>
            </a:fld>
            <a:endParaRPr lang="en-US" altLang="en-US"/>
          </a:p>
        </p:txBody>
      </p:sp>
    </p:spTree>
    <p:extLst>
      <p:ext uri="{BB962C8B-B14F-4D97-AF65-F5344CB8AC3E}">
        <p14:creationId xmlns:p14="http://schemas.microsoft.com/office/powerpoint/2010/main" val="3706343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 xmlns:a16="http://schemas.microsoft.com/office/drawing/2014/main" id="{6DE23F86-E41F-C341-AA4F-00B42BBCA6F6}"/>
              </a:ext>
            </a:extLst>
          </p:cNvPr>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9" r:id="rId12"/>
    <p:sldLayoutId id="2147483720" r:id="rId1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arsil\Desktop\Smartcreative.jpg">
            <a:extLst>
              <a:ext uri="{FF2B5EF4-FFF2-40B4-BE49-F238E27FC236}">
                <a16:creationId xmlns="" xmlns:a16="http://schemas.microsoft.com/office/drawing/2014/main" id="{58ABF55E-F0E8-E04B-9141-97D01CDDA7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extBox 1">
            <a:extLst>
              <a:ext uri="{FF2B5EF4-FFF2-40B4-BE49-F238E27FC236}">
                <a16:creationId xmlns="" xmlns:a16="http://schemas.microsoft.com/office/drawing/2014/main" id="{9037CCDC-4C1C-FB40-B7A8-6CABDBBC7C99}"/>
              </a:ext>
            </a:extLst>
          </p:cNvPr>
          <p:cNvSpPr txBox="1">
            <a:spLocks noChangeArrowheads="1"/>
          </p:cNvSpPr>
          <p:nvPr/>
        </p:nvSpPr>
        <p:spPr bwMode="auto">
          <a:xfrm>
            <a:off x="3222625" y="3657600"/>
            <a:ext cx="5638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dirty="0" smtClean="0">
                <a:solidFill>
                  <a:schemeClr val="bg1"/>
                </a:solidFill>
              </a:rPr>
              <a:t>PERTEMUAN  </a:t>
            </a:r>
            <a:r>
              <a:rPr lang="en-US" altLang="en-US" sz="2000" b="1" dirty="0" err="1">
                <a:solidFill>
                  <a:schemeClr val="bg1"/>
                </a:solidFill>
              </a:rPr>
              <a:t>ke</a:t>
            </a:r>
            <a:r>
              <a:rPr lang="en-US" altLang="en-US" sz="2000" b="1" dirty="0">
                <a:solidFill>
                  <a:schemeClr val="bg1"/>
                </a:solidFill>
              </a:rPr>
              <a:t> </a:t>
            </a:r>
            <a:r>
              <a:rPr lang="en-US" altLang="en-US" sz="2000" b="1" dirty="0" smtClean="0">
                <a:solidFill>
                  <a:schemeClr val="bg1"/>
                </a:solidFill>
              </a:rPr>
              <a:t>14</a:t>
            </a:r>
            <a:endParaRPr lang="en-US" altLang="en-US" sz="2000" b="1" dirty="0" smtClean="0">
              <a:solidFill>
                <a:schemeClr val="bg1"/>
              </a:solidFill>
            </a:endParaRPr>
          </a:p>
          <a:p>
            <a:pPr algn="ctr" eaLnBrk="1" hangingPunct="1"/>
            <a:r>
              <a:rPr lang="en-US" altLang="en-US" sz="2000" b="1" dirty="0" err="1" smtClean="0">
                <a:solidFill>
                  <a:schemeClr val="bg1"/>
                </a:solidFill>
              </a:rPr>
              <a:t>Emulsi</a:t>
            </a:r>
            <a:endParaRPr lang="en-US" altLang="en-US" sz="2000" b="1" dirty="0">
              <a:solidFill>
                <a:schemeClr val="bg1"/>
              </a:solidFill>
            </a:endParaRPr>
          </a:p>
          <a:p>
            <a:pPr algn="ctr" eaLnBrk="1" hangingPunct="1"/>
            <a:r>
              <a:rPr lang="en-US" altLang="en-US" sz="2000" b="1" dirty="0">
                <a:solidFill>
                  <a:schemeClr val="bg1"/>
                </a:solidFill>
              </a:rPr>
              <a:t>Dra </a:t>
            </a:r>
            <a:r>
              <a:rPr lang="en-US" altLang="en-US" sz="2000" b="1" dirty="0" err="1">
                <a:solidFill>
                  <a:schemeClr val="bg1"/>
                </a:solidFill>
              </a:rPr>
              <a:t>Ratih</a:t>
            </a:r>
            <a:r>
              <a:rPr lang="en-US" altLang="en-US" sz="2000" b="1" dirty="0">
                <a:solidFill>
                  <a:schemeClr val="bg1"/>
                </a:solidFill>
              </a:rPr>
              <a:t> </a:t>
            </a:r>
            <a:r>
              <a:rPr lang="en-US" altLang="en-US" sz="2000" b="1" dirty="0" err="1">
                <a:solidFill>
                  <a:schemeClr val="bg1"/>
                </a:solidFill>
              </a:rPr>
              <a:t>Dyah</a:t>
            </a:r>
            <a:r>
              <a:rPr lang="en-US" altLang="en-US" sz="2000" b="1" dirty="0">
                <a:solidFill>
                  <a:schemeClr val="bg1"/>
                </a:solidFill>
              </a:rPr>
              <a:t> </a:t>
            </a:r>
            <a:r>
              <a:rPr lang="en-US" altLang="en-US" sz="2000" b="1" dirty="0" err="1">
                <a:solidFill>
                  <a:schemeClr val="bg1"/>
                </a:solidFill>
              </a:rPr>
              <a:t>Pertiwi,M.Farm,Apt</a:t>
            </a:r>
            <a:endParaRPr lang="en-US" altLang="en-US" sz="2000" b="1" dirty="0">
              <a:solidFill>
                <a:schemeClr val="bg1"/>
              </a:solidFill>
            </a:endParaRPr>
          </a:p>
          <a:p>
            <a:pPr algn="ctr" eaLnBrk="1" hangingPunct="1"/>
            <a:r>
              <a:rPr lang="en-US" altLang="en-US" sz="2000" b="1" dirty="0">
                <a:solidFill>
                  <a:schemeClr val="bg1"/>
                </a:solidFill>
              </a:rPr>
              <a:t>NAMA PRODI :FARMASI</a:t>
            </a:r>
          </a:p>
          <a:p>
            <a:pPr algn="ctr" eaLnBrk="1" hangingPunct="1"/>
            <a:r>
              <a:rPr lang="en-US" altLang="en-US" sz="2000" b="1" dirty="0" err="1">
                <a:solidFill>
                  <a:schemeClr val="bg1"/>
                </a:solidFill>
              </a:rPr>
              <a:t>Fakultas</a:t>
            </a:r>
            <a:r>
              <a:rPr lang="en-US" altLang="en-US" sz="2000" b="1" dirty="0">
                <a:solidFill>
                  <a:schemeClr val="bg1"/>
                </a:solidFill>
              </a:rPr>
              <a:t> </a:t>
            </a:r>
            <a:r>
              <a:rPr lang="en-US" altLang="en-US" sz="2000" b="1" dirty="0" err="1">
                <a:solidFill>
                  <a:schemeClr val="bg1"/>
                </a:solidFill>
              </a:rPr>
              <a:t>Ilmu</a:t>
            </a:r>
            <a:r>
              <a:rPr lang="en-US" altLang="en-US" sz="2000" b="1" dirty="0">
                <a:solidFill>
                  <a:schemeClr val="bg1"/>
                </a:solidFill>
              </a:rPr>
              <a:t> </a:t>
            </a:r>
            <a:r>
              <a:rPr lang="en-US" altLang="en-US" sz="2000" b="1" dirty="0" err="1">
                <a:solidFill>
                  <a:schemeClr val="bg1"/>
                </a:solidFill>
              </a:rPr>
              <a:t>Ilmu</a:t>
            </a:r>
            <a:r>
              <a:rPr lang="en-US" altLang="en-US" sz="2000" b="1" dirty="0">
                <a:solidFill>
                  <a:schemeClr val="bg1"/>
                </a:solidFill>
              </a:rPr>
              <a:t> </a:t>
            </a:r>
            <a:r>
              <a:rPr lang="en-US" altLang="en-US" sz="2000" b="1" dirty="0" err="1">
                <a:solidFill>
                  <a:schemeClr val="bg1"/>
                </a:solidFill>
              </a:rPr>
              <a:t>Kesehatan</a:t>
            </a:r>
            <a:endParaRPr lang="en-US" altLang="en-US" sz="2000" b="1" dirty="0">
              <a:solidFill>
                <a:schemeClr val="bg1"/>
              </a:solidFill>
            </a:endParaRPr>
          </a:p>
          <a:p>
            <a:pPr algn="ctr" eaLnBrk="1" hangingPunct="1"/>
            <a:endParaRPr lang="en-US" altLang="en-US" sz="2000" b="1" dirty="0">
              <a:solidFill>
                <a:schemeClr val="bg1"/>
              </a:solidFill>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id-ID"/>
          </a:p>
        </p:txBody>
      </p:sp>
      <p:pic>
        <p:nvPicPr>
          <p:cNvPr id="1843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5788" t="20180" r="18947" b="36758"/>
          <a:stretch>
            <a:fillRect/>
          </a:stretch>
        </p:blipFill>
        <p:spPr>
          <a:xfrm>
            <a:off x="0" y="1676400"/>
            <a:ext cx="8077200" cy="5181600"/>
          </a:xfrm>
          <a:noFill/>
        </p:spPr>
      </p:pic>
    </p:spTree>
    <p:extLst>
      <p:ext uri="{BB962C8B-B14F-4D97-AF65-F5344CB8AC3E}">
        <p14:creationId xmlns:p14="http://schemas.microsoft.com/office/powerpoint/2010/main" val="1106202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Diagram 5"/>
          <p:cNvGrpSpPr>
            <a:grpSpLocks noChangeAspect="1"/>
          </p:cNvGrpSpPr>
          <p:nvPr/>
        </p:nvGrpSpPr>
        <p:grpSpPr bwMode="auto">
          <a:xfrm>
            <a:off x="457200" y="152400"/>
            <a:ext cx="8229600" cy="4525963"/>
            <a:chOff x="288" y="737"/>
            <a:chExt cx="5184" cy="2851"/>
          </a:xfrm>
        </p:grpSpPr>
        <p:sp>
          <p:nvSpPr>
            <p:cNvPr id="1027" name="AutoShape 4"/>
            <p:cNvSpPr>
              <a:spLocks noChangeAspect="1" noChangeArrowheads="1" noTextEdit="1"/>
            </p:cNvSpPr>
            <p:nvPr/>
          </p:nvSpPr>
          <p:spPr bwMode="auto">
            <a:xfrm>
              <a:off x="288" y="737"/>
              <a:ext cx="5184" cy="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28" name="_s1028"/>
            <p:cNvSpPr>
              <a:spLocks noChangeArrowheads="1" noTextEdit="1"/>
            </p:cNvSpPr>
            <p:nvPr/>
          </p:nvSpPr>
          <p:spPr bwMode="auto">
            <a:xfrm>
              <a:off x="1950" y="939"/>
              <a:ext cx="1861" cy="1861"/>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599"/>
                    <a:pt x="10800" y="3599"/>
                  </a:cubicBezTo>
                  <a:cubicBezTo>
                    <a:pt x="9107" y="3599"/>
                    <a:pt x="7468" y="4196"/>
                    <a:pt x="6171" y="5284"/>
                  </a:cubicBezTo>
                  <a:lnTo>
                    <a:pt x="3857" y="2526"/>
                  </a:lnTo>
                  <a:cubicBezTo>
                    <a:pt x="5802" y="894"/>
                    <a:pt x="8260" y="-1"/>
                    <a:pt x="10800" y="-1"/>
                  </a:cubicBezTo>
                  <a:cubicBezTo>
                    <a:pt x="11428" y="-1"/>
                    <a:pt x="12056" y="54"/>
                    <a:pt x="12675" y="164"/>
                  </a:cubicBezTo>
                  <a:lnTo>
                    <a:pt x="13144" y="-2495"/>
                  </a:lnTo>
                  <a:lnTo>
                    <a:pt x="16794" y="2717"/>
                  </a:lnTo>
                  <a:lnTo>
                    <a:pt x="11581" y="6368"/>
                  </a:lnTo>
                  <a:lnTo>
                    <a:pt x="12050" y="3709"/>
                  </a:lnTo>
                  <a:close/>
                </a:path>
              </a:pathLst>
            </a:custGeom>
            <a:solidFill>
              <a:schemeClr val="accent1"/>
            </a:solidFill>
            <a:ln w="9525">
              <a:solidFill>
                <a:schemeClr val="tx1"/>
              </a:solidFill>
              <a:miter lim="800000"/>
              <a:headEnd/>
              <a:tailEnd/>
            </a:ln>
          </p:spPr>
          <p:txBody>
            <a:bodyPr lIns="0" tIns="0" rIns="0" bIns="0" anchor="ctr"/>
            <a:lstStyle/>
            <a:p>
              <a:endParaRPr lang="en-US"/>
            </a:p>
          </p:txBody>
        </p:sp>
        <p:sp>
          <p:nvSpPr>
            <p:cNvPr id="1029" name="_s1029"/>
            <p:cNvSpPr>
              <a:spLocks noChangeArrowheads="1" noTextEdit="1"/>
            </p:cNvSpPr>
            <p:nvPr/>
          </p:nvSpPr>
          <p:spPr bwMode="auto">
            <a:xfrm rot="7200000">
              <a:off x="2205" y="1379"/>
              <a:ext cx="1861" cy="1861"/>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599"/>
                    <a:pt x="10800" y="3599"/>
                  </a:cubicBezTo>
                  <a:cubicBezTo>
                    <a:pt x="9107" y="3599"/>
                    <a:pt x="7468" y="4196"/>
                    <a:pt x="6171" y="5284"/>
                  </a:cubicBezTo>
                  <a:lnTo>
                    <a:pt x="3857" y="2526"/>
                  </a:lnTo>
                  <a:cubicBezTo>
                    <a:pt x="5802" y="894"/>
                    <a:pt x="8260" y="-1"/>
                    <a:pt x="10800" y="-1"/>
                  </a:cubicBezTo>
                  <a:cubicBezTo>
                    <a:pt x="11428" y="-1"/>
                    <a:pt x="12056" y="54"/>
                    <a:pt x="12675" y="164"/>
                  </a:cubicBezTo>
                  <a:lnTo>
                    <a:pt x="13144" y="-2495"/>
                  </a:lnTo>
                  <a:lnTo>
                    <a:pt x="16794" y="2717"/>
                  </a:lnTo>
                  <a:lnTo>
                    <a:pt x="11581" y="6368"/>
                  </a:lnTo>
                  <a:lnTo>
                    <a:pt x="12050" y="3709"/>
                  </a:lnTo>
                  <a:close/>
                </a:path>
              </a:pathLst>
            </a:custGeom>
            <a:solidFill>
              <a:schemeClr val="accent1"/>
            </a:solidFill>
            <a:ln w="9525">
              <a:solidFill>
                <a:schemeClr val="tx1"/>
              </a:solidFill>
              <a:miter lim="800000"/>
              <a:headEnd/>
              <a:tailEnd/>
            </a:ln>
          </p:spPr>
          <p:txBody>
            <a:bodyPr lIns="0" tIns="0" rIns="0" bIns="0" anchor="ctr"/>
            <a:lstStyle/>
            <a:p>
              <a:endParaRPr lang="en-US"/>
            </a:p>
          </p:txBody>
        </p:sp>
        <p:sp>
          <p:nvSpPr>
            <p:cNvPr id="1030" name="_s1030"/>
            <p:cNvSpPr>
              <a:spLocks noChangeArrowheads="1" noTextEdit="1"/>
            </p:cNvSpPr>
            <p:nvPr/>
          </p:nvSpPr>
          <p:spPr bwMode="auto">
            <a:xfrm rot="14400000">
              <a:off x="1696" y="1381"/>
              <a:ext cx="1861" cy="1861"/>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599"/>
                    <a:pt x="10800" y="3599"/>
                  </a:cubicBezTo>
                  <a:cubicBezTo>
                    <a:pt x="9107" y="3599"/>
                    <a:pt x="7468" y="4196"/>
                    <a:pt x="6171" y="5284"/>
                  </a:cubicBezTo>
                  <a:lnTo>
                    <a:pt x="3857" y="2526"/>
                  </a:lnTo>
                  <a:cubicBezTo>
                    <a:pt x="5802" y="894"/>
                    <a:pt x="8260" y="-1"/>
                    <a:pt x="10800" y="-1"/>
                  </a:cubicBezTo>
                  <a:cubicBezTo>
                    <a:pt x="11428" y="-1"/>
                    <a:pt x="12056" y="54"/>
                    <a:pt x="12675" y="164"/>
                  </a:cubicBezTo>
                  <a:lnTo>
                    <a:pt x="13144" y="-2495"/>
                  </a:lnTo>
                  <a:lnTo>
                    <a:pt x="16794" y="2717"/>
                  </a:lnTo>
                  <a:lnTo>
                    <a:pt x="11581" y="6368"/>
                  </a:lnTo>
                  <a:lnTo>
                    <a:pt x="12050" y="3709"/>
                  </a:lnTo>
                  <a:close/>
                </a:path>
              </a:pathLst>
            </a:custGeom>
            <a:solidFill>
              <a:schemeClr val="accent1"/>
            </a:solidFill>
            <a:ln w="9525">
              <a:solidFill>
                <a:schemeClr val="tx1"/>
              </a:solidFill>
              <a:miter lim="800000"/>
              <a:headEnd/>
              <a:tailEnd/>
            </a:ln>
          </p:spPr>
          <p:txBody>
            <a:bodyPr lIns="0" tIns="0" rIns="0" bIns="0" anchor="ctr"/>
            <a:lstStyle/>
            <a:p>
              <a:endParaRPr lang="en-US"/>
            </a:p>
          </p:txBody>
        </p:sp>
        <p:sp>
          <p:nvSpPr>
            <p:cNvPr id="1031" name="_s1031"/>
            <p:cNvSpPr>
              <a:spLocks noChangeArrowheads="1"/>
            </p:cNvSpPr>
            <p:nvPr/>
          </p:nvSpPr>
          <p:spPr bwMode="auto">
            <a:xfrm>
              <a:off x="3390" y="1280"/>
              <a:ext cx="747" cy="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ctr" eaLnBrk="1" hangingPunct="1"/>
              <a:r>
                <a:rPr lang="en-US" altLang="x-none" sz="1200">
                  <a:latin typeface="Arial" charset="0"/>
                </a:rPr>
                <a:t>CAIRAN PEMBAWA</a:t>
              </a:r>
            </a:p>
          </p:txBody>
        </p:sp>
        <p:sp>
          <p:nvSpPr>
            <p:cNvPr id="1032" name="_s1032"/>
            <p:cNvSpPr>
              <a:spLocks noChangeArrowheads="1"/>
            </p:cNvSpPr>
            <p:nvPr/>
          </p:nvSpPr>
          <p:spPr bwMode="auto">
            <a:xfrm>
              <a:off x="2507" y="2809"/>
              <a:ext cx="747" cy="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ctr" eaLnBrk="1" hangingPunct="1"/>
              <a:r>
                <a:rPr lang="en-US" altLang="x-none" sz="1200">
                  <a:latin typeface="Arial" charset="0"/>
                </a:rPr>
                <a:t>SURFAKTAN </a:t>
              </a:r>
            </a:p>
            <a:p>
              <a:pPr algn="ctr" eaLnBrk="1" hangingPunct="1"/>
              <a:r>
                <a:rPr lang="en-US" altLang="x-none" sz="1200">
                  <a:latin typeface="Arial" charset="0"/>
                </a:rPr>
                <a:t>YANG COCOK</a:t>
              </a:r>
            </a:p>
          </p:txBody>
        </p:sp>
        <p:sp>
          <p:nvSpPr>
            <p:cNvPr id="1033" name="_s1033"/>
            <p:cNvSpPr>
              <a:spLocks noChangeArrowheads="1"/>
            </p:cNvSpPr>
            <p:nvPr/>
          </p:nvSpPr>
          <p:spPr bwMode="auto">
            <a:xfrm>
              <a:off x="1624" y="1280"/>
              <a:ext cx="747" cy="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ctr" eaLnBrk="1" hangingPunct="1"/>
              <a:r>
                <a:rPr lang="en-US" altLang="x-none" sz="1200">
                  <a:latin typeface="Arial" charset="0"/>
                </a:rPr>
                <a:t>OBAT CAIR</a:t>
              </a:r>
            </a:p>
          </p:txBody>
        </p:sp>
        <p:sp>
          <p:nvSpPr>
            <p:cNvPr id="1034" name="Text Box 14"/>
            <p:cNvSpPr txBox="1">
              <a:spLocks noChangeArrowheads="1"/>
            </p:cNvSpPr>
            <p:nvPr/>
          </p:nvSpPr>
          <p:spPr bwMode="auto">
            <a:xfrm>
              <a:off x="2448" y="1985"/>
              <a:ext cx="84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altLang="x-none" sz="2400" b="1">
                  <a:latin typeface="Arial" charset="0"/>
                </a:rPr>
                <a:t>EMULSI</a:t>
              </a:r>
            </a:p>
          </p:txBody>
        </p:sp>
      </p:grpSp>
      <p:sp>
        <p:nvSpPr>
          <p:cNvPr id="1035" name="Text Box 15"/>
          <p:cNvSpPr txBox="1">
            <a:spLocks noChangeArrowheads="1"/>
          </p:cNvSpPr>
          <p:nvPr/>
        </p:nvSpPr>
        <p:spPr bwMode="auto">
          <a:xfrm>
            <a:off x="669925" y="4608513"/>
            <a:ext cx="8286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r>
              <a:rPr lang="en-US" altLang="x-none">
                <a:latin typeface="Arial" charset="0"/>
              </a:rPr>
              <a:t>EMULSI SEDIAAN YG MGD DUA ZAT CAIR YANG TIDAK MAU BERCAMPUR</a:t>
            </a:r>
          </a:p>
        </p:txBody>
      </p:sp>
    </p:spTree>
    <p:extLst>
      <p:ext uri="{BB962C8B-B14F-4D97-AF65-F5344CB8AC3E}">
        <p14:creationId xmlns:p14="http://schemas.microsoft.com/office/powerpoint/2010/main" val="1262056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57200" y="457200"/>
            <a:ext cx="8229600" cy="5668963"/>
          </a:xfrm>
        </p:spPr>
        <p:txBody>
          <a:bodyPr/>
          <a:lstStyle/>
          <a:p>
            <a:pPr eaLnBrk="1" hangingPunct="1"/>
            <a:r>
              <a:rPr lang="en-US" altLang="x-none" sz="2400"/>
              <a:t>Koalesen: butir-butir cairan yang bergabung dan membentuk dua lapisan yang terpisah.</a:t>
            </a:r>
          </a:p>
          <a:p>
            <a:pPr eaLnBrk="1" hangingPunct="1"/>
            <a:r>
              <a:rPr lang="en-US" altLang="x-none" sz="2400"/>
              <a:t>Zat pengemulsi (emulgator, surfaktan) merupakan zat yang penting dalam menstabilkan emulsi.</a:t>
            </a:r>
          </a:p>
          <a:p>
            <a:pPr eaLnBrk="1" hangingPunct="1"/>
            <a:r>
              <a:rPr lang="en-US" altLang="x-none" sz="2400"/>
              <a:t>Tipe Emulsi ada 4 : emulsi M/A, A/M, M/A/M dan A/M/A.</a:t>
            </a:r>
          </a:p>
          <a:p>
            <a:pPr eaLnBrk="1" hangingPunct="1"/>
            <a:r>
              <a:rPr lang="en-US" altLang="x-none" sz="2400"/>
              <a:t>M/A artinya fase intern (dispers) atau diskontinu adalah minyak (M) sedangkam fase extern atau kontinunya adalah air (A).</a:t>
            </a:r>
          </a:p>
          <a:p>
            <a:pPr eaLnBrk="1" hangingPunct="1"/>
            <a:r>
              <a:rPr lang="en-US" altLang="x-none" sz="2400"/>
              <a:t>Zat pengemulsi adalah :PGA, tragacantha, gelatin, sapo, senyawa ammonium kwartener, Cholesterol, surfaktan seperti Tween dan span.</a:t>
            </a:r>
          </a:p>
          <a:p>
            <a:pPr eaLnBrk="1" hangingPunct="1"/>
            <a:r>
              <a:rPr lang="en-US" altLang="x-none" sz="2400"/>
              <a:t>Emulsa dapat dibedakan dalam Emulsa Vera (alam)  dan Emulsa Spuria (buatan)</a:t>
            </a:r>
          </a:p>
        </p:txBody>
      </p:sp>
    </p:spTree>
    <p:extLst>
      <p:ext uri="{BB962C8B-B14F-4D97-AF65-F5344CB8AC3E}">
        <p14:creationId xmlns:p14="http://schemas.microsoft.com/office/powerpoint/2010/main" val="60867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2667000" cy="563563"/>
          </a:xfrm>
          <a:solidFill>
            <a:schemeClr val="bg2"/>
          </a:solidFill>
        </p:spPr>
        <p:txBody>
          <a:bodyPr/>
          <a:lstStyle/>
          <a:p>
            <a:pPr eaLnBrk="1" fontAlgn="auto" hangingPunct="1">
              <a:spcAft>
                <a:spcPts val="0"/>
              </a:spcAft>
              <a:defRPr/>
            </a:pPr>
            <a:r>
              <a:rPr lang="id-ID" sz="3200" dirty="0" smtClean="0"/>
              <a:t>JENIS EMULSI</a:t>
            </a:r>
            <a:endParaRPr lang="id-ID" sz="3200" dirty="0"/>
          </a:p>
        </p:txBody>
      </p:sp>
      <p:sp>
        <p:nvSpPr>
          <p:cNvPr id="20483" name="Content Placeholder 2"/>
          <p:cNvSpPr>
            <a:spLocks noGrp="1"/>
          </p:cNvSpPr>
          <p:nvPr>
            <p:ph idx="1"/>
          </p:nvPr>
        </p:nvSpPr>
        <p:spPr>
          <a:xfrm>
            <a:off x="457200" y="838200"/>
            <a:ext cx="8229600" cy="1676400"/>
          </a:xfrm>
        </p:spPr>
        <p:txBody>
          <a:bodyPr/>
          <a:lstStyle/>
          <a:p>
            <a:pPr eaLnBrk="1" hangingPunct="1"/>
            <a:r>
              <a:rPr lang="id-ID" altLang="x-none" dirty="0"/>
              <a:t>Emulsi dermatologi</a:t>
            </a:r>
          </a:p>
          <a:p>
            <a:pPr eaLnBrk="1" hangingPunct="1"/>
            <a:r>
              <a:rPr lang="id-ID" altLang="x-none" dirty="0"/>
              <a:t>Emulsi oral</a:t>
            </a:r>
          </a:p>
          <a:p>
            <a:pPr eaLnBrk="1" hangingPunct="1"/>
            <a:r>
              <a:rPr lang="id-ID" altLang="x-none" dirty="0"/>
              <a:t>Emulsi </a:t>
            </a:r>
            <a:r>
              <a:rPr lang="id-ID" altLang="x-none" dirty="0" err="1"/>
              <a:t>parenteral</a:t>
            </a:r>
            <a:endParaRPr lang="id-ID" altLang="x-none" dirty="0"/>
          </a:p>
        </p:txBody>
      </p:sp>
      <p:sp>
        <p:nvSpPr>
          <p:cNvPr id="4" name="Title 1"/>
          <p:cNvSpPr txBox="1">
            <a:spLocks/>
          </p:cNvSpPr>
          <p:nvPr/>
        </p:nvSpPr>
        <p:spPr bwMode="auto">
          <a:xfrm>
            <a:off x="228600" y="3094038"/>
            <a:ext cx="4495800" cy="715962"/>
          </a:xfrm>
          <a:prstGeom prst="rect">
            <a:avLst/>
          </a:prstGeom>
          <a:noFill/>
          <a:ln w="9525">
            <a:noFill/>
            <a:miter lim="800000"/>
            <a:headEnd/>
            <a:tailEnd/>
          </a:ln>
          <a:effectLst/>
        </p:spPr>
        <p:txBody>
          <a:bodyPr anchor="ctr"/>
          <a:lstStyle/>
          <a:p>
            <a:pPr algn="ctr">
              <a:defRPr/>
            </a:pPr>
            <a:r>
              <a:rPr lang="id-ID" sz="3200" kern="0" dirty="0">
                <a:solidFill>
                  <a:schemeClr val="tx2"/>
                </a:solidFill>
                <a:effectLst>
                  <a:outerShdw blurRad="38100" dist="38100" dir="2700000" algn="tl">
                    <a:srgbClr val="000000"/>
                  </a:outerShdw>
                </a:effectLst>
                <a:latin typeface="+mj-lt"/>
                <a:ea typeface="+mj-ea"/>
                <a:cs typeface="+mj-cs"/>
              </a:rPr>
              <a:t>SELEKSI EMULSIFIER</a:t>
            </a:r>
          </a:p>
        </p:txBody>
      </p:sp>
      <p:sp>
        <p:nvSpPr>
          <p:cNvPr id="5" name="Content Placeholder 2"/>
          <p:cNvSpPr txBox="1">
            <a:spLocks/>
          </p:cNvSpPr>
          <p:nvPr/>
        </p:nvSpPr>
        <p:spPr bwMode="auto">
          <a:xfrm>
            <a:off x="457200" y="3962400"/>
            <a:ext cx="3657600" cy="1371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defRPr/>
            </a:pPr>
            <a:r>
              <a:rPr lang="id-ID" sz="3200" kern="0" dirty="0">
                <a:effectLst>
                  <a:outerShdw blurRad="38100" dist="38100" dir="2700000" algn="tl">
                    <a:srgbClr val="000000"/>
                  </a:outerShdw>
                </a:effectLst>
                <a:latin typeface="+mn-lt"/>
              </a:rPr>
              <a:t>Sistem HLB</a:t>
            </a:r>
          </a:p>
          <a:p>
            <a:pPr marL="342900" indent="-342900">
              <a:spcBef>
                <a:spcPct val="20000"/>
              </a:spcBef>
              <a:buClr>
                <a:schemeClr val="hlink"/>
              </a:buClr>
              <a:buSzPct val="80000"/>
              <a:buFont typeface="Wingdings" pitchFamily="2" charset="2"/>
              <a:buChar char="n"/>
              <a:defRPr/>
            </a:pPr>
            <a:r>
              <a:rPr lang="id-ID" sz="3200" kern="0" dirty="0">
                <a:effectLst>
                  <a:outerShdw blurRad="38100" dist="38100" dir="2700000" algn="tl">
                    <a:srgbClr val="000000"/>
                  </a:outerShdw>
                </a:effectLst>
                <a:latin typeface="+mn-lt"/>
              </a:rPr>
              <a:t>Solubilisasi</a:t>
            </a:r>
          </a:p>
        </p:txBody>
      </p:sp>
      <p:sp>
        <p:nvSpPr>
          <p:cNvPr id="6" name="Content Placeholder 2"/>
          <p:cNvSpPr txBox="1">
            <a:spLocks/>
          </p:cNvSpPr>
          <p:nvPr/>
        </p:nvSpPr>
        <p:spPr bwMode="auto">
          <a:xfrm>
            <a:off x="4800600" y="4648200"/>
            <a:ext cx="37338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defRPr/>
            </a:pPr>
            <a:r>
              <a:rPr lang="id-ID" sz="3200" kern="0" dirty="0">
                <a:effectLst>
                  <a:outerShdw blurRad="38100" dist="38100" dir="2700000" algn="tl">
                    <a:srgbClr val="000000"/>
                  </a:outerShdw>
                </a:effectLst>
                <a:latin typeface="+mn-lt"/>
              </a:rPr>
              <a:t>Koloid pelindung</a:t>
            </a:r>
          </a:p>
          <a:p>
            <a:pPr marL="342900" indent="-342900">
              <a:spcBef>
                <a:spcPct val="20000"/>
              </a:spcBef>
              <a:buClr>
                <a:schemeClr val="hlink"/>
              </a:buClr>
              <a:buSzPct val="80000"/>
              <a:buFont typeface="Wingdings" pitchFamily="2" charset="2"/>
              <a:buChar char="n"/>
              <a:defRPr/>
            </a:pPr>
            <a:r>
              <a:rPr lang="id-ID" sz="3200" kern="0" dirty="0">
                <a:effectLst>
                  <a:outerShdw blurRad="38100" dist="38100" dir="2700000" algn="tl">
                    <a:srgbClr val="000000"/>
                  </a:outerShdw>
                </a:effectLst>
                <a:latin typeface="+mn-lt"/>
              </a:rPr>
              <a:t>Pengawet </a:t>
            </a:r>
          </a:p>
          <a:p>
            <a:pPr marL="342900" indent="-342900">
              <a:spcBef>
                <a:spcPct val="20000"/>
              </a:spcBef>
              <a:buClr>
                <a:schemeClr val="hlink"/>
              </a:buClr>
              <a:buSzPct val="80000"/>
              <a:buFont typeface="Wingdings" pitchFamily="2" charset="2"/>
              <a:buChar char="n"/>
              <a:defRPr/>
            </a:pPr>
            <a:r>
              <a:rPr lang="id-ID" sz="3200" kern="0" dirty="0">
                <a:effectLst>
                  <a:outerShdw blurRad="38100" dist="38100" dir="2700000" algn="tl">
                    <a:srgbClr val="000000"/>
                  </a:outerShdw>
                </a:effectLst>
                <a:latin typeface="+mn-lt"/>
              </a:rPr>
              <a:t>Anti oksidan</a:t>
            </a:r>
          </a:p>
        </p:txBody>
      </p:sp>
      <p:sp>
        <p:nvSpPr>
          <p:cNvPr id="7" name="Title 1"/>
          <p:cNvSpPr txBox="1">
            <a:spLocks/>
          </p:cNvSpPr>
          <p:nvPr/>
        </p:nvSpPr>
        <p:spPr bwMode="auto">
          <a:xfrm>
            <a:off x="4572000" y="4008438"/>
            <a:ext cx="3276600" cy="563562"/>
          </a:xfrm>
          <a:prstGeom prst="rect">
            <a:avLst/>
          </a:prstGeom>
          <a:noFill/>
          <a:ln w="9525">
            <a:noFill/>
            <a:miter lim="800000"/>
            <a:headEnd/>
            <a:tailEnd/>
          </a:ln>
          <a:effectLst/>
        </p:spPr>
        <p:txBody>
          <a:bodyPr anchor="ctr"/>
          <a:lstStyle/>
          <a:p>
            <a:pPr algn="ctr">
              <a:defRPr/>
            </a:pPr>
            <a:r>
              <a:rPr lang="id-ID" sz="3200" kern="0" dirty="0">
                <a:solidFill>
                  <a:schemeClr val="tx2"/>
                </a:solidFill>
                <a:effectLst>
                  <a:outerShdw blurRad="38100" dist="38100" dir="2700000" algn="tl">
                    <a:srgbClr val="000000"/>
                  </a:outerShdw>
                </a:effectLst>
                <a:latin typeface="+mj-lt"/>
                <a:ea typeface="+mj-ea"/>
                <a:cs typeface="+mj-cs"/>
              </a:rPr>
              <a:t>JENIS EMULSI</a:t>
            </a:r>
          </a:p>
        </p:txBody>
      </p:sp>
    </p:spTree>
    <p:extLst>
      <p:ext uri="{BB962C8B-B14F-4D97-AF65-F5344CB8AC3E}">
        <p14:creationId xmlns:p14="http://schemas.microsoft.com/office/powerpoint/2010/main" val="1166276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838200" y="838200"/>
            <a:ext cx="74676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x-none" sz="2800"/>
              <a:t>Pemilihan zat pengemulsi</a:t>
            </a:r>
            <a:endParaRPr lang="id-ID" altLang="x-none" sz="2800"/>
          </a:p>
          <a:p>
            <a:r>
              <a:rPr lang="en-US" altLang="x-none" sz="2800"/>
              <a:t>Secara teoritis cara bekerja zat pengemulsi dalam pembentukan emulsi adalah :</a:t>
            </a:r>
            <a:endParaRPr lang="id-ID" altLang="x-none" sz="2800"/>
          </a:p>
          <a:p>
            <a:pPr>
              <a:buFont typeface="Wingdings" charset="2"/>
              <a:buChar char="q"/>
            </a:pPr>
            <a:r>
              <a:rPr lang="en-US" altLang="x-none" sz="2800"/>
              <a:t>Menurunkan tegangan antara permukaan, stabilisasi termodinamika.</a:t>
            </a:r>
            <a:endParaRPr lang="id-ID" altLang="x-none" sz="2800"/>
          </a:p>
          <a:p>
            <a:pPr>
              <a:buFont typeface="Wingdings" charset="2"/>
              <a:buChar char="q"/>
            </a:pPr>
            <a:r>
              <a:rPr lang="en-US" altLang="x-none" sz="2800"/>
              <a:t>Pembentukan film antar permukaan, yang ketat; halangan mekanik mencegah koalesensi.</a:t>
            </a:r>
            <a:endParaRPr lang="id-ID" altLang="x-none" sz="2800"/>
          </a:p>
          <a:p>
            <a:pPr>
              <a:buFont typeface="Wingdings" charset="2"/>
              <a:buChar char="q"/>
            </a:pPr>
            <a:r>
              <a:rPr lang="en-US" altLang="x-none" sz="2800"/>
              <a:t>Pembentukan lapisan rangkap elektrik; halangn elektrik pada wktu partikel berdekatan.</a:t>
            </a:r>
            <a:endParaRPr lang="id-ID" altLang="x-none" sz="2800"/>
          </a:p>
          <a:p>
            <a:pPr>
              <a:buFont typeface="Wingdings" charset="2"/>
              <a:buChar char="q"/>
            </a:pPr>
            <a:r>
              <a:rPr lang="en-US" altLang="x-none" sz="2800"/>
              <a:t>Lapisan minyak disalut oleh partikel mineral</a:t>
            </a:r>
            <a:endParaRPr lang="id-ID" altLang="x-none" sz="2800"/>
          </a:p>
        </p:txBody>
      </p:sp>
    </p:spTree>
    <p:extLst>
      <p:ext uri="{BB962C8B-B14F-4D97-AF65-F5344CB8AC3E}">
        <p14:creationId xmlns:p14="http://schemas.microsoft.com/office/powerpoint/2010/main" val="1428810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1898650"/>
            <a:ext cx="9144000"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x-none" sz="3200">
                <a:latin typeface="Calibri" charset="0"/>
                <a:ea typeface="Calibri" charset="0"/>
                <a:cs typeface="Times New Roman" charset="0"/>
              </a:rPr>
              <a:t>Ketidakstabilan emulsi</a:t>
            </a:r>
            <a:endParaRPr lang="id-ID" altLang="x-none" sz="3200">
              <a:ea typeface="Calibri" charset="0"/>
              <a:cs typeface="Times New Roman" charset="0"/>
            </a:endParaRPr>
          </a:p>
          <a:p>
            <a:r>
              <a:rPr lang="en-US" altLang="x-none" sz="3200">
                <a:latin typeface="Calibri" charset="0"/>
                <a:ea typeface="Calibri" charset="0"/>
                <a:cs typeface="Times New Roman" charset="0"/>
              </a:rPr>
              <a:t>Ketidakstabilan emulsi dapat terjadi setelah pembentukan emulsi, umumnya terjadi b</a:t>
            </a:r>
            <a:r>
              <a:rPr lang="id-ID" altLang="x-none" sz="3200">
                <a:latin typeface="Calibri" charset="0"/>
                <a:ea typeface="Calibri" charset="0"/>
                <a:cs typeface="Times New Roman" charset="0"/>
              </a:rPr>
              <a:t>e</a:t>
            </a:r>
            <a:r>
              <a:rPr lang="en-US" altLang="x-none" sz="3200">
                <a:latin typeface="Calibri" charset="0"/>
                <a:ea typeface="Calibri" charset="0"/>
                <a:cs typeface="Times New Roman" charset="0"/>
              </a:rPr>
              <a:t>rupa pembentukan krem (creaming), inversi fasa dan demulsifikasi.</a:t>
            </a:r>
            <a:endParaRPr lang="id-ID" altLang="x-none" sz="3200">
              <a:ea typeface="Calibri" charset="0"/>
              <a:cs typeface="Times New Roman" charset="0"/>
            </a:endParaRPr>
          </a:p>
          <a:p>
            <a:endParaRPr lang="id-ID" altLang="x-none">
              <a:ea typeface="Calibri" charset="0"/>
              <a:cs typeface="Times New Roman" charset="0"/>
            </a:endParaRPr>
          </a:p>
        </p:txBody>
      </p:sp>
    </p:spTree>
    <p:extLst>
      <p:ext uri="{BB962C8B-B14F-4D97-AF65-F5344CB8AC3E}">
        <p14:creationId xmlns:p14="http://schemas.microsoft.com/office/powerpoint/2010/main" val="1515952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id-ID" dirty="0"/>
          </a:p>
        </p:txBody>
      </p:sp>
      <p:sp>
        <p:nvSpPr>
          <p:cNvPr id="23555" name="Content Placeholder 2"/>
          <p:cNvSpPr>
            <a:spLocks noGrp="1"/>
          </p:cNvSpPr>
          <p:nvPr>
            <p:ph idx="1"/>
          </p:nvPr>
        </p:nvSpPr>
        <p:spPr/>
        <p:txBody>
          <a:bodyPr/>
          <a:lstStyle/>
          <a:p>
            <a:r>
              <a:rPr lang="id-ID" altLang="x-none" i="1"/>
              <a:t>Creaming </a:t>
            </a:r>
            <a:r>
              <a:rPr lang="id-ID" altLang="x-none"/>
              <a:t>atau Flokulasi</a:t>
            </a:r>
          </a:p>
          <a:p>
            <a:pPr>
              <a:buFont typeface="Wingdings 2" charset="2"/>
              <a:buNone/>
            </a:pPr>
            <a:r>
              <a:rPr lang="id-ID" altLang="x-none"/>
              <a:t>Adalah peristiwa terbentuknya dua lapisan emulsi yang memiliki viskositas yang berbeda, dimana agregat dari bulatannya fase dalam mempunyai kecenderungan yang lebih besar untuk naik kepermukaan emulsi atau jatuh kedasar emulsi tersebut dengan keadaan yang bersifat reversibel atau dapat didistribusikan kembali melalui pengocokan. </a:t>
            </a:r>
          </a:p>
        </p:txBody>
      </p:sp>
    </p:spTree>
    <p:extLst>
      <p:ext uri="{BB962C8B-B14F-4D97-AF65-F5344CB8AC3E}">
        <p14:creationId xmlns:p14="http://schemas.microsoft.com/office/powerpoint/2010/main" val="16687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id-ID"/>
          </a:p>
        </p:txBody>
      </p:sp>
      <p:sp>
        <p:nvSpPr>
          <p:cNvPr id="24579" name="Content Placeholder 2"/>
          <p:cNvSpPr>
            <a:spLocks noGrp="1"/>
          </p:cNvSpPr>
          <p:nvPr>
            <p:ph idx="1"/>
          </p:nvPr>
        </p:nvSpPr>
        <p:spPr/>
        <p:txBody>
          <a:bodyPr/>
          <a:lstStyle/>
          <a:p>
            <a:r>
              <a:rPr lang="id-ID" altLang="x-none"/>
              <a:t> </a:t>
            </a:r>
            <a:r>
              <a:rPr lang="id-ID" altLang="x-none" i="1"/>
              <a:t>Inversi</a:t>
            </a:r>
            <a:endParaRPr lang="id-ID" altLang="x-none"/>
          </a:p>
          <a:p>
            <a:pPr>
              <a:buFont typeface="Wingdings 2" charset="2"/>
              <a:buNone/>
            </a:pPr>
            <a:r>
              <a:rPr lang="id-ID" altLang="x-none"/>
              <a:t>Ialah suatu peristiwa pecahnya emulsi dengan tiba-tiba dari satu tipe ke tipe yang lain.</a:t>
            </a:r>
          </a:p>
          <a:p>
            <a:endParaRPr lang="id-ID" altLang="x-none"/>
          </a:p>
        </p:txBody>
      </p:sp>
    </p:spTree>
    <p:extLst>
      <p:ext uri="{BB962C8B-B14F-4D97-AF65-F5344CB8AC3E}">
        <p14:creationId xmlns:p14="http://schemas.microsoft.com/office/powerpoint/2010/main" val="4728243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id-ID"/>
          </a:p>
        </p:txBody>
      </p:sp>
      <p:sp>
        <p:nvSpPr>
          <p:cNvPr id="25603" name="Content Placeholder 2"/>
          <p:cNvSpPr>
            <a:spLocks noGrp="1"/>
          </p:cNvSpPr>
          <p:nvPr>
            <p:ph idx="1"/>
          </p:nvPr>
        </p:nvSpPr>
        <p:spPr/>
        <p:txBody>
          <a:bodyPr/>
          <a:lstStyle/>
          <a:p>
            <a:r>
              <a:rPr lang="id-ID" altLang="x-none"/>
              <a:t> </a:t>
            </a:r>
            <a:r>
              <a:rPr lang="id-ID" altLang="x-none" i="1"/>
              <a:t>Cracking </a:t>
            </a:r>
            <a:r>
              <a:rPr lang="id-ID" altLang="x-none"/>
              <a:t>atau Koalesensi</a:t>
            </a:r>
          </a:p>
          <a:p>
            <a:pPr>
              <a:buFont typeface="Wingdings 2" charset="2"/>
              <a:buNone/>
            </a:pPr>
            <a:r>
              <a:rPr lang="id-ID" altLang="x-none"/>
              <a:t>Adalah peristiwa pecahnya emulsi karena adanya penggabungan</a:t>
            </a:r>
          </a:p>
          <a:p>
            <a:pPr>
              <a:buFont typeface="Wingdings 2" charset="2"/>
              <a:buNone/>
            </a:pPr>
            <a:r>
              <a:rPr lang="id-ID" altLang="x-none"/>
              <a:t>partikel-partikel kecil fase terdispersi membentuk lapisan atau endapan yang bersifat ireversibel dimana emulsi tidak dapat terbentuk kembali seperti semula melalui pengocokan. </a:t>
            </a:r>
          </a:p>
        </p:txBody>
      </p:sp>
    </p:spTree>
    <p:extLst>
      <p:ext uri="{BB962C8B-B14F-4D97-AF65-F5344CB8AC3E}">
        <p14:creationId xmlns:p14="http://schemas.microsoft.com/office/powerpoint/2010/main" val="1696780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7239000" cy="1143000"/>
          </a:xfrm>
        </p:spPr>
        <p:txBody>
          <a:bodyPr>
            <a:normAutofit fontScale="90000"/>
          </a:bodyPr>
          <a:lstStyle/>
          <a:p>
            <a:pPr>
              <a:defRPr/>
            </a:pPr>
            <a:r>
              <a:rPr lang="id-ID" sz="2700" dirty="0" smtClean="0"/>
              <a:t/>
            </a:r>
            <a:br>
              <a:rPr lang="id-ID" sz="2700" dirty="0" smtClean="0"/>
            </a:br>
            <a:r>
              <a:rPr lang="id-ID" sz="2700" dirty="0" smtClean="0"/>
              <a:t>	</a:t>
            </a:r>
            <a:br>
              <a:rPr lang="id-ID" sz="2700" dirty="0" smtClean="0"/>
            </a:br>
            <a:r>
              <a:rPr lang="id-ID" sz="2700" dirty="0" smtClean="0"/>
              <a:t/>
            </a:r>
            <a:br>
              <a:rPr lang="id-ID" sz="2700" dirty="0" smtClean="0"/>
            </a:br>
            <a:r>
              <a:rPr lang="id-ID" sz="2700" dirty="0" smtClean="0"/>
              <a:t/>
            </a:r>
            <a:br>
              <a:rPr lang="id-ID" sz="2700" dirty="0" smtClean="0"/>
            </a:br>
            <a:r>
              <a:rPr lang="id-ID" sz="1800" dirty="0" smtClean="0">
                <a:latin typeface="+mn-lt"/>
              </a:rPr>
              <a:t>Pecahnya emulsi dapat dipengaruhi oleh beberapa faktor yaitu :</a:t>
            </a:r>
            <a:br>
              <a:rPr lang="id-ID" sz="1800" dirty="0" smtClean="0">
                <a:latin typeface="+mn-lt"/>
              </a:rPr>
            </a:br>
            <a:endParaRPr lang="id-ID" sz="1800" dirty="0">
              <a:latin typeface="+mn-lt"/>
            </a:endParaRPr>
          </a:p>
        </p:txBody>
      </p:sp>
      <p:sp>
        <p:nvSpPr>
          <p:cNvPr id="26627" name="Content Placeholder 2"/>
          <p:cNvSpPr>
            <a:spLocks noGrp="1"/>
          </p:cNvSpPr>
          <p:nvPr>
            <p:ph idx="1"/>
          </p:nvPr>
        </p:nvSpPr>
        <p:spPr>
          <a:xfrm>
            <a:off x="457200" y="858838"/>
            <a:ext cx="7239000" cy="5694362"/>
          </a:xfrm>
        </p:spPr>
        <p:txBody>
          <a:bodyPr/>
          <a:lstStyle/>
          <a:p>
            <a:pPr>
              <a:buFont typeface="Wingdings 2" charset="2"/>
              <a:buNone/>
            </a:pPr>
            <a:r>
              <a:rPr lang="id-ID" altLang="x-none"/>
              <a:t>a Jika emulsi yang terjadi belum sempurna lalu diencerkan maka emulsi akan pecah kembali.</a:t>
            </a:r>
          </a:p>
          <a:p>
            <a:pPr>
              <a:buFont typeface="Wingdings 2" charset="2"/>
              <a:buNone/>
            </a:pPr>
            <a:r>
              <a:rPr lang="id-ID" altLang="x-none"/>
              <a:t>b	Pengocokan yang keras dapat menggabungkan partikel terdispersi sehingga emulsi menjadi pecah.</a:t>
            </a:r>
          </a:p>
          <a:p>
            <a:pPr>
              <a:buFont typeface="Wingdings 2" charset="2"/>
              <a:buNone/>
            </a:pPr>
            <a:r>
              <a:rPr lang="id-ID" altLang="x-none"/>
              <a:t>c 	Teknik pembuatan, misalnya terlalu lama merendam Gom dalam minyak.</a:t>
            </a:r>
          </a:p>
          <a:p>
            <a:pPr>
              <a:buFont typeface="Wingdings 2" charset="2"/>
              <a:buNone/>
            </a:pPr>
            <a:r>
              <a:rPr lang="id-ID" altLang="x-none"/>
              <a:t>d Senyawa organic yang larut dalam air misalnya eter, ethanol, etil asetat akan memberikan pengaruh yang tidak baik terhadap emulsi. Oleh karena itu harus ditambahkan sedikit demi sedikit lalu diikuti dengan pengadukan. </a:t>
            </a:r>
          </a:p>
          <a:p>
            <a:endParaRPr lang="id-ID" altLang="x-none"/>
          </a:p>
        </p:txBody>
      </p:sp>
    </p:spTree>
    <p:extLst>
      <p:ext uri="{BB962C8B-B14F-4D97-AF65-F5344CB8AC3E}">
        <p14:creationId xmlns:p14="http://schemas.microsoft.com/office/powerpoint/2010/main" val="486037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239000" cy="777240"/>
          </a:xfrm>
          <a:solidFill>
            <a:schemeClr val="bg2"/>
          </a:solidFill>
        </p:spPr>
        <p:txBody>
          <a:bodyPr/>
          <a:lstStyle/>
          <a:p>
            <a:pPr eaLnBrk="1" fontAlgn="auto" hangingPunct="1">
              <a:spcAft>
                <a:spcPts val="0"/>
              </a:spcAft>
              <a:defRPr/>
            </a:pPr>
            <a:r>
              <a:rPr lang="id-ID" dirty="0" smtClean="0"/>
              <a:t>EMULSI</a:t>
            </a:r>
            <a:endParaRPr lang="id-ID" dirty="0"/>
          </a:p>
        </p:txBody>
      </p:sp>
      <p:sp>
        <p:nvSpPr>
          <p:cNvPr id="10243" name="Content Placeholder 2"/>
          <p:cNvSpPr>
            <a:spLocks noGrp="1"/>
          </p:cNvSpPr>
          <p:nvPr>
            <p:ph idx="1"/>
          </p:nvPr>
        </p:nvSpPr>
        <p:spPr>
          <a:xfrm>
            <a:off x="457200" y="1600200"/>
            <a:ext cx="8229600" cy="5257800"/>
          </a:xfrm>
        </p:spPr>
        <p:txBody>
          <a:bodyPr/>
          <a:lstStyle/>
          <a:p>
            <a:pPr eaLnBrk="1" hangingPunct="1">
              <a:buFont typeface="Wingdings 2" charset="2"/>
              <a:buNone/>
            </a:pPr>
            <a:r>
              <a:rPr lang="en-US" altLang="x-none" sz="2800" dirty="0"/>
              <a:t>Def</a:t>
            </a:r>
            <a:r>
              <a:rPr lang="id-ID" altLang="x-none" sz="2800" dirty="0"/>
              <a:t>i</a:t>
            </a:r>
            <a:r>
              <a:rPr lang="en-US" altLang="x-none" sz="2800" dirty="0"/>
              <a:t>nisi yang </a:t>
            </a:r>
            <a:r>
              <a:rPr lang="en-US" altLang="x-none" sz="2800" dirty="0" err="1"/>
              <a:t>tepat</a:t>
            </a:r>
            <a:r>
              <a:rPr lang="en-US" altLang="x-none" sz="2800" dirty="0"/>
              <a:t> </a:t>
            </a:r>
            <a:r>
              <a:rPr lang="en-US" altLang="x-none" sz="2800" dirty="0" err="1"/>
              <a:t>dari</a:t>
            </a:r>
            <a:r>
              <a:rPr lang="en-US" altLang="x-none" sz="2800" dirty="0"/>
              <a:t> </a:t>
            </a:r>
            <a:r>
              <a:rPr lang="en-US" altLang="x-none" sz="2800" dirty="0" err="1"/>
              <a:t>emulsi</a:t>
            </a:r>
            <a:r>
              <a:rPr lang="en-US" altLang="x-none" sz="2800" dirty="0"/>
              <a:t> </a:t>
            </a:r>
            <a:r>
              <a:rPr lang="en-US" altLang="x-none" sz="2800" dirty="0" err="1"/>
              <a:t>tergantung</a:t>
            </a:r>
            <a:r>
              <a:rPr lang="en-US" altLang="x-none" sz="2800" dirty="0"/>
              <a:t> </a:t>
            </a:r>
            <a:r>
              <a:rPr lang="en-US" altLang="x-none" sz="2800" dirty="0" err="1"/>
              <a:t>dari</a:t>
            </a:r>
            <a:r>
              <a:rPr lang="en-US" altLang="x-none" sz="2800" dirty="0"/>
              <a:t> </a:t>
            </a:r>
            <a:r>
              <a:rPr lang="en-US" altLang="x-none" sz="2800" dirty="0" err="1"/>
              <a:t>sudut</a:t>
            </a:r>
            <a:r>
              <a:rPr lang="en-US" altLang="x-none" sz="2800" dirty="0"/>
              <a:t> </a:t>
            </a:r>
            <a:r>
              <a:rPr lang="en-US" altLang="x-none" sz="2800" dirty="0" err="1"/>
              <a:t>pandang</a:t>
            </a:r>
            <a:r>
              <a:rPr lang="en-US" altLang="x-none" sz="2800" dirty="0"/>
              <a:t> </a:t>
            </a:r>
            <a:r>
              <a:rPr lang="en-US" altLang="x-none" sz="2800" dirty="0" err="1"/>
              <a:t>secara</a:t>
            </a:r>
            <a:r>
              <a:rPr lang="en-US" altLang="x-none" sz="2800" dirty="0"/>
              <a:t> :</a:t>
            </a:r>
            <a:endParaRPr lang="id-ID" altLang="x-none" sz="2800" dirty="0"/>
          </a:p>
          <a:p>
            <a:pPr eaLnBrk="1" hangingPunct="1"/>
            <a:r>
              <a:rPr lang="en-US" altLang="x-none" sz="2800" dirty="0"/>
              <a:t>Kimia </a:t>
            </a:r>
            <a:r>
              <a:rPr lang="en-US" altLang="x-none" sz="2800" dirty="0" err="1"/>
              <a:t>Fisika</a:t>
            </a:r>
            <a:r>
              <a:rPr lang="en-US" altLang="x-none" sz="2800" dirty="0"/>
              <a:t> : </a:t>
            </a:r>
            <a:r>
              <a:rPr lang="en-US" altLang="x-none" sz="2800" dirty="0" err="1"/>
              <a:t>campuran</a:t>
            </a:r>
            <a:r>
              <a:rPr lang="en-US" altLang="x-none" sz="2800" dirty="0"/>
              <a:t> </a:t>
            </a:r>
            <a:r>
              <a:rPr lang="en-US" altLang="x-none" sz="2800" dirty="0" err="1"/>
              <a:t>dua</a:t>
            </a:r>
            <a:r>
              <a:rPr lang="en-US" altLang="x-none" sz="2800" dirty="0"/>
              <a:t> </a:t>
            </a:r>
            <a:r>
              <a:rPr lang="en-US" altLang="x-none" sz="2800" dirty="0" err="1"/>
              <a:t>cairan</a:t>
            </a:r>
            <a:r>
              <a:rPr lang="en-US" altLang="x-none" sz="2800" dirty="0"/>
              <a:t> </a:t>
            </a:r>
            <a:r>
              <a:rPr lang="en-US" altLang="x-none" sz="2800" dirty="0" err="1"/>
              <a:t>tidak</a:t>
            </a:r>
            <a:r>
              <a:rPr lang="en-US" altLang="x-none" sz="2800" dirty="0"/>
              <a:t> </a:t>
            </a:r>
            <a:r>
              <a:rPr lang="en-US" altLang="x-none" sz="2800" dirty="0" err="1"/>
              <a:t>tercampur</a:t>
            </a:r>
            <a:r>
              <a:rPr lang="en-US" altLang="x-none" sz="2800" dirty="0"/>
              <a:t> yang </a:t>
            </a:r>
            <a:r>
              <a:rPr lang="en-US" altLang="x-none" sz="2800" dirty="0" err="1"/>
              <a:t>secara</a:t>
            </a:r>
            <a:r>
              <a:rPr lang="en-US" altLang="x-none" sz="2800" dirty="0"/>
              <a:t> </a:t>
            </a:r>
            <a:r>
              <a:rPr lang="en-US" altLang="x-none" sz="2800" dirty="0" err="1"/>
              <a:t>termodinamika</a:t>
            </a:r>
            <a:r>
              <a:rPr lang="en-US" altLang="x-none" sz="2800" dirty="0"/>
              <a:t> </a:t>
            </a:r>
            <a:r>
              <a:rPr lang="en-US" altLang="x-none" sz="2800" dirty="0" err="1"/>
              <a:t>tidak</a:t>
            </a:r>
            <a:r>
              <a:rPr lang="en-US" altLang="x-none" sz="2800" dirty="0"/>
              <a:t> </a:t>
            </a:r>
            <a:r>
              <a:rPr lang="en-US" altLang="x-none" sz="2800" dirty="0" err="1"/>
              <a:t>stabil</a:t>
            </a:r>
            <a:r>
              <a:rPr lang="en-US" altLang="x-none" sz="2800" dirty="0"/>
              <a:t>.</a:t>
            </a:r>
            <a:endParaRPr lang="id-ID" altLang="x-none" sz="2800" dirty="0"/>
          </a:p>
          <a:p>
            <a:pPr eaLnBrk="1" hangingPunct="1"/>
            <a:r>
              <a:rPr lang="en-US" altLang="x-none" sz="2800" dirty="0" err="1"/>
              <a:t>Farmasi</a:t>
            </a:r>
            <a:r>
              <a:rPr lang="en-US" altLang="x-none" sz="2800" dirty="0"/>
              <a:t> : </a:t>
            </a:r>
            <a:r>
              <a:rPr lang="en-US" altLang="x-none" sz="2800" dirty="0" err="1"/>
              <a:t>campuran</a:t>
            </a:r>
            <a:r>
              <a:rPr lang="en-US" altLang="x-none" sz="2800" dirty="0"/>
              <a:t> yang </a:t>
            </a:r>
            <a:r>
              <a:rPr lang="en-US" altLang="x-none" sz="2800" dirty="0" err="1"/>
              <a:t>baik</a:t>
            </a:r>
            <a:r>
              <a:rPr lang="en-US" altLang="x-none" sz="2800" dirty="0"/>
              <a:t> </a:t>
            </a:r>
            <a:r>
              <a:rPr lang="en-US" altLang="x-none" sz="2800" dirty="0" err="1"/>
              <a:t>dari</a:t>
            </a:r>
            <a:r>
              <a:rPr lang="en-US" altLang="x-none" sz="2800" dirty="0"/>
              <a:t> </a:t>
            </a:r>
            <a:r>
              <a:rPr lang="en-US" altLang="x-none" sz="2800" dirty="0" err="1"/>
              <a:t>dua</a:t>
            </a:r>
            <a:r>
              <a:rPr lang="en-US" altLang="x-none" sz="2800" dirty="0"/>
              <a:t> </a:t>
            </a:r>
            <a:r>
              <a:rPr lang="en-US" altLang="x-none" sz="2800" dirty="0" err="1"/>
              <a:t>cairan</a:t>
            </a:r>
            <a:r>
              <a:rPr lang="en-US" altLang="x-none" sz="2800" dirty="0"/>
              <a:t> </a:t>
            </a:r>
            <a:r>
              <a:rPr lang="en-US" altLang="x-none" sz="2800" dirty="0" err="1"/>
              <a:t>tidak</a:t>
            </a:r>
            <a:r>
              <a:rPr lang="en-US" altLang="x-none" sz="2800" dirty="0"/>
              <a:t> </a:t>
            </a:r>
            <a:r>
              <a:rPr lang="en-US" altLang="x-none" sz="2800" dirty="0" err="1"/>
              <a:t>tercampur</a:t>
            </a:r>
            <a:r>
              <a:rPr lang="en-US" altLang="x-none" sz="2800" dirty="0"/>
              <a:t>, yang </a:t>
            </a:r>
            <a:r>
              <a:rPr lang="en-US" altLang="x-none" sz="2800" dirty="0" err="1"/>
              <a:t>menunjukkan</a:t>
            </a:r>
            <a:r>
              <a:rPr lang="en-US" altLang="x-none" sz="2800" dirty="0"/>
              <a:t> </a:t>
            </a:r>
            <a:r>
              <a:rPr lang="en-US" altLang="x-none" sz="2800" dirty="0" err="1"/>
              <a:t>kestabilan</a:t>
            </a:r>
            <a:r>
              <a:rPr lang="en-US" altLang="x-none" sz="2800" dirty="0"/>
              <a:t> </a:t>
            </a:r>
            <a:r>
              <a:rPr lang="en-US" altLang="x-none" sz="2800" dirty="0" err="1"/>
              <a:t>cukup</a:t>
            </a:r>
            <a:r>
              <a:rPr lang="en-US" altLang="x-none" sz="2800" dirty="0"/>
              <a:t> </a:t>
            </a:r>
            <a:r>
              <a:rPr lang="en-US" altLang="x-none" sz="2800" dirty="0" err="1"/>
              <a:t>baik</a:t>
            </a:r>
            <a:r>
              <a:rPr lang="en-US" altLang="x-none" sz="2800" dirty="0"/>
              <a:t> </a:t>
            </a:r>
            <a:r>
              <a:rPr lang="en-US" altLang="x-none" sz="2800" dirty="0" err="1"/>
              <a:t>pada</a:t>
            </a:r>
            <a:r>
              <a:rPr lang="en-US" altLang="x-none" sz="2800" dirty="0"/>
              <a:t> </a:t>
            </a:r>
            <a:r>
              <a:rPr lang="en-US" altLang="x-none" sz="2800" dirty="0" err="1"/>
              <a:t>suhu</a:t>
            </a:r>
            <a:r>
              <a:rPr lang="en-US" altLang="x-none" sz="2800" dirty="0"/>
              <a:t> </a:t>
            </a:r>
            <a:r>
              <a:rPr lang="en-US" altLang="x-none" sz="2800" dirty="0" err="1"/>
              <a:t>sekitar</a:t>
            </a:r>
            <a:r>
              <a:rPr lang="en-US" altLang="x-none" sz="2800" dirty="0"/>
              <a:t> </a:t>
            </a:r>
            <a:r>
              <a:rPr lang="en-US" altLang="x-none" sz="2800" dirty="0" err="1"/>
              <a:t>suhu</a:t>
            </a:r>
            <a:r>
              <a:rPr lang="en-US" altLang="x-none" sz="2800" dirty="0"/>
              <a:t> </a:t>
            </a:r>
            <a:r>
              <a:rPr lang="en-US" altLang="x-none" sz="2800" dirty="0" err="1"/>
              <a:t>kamar</a:t>
            </a:r>
            <a:r>
              <a:rPr lang="en-US" altLang="x-none" sz="2800" dirty="0"/>
              <a:t>.</a:t>
            </a:r>
            <a:endParaRPr lang="id-ID" altLang="x-none" sz="2800" dirty="0"/>
          </a:p>
          <a:p>
            <a:pPr eaLnBrk="1" hangingPunct="1"/>
            <a:r>
              <a:rPr lang="en-US" altLang="x-none" sz="2800" dirty="0" err="1"/>
              <a:t>Tradisional</a:t>
            </a:r>
            <a:r>
              <a:rPr lang="en-US" altLang="x-none" sz="2800" dirty="0"/>
              <a:t> : </a:t>
            </a:r>
            <a:r>
              <a:rPr lang="en-US" altLang="x-none" sz="2800" dirty="0" err="1"/>
              <a:t>tetesan</a:t>
            </a:r>
            <a:r>
              <a:rPr lang="en-US" altLang="x-none" sz="2800" dirty="0"/>
              <a:t> </a:t>
            </a:r>
            <a:r>
              <a:rPr lang="en-US" altLang="x-none" sz="2800" dirty="0" err="1"/>
              <a:t>mikroskopik</a:t>
            </a:r>
            <a:r>
              <a:rPr lang="en-US" altLang="x-none" sz="2800" dirty="0"/>
              <a:t> </a:t>
            </a:r>
            <a:r>
              <a:rPr lang="en-US" altLang="x-none" sz="2800" dirty="0" err="1"/>
              <a:t>dari</a:t>
            </a:r>
            <a:r>
              <a:rPr lang="en-US" altLang="x-none" sz="2800" dirty="0"/>
              <a:t> </a:t>
            </a:r>
            <a:r>
              <a:rPr lang="en-US" altLang="x-none" sz="2800" dirty="0" err="1"/>
              <a:t>suatu</a:t>
            </a:r>
            <a:r>
              <a:rPr lang="en-US" altLang="x-none" sz="2800" dirty="0"/>
              <a:t> </a:t>
            </a:r>
            <a:r>
              <a:rPr lang="en-US" altLang="x-none" sz="2800" dirty="0" err="1"/>
              <a:t>cairan</a:t>
            </a:r>
            <a:r>
              <a:rPr lang="en-US" altLang="x-none" sz="2800" dirty="0"/>
              <a:t> </a:t>
            </a:r>
            <a:r>
              <a:rPr lang="en-US" altLang="x-none" sz="2800" dirty="0" err="1"/>
              <a:t>dalam</a:t>
            </a:r>
            <a:r>
              <a:rPr lang="en-US" altLang="x-none" sz="2800" dirty="0"/>
              <a:t> </a:t>
            </a:r>
            <a:r>
              <a:rPr lang="en-US" altLang="x-none" sz="2800" dirty="0" err="1"/>
              <a:t>cairan</a:t>
            </a:r>
            <a:r>
              <a:rPr lang="en-US" altLang="x-none" sz="2800" dirty="0"/>
              <a:t> lain, dg </a:t>
            </a:r>
            <a:r>
              <a:rPr lang="en-US" altLang="x-none" sz="2800" dirty="0" err="1"/>
              <a:t>ukuran</a:t>
            </a:r>
            <a:r>
              <a:rPr lang="en-US" altLang="x-none" sz="2800" dirty="0"/>
              <a:t> diameter 0,5 – 100 µ.</a:t>
            </a:r>
            <a:endParaRPr lang="id-ID" altLang="x-none" sz="2800" dirty="0"/>
          </a:p>
        </p:txBody>
      </p:sp>
    </p:spTree>
    <p:extLst>
      <p:ext uri="{BB962C8B-B14F-4D97-AF65-F5344CB8AC3E}">
        <p14:creationId xmlns:p14="http://schemas.microsoft.com/office/powerpoint/2010/main" val="1673819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smtClean="0"/>
              <a:t>Lanjutan : </a:t>
            </a:r>
            <a:endParaRPr lang="id-ID"/>
          </a:p>
        </p:txBody>
      </p:sp>
      <p:sp>
        <p:nvSpPr>
          <p:cNvPr id="27651" name="Content Placeholder 2"/>
          <p:cNvSpPr>
            <a:spLocks noGrp="1"/>
          </p:cNvSpPr>
          <p:nvPr>
            <p:ph idx="1"/>
          </p:nvPr>
        </p:nvSpPr>
        <p:spPr/>
        <p:txBody>
          <a:bodyPr/>
          <a:lstStyle/>
          <a:p>
            <a:pPr>
              <a:buFont typeface="Wingdings 2" charset="2"/>
              <a:buNone/>
            </a:pPr>
            <a:r>
              <a:rPr lang="id-ID" altLang="x-none"/>
              <a:t> </a:t>
            </a:r>
          </a:p>
          <a:p>
            <a:r>
              <a:rPr lang="id-ID" altLang="x-none"/>
              <a:t>	e 	Perubahan pH yang besar.</a:t>
            </a:r>
          </a:p>
          <a:p>
            <a:r>
              <a:rPr lang="id-ID" altLang="x-none"/>
              <a:t>	f 	Perubahan temperature.</a:t>
            </a:r>
          </a:p>
          <a:p>
            <a:r>
              <a:rPr lang="id-ID" altLang="x-none"/>
              <a:t>	g 	Emulgator yang berlawanan misalnya gelatin dan Gom.</a:t>
            </a:r>
          </a:p>
          <a:p>
            <a:r>
              <a:rPr lang="id-ID" altLang="x-none"/>
              <a:t>	h 	Penambahan garam atau elektrolit dalam kondisi yang besar.</a:t>
            </a:r>
          </a:p>
        </p:txBody>
      </p:sp>
    </p:spTree>
    <p:extLst>
      <p:ext uri="{BB962C8B-B14F-4D97-AF65-F5344CB8AC3E}">
        <p14:creationId xmlns:p14="http://schemas.microsoft.com/office/powerpoint/2010/main" val="1552302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en-US" smtClean="0"/>
              <a:t>Emulsa Vera</a:t>
            </a:r>
          </a:p>
        </p:txBody>
      </p:sp>
      <p:sp>
        <p:nvSpPr>
          <p:cNvPr id="2062" name="Rectangle 3"/>
          <p:cNvSpPr>
            <a:spLocks noGrp="1" noChangeArrowheads="1"/>
          </p:cNvSpPr>
          <p:nvPr>
            <p:ph type="body" sz="half" idx="1"/>
          </p:nvPr>
        </p:nvSpPr>
        <p:spPr>
          <a:xfrm>
            <a:off x="457200" y="1600200"/>
            <a:ext cx="8153400" cy="4495800"/>
          </a:xfrm>
        </p:spPr>
        <p:txBody>
          <a:bodyPr/>
          <a:lstStyle/>
          <a:p>
            <a:pPr eaLnBrk="1" hangingPunct="1"/>
            <a:r>
              <a:rPr lang="en-US" altLang="x-none" sz="1800"/>
              <a:t>Dibuat dari biji dan buah, di samping itu juga minyak lemak dan emulgator yg biasanya seperti putih telur.</a:t>
            </a:r>
          </a:p>
        </p:txBody>
      </p:sp>
      <p:grpSp>
        <p:nvGrpSpPr>
          <p:cNvPr id="2050" name="Diagram 18"/>
          <p:cNvGrpSpPr>
            <a:grpSpLocks noChangeAspect="1"/>
          </p:cNvGrpSpPr>
          <p:nvPr/>
        </p:nvGrpSpPr>
        <p:grpSpPr bwMode="auto">
          <a:xfrm>
            <a:off x="1143000" y="2209800"/>
            <a:ext cx="6934200" cy="4419600"/>
            <a:chOff x="2928" y="1017"/>
            <a:chExt cx="2544" cy="2832"/>
          </a:xfrm>
        </p:grpSpPr>
        <p:sp>
          <p:nvSpPr>
            <p:cNvPr id="2051" name="AutoShape 17"/>
            <p:cNvSpPr>
              <a:spLocks noChangeAspect="1" noChangeArrowheads="1" noTextEdit="1"/>
            </p:cNvSpPr>
            <p:nvPr/>
          </p:nvSpPr>
          <p:spPr bwMode="auto">
            <a:xfrm>
              <a:off x="2928" y="1017"/>
              <a:ext cx="2544" cy="2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2" name="_s2052"/>
            <p:cNvSpPr>
              <a:spLocks noChangeShapeType="1"/>
            </p:cNvSpPr>
            <p:nvPr/>
          </p:nvSpPr>
          <p:spPr bwMode="auto">
            <a:xfrm flipH="1">
              <a:off x="3595" y="2433"/>
              <a:ext cx="30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2053" name="_s2053"/>
            <p:cNvSpPr>
              <a:spLocks noChangeArrowheads="1"/>
            </p:cNvSpPr>
            <p:nvPr/>
          </p:nvSpPr>
          <p:spPr bwMode="auto">
            <a:xfrm>
              <a:off x="2991" y="2131"/>
              <a:ext cx="604" cy="604"/>
            </a:xfrm>
            <a:prstGeom prst="ellipse">
              <a:avLst/>
            </a:prstGeom>
            <a:solidFill>
              <a:schemeClr val="accent1"/>
            </a:solidFill>
            <a:ln w="9525">
              <a:solidFill>
                <a:schemeClr val="tx1"/>
              </a:solidFill>
              <a:round/>
              <a:headEnd/>
              <a:tailEnd/>
            </a:ln>
          </p:spPr>
          <p:txBody>
            <a:bodyPr wrap="none" lIns="0" tIns="0" rIns="0" bIns="0" anchor="ctr"/>
            <a:lstStyle/>
            <a:p>
              <a:pPr algn="ctr" eaLnBrk="1" hangingPunct="1"/>
              <a:r>
                <a:rPr lang="en-US" altLang="x-none" sz="1400">
                  <a:latin typeface="Arial" charset="0"/>
                </a:rPr>
                <a:t>Cucurbitae semen</a:t>
              </a:r>
            </a:p>
          </p:txBody>
        </p:sp>
        <p:sp>
          <p:nvSpPr>
            <p:cNvPr id="2054" name="_s2054"/>
            <p:cNvSpPr>
              <a:spLocks noChangeShapeType="1"/>
            </p:cNvSpPr>
            <p:nvPr/>
          </p:nvSpPr>
          <p:spPr bwMode="auto">
            <a:xfrm>
              <a:off x="4200" y="2735"/>
              <a:ext cx="0" cy="30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2055" name="_s2055"/>
            <p:cNvSpPr>
              <a:spLocks noChangeArrowheads="1"/>
            </p:cNvSpPr>
            <p:nvPr/>
          </p:nvSpPr>
          <p:spPr bwMode="auto">
            <a:xfrm>
              <a:off x="3898" y="3038"/>
              <a:ext cx="604" cy="604"/>
            </a:xfrm>
            <a:prstGeom prst="ellipse">
              <a:avLst/>
            </a:prstGeom>
            <a:solidFill>
              <a:schemeClr val="accent1"/>
            </a:solidFill>
            <a:ln w="9525">
              <a:solidFill>
                <a:schemeClr val="tx1"/>
              </a:solidFill>
              <a:round/>
              <a:headEnd/>
              <a:tailEnd/>
            </a:ln>
          </p:spPr>
          <p:txBody>
            <a:bodyPr wrap="none" lIns="0" tIns="0" rIns="0" bIns="0" anchor="ctr"/>
            <a:lstStyle/>
            <a:p>
              <a:pPr algn="ctr" eaLnBrk="1" hangingPunct="1"/>
              <a:r>
                <a:rPr lang="en-US" altLang="x-none" sz="1400">
                  <a:latin typeface="Arial" charset="0"/>
                </a:rPr>
                <a:t>Lini semen</a:t>
              </a:r>
            </a:p>
          </p:txBody>
        </p:sp>
        <p:sp>
          <p:nvSpPr>
            <p:cNvPr id="2056" name="_s2056"/>
            <p:cNvSpPr>
              <a:spLocks noChangeShapeType="1"/>
            </p:cNvSpPr>
            <p:nvPr/>
          </p:nvSpPr>
          <p:spPr bwMode="auto">
            <a:xfrm>
              <a:off x="4502" y="2433"/>
              <a:ext cx="30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2057" name="_s2057"/>
            <p:cNvSpPr>
              <a:spLocks noChangeArrowheads="1"/>
            </p:cNvSpPr>
            <p:nvPr/>
          </p:nvSpPr>
          <p:spPr bwMode="auto">
            <a:xfrm>
              <a:off x="4805" y="2131"/>
              <a:ext cx="604" cy="604"/>
            </a:xfrm>
            <a:prstGeom prst="ellipse">
              <a:avLst/>
            </a:prstGeom>
            <a:solidFill>
              <a:schemeClr val="accent1"/>
            </a:solidFill>
            <a:ln w="9525">
              <a:solidFill>
                <a:schemeClr val="tx1"/>
              </a:solidFill>
              <a:round/>
              <a:headEnd/>
              <a:tailEnd/>
            </a:ln>
          </p:spPr>
          <p:txBody>
            <a:bodyPr wrap="none" lIns="0" tIns="0" rIns="0" bIns="0" anchor="ctr"/>
            <a:lstStyle/>
            <a:p>
              <a:pPr algn="ctr" eaLnBrk="1" hangingPunct="1"/>
              <a:r>
                <a:rPr lang="en-US" altLang="x-none" sz="1400">
                  <a:latin typeface="Arial" charset="0"/>
                </a:rPr>
                <a:t>Amigdala amara</a:t>
              </a:r>
            </a:p>
          </p:txBody>
        </p:sp>
        <p:sp>
          <p:nvSpPr>
            <p:cNvPr id="2058" name="_s2058"/>
            <p:cNvSpPr>
              <a:spLocks noChangeShapeType="1"/>
            </p:cNvSpPr>
            <p:nvPr/>
          </p:nvSpPr>
          <p:spPr bwMode="auto">
            <a:xfrm flipV="1">
              <a:off x="4200" y="1828"/>
              <a:ext cx="0" cy="30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2059" name="_s2059"/>
            <p:cNvSpPr>
              <a:spLocks noChangeArrowheads="1"/>
            </p:cNvSpPr>
            <p:nvPr/>
          </p:nvSpPr>
          <p:spPr bwMode="auto">
            <a:xfrm>
              <a:off x="3898" y="1224"/>
              <a:ext cx="604" cy="604"/>
            </a:xfrm>
            <a:prstGeom prst="ellipse">
              <a:avLst/>
            </a:prstGeom>
            <a:solidFill>
              <a:schemeClr val="accent1"/>
            </a:solidFill>
            <a:ln w="9525">
              <a:solidFill>
                <a:schemeClr val="tx1"/>
              </a:solidFill>
              <a:round/>
              <a:headEnd/>
              <a:tailEnd/>
            </a:ln>
          </p:spPr>
          <p:txBody>
            <a:bodyPr wrap="none" lIns="0" tIns="0" rIns="0" bIns="0" anchor="ctr"/>
            <a:lstStyle/>
            <a:p>
              <a:pPr algn="ctr" eaLnBrk="1" hangingPunct="1"/>
              <a:r>
                <a:rPr lang="en-US" altLang="x-none" sz="1400">
                  <a:latin typeface="Arial" charset="0"/>
                </a:rPr>
                <a:t>Amygdala dulcis</a:t>
              </a:r>
            </a:p>
          </p:txBody>
        </p:sp>
        <p:sp>
          <p:nvSpPr>
            <p:cNvPr id="2060" name="_s2060"/>
            <p:cNvSpPr>
              <a:spLocks noChangeArrowheads="1"/>
            </p:cNvSpPr>
            <p:nvPr/>
          </p:nvSpPr>
          <p:spPr bwMode="auto">
            <a:xfrm>
              <a:off x="3898" y="2131"/>
              <a:ext cx="604" cy="604"/>
            </a:xfrm>
            <a:prstGeom prst="ellipse">
              <a:avLst/>
            </a:prstGeom>
            <a:solidFill>
              <a:schemeClr val="accent1"/>
            </a:solidFill>
            <a:ln w="9525">
              <a:solidFill>
                <a:schemeClr val="tx1"/>
              </a:solidFill>
              <a:round/>
              <a:headEnd/>
              <a:tailEnd/>
            </a:ln>
          </p:spPr>
          <p:txBody>
            <a:bodyPr wrap="none" lIns="0" tIns="0" rIns="0" bIns="0" anchor="ctr"/>
            <a:lstStyle/>
            <a:p>
              <a:pPr algn="ctr" eaLnBrk="1" hangingPunct="1"/>
              <a:r>
                <a:rPr lang="en-US" altLang="x-none" sz="1400">
                  <a:latin typeface="Arial" charset="0"/>
                </a:rPr>
                <a:t>Emulsa vera </a:t>
              </a:r>
            </a:p>
            <a:p>
              <a:pPr algn="ctr" eaLnBrk="1" hangingPunct="1"/>
              <a:r>
                <a:rPr lang="en-US" altLang="x-none" sz="1400">
                  <a:latin typeface="Arial" charset="0"/>
                </a:rPr>
                <a:t>dari bji</a:t>
              </a:r>
            </a:p>
          </p:txBody>
        </p:sp>
      </p:grpSp>
    </p:spTree>
    <p:extLst>
      <p:ext uri="{BB962C8B-B14F-4D97-AF65-F5344CB8AC3E}">
        <p14:creationId xmlns:p14="http://schemas.microsoft.com/office/powerpoint/2010/main" val="20409079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457200" y="685800"/>
            <a:ext cx="8229600" cy="5440363"/>
          </a:xfrm>
        </p:spPr>
        <p:txBody>
          <a:bodyPr/>
          <a:lstStyle/>
          <a:p>
            <a:pPr eaLnBrk="1" hangingPunct="1"/>
            <a:r>
              <a:rPr lang="en-US" altLang="x-none" sz="1800"/>
              <a:t>Bila tidak dinyatakan lain maka untuk 10 bagian biji dibuata 100 bagian emulsi dan biji harus dicuci sebelumnya</a:t>
            </a:r>
          </a:p>
          <a:p>
            <a:pPr eaLnBrk="1" hangingPunct="1"/>
            <a:r>
              <a:rPr lang="en-US" altLang="x-none" sz="1800"/>
              <a:t>Pembuatan emulsi biji amandel dengan cara menimbnagn biji yang tanpa dikupas dituangi air panas dalam mortir akar kulit bijinya lepas</a:t>
            </a:r>
          </a:p>
          <a:p>
            <a:pPr eaLnBrk="1" hangingPunct="1"/>
            <a:r>
              <a:rPr lang="en-US" altLang="x-none" sz="1800"/>
              <a:t>Tidak boleh terlalu panas agar emulgatornya tidak rusak.</a:t>
            </a:r>
          </a:p>
          <a:p>
            <a:pPr eaLnBrk="1" hangingPunct="1"/>
            <a:r>
              <a:rPr lang="en-US" altLang="x-none" sz="1800"/>
              <a:t>Setelah biji terkelupas dicuci dimasukkan dalam mortir dan dibuat emulsi. Mula-mula biji dg air sebanyak 20% berat amandel ditumbuk dan digerus sampai halus. Lalu masa biji yang halus dan lembut diencerkan dengan air sebanyak 1/3 dari yg diperlukan, diserkai dengan kain flanel dan diperas kuat-kuat, masa perasan ditambah 1/3 air lagi campur diserkai lagi sampai diperoleh 100 bag emulsi.</a:t>
            </a:r>
          </a:p>
          <a:p>
            <a:pPr eaLnBrk="1" hangingPunct="1"/>
            <a:r>
              <a:rPr lang="en-US" altLang="x-none" sz="1800"/>
              <a:t>R/ Amygdal. dulc	24</a:t>
            </a:r>
          </a:p>
          <a:p>
            <a:pPr lvl="1" eaLnBrk="1" hangingPunct="1">
              <a:buFontTx/>
              <a:buNone/>
            </a:pPr>
            <a:r>
              <a:rPr lang="en-US" altLang="x-none" sz="1600"/>
              <a:t>   f.c. aq. commun	qs</a:t>
            </a:r>
          </a:p>
          <a:p>
            <a:pPr lvl="1" eaLnBrk="1" hangingPunct="1">
              <a:buFontTx/>
              <a:buNone/>
            </a:pPr>
            <a:r>
              <a:rPr lang="en-US" altLang="x-none" sz="1600"/>
              <a:t>   l.a emuls		210</a:t>
            </a:r>
          </a:p>
          <a:p>
            <a:pPr lvl="1" eaLnBrk="1" hangingPunct="1">
              <a:buFontTx/>
              <a:buNone/>
            </a:pPr>
            <a:r>
              <a:rPr lang="en-US" altLang="x-none" sz="1600"/>
              <a:t>   sirup simpl		30</a:t>
            </a:r>
          </a:p>
          <a:p>
            <a:pPr lvl="1" eaLnBrk="1" hangingPunct="1">
              <a:buFontTx/>
              <a:buNone/>
            </a:pPr>
            <a:r>
              <a:rPr lang="en-US" altLang="x-none" sz="1600"/>
              <a:t>   Aq. Laurocerasi	5</a:t>
            </a:r>
          </a:p>
          <a:p>
            <a:pPr lvl="1" eaLnBrk="1" hangingPunct="1">
              <a:buFontTx/>
              <a:buNone/>
            </a:pPr>
            <a:r>
              <a:rPr lang="en-US" altLang="x-none" sz="1600"/>
              <a:t>   S.o.3.h.c</a:t>
            </a:r>
          </a:p>
          <a:p>
            <a:pPr eaLnBrk="1" hangingPunct="1"/>
            <a:endParaRPr lang="en-US" altLang="x-none" sz="1800"/>
          </a:p>
        </p:txBody>
      </p:sp>
    </p:spTree>
    <p:extLst>
      <p:ext uri="{BB962C8B-B14F-4D97-AF65-F5344CB8AC3E}">
        <p14:creationId xmlns:p14="http://schemas.microsoft.com/office/powerpoint/2010/main" val="4969832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US" smtClean="0"/>
              <a:t>EMULSA SPURIA</a:t>
            </a:r>
          </a:p>
        </p:txBody>
      </p:sp>
      <p:grpSp>
        <p:nvGrpSpPr>
          <p:cNvPr id="3074" name="Diagram 5"/>
          <p:cNvGrpSpPr>
            <a:grpSpLocks noChangeAspect="1"/>
          </p:cNvGrpSpPr>
          <p:nvPr/>
        </p:nvGrpSpPr>
        <p:grpSpPr bwMode="auto">
          <a:xfrm>
            <a:off x="0" y="1066800"/>
            <a:ext cx="9067800" cy="5029200"/>
            <a:chOff x="288" y="737"/>
            <a:chExt cx="5184" cy="2851"/>
          </a:xfrm>
        </p:grpSpPr>
        <p:sp>
          <p:nvSpPr>
            <p:cNvPr id="3075" name="AutoShape 4"/>
            <p:cNvSpPr>
              <a:spLocks noChangeAspect="1" noChangeArrowheads="1" noTextEdit="1"/>
            </p:cNvSpPr>
            <p:nvPr/>
          </p:nvSpPr>
          <p:spPr bwMode="auto">
            <a:xfrm>
              <a:off x="288" y="737"/>
              <a:ext cx="5184" cy="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76" name="_s3076"/>
            <p:cNvSpPr>
              <a:spLocks noChangeShapeType="1"/>
            </p:cNvSpPr>
            <p:nvPr/>
          </p:nvSpPr>
          <p:spPr bwMode="auto">
            <a:xfrm flipH="1" flipV="1">
              <a:off x="2346" y="1737"/>
              <a:ext cx="267" cy="21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3077" name="_s3077"/>
            <p:cNvSpPr>
              <a:spLocks noChangeArrowheads="1"/>
            </p:cNvSpPr>
            <p:nvPr/>
          </p:nvSpPr>
          <p:spPr bwMode="auto">
            <a:xfrm>
              <a:off x="1736" y="1181"/>
              <a:ext cx="684" cy="684"/>
            </a:xfrm>
            <a:prstGeom prst="ellipse">
              <a:avLst/>
            </a:prstGeom>
            <a:solidFill>
              <a:srgbClr val="FFFF00"/>
            </a:solidFill>
            <a:ln w="9525">
              <a:solidFill>
                <a:schemeClr val="tx1"/>
              </a:solidFill>
              <a:round/>
              <a:headEnd/>
              <a:tailEnd/>
            </a:ln>
          </p:spPr>
          <p:txBody>
            <a:bodyPr wrap="none" lIns="0" tIns="0" rIns="0" bIns="0" anchor="ctr"/>
            <a:lstStyle/>
            <a:p>
              <a:pPr algn="ctr" eaLnBrk="1" hangingPunct="1"/>
              <a:r>
                <a:rPr lang="en-US" altLang="x-none" sz="1100">
                  <a:latin typeface="Arial" charset="0"/>
                </a:rPr>
                <a:t>Emulsi dg</a:t>
              </a:r>
            </a:p>
            <a:p>
              <a:pPr algn="ctr" eaLnBrk="1" hangingPunct="1"/>
              <a:r>
                <a:rPr lang="en-US" altLang="x-none" sz="1100">
                  <a:latin typeface="Arial" charset="0"/>
                </a:rPr>
                <a:t>bromoformum</a:t>
              </a:r>
            </a:p>
          </p:txBody>
        </p:sp>
        <p:sp>
          <p:nvSpPr>
            <p:cNvPr id="3078" name="_s3078"/>
            <p:cNvSpPr>
              <a:spLocks noChangeShapeType="1"/>
            </p:cNvSpPr>
            <p:nvPr/>
          </p:nvSpPr>
          <p:spPr bwMode="auto">
            <a:xfrm flipH="1">
              <a:off x="2215" y="2238"/>
              <a:ext cx="332" cy="7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3079" name="_s3079"/>
            <p:cNvSpPr>
              <a:spLocks noChangeArrowheads="1"/>
            </p:cNvSpPr>
            <p:nvPr/>
          </p:nvSpPr>
          <p:spPr bwMode="auto">
            <a:xfrm>
              <a:off x="1538" y="2049"/>
              <a:ext cx="684" cy="684"/>
            </a:xfrm>
            <a:prstGeom prst="ellipse">
              <a:avLst/>
            </a:prstGeom>
            <a:solidFill>
              <a:srgbClr val="FFFF00"/>
            </a:solidFill>
            <a:ln w="9525">
              <a:solidFill>
                <a:schemeClr val="tx1"/>
              </a:solidFill>
              <a:round/>
              <a:headEnd/>
              <a:tailEnd/>
            </a:ln>
          </p:spPr>
          <p:txBody>
            <a:bodyPr wrap="none" lIns="0" tIns="0" rIns="0" bIns="0" anchor="ctr"/>
            <a:lstStyle/>
            <a:p>
              <a:pPr algn="ctr" eaLnBrk="1" hangingPunct="1"/>
              <a:r>
                <a:rPr lang="en-US" altLang="x-none" sz="1100" dirty="0" err="1">
                  <a:latin typeface="Arial" charset="0"/>
                </a:rPr>
                <a:t>Emulsi</a:t>
              </a:r>
              <a:r>
                <a:rPr lang="en-US" altLang="x-none" sz="1100" dirty="0">
                  <a:latin typeface="Arial" charset="0"/>
                </a:rPr>
                <a:t> dg</a:t>
              </a:r>
            </a:p>
            <a:p>
              <a:pPr algn="ctr" eaLnBrk="1" hangingPunct="1"/>
              <a:r>
                <a:rPr lang="en-US" altLang="x-none" sz="1100" dirty="0">
                  <a:latin typeface="Arial" charset="0"/>
                </a:rPr>
                <a:t>Balsam </a:t>
              </a:r>
              <a:r>
                <a:rPr lang="en-US" altLang="x-none" sz="1100" dirty="0" err="1">
                  <a:latin typeface="Arial" charset="0"/>
                </a:rPr>
                <a:t>peruv</a:t>
              </a:r>
              <a:endParaRPr lang="en-US" altLang="x-none" sz="1100" dirty="0">
                <a:latin typeface="Arial" charset="0"/>
              </a:endParaRPr>
            </a:p>
          </p:txBody>
        </p:sp>
        <p:sp>
          <p:nvSpPr>
            <p:cNvPr id="3080" name="_s3080"/>
            <p:cNvSpPr>
              <a:spLocks noChangeShapeType="1"/>
            </p:cNvSpPr>
            <p:nvPr/>
          </p:nvSpPr>
          <p:spPr bwMode="auto">
            <a:xfrm flipH="1">
              <a:off x="2585" y="2470"/>
              <a:ext cx="147" cy="3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3081" name="_s3081"/>
            <p:cNvSpPr>
              <a:spLocks noChangeArrowheads="1"/>
            </p:cNvSpPr>
            <p:nvPr/>
          </p:nvSpPr>
          <p:spPr bwMode="auto">
            <a:xfrm>
              <a:off x="2094" y="2745"/>
              <a:ext cx="684" cy="684"/>
            </a:xfrm>
            <a:prstGeom prst="ellipse">
              <a:avLst/>
            </a:prstGeom>
            <a:solidFill>
              <a:srgbClr val="FFFF00"/>
            </a:solidFill>
            <a:ln w="9525">
              <a:solidFill>
                <a:schemeClr val="tx1"/>
              </a:solidFill>
              <a:round/>
              <a:headEnd/>
              <a:tailEnd/>
            </a:ln>
          </p:spPr>
          <p:txBody>
            <a:bodyPr wrap="none" lIns="0" tIns="0" rIns="0" bIns="0" anchor="ctr"/>
            <a:lstStyle/>
            <a:p>
              <a:pPr algn="ctr" eaLnBrk="1" hangingPunct="1"/>
              <a:r>
                <a:rPr lang="en-US" altLang="x-none" sz="1100">
                  <a:latin typeface="Arial" charset="0"/>
                </a:rPr>
                <a:t>Emulsi dg</a:t>
              </a:r>
            </a:p>
            <a:p>
              <a:pPr algn="ctr" eaLnBrk="1" hangingPunct="1"/>
              <a:r>
                <a:rPr lang="en-US" altLang="x-none" sz="1100">
                  <a:latin typeface="Arial" charset="0"/>
                </a:rPr>
                <a:t>Minyak kreosot</a:t>
              </a:r>
            </a:p>
          </p:txBody>
        </p:sp>
        <p:sp>
          <p:nvSpPr>
            <p:cNvPr id="3082" name="_s3082"/>
            <p:cNvSpPr>
              <a:spLocks noChangeShapeType="1"/>
            </p:cNvSpPr>
            <p:nvPr/>
          </p:nvSpPr>
          <p:spPr bwMode="auto">
            <a:xfrm>
              <a:off x="3028" y="2470"/>
              <a:ext cx="149" cy="30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3083" name="_s3083"/>
            <p:cNvSpPr>
              <a:spLocks noChangeArrowheads="1"/>
            </p:cNvSpPr>
            <p:nvPr/>
          </p:nvSpPr>
          <p:spPr bwMode="auto">
            <a:xfrm>
              <a:off x="2984" y="2744"/>
              <a:ext cx="684" cy="684"/>
            </a:xfrm>
            <a:prstGeom prst="ellipse">
              <a:avLst/>
            </a:prstGeom>
            <a:solidFill>
              <a:srgbClr val="FFFF00"/>
            </a:solidFill>
            <a:ln w="9525">
              <a:solidFill>
                <a:schemeClr val="tx1"/>
              </a:solidFill>
              <a:round/>
              <a:headEnd/>
              <a:tailEnd/>
            </a:ln>
          </p:spPr>
          <p:txBody>
            <a:bodyPr wrap="none" lIns="0" tIns="0" rIns="0" bIns="0" anchor="ctr"/>
            <a:lstStyle/>
            <a:p>
              <a:pPr algn="ctr" eaLnBrk="1" hangingPunct="1"/>
              <a:r>
                <a:rPr lang="en-US" altLang="x-none" sz="1100" dirty="0" err="1">
                  <a:latin typeface="Arial" charset="0"/>
                </a:rPr>
                <a:t>Emulsi</a:t>
              </a:r>
              <a:r>
                <a:rPr lang="en-US" altLang="x-none" sz="1100" dirty="0">
                  <a:latin typeface="Arial" charset="0"/>
                </a:rPr>
                <a:t> dg</a:t>
              </a:r>
            </a:p>
            <a:p>
              <a:pPr algn="ctr" eaLnBrk="1" hangingPunct="1"/>
              <a:r>
                <a:rPr lang="en-US" altLang="x-none" sz="1100" dirty="0">
                  <a:latin typeface="Arial" charset="0"/>
                </a:rPr>
                <a:t>Ext. </a:t>
              </a:r>
              <a:r>
                <a:rPr lang="en-US" altLang="x-none" sz="1100" dirty="0" err="1">
                  <a:latin typeface="Arial" charset="0"/>
                </a:rPr>
                <a:t>spissum</a:t>
              </a:r>
              <a:endParaRPr lang="en-US" altLang="x-none" sz="1100" dirty="0">
                <a:latin typeface="Arial" charset="0"/>
              </a:endParaRPr>
            </a:p>
          </p:txBody>
        </p:sp>
        <p:sp>
          <p:nvSpPr>
            <p:cNvPr id="3084" name="_s3084"/>
            <p:cNvSpPr>
              <a:spLocks noChangeShapeType="1"/>
            </p:cNvSpPr>
            <p:nvPr/>
          </p:nvSpPr>
          <p:spPr bwMode="auto">
            <a:xfrm>
              <a:off x="3213" y="2238"/>
              <a:ext cx="333" cy="7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3085" name="_s3085"/>
            <p:cNvSpPr>
              <a:spLocks noChangeArrowheads="1"/>
            </p:cNvSpPr>
            <p:nvPr/>
          </p:nvSpPr>
          <p:spPr bwMode="auto">
            <a:xfrm>
              <a:off x="3538" y="2048"/>
              <a:ext cx="684" cy="684"/>
            </a:xfrm>
            <a:prstGeom prst="ellipse">
              <a:avLst/>
            </a:prstGeom>
            <a:solidFill>
              <a:srgbClr val="FFFF00"/>
            </a:solidFill>
            <a:ln w="9525">
              <a:solidFill>
                <a:schemeClr val="tx1"/>
              </a:solidFill>
              <a:round/>
              <a:headEnd/>
              <a:tailEnd/>
            </a:ln>
          </p:spPr>
          <p:txBody>
            <a:bodyPr wrap="none" lIns="0" tIns="0" rIns="0" bIns="0" anchor="ctr"/>
            <a:lstStyle/>
            <a:p>
              <a:pPr algn="ctr" eaLnBrk="1" hangingPunct="1"/>
              <a:r>
                <a:rPr lang="en-US" altLang="x-none" sz="1100" dirty="0" err="1">
                  <a:latin typeface="Arial" charset="0"/>
                </a:rPr>
                <a:t>Emulsi</a:t>
              </a:r>
              <a:r>
                <a:rPr lang="en-US" altLang="x-none" sz="1100" dirty="0">
                  <a:latin typeface="Arial" charset="0"/>
                </a:rPr>
                <a:t> dg</a:t>
              </a:r>
            </a:p>
            <a:p>
              <a:pPr algn="ctr" eaLnBrk="1" hangingPunct="1"/>
              <a:r>
                <a:rPr lang="en-US" altLang="x-none" sz="1100" dirty="0" err="1">
                  <a:latin typeface="Arial" charset="0"/>
                </a:rPr>
                <a:t>Cera</a:t>
              </a:r>
              <a:endParaRPr lang="en-US" altLang="x-none" sz="1100" dirty="0">
                <a:latin typeface="Arial" charset="0"/>
              </a:endParaRPr>
            </a:p>
          </p:txBody>
        </p:sp>
        <p:sp>
          <p:nvSpPr>
            <p:cNvPr id="3086" name="_s3086"/>
            <p:cNvSpPr>
              <a:spLocks noChangeShapeType="1"/>
            </p:cNvSpPr>
            <p:nvPr/>
          </p:nvSpPr>
          <p:spPr bwMode="auto">
            <a:xfrm flipV="1">
              <a:off x="3147" y="1736"/>
              <a:ext cx="267" cy="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3087" name="_s3087"/>
            <p:cNvSpPr>
              <a:spLocks noChangeArrowheads="1"/>
            </p:cNvSpPr>
            <p:nvPr/>
          </p:nvSpPr>
          <p:spPr bwMode="auto">
            <a:xfrm>
              <a:off x="3340" y="1181"/>
              <a:ext cx="684" cy="684"/>
            </a:xfrm>
            <a:prstGeom prst="ellipse">
              <a:avLst/>
            </a:prstGeom>
            <a:solidFill>
              <a:srgbClr val="FFFF00"/>
            </a:solidFill>
            <a:ln w="9525">
              <a:solidFill>
                <a:schemeClr val="tx1"/>
              </a:solidFill>
              <a:round/>
              <a:headEnd/>
              <a:tailEnd/>
            </a:ln>
          </p:spPr>
          <p:txBody>
            <a:bodyPr wrap="none" lIns="0" tIns="0" rIns="0" bIns="0" anchor="ctr"/>
            <a:lstStyle/>
            <a:p>
              <a:pPr algn="ctr" eaLnBrk="1" hangingPunct="1"/>
              <a:r>
                <a:rPr lang="en-US" altLang="x-none" sz="1100">
                  <a:latin typeface="Arial" charset="0"/>
                </a:rPr>
                <a:t>Emulsi dg</a:t>
              </a:r>
            </a:p>
            <a:p>
              <a:pPr algn="ctr" eaLnBrk="1" hangingPunct="1"/>
              <a:r>
                <a:rPr lang="en-US" altLang="x-none" sz="1100">
                  <a:latin typeface="Arial" charset="0"/>
                </a:rPr>
                <a:t>Parafin liq</a:t>
              </a:r>
            </a:p>
          </p:txBody>
        </p:sp>
        <p:sp>
          <p:nvSpPr>
            <p:cNvPr id="3088" name="_s3088"/>
            <p:cNvSpPr>
              <a:spLocks noChangeShapeType="1"/>
            </p:cNvSpPr>
            <p:nvPr/>
          </p:nvSpPr>
          <p:spPr bwMode="auto">
            <a:xfrm flipV="1">
              <a:off x="2880" y="1479"/>
              <a:ext cx="0" cy="34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0" tIns="0" rIns="0" bIns="0" anchor="ctr"/>
            <a:lstStyle/>
            <a:p>
              <a:endParaRPr lang="en-US"/>
            </a:p>
          </p:txBody>
        </p:sp>
        <p:sp>
          <p:nvSpPr>
            <p:cNvPr id="3089" name="_s3089"/>
            <p:cNvSpPr>
              <a:spLocks noChangeArrowheads="1"/>
            </p:cNvSpPr>
            <p:nvPr/>
          </p:nvSpPr>
          <p:spPr bwMode="auto">
            <a:xfrm>
              <a:off x="2538" y="795"/>
              <a:ext cx="684" cy="684"/>
            </a:xfrm>
            <a:prstGeom prst="ellipse">
              <a:avLst/>
            </a:prstGeom>
            <a:solidFill>
              <a:srgbClr val="FFFF00"/>
            </a:solidFill>
            <a:ln w="9525">
              <a:solidFill>
                <a:schemeClr val="tx1"/>
              </a:solidFill>
              <a:round/>
              <a:headEnd/>
              <a:tailEnd/>
            </a:ln>
          </p:spPr>
          <p:txBody>
            <a:bodyPr wrap="none" lIns="0" tIns="0" rIns="0" bIns="0" anchor="ctr"/>
            <a:lstStyle/>
            <a:p>
              <a:pPr algn="ctr" eaLnBrk="1" hangingPunct="1"/>
              <a:r>
                <a:rPr lang="en-US" altLang="x-none" sz="1100">
                  <a:latin typeface="Arial" charset="0"/>
                </a:rPr>
                <a:t>Emulsi dg</a:t>
              </a:r>
            </a:p>
            <a:p>
              <a:pPr algn="ctr" eaLnBrk="1" hangingPunct="1"/>
              <a:r>
                <a:rPr lang="en-US" altLang="x-none" sz="1100">
                  <a:latin typeface="Arial" charset="0"/>
                </a:rPr>
                <a:t>Minyak lemak</a:t>
              </a:r>
            </a:p>
          </p:txBody>
        </p:sp>
        <p:sp>
          <p:nvSpPr>
            <p:cNvPr id="3090" name="_s3090"/>
            <p:cNvSpPr>
              <a:spLocks noChangeArrowheads="1"/>
            </p:cNvSpPr>
            <p:nvPr/>
          </p:nvSpPr>
          <p:spPr bwMode="auto">
            <a:xfrm>
              <a:off x="2538" y="1821"/>
              <a:ext cx="684" cy="684"/>
            </a:xfrm>
            <a:prstGeom prst="ellipse">
              <a:avLst/>
            </a:prstGeom>
            <a:solidFill>
              <a:schemeClr val="accent5">
                <a:lumMod val="40000"/>
                <a:lumOff val="60000"/>
              </a:schemeClr>
            </a:solidFill>
            <a:ln w="9525">
              <a:solidFill>
                <a:schemeClr val="tx1"/>
              </a:solidFill>
              <a:round/>
              <a:headEnd/>
              <a:tailEnd/>
            </a:ln>
          </p:spPr>
          <p:txBody>
            <a:bodyPr wrap="none" lIns="0" tIns="0" rIns="0" bIns="0" anchor="ctr"/>
            <a:lstStyle/>
            <a:p>
              <a:pPr algn="ctr" eaLnBrk="1" hangingPunct="1"/>
              <a:r>
                <a:rPr lang="en-US" altLang="x-none" sz="1100" dirty="0" err="1">
                  <a:latin typeface="Arial" charset="0"/>
                </a:rPr>
                <a:t>Emulsa</a:t>
              </a:r>
              <a:endParaRPr lang="en-US" altLang="x-none" sz="1100" dirty="0">
                <a:latin typeface="Arial" charset="0"/>
              </a:endParaRPr>
            </a:p>
            <a:p>
              <a:pPr algn="ctr" eaLnBrk="1" hangingPunct="1"/>
              <a:r>
                <a:rPr lang="en-US" altLang="x-none" sz="1100" dirty="0">
                  <a:latin typeface="Arial" charset="0"/>
                </a:rPr>
                <a:t>Spuria</a:t>
              </a:r>
            </a:p>
          </p:txBody>
        </p:sp>
      </p:grpSp>
    </p:spTree>
    <p:extLst>
      <p:ext uri="{BB962C8B-B14F-4D97-AF65-F5344CB8AC3E}">
        <p14:creationId xmlns:p14="http://schemas.microsoft.com/office/powerpoint/2010/main" val="1960521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609600"/>
            <a:ext cx="7239000" cy="853440"/>
          </a:xfrm>
        </p:spPr>
        <p:txBody>
          <a:bodyPr>
            <a:normAutofit/>
          </a:bodyPr>
          <a:lstStyle/>
          <a:p>
            <a:pPr eaLnBrk="1" fontAlgn="auto" hangingPunct="1">
              <a:spcAft>
                <a:spcPts val="0"/>
              </a:spcAft>
              <a:defRPr/>
            </a:pPr>
            <a:r>
              <a:rPr lang="en-US" sz="4000" smtClean="0"/>
              <a:t>Emulsi</a:t>
            </a:r>
            <a:r>
              <a:rPr lang="en-US" sz="4000" dirty="0" smtClean="0"/>
              <a:t> </a:t>
            </a:r>
            <a:r>
              <a:rPr lang="en-US" sz="4000" dirty="0" err="1" smtClean="0"/>
              <a:t>dengan</a:t>
            </a:r>
            <a:r>
              <a:rPr lang="en-US" sz="4000" dirty="0" smtClean="0"/>
              <a:t> </a:t>
            </a:r>
            <a:r>
              <a:rPr lang="en-US" sz="4000" dirty="0" err="1" smtClean="0"/>
              <a:t>emulgator</a:t>
            </a:r>
            <a:r>
              <a:rPr lang="en-US" sz="4000" dirty="0" smtClean="0"/>
              <a:t> </a:t>
            </a:r>
            <a:r>
              <a:rPr lang="en-US" sz="4000" dirty="0" err="1" smtClean="0"/>
              <a:t>lainnya</a:t>
            </a:r>
            <a:endParaRPr lang="en-US" sz="4000" dirty="0" smtClean="0"/>
          </a:p>
        </p:txBody>
      </p:sp>
      <p:sp>
        <p:nvSpPr>
          <p:cNvPr id="11267" name="Rectangle 3"/>
          <p:cNvSpPr>
            <a:spLocks noGrp="1" noChangeArrowheads="1"/>
          </p:cNvSpPr>
          <p:nvPr>
            <p:ph idx="1"/>
          </p:nvPr>
        </p:nvSpPr>
        <p:spPr>
          <a:xfrm>
            <a:off x="457200" y="1600200"/>
            <a:ext cx="8229600" cy="4876800"/>
          </a:xfrm>
        </p:spPr>
        <p:txBody>
          <a:bodyPr>
            <a:normAutofit/>
          </a:bodyPr>
          <a:lstStyle/>
          <a:p>
            <a:pPr marL="274320" indent="-274320" eaLnBrk="1" fontAlgn="auto" hangingPunct="1">
              <a:spcAft>
                <a:spcPts val="0"/>
              </a:spcAft>
              <a:buFont typeface="Wingdings 2"/>
              <a:buChar char=""/>
              <a:defRPr/>
            </a:pPr>
            <a:r>
              <a:rPr lang="en-US" sz="1800" dirty="0" err="1" smtClean="0"/>
              <a:t>Pulvis</a:t>
            </a:r>
            <a:r>
              <a:rPr lang="en-US" sz="1800" dirty="0" smtClean="0"/>
              <a:t> </a:t>
            </a:r>
            <a:r>
              <a:rPr lang="en-US" sz="1800" dirty="0" err="1" smtClean="0"/>
              <a:t>gumossus</a:t>
            </a:r>
            <a:r>
              <a:rPr lang="en-US" sz="1800" dirty="0" smtClean="0"/>
              <a:t> (air 7x </a:t>
            </a:r>
            <a:r>
              <a:rPr lang="en-US" sz="1800" dirty="0" err="1" smtClean="0"/>
              <a:t>berat</a:t>
            </a:r>
            <a:r>
              <a:rPr lang="en-US" sz="1800" dirty="0" smtClean="0"/>
              <a:t> </a:t>
            </a:r>
            <a:r>
              <a:rPr lang="en-US" sz="1800" dirty="0" err="1" smtClean="0"/>
              <a:t>Pulvis</a:t>
            </a:r>
            <a:r>
              <a:rPr lang="en-US" sz="1800" dirty="0" smtClean="0"/>
              <a:t> </a:t>
            </a:r>
            <a:r>
              <a:rPr lang="en-US" sz="1800" dirty="0" err="1" smtClean="0"/>
              <a:t>Gummosus</a:t>
            </a:r>
            <a:r>
              <a:rPr lang="en-US" sz="1800" dirty="0" smtClean="0"/>
              <a:t>)</a:t>
            </a:r>
          </a:p>
          <a:p>
            <a:pPr marL="274320" indent="-274320" eaLnBrk="1" fontAlgn="auto" hangingPunct="1">
              <a:spcAft>
                <a:spcPts val="0"/>
              </a:spcAft>
              <a:buFont typeface="Wingdings 2"/>
              <a:buChar char=""/>
              <a:defRPr/>
            </a:pPr>
            <a:r>
              <a:rPr lang="en-US" sz="1800" dirty="0" smtClean="0"/>
              <a:t>Agar-agar</a:t>
            </a:r>
          </a:p>
          <a:p>
            <a:pPr marL="274320" indent="-274320" eaLnBrk="1" fontAlgn="auto" hangingPunct="1">
              <a:spcAft>
                <a:spcPts val="0"/>
              </a:spcAft>
              <a:buFont typeface="Wingdings" pitchFamily="2" charset="2"/>
              <a:buNone/>
              <a:defRPr/>
            </a:pPr>
            <a:r>
              <a:rPr lang="en-US" sz="1800" dirty="0" smtClean="0"/>
              <a:t>	R/ </a:t>
            </a:r>
            <a:r>
              <a:rPr lang="en-US" sz="1800" dirty="0" err="1" smtClean="0"/>
              <a:t>Parafin</a:t>
            </a:r>
            <a:r>
              <a:rPr lang="en-US" sz="1800" dirty="0" smtClean="0"/>
              <a:t> </a:t>
            </a:r>
            <a:r>
              <a:rPr lang="en-US" sz="1800" dirty="0" err="1" smtClean="0"/>
              <a:t>Liq</a:t>
            </a:r>
            <a:r>
              <a:rPr lang="en-US" sz="1800" dirty="0" smtClean="0"/>
              <a:t>		70</a:t>
            </a:r>
          </a:p>
          <a:p>
            <a:pPr marL="274320" indent="-274320" eaLnBrk="1" fontAlgn="auto" hangingPunct="1">
              <a:spcAft>
                <a:spcPts val="0"/>
              </a:spcAft>
              <a:buFont typeface="Wingdings" pitchFamily="2" charset="2"/>
              <a:buNone/>
              <a:defRPr/>
            </a:pPr>
            <a:r>
              <a:rPr lang="en-US" sz="1800" dirty="0" smtClean="0"/>
              <a:t>	    </a:t>
            </a:r>
            <a:r>
              <a:rPr lang="en-US" sz="1800" dirty="0" err="1" smtClean="0"/>
              <a:t>Tragakan</a:t>
            </a:r>
            <a:r>
              <a:rPr lang="en-US" sz="1800" dirty="0" smtClean="0"/>
              <a:t>		   2,5</a:t>
            </a:r>
          </a:p>
          <a:p>
            <a:pPr marL="274320" indent="-274320" eaLnBrk="1" fontAlgn="auto" hangingPunct="1">
              <a:spcAft>
                <a:spcPts val="0"/>
              </a:spcAft>
              <a:buFont typeface="Wingdings" pitchFamily="2" charset="2"/>
              <a:buNone/>
              <a:defRPr/>
            </a:pPr>
            <a:r>
              <a:rPr lang="en-US" sz="1800" dirty="0" smtClean="0"/>
              <a:t>	    P.G.A		 25</a:t>
            </a:r>
          </a:p>
          <a:p>
            <a:pPr marL="274320" indent="-274320" eaLnBrk="1" fontAlgn="auto" hangingPunct="1">
              <a:spcAft>
                <a:spcPts val="0"/>
              </a:spcAft>
              <a:buFont typeface="Wingdings" pitchFamily="2" charset="2"/>
              <a:buNone/>
              <a:defRPr/>
            </a:pPr>
            <a:r>
              <a:rPr lang="en-US" sz="1800" dirty="0" smtClean="0"/>
              <a:t>	    Bol. Alba		10</a:t>
            </a:r>
          </a:p>
          <a:p>
            <a:pPr marL="274320" indent="-274320" eaLnBrk="1" fontAlgn="auto" hangingPunct="1">
              <a:spcAft>
                <a:spcPts val="0"/>
              </a:spcAft>
              <a:buFont typeface="Wingdings" pitchFamily="2" charset="2"/>
              <a:buNone/>
              <a:defRPr/>
            </a:pPr>
            <a:r>
              <a:rPr lang="en-US" sz="1800" dirty="0" smtClean="0"/>
              <a:t>	    aq.		50</a:t>
            </a:r>
          </a:p>
          <a:p>
            <a:pPr marL="274320" indent="-274320" eaLnBrk="1" fontAlgn="auto" hangingPunct="1">
              <a:spcAft>
                <a:spcPts val="0"/>
              </a:spcAft>
              <a:buFont typeface="Wingdings" pitchFamily="2" charset="2"/>
              <a:buNone/>
              <a:defRPr/>
            </a:pPr>
            <a:r>
              <a:rPr lang="en-US" sz="1800" dirty="0" smtClean="0"/>
              <a:t>	    </a:t>
            </a:r>
            <a:r>
              <a:rPr lang="en-US" sz="1800" dirty="0" err="1" smtClean="0"/>
              <a:t>misce</a:t>
            </a:r>
            <a:r>
              <a:rPr lang="en-US" sz="1800" dirty="0" smtClean="0"/>
              <a:t> et </a:t>
            </a:r>
            <a:r>
              <a:rPr lang="en-US" sz="1800" dirty="0" err="1" smtClean="0"/>
              <a:t>adde</a:t>
            </a:r>
            <a:endParaRPr lang="en-US" sz="1800" dirty="0" smtClean="0"/>
          </a:p>
          <a:p>
            <a:pPr marL="274320" indent="-274320" eaLnBrk="1" fontAlgn="auto" hangingPunct="1">
              <a:spcAft>
                <a:spcPts val="0"/>
              </a:spcAft>
              <a:buFont typeface="Wingdings" pitchFamily="2" charset="2"/>
              <a:buNone/>
              <a:defRPr/>
            </a:pPr>
            <a:r>
              <a:rPr lang="en-US" sz="1800" dirty="0" smtClean="0"/>
              <a:t>	</a:t>
            </a:r>
            <a:endParaRPr lang="id-ID" sz="1800" dirty="0" smtClean="0"/>
          </a:p>
          <a:p>
            <a:pPr marL="274320" indent="-274320" eaLnBrk="1" fontAlgn="auto" hangingPunct="1">
              <a:spcAft>
                <a:spcPts val="0"/>
              </a:spcAft>
              <a:buFont typeface="Wingdings" pitchFamily="2" charset="2"/>
              <a:buNone/>
              <a:defRPr/>
            </a:pPr>
            <a:r>
              <a:rPr lang="id-ID" sz="1800" dirty="0" smtClean="0"/>
              <a:t>	R/</a:t>
            </a:r>
            <a:r>
              <a:rPr lang="en-US" sz="1800" dirty="0" smtClean="0"/>
              <a:t> </a:t>
            </a:r>
            <a:r>
              <a:rPr lang="en-US" sz="1800" dirty="0" err="1" smtClean="0"/>
              <a:t>Parafin</a:t>
            </a:r>
            <a:r>
              <a:rPr lang="en-US" sz="1800" dirty="0" smtClean="0"/>
              <a:t> </a:t>
            </a:r>
            <a:r>
              <a:rPr lang="en-US" sz="1800" dirty="0" err="1" smtClean="0"/>
              <a:t>liq</a:t>
            </a:r>
            <a:r>
              <a:rPr lang="en-US" sz="1800" dirty="0" smtClean="0"/>
              <a:t>   	430</a:t>
            </a:r>
          </a:p>
          <a:p>
            <a:pPr marL="274320" indent="-274320" eaLnBrk="1" fontAlgn="auto" hangingPunct="1">
              <a:spcAft>
                <a:spcPts val="0"/>
              </a:spcAft>
              <a:buFont typeface="Wingdings" pitchFamily="2" charset="2"/>
              <a:buNone/>
              <a:defRPr/>
            </a:pPr>
            <a:r>
              <a:rPr lang="en-US" sz="1800" dirty="0" smtClean="0"/>
              <a:t>	    </a:t>
            </a:r>
            <a:r>
              <a:rPr lang="en-US" sz="1800" dirty="0" err="1" smtClean="0"/>
              <a:t>Aq</a:t>
            </a:r>
            <a:r>
              <a:rPr lang="en-US" sz="1800" dirty="0" smtClean="0"/>
              <a:t>			80</a:t>
            </a:r>
          </a:p>
          <a:p>
            <a:pPr marL="274320" indent="-274320" eaLnBrk="1" fontAlgn="auto" hangingPunct="1">
              <a:spcAft>
                <a:spcPts val="0"/>
              </a:spcAft>
              <a:buFont typeface="Wingdings" pitchFamily="2" charset="2"/>
              <a:buNone/>
              <a:defRPr/>
            </a:pPr>
            <a:r>
              <a:rPr lang="en-US" sz="1800" dirty="0" smtClean="0"/>
              <a:t>	    sol. Agar-agar	7,5/200</a:t>
            </a:r>
          </a:p>
          <a:p>
            <a:pPr marL="274320" indent="-274320" eaLnBrk="1" fontAlgn="auto" hangingPunct="1">
              <a:spcAft>
                <a:spcPts val="0"/>
              </a:spcAft>
              <a:buFont typeface="Wingdings" pitchFamily="2" charset="2"/>
              <a:buNone/>
              <a:defRPr/>
            </a:pPr>
            <a:r>
              <a:rPr lang="en-US" sz="1800" dirty="0" smtClean="0"/>
              <a:t>	    </a:t>
            </a:r>
            <a:r>
              <a:rPr lang="en-US" sz="1800" dirty="0" err="1" smtClean="0"/>
              <a:t>m.f</a:t>
            </a:r>
            <a:r>
              <a:rPr lang="en-US" sz="1800" dirty="0" smtClean="0"/>
              <a:t> </a:t>
            </a:r>
            <a:r>
              <a:rPr lang="en-US" sz="1800" dirty="0" err="1" smtClean="0"/>
              <a:t>emulsum</a:t>
            </a:r>
            <a:endParaRPr lang="en-US" sz="1800" dirty="0" smtClean="0"/>
          </a:p>
          <a:p>
            <a:pPr marL="274320" indent="-274320" eaLnBrk="1" fontAlgn="auto" hangingPunct="1">
              <a:spcAft>
                <a:spcPts val="0"/>
              </a:spcAft>
              <a:buFont typeface="Wingdings" pitchFamily="2" charset="2"/>
              <a:buNone/>
              <a:defRPr/>
            </a:pPr>
            <a:r>
              <a:rPr lang="en-US" sz="1800" dirty="0" smtClean="0"/>
              <a:t>	    S. </a:t>
            </a:r>
            <a:r>
              <a:rPr lang="en-US" sz="1800" dirty="0" err="1" smtClean="0"/>
              <a:t>Emulsum</a:t>
            </a:r>
            <a:r>
              <a:rPr lang="en-US" sz="1800" dirty="0" smtClean="0"/>
              <a:t> </a:t>
            </a:r>
            <a:r>
              <a:rPr lang="en-US" sz="1800" dirty="0" err="1" smtClean="0"/>
              <a:t>Paraffinum</a:t>
            </a:r>
            <a:r>
              <a:rPr lang="en-US" sz="1800" dirty="0" smtClean="0"/>
              <a:t>		 	</a:t>
            </a:r>
          </a:p>
        </p:txBody>
      </p:sp>
    </p:spTree>
    <p:extLst>
      <p:ext uri="{BB962C8B-B14F-4D97-AF65-F5344CB8AC3E}">
        <p14:creationId xmlns:p14="http://schemas.microsoft.com/office/powerpoint/2010/main" val="16905611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7200" y="533400"/>
            <a:ext cx="8229600" cy="6019800"/>
          </a:xfrm>
        </p:spPr>
        <p:txBody>
          <a:bodyPr>
            <a:normAutofit lnSpcReduction="10000"/>
          </a:bodyPr>
          <a:lstStyle/>
          <a:p>
            <a:pPr marL="274320" indent="-274320" eaLnBrk="1" fontAlgn="auto" hangingPunct="1">
              <a:spcAft>
                <a:spcPts val="0"/>
              </a:spcAft>
              <a:buFont typeface="Wingdings 2"/>
              <a:buChar char=""/>
              <a:defRPr/>
            </a:pPr>
            <a:r>
              <a:rPr lang="en-US" sz="2000" dirty="0" smtClean="0"/>
              <a:t>CMC</a:t>
            </a:r>
          </a:p>
          <a:p>
            <a:pPr marL="274320" indent="-274320" eaLnBrk="1" fontAlgn="auto" hangingPunct="1">
              <a:spcAft>
                <a:spcPts val="0"/>
              </a:spcAft>
              <a:buFont typeface="Wingdings" pitchFamily="2" charset="2"/>
              <a:buNone/>
              <a:defRPr/>
            </a:pPr>
            <a:r>
              <a:rPr lang="en-US" sz="2000" dirty="0" smtClean="0"/>
              <a:t>	</a:t>
            </a:r>
            <a:r>
              <a:rPr lang="en-US" sz="2000" dirty="0" err="1" smtClean="0"/>
              <a:t>Penggunaan</a:t>
            </a:r>
            <a:r>
              <a:rPr lang="en-US" sz="2000" dirty="0" smtClean="0"/>
              <a:t> </a:t>
            </a:r>
            <a:r>
              <a:rPr lang="en-US" sz="2000" dirty="0" err="1" smtClean="0"/>
              <a:t>emulgator</a:t>
            </a:r>
            <a:r>
              <a:rPr lang="en-US" sz="2000" dirty="0" smtClean="0"/>
              <a:t> 0,5 – 1%</a:t>
            </a:r>
          </a:p>
          <a:p>
            <a:pPr marL="274320" indent="-274320" eaLnBrk="1" fontAlgn="auto" hangingPunct="1">
              <a:spcAft>
                <a:spcPts val="0"/>
              </a:spcAft>
              <a:buFont typeface="Wingdings" pitchFamily="2" charset="2"/>
              <a:buNone/>
              <a:defRPr/>
            </a:pPr>
            <a:r>
              <a:rPr lang="en-US" sz="2000" dirty="0" smtClean="0"/>
              <a:t>	</a:t>
            </a:r>
            <a:r>
              <a:rPr lang="en-US" sz="2000" dirty="0" err="1" smtClean="0"/>
              <a:t>contoh</a:t>
            </a:r>
            <a:r>
              <a:rPr lang="en-US" sz="2000" dirty="0" smtClean="0"/>
              <a:t>:    R/ Paraffin </a:t>
            </a:r>
            <a:r>
              <a:rPr lang="en-US" sz="2000" dirty="0" err="1" smtClean="0"/>
              <a:t>liq</a:t>
            </a:r>
            <a:r>
              <a:rPr lang="en-US" sz="2000" dirty="0" smtClean="0"/>
              <a:t>	ml 500</a:t>
            </a:r>
          </a:p>
          <a:p>
            <a:pPr marL="274320" indent="-274320" eaLnBrk="1" fontAlgn="auto" hangingPunct="1">
              <a:spcAft>
                <a:spcPts val="0"/>
              </a:spcAft>
              <a:buFont typeface="Wingdings" pitchFamily="2" charset="2"/>
              <a:buNone/>
              <a:defRPr/>
            </a:pPr>
            <a:r>
              <a:rPr lang="en-US" sz="2000" dirty="0" smtClean="0"/>
              <a:t>			CMC		5,5</a:t>
            </a:r>
          </a:p>
          <a:p>
            <a:pPr marL="274320" indent="-274320" eaLnBrk="1" fontAlgn="auto" hangingPunct="1">
              <a:spcAft>
                <a:spcPts val="0"/>
              </a:spcAft>
              <a:buFont typeface="Wingdings" pitchFamily="2" charset="2"/>
              <a:buNone/>
              <a:defRPr/>
            </a:pPr>
            <a:r>
              <a:rPr lang="en-US" sz="2000" dirty="0" smtClean="0"/>
              <a:t>			</a:t>
            </a:r>
            <a:r>
              <a:rPr lang="en-US" sz="2000" dirty="0" err="1" smtClean="0"/>
              <a:t>Acidi</a:t>
            </a:r>
            <a:r>
              <a:rPr lang="en-US" sz="2000" dirty="0" smtClean="0"/>
              <a:t> tartaric	0,5</a:t>
            </a:r>
          </a:p>
          <a:p>
            <a:pPr marL="274320" indent="-274320" eaLnBrk="1" fontAlgn="auto" hangingPunct="1">
              <a:spcAft>
                <a:spcPts val="0"/>
              </a:spcAft>
              <a:buFont typeface="Wingdings" pitchFamily="2" charset="2"/>
              <a:buNone/>
              <a:defRPr/>
            </a:pPr>
            <a:r>
              <a:rPr lang="en-US" sz="2000" dirty="0" smtClean="0"/>
              <a:t>			</a:t>
            </a:r>
            <a:r>
              <a:rPr lang="en-US" sz="2000" dirty="0" err="1" smtClean="0"/>
              <a:t>sacch</a:t>
            </a:r>
            <a:r>
              <a:rPr lang="en-US" sz="2000" dirty="0" smtClean="0"/>
              <a:t>		0,050</a:t>
            </a:r>
          </a:p>
          <a:p>
            <a:pPr marL="274320" indent="-274320" eaLnBrk="1" fontAlgn="auto" hangingPunct="1">
              <a:spcAft>
                <a:spcPts val="0"/>
              </a:spcAft>
              <a:buFont typeface="Wingdings" pitchFamily="2" charset="2"/>
              <a:buNone/>
              <a:defRPr/>
            </a:pPr>
            <a:r>
              <a:rPr lang="en-US" sz="2000" dirty="0" smtClean="0"/>
              <a:t>			</a:t>
            </a:r>
            <a:r>
              <a:rPr lang="en-US" sz="2000" dirty="0" err="1" smtClean="0"/>
              <a:t>vanilin</a:t>
            </a:r>
            <a:r>
              <a:rPr lang="en-US" sz="2000" dirty="0" smtClean="0"/>
              <a:t>		0,050</a:t>
            </a:r>
          </a:p>
          <a:p>
            <a:pPr marL="274320" indent="-274320" eaLnBrk="1" fontAlgn="auto" hangingPunct="1">
              <a:spcAft>
                <a:spcPts val="0"/>
              </a:spcAft>
              <a:buFont typeface="Wingdings" pitchFamily="2" charset="2"/>
              <a:buNone/>
              <a:defRPr/>
            </a:pPr>
            <a:r>
              <a:rPr lang="en-US" sz="2000" dirty="0" smtClean="0"/>
              <a:t>			</a:t>
            </a:r>
            <a:r>
              <a:rPr lang="en-US" sz="2000" dirty="0" err="1" smtClean="0"/>
              <a:t>nipagin</a:t>
            </a:r>
            <a:r>
              <a:rPr lang="en-US" sz="2000" dirty="0" smtClean="0"/>
              <a:t>		</a:t>
            </a:r>
            <a:r>
              <a:rPr lang="en-US" sz="2000" dirty="0" err="1" smtClean="0"/>
              <a:t>qs</a:t>
            </a:r>
            <a:endParaRPr lang="en-US" sz="2000" dirty="0" smtClean="0"/>
          </a:p>
          <a:p>
            <a:pPr marL="274320" indent="-274320" eaLnBrk="1" fontAlgn="auto" hangingPunct="1">
              <a:spcAft>
                <a:spcPts val="0"/>
              </a:spcAft>
              <a:buFont typeface="Wingdings" pitchFamily="2" charset="2"/>
              <a:buNone/>
              <a:defRPr/>
            </a:pPr>
            <a:r>
              <a:rPr lang="en-US" sz="2000" dirty="0" smtClean="0"/>
              <a:t>			aq. ad		1 </a:t>
            </a:r>
            <a:r>
              <a:rPr lang="en-US" sz="2000" dirty="0" err="1" smtClean="0"/>
              <a:t>lt</a:t>
            </a:r>
            <a:endParaRPr lang="en-US" sz="2000" dirty="0" smtClean="0"/>
          </a:p>
          <a:p>
            <a:pPr marL="274320" indent="-274320" eaLnBrk="1" fontAlgn="auto" hangingPunct="1">
              <a:spcAft>
                <a:spcPts val="0"/>
              </a:spcAft>
              <a:buFont typeface="Wingdings" pitchFamily="2" charset="2"/>
              <a:buNone/>
              <a:defRPr/>
            </a:pPr>
            <a:r>
              <a:rPr lang="en-US" sz="2000" dirty="0" smtClean="0"/>
              <a:t>			S. </a:t>
            </a:r>
            <a:r>
              <a:rPr lang="en-US" sz="2000" dirty="0" err="1" smtClean="0"/>
              <a:t>vesp.c.II</a:t>
            </a:r>
            <a:endParaRPr lang="en-US" sz="2000" dirty="0" smtClean="0"/>
          </a:p>
          <a:p>
            <a:pPr marL="274320" indent="-274320" eaLnBrk="1" fontAlgn="auto" hangingPunct="1">
              <a:spcAft>
                <a:spcPts val="0"/>
              </a:spcAft>
              <a:buFont typeface="Wingdings 2"/>
              <a:buChar char=""/>
              <a:defRPr/>
            </a:pPr>
            <a:r>
              <a:rPr lang="en-US" sz="2000" dirty="0" err="1" smtClean="0"/>
              <a:t>Sapo</a:t>
            </a:r>
            <a:r>
              <a:rPr lang="en-US" sz="2000" dirty="0" smtClean="0"/>
              <a:t> (</a:t>
            </a:r>
            <a:r>
              <a:rPr lang="en-US" sz="2000" dirty="0" err="1" smtClean="0"/>
              <a:t>Kalinus</a:t>
            </a:r>
            <a:r>
              <a:rPr lang="en-US" sz="2000" dirty="0" smtClean="0"/>
              <a:t> 5%, </a:t>
            </a:r>
            <a:r>
              <a:rPr lang="en-US" sz="2000" dirty="0" err="1" smtClean="0"/>
              <a:t>medicanus</a:t>
            </a:r>
            <a:r>
              <a:rPr lang="en-US" sz="2000" dirty="0" smtClean="0"/>
              <a:t> 2,5%) air 5x </a:t>
            </a:r>
            <a:r>
              <a:rPr lang="en-US" sz="2000" dirty="0" err="1" smtClean="0"/>
              <a:t>berat</a:t>
            </a:r>
            <a:r>
              <a:rPr lang="en-US" sz="2000" dirty="0" smtClean="0"/>
              <a:t> </a:t>
            </a:r>
            <a:r>
              <a:rPr lang="en-US" sz="2000" dirty="0" err="1" smtClean="0"/>
              <a:t>sapo</a:t>
            </a:r>
            <a:r>
              <a:rPr lang="en-US" sz="2000" dirty="0" smtClean="0"/>
              <a:t> </a:t>
            </a:r>
          </a:p>
          <a:p>
            <a:pPr marL="274320" indent="-274320" eaLnBrk="1" fontAlgn="auto" hangingPunct="1">
              <a:spcAft>
                <a:spcPts val="0"/>
              </a:spcAft>
              <a:buFont typeface="Wingdings" pitchFamily="2" charset="2"/>
              <a:buNone/>
              <a:defRPr/>
            </a:pPr>
            <a:r>
              <a:rPr lang="en-US" sz="2000" dirty="0" smtClean="0"/>
              <a:t>	</a:t>
            </a:r>
            <a:r>
              <a:rPr lang="en-US" sz="2000" dirty="0" err="1" smtClean="0"/>
              <a:t>contoh</a:t>
            </a:r>
            <a:r>
              <a:rPr lang="en-US" sz="2000" dirty="0" smtClean="0"/>
              <a:t>:    R/ Paraffin </a:t>
            </a:r>
            <a:r>
              <a:rPr lang="en-US" sz="2000" dirty="0" err="1" smtClean="0"/>
              <a:t>liq</a:t>
            </a:r>
            <a:r>
              <a:rPr lang="en-US" sz="2000" dirty="0" smtClean="0"/>
              <a:t>	70</a:t>
            </a:r>
          </a:p>
          <a:p>
            <a:pPr marL="274320" indent="-274320" eaLnBrk="1" fontAlgn="auto" hangingPunct="1">
              <a:spcAft>
                <a:spcPts val="0"/>
              </a:spcAft>
              <a:buFont typeface="Wingdings" pitchFamily="2" charset="2"/>
              <a:buNone/>
              <a:defRPr/>
            </a:pPr>
            <a:r>
              <a:rPr lang="en-US" sz="2000" dirty="0" smtClean="0"/>
              <a:t>			</a:t>
            </a:r>
            <a:r>
              <a:rPr lang="en-US" sz="2000" dirty="0" err="1" smtClean="0"/>
              <a:t>Acidi</a:t>
            </a:r>
            <a:r>
              <a:rPr lang="en-US" sz="2000" dirty="0" smtClean="0"/>
              <a:t> stearic	20</a:t>
            </a:r>
          </a:p>
          <a:p>
            <a:pPr marL="274320" indent="-274320" eaLnBrk="1" fontAlgn="auto" hangingPunct="1">
              <a:spcAft>
                <a:spcPts val="0"/>
              </a:spcAft>
              <a:buFont typeface="Wingdings" pitchFamily="2" charset="2"/>
              <a:buNone/>
              <a:defRPr/>
            </a:pPr>
            <a:r>
              <a:rPr lang="en-US" sz="2000" dirty="0" smtClean="0"/>
              <a:t>			TEA		8</a:t>
            </a:r>
          </a:p>
          <a:p>
            <a:pPr marL="274320" indent="-274320" eaLnBrk="1" fontAlgn="auto" hangingPunct="1">
              <a:spcAft>
                <a:spcPts val="0"/>
              </a:spcAft>
              <a:buFont typeface="Wingdings" pitchFamily="2" charset="2"/>
              <a:buNone/>
              <a:defRPr/>
            </a:pPr>
            <a:r>
              <a:rPr lang="en-US" sz="2000" dirty="0" smtClean="0"/>
              <a:t>			aqua		100</a:t>
            </a:r>
          </a:p>
          <a:p>
            <a:pPr marL="274320" indent="-274320" eaLnBrk="1" fontAlgn="auto" hangingPunct="1">
              <a:spcAft>
                <a:spcPts val="0"/>
              </a:spcAft>
              <a:buFont typeface="Wingdings" pitchFamily="2" charset="2"/>
              <a:buNone/>
              <a:defRPr/>
            </a:pPr>
            <a:r>
              <a:rPr lang="en-US" sz="2000" dirty="0" smtClean="0"/>
              <a:t>			</a:t>
            </a:r>
            <a:r>
              <a:rPr lang="en-US" sz="2000" dirty="0" err="1" smtClean="0"/>
              <a:t>m.f.cream</a:t>
            </a:r>
            <a:endParaRPr lang="en-US" sz="2000" dirty="0" smtClean="0"/>
          </a:p>
          <a:p>
            <a:pPr marL="274320" indent="-274320" eaLnBrk="1" fontAlgn="auto" hangingPunct="1">
              <a:spcAft>
                <a:spcPts val="0"/>
              </a:spcAft>
              <a:buFont typeface="Wingdings" pitchFamily="2" charset="2"/>
              <a:buNone/>
              <a:defRPr/>
            </a:pPr>
            <a:r>
              <a:rPr lang="en-US" sz="2000" dirty="0" smtClean="0"/>
              <a:t>			</a:t>
            </a:r>
            <a:r>
              <a:rPr lang="en-US" sz="2000" dirty="0" err="1" smtClean="0"/>
              <a:t>s.u.e</a:t>
            </a:r>
            <a:r>
              <a:rPr lang="en-US" sz="2000" dirty="0" smtClean="0"/>
              <a:t>	da	30</a:t>
            </a:r>
          </a:p>
          <a:p>
            <a:pPr marL="274320" indent="-274320" eaLnBrk="1" fontAlgn="auto" hangingPunct="1">
              <a:spcAft>
                <a:spcPts val="0"/>
              </a:spcAft>
              <a:buFont typeface="Wingdings" pitchFamily="2" charset="2"/>
              <a:buNone/>
              <a:defRPr/>
            </a:pPr>
            <a:endParaRPr lang="en-US" sz="2000" dirty="0" smtClean="0"/>
          </a:p>
        </p:txBody>
      </p:sp>
    </p:spTree>
    <p:extLst>
      <p:ext uri="{BB962C8B-B14F-4D97-AF65-F5344CB8AC3E}">
        <p14:creationId xmlns:p14="http://schemas.microsoft.com/office/powerpoint/2010/main" val="16011099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rgbClr val="FFFF00"/>
          </a:solidFill>
        </p:spPr>
        <p:txBody>
          <a:bodyPr/>
          <a:lstStyle/>
          <a:p>
            <a:pPr>
              <a:defRPr/>
            </a:pPr>
            <a:r>
              <a:rPr lang="id-ID" dirty="0" smtClean="0"/>
              <a:t>Metode Pembuatan </a:t>
            </a:r>
            <a:endParaRPr lang="id-ID" dirty="0"/>
          </a:p>
        </p:txBody>
      </p:sp>
      <p:sp>
        <p:nvSpPr>
          <p:cNvPr id="31747" name="Content Placeholder 2"/>
          <p:cNvSpPr>
            <a:spLocks noGrp="1"/>
          </p:cNvSpPr>
          <p:nvPr>
            <p:ph idx="1"/>
          </p:nvPr>
        </p:nvSpPr>
        <p:spPr>
          <a:xfrm>
            <a:off x="457200" y="1447800"/>
            <a:ext cx="8229600" cy="5135563"/>
          </a:xfrm>
        </p:spPr>
        <p:txBody>
          <a:bodyPr/>
          <a:lstStyle/>
          <a:p>
            <a:r>
              <a:rPr lang="id-ID" altLang="x-none" dirty="0"/>
              <a:t> </a:t>
            </a:r>
            <a:r>
              <a:rPr lang="id-ID" altLang="x-none" sz="2800" dirty="0"/>
              <a:t>Metode Gom Basah</a:t>
            </a:r>
          </a:p>
          <a:p>
            <a:pPr>
              <a:buFont typeface="Wingdings 2" charset="2"/>
              <a:buNone/>
            </a:pPr>
            <a:r>
              <a:rPr lang="id-ID" altLang="x-none" sz="2800" dirty="0"/>
              <a:t>Cara ini dilakukan bila zat pengemulsi yang akan dipakai berupa cairan atau harus dilarutkan terlebih dahulu dalam air seperti kuning telur dan metil selulosa.</a:t>
            </a:r>
          </a:p>
          <a:p>
            <a:pPr>
              <a:buFont typeface="Wingdings 2" charset="2"/>
              <a:buNone/>
            </a:pPr>
            <a:r>
              <a:rPr lang="id-ID" altLang="x-none" sz="2800" dirty="0"/>
              <a:t>Metode ini dibuat dengan terlebih dahulu membuat </a:t>
            </a:r>
            <a:r>
              <a:rPr lang="id-ID" altLang="x-none" sz="2800" dirty="0" err="1"/>
              <a:t>muchilago</a:t>
            </a:r>
            <a:r>
              <a:rPr lang="id-ID" altLang="x-none" sz="2800" dirty="0"/>
              <a:t> yang kental dengan sedikit air lalu ditambah minyak sedikit demi sedikit dengan pengadukan yang kuat, kemudian ditambahkan sisa air dan minyak secara bergantian sambil diaduk sampai volume yang </a:t>
            </a:r>
            <a:r>
              <a:rPr lang="id-ID" altLang="x-none" sz="2800" dirty="0" smtClean="0"/>
              <a:t>diinginkan</a:t>
            </a:r>
            <a:r>
              <a:rPr lang="id-ID" altLang="x-none" dirty="0"/>
              <a:t>	</a:t>
            </a:r>
          </a:p>
        </p:txBody>
      </p:sp>
    </p:spTree>
    <p:extLst>
      <p:ext uri="{BB962C8B-B14F-4D97-AF65-F5344CB8AC3E}">
        <p14:creationId xmlns:p14="http://schemas.microsoft.com/office/powerpoint/2010/main" val="8531273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pPr>
              <a:defRPr/>
            </a:pPr>
            <a:endParaRPr lang="id-ID"/>
          </a:p>
        </p:txBody>
      </p:sp>
      <p:sp>
        <p:nvSpPr>
          <p:cNvPr id="32771" name="Content Placeholder 2"/>
          <p:cNvSpPr>
            <a:spLocks noGrp="1"/>
          </p:cNvSpPr>
          <p:nvPr>
            <p:ph idx="1"/>
          </p:nvPr>
        </p:nvSpPr>
        <p:spPr>
          <a:xfrm>
            <a:off x="457200" y="914400"/>
            <a:ext cx="8229600" cy="5211763"/>
          </a:xfrm>
        </p:spPr>
        <p:txBody>
          <a:bodyPr/>
          <a:lstStyle/>
          <a:p>
            <a:pPr>
              <a:buFont typeface="Wingdings 2" charset="2"/>
              <a:buNone/>
            </a:pPr>
            <a:r>
              <a:rPr lang="id-ID" altLang="x-none" dirty="0"/>
              <a:t>Metode Gom Kering</a:t>
            </a:r>
          </a:p>
          <a:p>
            <a:r>
              <a:rPr lang="id-ID" altLang="x-none" dirty="0"/>
              <a:t>	Teknik ini merupakan suatu metode kontinental pada pemakaian zat pengemulsi berupa Gom kering, cara ini diawali dengan membuat korpus emulsi dengan mencampur 4 bagian minyak, 2 bagian air dan 1 bagian Gom, lalu digerus sampai terbentuk suatu korpus emulsi, kemudian ditambahkan sisa bahan yang lain sedikit demi sedikit sambil diaduk sampai terbentuknya suatu emulsi yang baik.</a:t>
            </a:r>
          </a:p>
          <a:p>
            <a:endParaRPr lang="id-ID" altLang="x-none" dirty="0"/>
          </a:p>
          <a:p>
            <a:endParaRPr lang="id-ID" altLang="x-none" dirty="0"/>
          </a:p>
        </p:txBody>
      </p:sp>
    </p:spTree>
    <p:extLst>
      <p:ext uri="{BB962C8B-B14F-4D97-AF65-F5344CB8AC3E}">
        <p14:creationId xmlns:p14="http://schemas.microsoft.com/office/powerpoint/2010/main" val="7772372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id-ID"/>
          </a:p>
        </p:txBody>
      </p:sp>
      <p:sp>
        <p:nvSpPr>
          <p:cNvPr id="33795" name="Content Placeholder 2"/>
          <p:cNvSpPr>
            <a:spLocks noGrp="1"/>
          </p:cNvSpPr>
          <p:nvPr>
            <p:ph idx="1"/>
          </p:nvPr>
        </p:nvSpPr>
        <p:spPr/>
        <p:txBody>
          <a:bodyPr/>
          <a:lstStyle/>
          <a:p>
            <a:r>
              <a:rPr lang="id-ID" altLang="x-none"/>
              <a:t> metode botol</a:t>
            </a:r>
          </a:p>
        </p:txBody>
      </p:sp>
    </p:spTree>
    <p:extLst>
      <p:ext uri="{BB962C8B-B14F-4D97-AF65-F5344CB8AC3E}">
        <p14:creationId xmlns:p14="http://schemas.microsoft.com/office/powerpoint/2010/main" val="599142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239000" cy="777240"/>
          </a:xfrm>
          <a:solidFill>
            <a:schemeClr val="bg2"/>
          </a:solidFill>
        </p:spPr>
        <p:txBody>
          <a:bodyPr/>
          <a:lstStyle/>
          <a:p>
            <a:pPr eaLnBrk="1" fontAlgn="auto" hangingPunct="1">
              <a:spcAft>
                <a:spcPts val="0"/>
              </a:spcAft>
              <a:defRPr/>
            </a:pPr>
            <a:r>
              <a:rPr lang="id-ID" dirty="0" smtClean="0"/>
              <a:t>DEFINISI</a:t>
            </a:r>
            <a:endParaRPr lang="id-ID" dirty="0"/>
          </a:p>
        </p:txBody>
      </p:sp>
      <p:sp>
        <p:nvSpPr>
          <p:cNvPr id="11267" name="Content Placeholder 2"/>
          <p:cNvSpPr>
            <a:spLocks noGrp="1"/>
          </p:cNvSpPr>
          <p:nvPr>
            <p:ph idx="1"/>
          </p:nvPr>
        </p:nvSpPr>
        <p:spPr>
          <a:xfrm>
            <a:off x="228600" y="1600200"/>
            <a:ext cx="8686800" cy="4876800"/>
          </a:xfrm>
        </p:spPr>
        <p:txBody>
          <a:bodyPr/>
          <a:lstStyle/>
          <a:p>
            <a:pPr eaLnBrk="1" hangingPunct="1"/>
            <a:r>
              <a:rPr lang="id-ID" altLang="x-none"/>
              <a:t>Sistem heterogen dg dispersi tetesan cairan satu kedlm cairan lain dg ukuran &gt; 0,1 µ. Kedua cairan tdk bercampur, tdk bereaksi, akan membentuk sistem yg secara termodinamika tdk stabil.</a:t>
            </a:r>
          </a:p>
          <a:p>
            <a:pPr eaLnBrk="1" hangingPunct="1"/>
            <a:r>
              <a:rPr lang="id-ID" altLang="x-none"/>
              <a:t>Bhn yg terdispersi sbg globul/droplet : fase internal, fase terdispers, fase diskontinyu</a:t>
            </a:r>
          </a:p>
          <a:p>
            <a:pPr eaLnBrk="1" hangingPunct="1"/>
            <a:r>
              <a:rPr lang="id-ID" altLang="x-none"/>
              <a:t>Fase cair yg lain : fase eksternal, fase kontinyu, medium pendispers</a:t>
            </a:r>
          </a:p>
        </p:txBody>
      </p:sp>
    </p:spTree>
    <p:extLst>
      <p:ext uri="{BB962C8B-B14F-4D97-AF65-F5344CB8AC3E}">
        <p14:creationId xmlns:p14="http://schemas.microsoft.com/office/powerpoint/2010/main" val="2131969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id-ID"/>
          </a:p>
        </p:txBody>
      </p:sp>
      <p:sp>
        <p:nvSpPr>
          <p:cNvPr id="12291" name="Content Placeholder 2"/>
          <p:cNvSpPr>
            <a:spLocks noGrp="1"/>
          </p:cNvSpPr>
          <p:nvPr>
            <p:ph idx="1"/>
          </p:nvPr>
        </p:nvSpPr>
        <p:spPr>
          <a:xfrm>
            <a:off x="457200" y="609600"/>
            <a:ext cx="8229600" cy="5486400"/>
          </a:xfrm>
        </p:spPr>
        <p:txBody>
          <a:bodyPr/>
          <a:lstStyle/>
          <a:p>
            <a:pPr eaLnBrk="1" hangingPunct="1"/>
            <a:r>
              <a:rPr lang="en-US" altLang="x-none" dirty="0" err="1"/>
              <a:t>Emulsi</a:t>
            </a:r>
            <a:r>
              <a:rPr lang="en-US" altLang="x-none" dirty="0"/>
              <a:t> </a:t>
            </a:r>
            <a:r>
              <a:rPr lang="en-US" altLang="x-none" dirty="0" err="1"/>
              <a:t>dapat</a:t>
            </a:r>
            <a:r>
              <a:rPr lang="en-US" altLang="x-none" dirty="0"/>
              <a:t> </a:t>
            </a:r>
            <a:r>
              <a:rPr lang="en-US" altLang="x-none" dirty="0" err="1"/>
              <a:t>dipelajari</a:t>
            </a:r>
            <a:r>
              <a:rPr lang="en-US" altLang="x-none" dirty="0"/>
              <a:t> </a:t>
            </a:r>
            <a:r>
              <a:rPr lang="en-US" altLang="x-none" dirty="0" err="1"/>
              <a:t>sebagai</a:t>
            </a:r>
            <a:r>
              <a:rPr lang="en-US" altLang="x-none" dirty="0"/>
              <a:t> 2 </a:t>
            </a:r>
            <a:r>
              <a:rPr lang="en-US" altLang="x-none" dirty="0" err="1"/>
              <a:t>masalah</a:t>
            </a:r>
            <a:r>
              <a:rPr lang="en-US" altLang="x-none" dirty="0"/>
              <a:t> yang </a:t>
            </a:r>
            <a:r>
              <a:rPr lang="en-US" altLang="x-none" dirty="0" err="1"/>
              <a:t>terpisah</a:t>
            </a:r>
            <a:r>
              <a:rPr lang="en-US" altLang="x-none" dirty="0"/>
              <a:t> </a:t>
            </a:r>
            <a:r>
              <a:rPr lang="en-US" altLang="x-none" dirty="0" err="1"/>
              <a:t>yaitu</a:t>
            </a:r>
            <a:r>
              <a:rPr lang="en-US" altLang="x-none" dirty="0"/>
              <a:t> :</a:t>
            </a:r>
            <a:endParaRPr lang="id-ID" altLang="x-none" dirty="0"/>
          </a:p>
          <a:p>
            <a:pPr eaLnBrk="1" hangingPunct="1"/>
            <a:r>
              <a:rPr lang="en-US" altLang="x-none" dirty="0" err="1"/>
              <a:t>Tahap</a:t>
            </a:r>
            <a:r>
              <a:rPr lang="en-US" altLang="x-none" dirty="0"/>
              <a:t> </a:t>
            </a:r>
            <a:r>
              <a:rPr lang="en-US" altLang="x-none" dirty="0" err="1"/>
              <a:t>pemecahan</a:t>
            </a:r>
            <a:r>
              <a:rPr lang="en-US" altLang="x-none" dirty="0"/>
              <a:t> </a:t>
            </a:r>
            <a:r>
              <a:rPr lang="en-US" altLang="x-none" dirty="0" err="1"/>
              <a:t>salah</a:t>
            </a:r>
            <a:r>
              <a:rPr lang="en-US" altLang="x-none" dirty="0"/>
              <a:t> </a:t>
            </a:r>
            <a:r>
              <a:rPr lang="en-US" altLang="x-none" dirty="0" err="1"/>
              <a:t>satu</a:t>
            </a:r>
            <a:r>
              <a:rPr lang="en-US" altLang="x-none" dirty="0"/>
              <a:t> </a:t>
            </a:r>
            <a:r>
              <a:rPr lang="en-US" altLang="x-none" dirty="0" err="1"/>
              <a:t>fasa</a:t>
            </a:r>
            <a:r>
              <a:rPr lang="en-US" altLang="x-none" dirty="0"/>
              <a:t> </a:t>
            </a:r>
            <a:r>
              <a:rPr lang="en-US" altLang="x-none" dirty="0" err="1"/>
              <a:t>cair</a:t>
            </a:r>
            <a:r>
              <a:rPr lang="en-US" altLang="x-none" dirty="0"/>
              <a:t> </a:t>
            </a:r>
            <a:r>
              <a:rPr lang="en-US" altLang="x-none" dirty="0" err="1"/>
              <a:t>yg</a:t>
            </a:r>
            <a:r>
              <a:rPr lang="en-US" altLang="x-none" dirty="0"/>
              <a:t> </a:t>
            </a:r>
            <a:r>
              <a:rPr lang="en-US" altLang="x-none" dirty="0" err="1"/>
              <a:t>tidak</a:t>
            </a:r>
            <a:r>
              <a:rPr lang="en-US" altLang="x-none" dirty="0"/>
              <a:t> </a:t>
            </a:r>
            <a:r>
              <a:rPr lang="en-US" altLang="x-none" dirty="0" err="1"/>
              <a:t>tercampur</a:t>
            </a:r>
            <a:r>
              <a:rPr lang="en-US" altLang="x-none" dirty="0"/>
              <a:t> </a:t>
            </a:r>
            <a:r>
              <a:rPr lang="en-US" altLang="x-none" dirty="0" err="1"/>
              <a:t>menjadi</a:t>
            </a:r>
            <a:r>
              <a:rPr lang="en-US" altLang="x-none" dirty="0"/>
              <a:t> </a:t>
            </a:r>
            <a:r>
              <a:rPr lang="en-US" altLang="x-none" dirty="0" err="1"/>
              <a:t>bentuk</a:t>
            </a:r>
            <a:r>
              <a:rPr lang="en-US" altLang="x-none" dirty="0"/>
              <a:t> </a:t>
            </a:r>
            <a:r>
              <a:rPr lang="en-US" altLang="x-none" dirty="0" err="1"/>
              <a:t>globul</a:t>
            </a:r>
            <a:r>
              <a:rPr lang="en-US" altLang="x-none" dirty="0"/>
              <a:t> (</a:t>
            </a:r>
            <a:r>
              <a:rPr lang="en-US" altLang="x-none" dirty="0" err="1"/>
              <a:t>partikel</a:t>
            </a:r>
            <a:r>
              <a:rPr lang="en-US" altLang="x-none" dirty="0"/>
              <a:t> </a:t>
            </a:r>
            <a:r>
              <a:rPr lang="en-US" altLang="x-none" dirty="0" err="1"/>
              <a:t>halus</a:t>
            </a:r>
            <a:r>
              <a:rPr lang="en-US" altLang="x-none" dirty="0"/>
              <a:t>) yang </a:t>
            </a:r>
            <a:r>
              <a:rPr lang="en-US" altLang="x-none" dirty="0" err="1"/>
              <a:t>terdispersi</a:t>
            </a:r>
            <a:r>
              <a:rPr lang="en-US" altLang="x-none" dirty="0"/>
              <a:t> </a:t>
            </a:r>
            <a:r>
              <a:rPr lang="en-US" altLang="x-none" dirty="0" err="1"/>
              <a:t>dalam</a:t>
            </a:r>
            <a:r>
              <a:rPr lang="en-US" altLang="x-none" dirty="0"/>
              <a:t> </a:t>
            </a:r>
            <a:r>
              <a:rPr lang="en-US" altLang="x-none" dirty="0" err="1"/>
              <a:t>keseluruhan</a:t>
            </a:r>
            <a:r>
              <a:rPr lang="en-US" altLang="x-none" dirty="0"/>
              <a:t> </a:t>
            </a:r>
            <a:r>
              <a:rPr lang="en-US" altLang="x-none" dirty="0" err="1"/>
              <a:t>fasa</a:t>
            </a:r>
            <a:r>
              <a:rPr lang="en-US" altLang="x-none" dirty="0"/>
              <a:t> </a:t>
            </a:r>
            <a:r>
              <a:rPr lang="en-US" altLang="x-none" dirty="0" err="1"/>
              <a:t>cair</a:t>
            </a:r>
            <a:r>
              <a:rPr lang="en-US" altLang="x-none" dirty="0"/>
              <a:t> </a:t>
            </a:r>
            <a:r>
              <a:rPr lang="en-US" altLang="x-none" dirty="0" err="1"/>
              <a:t>lainnya</a:t>
            </a:r>
            <a:r>
              <a:rPr lang="en-US" altLang="x-none" dirty="0"/>
              <a:t>.</a:t>
            </a:r>
            <a:endParaRPr lang="id-ID" altLang="x-none" dirty="0"/>
          </a:p>
          <a:p>
            <a:pPr eaLnBrk="1" hangingPunct="1"/>
            <a:r>
              <a:rPr lang="en-US" altLang="x-none" dirty="0" err="1"/>
              <a:t>Tahap</a:t>
            </a:r>
            <a:r>
              <a:rPr lang="en-US" altLang="x-none" dirty="0"/>
              <a:t> </a:t>
            </a:r>
            <a:r>
              <a:rPr lang="en-US" altLang="x-none" dirty="0" err="1"/>
              <a:t>stabilisasi</a:t>
            </a:r>
            <a:r>
              <a:rPr lang="en-US" altLang="x-none" dirty="0"/>
              <a:t>, </a:t>
            </a:r>
            <a:r>
              <a:rPr lang="en-US" altLang="x-none" dirty="0" err="1"/>
              <a:t>dengan</a:t>
            </a:r>
            <a:r>
              <a:rPr lang="en-US" altLang="x-none" dirty="0"/>
              <a:t> </a:t>
            </a:r>
            <a:r>
              <a:rPr lang="en-US" altLang="x-none" dirty="0" err="1"/>
              <a:t>penambahan</a:t>
            </a:r>
            <a:r>
              <a:rPr lang="en-US" altLang="x-none" dirty="0"/>
              <a:t> </a:t>
            </a:r>
            <a:r>
              <a:rPr lang="en-US" altLang="x-none" dirty="0" err="1"/>
              <a:t>zat</a:t>
            </a:r>
            <a:r>
              <a:rPr lang="en-US" altLang="x-none" dirty="0"/>
              <a:t> </a:t>
            </a:r>
            <a:r>
              <a:rPr lang="en-US" altLang="x-none" dirty="0" err="1"/>
              <a:t>ketiga</a:t>
            </a:r>
            <a:r>
              <a:rPr lang="en-US" altLang="x-none" dirty="0"/>
              <a:t> </a:t>
            </a:r>
            <a:r>
              <a:rPr lang="en-US" altLang="x-none" dirty="0" err="1"/>
              <a:t>dicegah</a:t>
            </a:r>
            <a:r>
              <a:rPr lang="en-US" altLang="x-none" dirty="0"/>
              <a:t> </a:t>
            </a:r>
            <a:r>
              <a:rPr lang="en-US" altLang="x-none" dirty="0" err="1"/>
              <a:t>terjadinya</a:t>
            </a:r>
            <a:r>
              <a:rPr lang="en-US" altLang="x-none" dirty="0"/>
              <a:t> </a:t>
            </a:r>
            <a:r>
              <a:rPr lang="en-US" altLang="x-none" dirty="0" err="1"/>
              <a:t>koalesensi</a:t>
            </a:r>
            <a:r>
              <a:rPr lang="en-US" altLang="x-none" dirty="0"/>
              <a:t> yang </a:t>
            </a:r>
            <a:r>
              <a:rPr lang="en-US" altLang="x-none" dirty="0" err="1"/>
              <a:t>akhirnya</a:t>
            </a:r>
            <a:r>
              <a:rPr lang="en-US" altLang="x-none" dirty="0"/>
              <a:t> </a:t>
            </a:r>
            <a:r>
              <a:rPr lang="en-US" altLang="x-none" dirty="0" err="1"/>
              <a:t>menuju</a:t>
            </a:r>
            <a:r>
              <a:rPr lang="en-US" altLang="x-none" dirty="0"/>
              <a:t> </a:t>
            </a:r>
            <a:r>
              <a:rPr lang="en-US" altLang="x-none" dirty="0" err="1"/>
              <a:t>pemisahan</a:t>
            </a:r>
            <a:r>
              <a:rPr lang="en-US" altLang="x-none" dirty="0"/>
              <a:t> </a:t>
            </a:r>
            <a:r>
              <a:rPr lang="en-US" altLang="x-none" dirty="0" err="1"/>
              <a:t>kedua</a:t>
            </a:r>
            <a:r>
              <a:rPr lang="en-US" altLang="x-none" dirty="0"/>
              <a:t> </a:t>
            </a:r>
            <a:r>
              <a:rPr lang="en-US" altLang="x-none" dirty="0" err="1"/>
              <a:t>fasa</a:t>
            </a:r>
            <a:r>
              <a:rPr lang="en-US" altLang="x-none" dirty="0"/>
              <a:t> </a:t>
            </a:r>
            <a:r>
              <a:rPr lang="en-US" altLang="x-none" dirty="0" err="1"/>
              <a:t>cair</a:t>
            </a:r>
            <a:r>
              <a:rPr lang="en-US" altLang="x-none" dirty="0"/>
              <a:t> </a:t>
            </a:r>
            <a:r>
              <a:rPr lang="en-US" altLang="x-none" dirty="0" err="1"/>
              <a:t>ke</a:t>
            </a:r>
            <a:r>
              <a:rPr lang="en-US" altLang="x-none" dirty="0"/>
              <a:t> </a:t>
            </a:r>
            <a:r>
              <a:rPr lang="en-US" altLang="x-none" dirty="0" err="1"/>
              <a:t>bentuk</a:t>
            </a:r>
            <a:r>
              <a:rPr lang="en-US" altLang="x-none" dirty="0"/>
              <a:t> </a:t>
            </a:r>
            <a:r>
              <a:rPr lang="en-US" altLang="x-none" dirty="0" err="1"/>
              <a:t>asalnya</a:t>
            </a:r>
            <a:r>
              <a:rPr lang="en-US" altLang="x-none" dirty="0"/>
              <a:t>.</a:t>
            </a:r>
            <a:endParaRPr lang="id-ID" altLang="x-none" dirty="0"/>
          </a:p>
          <a:p>
            <a:pPr eaLnBrk="1" hangingPunct="1"/>
            <a:endParaRPr lang="id-ID" altLang="x-none" dirty="0"/>
          </a:p>
        </p:txBody>
      </p:sp>
    </p:spTree>
    <p:extLst>
      <p:ext uri="{BB962C8B-B14F-4D97-AF65-F5344CB8AC3E}">
        <p14:creationId xmlns:p14="http://schemas.microsoft.com/office/powerpoint/2010/main" val="1254686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id-ID"/>
          </a:p>
        </p:txBody>
      </p:sp>
      <p:sp>
        <p:nvSpPr>
          <p:cNvPr id="13315" name="Content Placeholder 2"/>
          <p:cNvSpPr>
            <a:spLocks noGrp="1"/>
          </p:cNvSpPr>
          <p:nvPr>
            <p:ph idx="1"/>
          </p:nvPr>
        </p:nvSpPr>
        <p:spPr/>
        <p:txBody>
          <a:bodyPr/>
          <a:lstStyle/>
          <a:p>
            <a:pPr eaLnBrk="1" hangingPunct="1"/>
            <a:r>
              <a:rPr lang="en-US" altLang="x-none"/>
              <a:t>Fasa terdispersi dengan ukuran ¼ panjang gelombang cahaya tampak, yaitu lebih kurang 120 nm tidak membiaskan cahaya dan terlihat jernih dengan mata telanjang. Dispersi cairan yg demikian halnya akan menghasilkan “mikro emulsi” atau “ emulsi miselar”.</a:t>
            </a:r>
            <a:endParaRPr lang="id-ID" altLang="x-none"/>
          </a:p>
        </p:txBody>
      </p:sp>
    </p:spTree>
    <p:extLst>
      <p:ext uri="{BB962C8B-B14F-4D97-AF65-F5344CB8AC3E}">
        <p14:creationId xmlns:p14="http://schemas.microsoft.com/office/powerpoint/2010/main" val="1634035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id-ID"/>
          </a:p>
        </p:txBody>
      </p:sp>
      <p:sp>
        <p:nvSpPr>
          <p:cNvPr id="14339" name="Content Placeholder 2"/>
          <p:cNvSpPr>
            <a:spLocks noGrp="1"/>
          </p:cNvSpPr>
          <p:nvPr>
            <p:ph idx="1"/>
          </p:nvPr>
        </p:nvSpPr>
        <p:spPr/>
        <p:txBody>
          <a:bodyPr/>
          <a:lstStyle/>
          <a:p>
            <a:pPr eaLnBrk="1" hangingPunct="1"/>
            <a:endParaRPr lang="id-ID" altLang="x-none"/>
          </a:p>
          <a:p>
            <a:pPr eaLnBrk="1" hangingPunct="1"/>
            <a:r>
              <a:rPr lang="en-US" altLang="x-none"/>
              <a:t>Cara menghasilkan disperse dari suatu fasa minyak secara miselisasi tidak menghasilkan tetesa</a:t>
            </a:r>
            <a:r>
              <a:rPr lang="id-ID" altLang="x-none"/>
              <a:t>n</a:t>
            </a:r>
            <a:r>
              <a:rPr lang="en-US" altLang="x-none"/>
              <a:t> (globul), tetapi adalah dengan cara inklusi lemak kedalam misel, yg mungkin tidak menghasilkan bentuk sferis. Jika dilihat ukurannya misel terletak antara 5 – 20 nm.</a:t>
            </a:r>
            <a:endParaRPr lang="id-ID" altLang="x-none"/>
          </a:p>
          <a:p>
            <a:pPr eaLnBrk="1" hangingPunct="1"/>
            <a:endParaRPr lang="id-ID" altLang="x-none"/>
          </a:p>
          <a:p>
            <a:pPr eaLnBrk="1" hangingPunct="1"/>
            <a:endParaRPr lang="id-ID" altLang="x-none"/>
          </a:p>
        </p:txBody>
      </p:sp>
    </p:spTree>
    <p:extLst>
      <p:ext uri="{BB962C8B-B14F-4D97-AF65-F5344CB8AC3E}">
        <p14:creationId xmlns:p14="http://schemas.microsoft.com/office/powerpoint/2010/main" val="1211182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pPr eaLnBrk="1" fontAlgn="auto" hangingPunct="1">
              <a:spcAft>
                <a:spcPts val="0"/>
              </a:spcAft>
              <a:defRPr/>
            </a:pPr>
            <a:r>
              <a:rPr lang="id-ID" dirty="0" smtClean="0"/>
              <a:t>KEUNTUNGAN</a:t>
            </a:r>
            <a:endParaRPr lang="id-ID" dirty="0"/>
          </a:p>
        </p:txBody>
      </p:sp>
      <p:sp>
        <p:nvSpPr>
          <p:cNvPr id="15363" name="Content Placeholder 2"/>
          <p:cNvSpPr>
            <a:spLocks noGrp="1"/>
          </p:cNvSpPr>
          <p:nvPr>
            <p:ph idx="1"/>
          </p:nvPr>
        </p:nvSpPr>
        <p:spPr>
          <a:xfrm>
            <a:off x="457200" y="1295400"/>
            <a:ext cx="8229600" cy="4724400"/>
          </a:xfrm>
        </p:spPr>
        <p:txBody>
          <a:bodyPr/>
          <a:lstStyle/>
          <a:p>
            <a:pPr eaLnBrk="1" hangingPunct="1"/>
            <a:r>
              <a:rPr lang="id-ID" altLang="x-none" sz="2800"/>
              <a:t>Meningkatkan bioavailibilitas obat</a:t>
            </a:r>
          </a:p>
          <a:p>
            <a:pPr eaLnBrk="1" hangingPunct="1"/>
            <a:r>
              <a:rPr lang="id-ID" altLang="x-none" sz="2800"/>
              <a:t>Controlled rate drug release</a:t>
            </a:r>
          </a:p>
          <a:p>
            <a:pPr eaLnBrk="1" hangingPunct="1"/>
            <a:r>
              <a:rPr lang="id-ID" altLang="x-none" sz="2800"/>
              <a:t>Memberikan perlindungan thd obat yg rentan thd oksidasi dan hidrolisis</a:t>
            </a:r>
          </a:p>
          <a:p>
            <a:pPr eaLnBrk="1" hangingPunct="1"/>
            <a:r>
              <a:rPr lang="id-ID" altLang="x-none" sz="2800"/>
              <a:t>Menutupi rasa yg tdk enak</a:t>
            </a:r>
          </a:p>
          <a:p>
            <a:pPr eaLnBrk="1" hangingPunct="1"/>
            <a:r>
              <a:rPr lang="id-ID" altLang="x-none" sz="2800"/>
              <a:t>Sbg topikal : membersihakan, pembawa air (pelembut yg excellent) ke kulit</a:t>
            </a:r>
          </a:p>
          <a:p>
            <a:pPr eaLnBrk="1" hangingPunct="1"/>
            <a:r>
              <a:rPr lang="id-ID" altLang="x-none" sz="2800"/>
              <a:t>Viscositas, penampilan dan tingkat lemak dari emulsi komestik / dermatologi dpt dikontrol</a:t>
            </a:r>
          </a:p>
          <a:p>
            <a:pPr eaLnBrk="1" hangingPunct="1">
              <a:buFont typeface="Wingdings" charset="2"/>
              <a:buNone/>
            </a:pPr>
            <a:endParaRPr lang="id-ID" altLang="x-none" sz="2800"/>
          </a:p>
        </p:txBody>
      </p:sp>
    </p:spTree>
    <p:extLst>
      <p:ext uri="{BB962C8B-B14F-4D97-AF65-F5344CB8AC3E}">
        <p14:creationId xmlns:p14="http://schemas.microsoft.com/office/powerpoint/2010/main" val="198433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id-ID" dirty="0" smtClean="0"/>
              <a:t>TIPE EMULSI</a:t>
            </a:r>
            <a:endParaRPr lang="id-ID" dirty="0"/>
          </a:p>
        </p:txBody>
      </p:sp>
      <p:sp>
        <p:nvSpPr>
          <p:cNvPr id="16387" name="Content Placeholder 2"/>
          <p:cNvSpPr>
            <a:spLocks noGrp="1"/>
          </p:cNvSpPr>
          <p:nvPr>
            <p:ph idx="1"/>
          </p:nvPr>
        </p:nvSpPr>
        <p:spPr/>
        <p:txBody>
          <a:bodyPr/>
          <a:lstStyle/>
          <a:p>
            <a:pPr eaLnBrk="1" hangingPunct="1"/>
            <a:r>
              <a:rPr lang="id-ID" altLang="x-none"/>
              <a:t>Penting krn laju pelepasan obat topikal bergantung pd tipe emulsi</a:t>
            </a:r>
          </a:p>
          <a:p>
            <a:pPr eaLnBrk="1" hangingPunct="1"/>
            <a:r>
              <a:rPr lang="id-ID" altLang="x-none"/>
              <a:t>Perubahan tipe emulsi oral akan mengubah rasa dimulut, flavor, atau absorbsi obat</a:t>
            </a:r>
          </a:p>
          <a:p>
            <a:pPr eaLnBrk="1" hangingPunct="1"/>
            <a:r>
              <a:rPr lang="id-ID" altLang="x-none"/>
              <a:t>Perubahan tipe emulsi akan mengubah pengaruh emulsi thd wadah tertentu, misalnya botol polyolefin</a:t>
            </a:r>
          </a:p>
        </p:txBody>
      </p:sp>
    </p:spTree>
    <p:extLst>
      <p:ext uri="{BB962C8B-B14F-4D97-AF65-F5344CB8AC3E}">
        <p14:creationId xmlns:p14="http://schemas.microsoft.com/office/powerpoint/2010/main" val="22503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304800" y="304800"/>
            <a:ext cx="8610600" cy="6324600"/>
          </a:xfrm>
        </p:spPr>
        <p:txBody>
          <a:bodyPr/>
          <a:lstStyle/>
          <a:p>
            <a:pPr eaLnBrk="1" hangingPunct="1"/>
            <a:r>
              <a:rPr lang="id-ID" altLang="x-none" sz="2800"/>
              <a:t>Emulsi o/w : oral, topikal---washable, less oil, pd penggunaan dikulit air akan menguap shg zat yg terlarut akan smkn pekat shg konsentrasi cukup pekat --- meningkatkan absorsi perkutan.</a:t>
            </a:r>
          </a:p>
          <a:p>
            <a:pPr eaLnBrk="1" hangingPunct="1"/>
            <a:r>
              <a:rPr lang="id-ID" altLang="x-none" sz="2800"/>
              <a:t>Emulsi w/o : topikal</a:t>
            </a:r>
          </a:p>
          <a:p>
            <a:pPr eaLnBrk="1" hangingPunct="1"/>
            <a:r>
              <a:rPr lang="id-ID" altLang="x-none" sz="2800"/>
              <a:t>Multiple emulsion : w/o/w, o/w/o</a:t>
            </a:r>
          </a:p>
          <a:p>
            <a:pPr eaLnBrk="1" hangingPunct="1"/>
            <a:r>
              <a:rPr lang="id-ID" altLang="x-none" sz="2800"/>
              <a:t>Cream w/o digunakan scr topikal emoliensi, konsistensinya tgt komponen dlm fasa minyak dan fasa air dan campuran emulsifier</a:t>
            </a:r>
          </a:p>
          <a:p>
            <a:pPr eaLnBrk="1" hangingPunct="1"/>
            <a:r>
              <a:rPr lang="id-ID" altLang="x-none" sz="2800"/>
              <a:t>Cream o/w lbh disukai krn mdh menyebar, kurang berlemak, penguapan dr kulit meringankan jaringan terinflamasi</a:t>
            </a:r>
          </a:p>
        </p:txBody>
      </p:sp>
    </p:spTree>
    <p:extLst>
      <p:ext uri="{BB962C8B-B14F-4D97-AF65-F5344CB8AC3E}">
        <p14:creationId xmlns:p14="http://schemas.microsoft.com/office/powerpoint/2010/main" val="1699732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PPT UEU Pertemuan 1 - Cop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UEU Pertemuan 1 - Copy 1</Template>
  <TotalTime>1754</TotalTime>
  <Words>1065</Words>
  <Application>Microsoft Macintosh PowerPoint</Application>
  <PresentationFormat>On-screen Show (4:3)</PresentationFormat>
  <Paragraphs>159</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Tahoma</vt:lpstr>
      <vt:lpstr>Times New Roman</vt:lpstr>
      <vt:lpstr>Wingdings</vt:lpstr>
      <vt:lpstr>Wingdings 2</vt:lpstr>
      <vt:lpstr>Template PPT UEU Pertemuan 1 - Copy 1</vt:lpstr>
      <vt:lpstr>PowerPoint Presentation</vt:lpstr>
      <vt:lpstr>EMULSI</vt:lpstr>
      <vt:lpstr>DEFINISI</vt:lpstr>
      <vt:lpstr>PowerPoint Presentation</vt:lpstr>
      <vt:lpstr>PowerPoint Presentation</vt:lpstr>
      <vt:lpstr>PowerPoint Presentation</vt:lpstr>
      <vt:lpstr>KEUNTUNGAN</vt:lpstr>
      <vt:lpstr>TIPE EMULSI</vt:lpstr>
      <vt:lpstr>PowerPoint Presentation</vt:lpstr>
      <vt:lpstr>PowerPoint Presentation</vt:lpstr>
      <vt:lpstr>PowerPoint Presentation</vt:lpstr>
      <vt:lpstr>PowerPoint Presentation</vt:lpstr>
      <vt:lpstr>JENIS EMULSI</vt:lpstr>
      <vt:lpstr>PowerPoint Presentation</vt:lpstr>
      <vt:lpstr>PowerPoint Presentation</vt:lpstr>
      <vt:lpstr>PowerPoint Presentation</vt:lpstr>
      <vt:lpstr>PowerPoint Presentation</vt:lpstr>
      <vt:lpstr>PowerPoint Presentation</vt:lpstr>
      <vt:lpstr>     Pecahnya emulsi dapat dipengaruhi oleh beberapa faktor yaitu : </vt:lpstr>
      <vt:lpstr>Lanjutan : </vt:lpstr>
      <vt:lpstr>Emulsa Vera</vt:lpstr>
      <vt:lpstr>PowerPoint Presentation</vt:lpstr>
      <vt:lpstr>EMULSA SPURIA</vt:lpstr>
      <vt:lpstr>Emulsi dengan emulgator lainnya</vt:lpstr>
      <vt:lpstr>PowerPoint Presentation</vt:lpstr>
      <vt:lpstr>Metode Pembuatan </vt:lpstr>
      <vt:lpstr>PowerPoint Presentation</vt:lpstr>
      <vt:lpstr>PowerPoint Presentation</vt:lpstr>
    </vt:vector>
  </TitlesOfParts>
  <Company>signDesign Communications</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Microsoft Office User</cp:lastModifiedBy>
  <cp:revision>242</cp:revision>
  <dcterms:created xsi:type="dcterms:W3CDTF">2010-08-24T06:47:44Z</dcterms:created>
  <dcterms:modified xsi:type="dcterms:W3CDTF">2019-05-20T09:32:20Z</dcterms:modified>
</cp:coreProperties>
</file>