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16" r:id="rId2"/>
    <p:sldId id="335" r:id="rId3"/>
    <p:sldId id="336" r:id="rId4"/>
    <p:sldId id="337" r:id="rId5"/>
    <p:sldId id="283" r:id="rId6"/>
    <p:sldId id="285" r:id="rId7"/>
    <p:sldId id="276" r:id="rId8"/>
    <p:sldId id="280" r:id="rId9"/>
    <p:sldId id="284" r:id="rId10"/>
    <p:sldId id="281" r:id="rId11"/>
    <p:sldId id="273" r:id="rId12"/>
    <p:sldId id="257" r:id="rId13"/>
    <p:sldId id="258" r:id="rId14"/>
    <p:sldId id="259" r:id="rId15"/>
    <p:sldId id="260" r:id="rId16"/>
    <p:sldId id="261" r:id="rId17"/>
    <p:sldId id="262" r:id="rId18"/>
    <p:sldId id="264" r:id="rId19"/>
    <p:sldId id="265" r:id="rId20"/>
    <p:sldId id="266" r:id="rId21"/>
    <p:sldId id="278" r:id="rId22"/>
    <p:sldId id="28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93016" autoAdjust="0"/>
  </p:normalViewPr>
  <p:slideViewPr>
    <p:cSldViewPr showGuides="1">
      <p:cViewPr varScale="1">
        <p:scale>
          <a:sx n="104" d="100"/>
          <a:sy n="104" d="100"/>
        </p:scale>
        <p:origin x="207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05/03/19</a:t>
            </a:fld>
            <a:endParaRPr lang="id-ID"/>
          </a:p>
        </p:txBody>
      </p:sp>
      <p:sp>
        <p:nvSpPr>
          <p:cNvPr id="4" name="Slide Image Placeholder 3">
            <a:extLst>
              <a:ext uri="{FF2B5EF4-FFF2-40B4-BE49-F238E27FC236}">
                <a16:creationId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3/5/19</a:t>
            </a:fld>
            <a:endParaRPr lang="en-US"/>
          </a:p>
        </p:txBody>
      </p:sp>
      <p:sp>
        <p:nvSpPr>
          <p:cNvPr id="5" name="Footer Placeholder 4">
            <a:extLst>
              <a:ext uri="{FF2B5EF4-FFF2-40B4-BE49-F238E27FC236}">
                <a16:creationId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3/5/19</a:t>
            </a:fld>
            <a:endParaRPr lang="en-US"/>
          </a:p>
        </p:txBody>
      </p:sp>
      <p:sp>
        <p:nvSpPr>
          <p:cNvPr id="5" name="Footer Placeholder 4">
            <a:extLst>
              <a:ext uri="{FF2B5EF4-FFF2-40B4-BE49-F238E27FC236}">
                <a16:creationId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3/5/19</a:t>
            </a:fld>
            <a:endParaRPr lang="en-US"/>
          </a:p>
        </p:txBody>
      </p:sp>
      <p:sp>
        <p:nvSpPr>
          <p:cNvPr id="5" name="Footer Placeholder 4">
            <a:extLst>
              <a:ext uri="{FF2B5EF4-FFF2-40B4-BE49-F238E27FC236}">
                <a16:creationId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3/5/19</a:t>
            </a:fld>
            <a:endParaRPr lang="en-US"/>
          </a:p>
        </p:txBody>
      </p:sp>
      <p:sp>
        <p:nvSpPr>
          <p:cNvPr id="5" name="Footer Placeholder 4">
            <a:extLst>
              <a:ext uri="{FF2B5EF4-FFF2-40B4-BE49-F238E27FC236}">
                <a16:creationId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3/5/19</a:t>
            </a:fld>
            <a:endParaRPr lang="en-US"/>
          </a:p>
        </p:txBody>
      </p:sp>
      <p:sp>
        <p:nvSpPr>
          <p:cNvPr id="5" name="Footer Placeholder 4">
            <a:extLst>
              <a:ext uri="{FF2B5EF4-FFF2-40B4-BE49-F238E27FC236}">
                <a16:creationId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3/5/19</a:t>
            </a:fld>
            <a:endParaRPr lang="en-US"/>
          </a:p>
        </p:txBody>
      </p:sp>
      <p:sp>
        <p:nvSpPr>
          <p:cNvPr id="6" name="Footer Placeholder 4">
            <a:extLst>
              <a:ext uri="{FF2B5EF4-FFF2-40B4-BE49-F238E27FC236}">
                <a16:creationId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3/5/19</a:t>
            </a:fld>
            <a:endParaRPr lang="en-US"/>
          </a:p>
        </p:txBody>
      </p:sp>
      <p:sp>
        <p:nvSpPr>
          <p:cNvPr id="8" name="Footer Placeholder 4">
            <a:extLst>
              <a:ext uri="{FF2B5EF4-FFF2-40B4-BE49-F238E27FC236}">
                <a16:creationId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3/5/19</a:t>
            </a:fld>
            <a:endParaRPr lang="en-US"/>
          </a:p>
        </p:txBody>
      </p:sp>
      <p:sp>
        <p:nvSpPr>
          <p:cNvPr id="4" name="Footer Placeholder 4">
            <a:extLst>
              <a:ext uri="{FF2B5EF4-FFF2-40B4-BE49-F238E27FC236}">
                <a16:creationId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3/5/19</a:t>
            </a:fld>
            <a:endParaRPr lang="en-US"/>
          </a:p>
        </p:txBody>
      </p:sp>
      <p:sp>
        <p:nvSpPr>
          <p:cNvPr id="3" name="Footer Placeholder 4">
            <a:extLst>
              <a:ext uri="{FF2B5EF4-FFF2-40B4-BE49-F238E27FC236}">
                <a16:creationId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3/5/19</a:t>
            </a:fld>
            <a:endParaRPr lang="en-US"/>
          </a:p>
        </p:txBody>
      </p:sp>
      <p:sp>
        <p:nvSpPr>
          <p:cNvPr id="6" name="Footer Placeholder 4">
            <a:extLst>
              <a:ext uri="{FF2B5EF4-FFF2-40B4-BE49-F238E27FC236}">
                <a16:creationId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3/5/19</a:t>
            </a:fld>
            <a:endParaRPr lang="en-US"/>
          </a:p>
        </p:txBody>
      </p:sp>
      <p:sp>
        <p:nvSpPr>
          <p:cNvPr id="6" name="Footer Placeholder 4">
            <a:extLst>
              <a:ext uri="{FF2B5EF4-FFF2-40B4-BE49-F238E27FC236}">
                <a16:creationId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UNGUENTA%20(SALEP)1.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9037CCDC-4C1C-FB40-B7A8-6CABDBBC7C99}"/>
              </a:ext>
            </a:extLst>
          </p:cNvPr>
          <p:cNvSpPr txBox="1">
            <a:spLocks noChangeArrowheads="1"/>
          </p:cNvSpPr>
          <p:nvPr/>
        </p:nvSpPr>
        <p:spPr bwMode="auto">
          <a:xfrm>
            <a:off x="3222625" y="3657600"/>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3</a:t>
            </a: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:FARMASI</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descr="Stationery">
            <a:extLst>
              <a:ext uri="{FF2B5EF4-FFF2-40B4-BE49-F238E27FC236}">
                <a16:creationId xmlns:a16="http://schemas.microsoft.com/office/drawing/2014/main" id="{CF5AFD78-C192-3E43-B129-5A0B8F498EBB}"/>
              </a:ext>
            </a:extLst>
          </p:cNvPr>
          <p:cNvSpPr>
            <a:spLocks noGrp="1" noChangeArrowheads="1"/>
          </p:cNvSpPr>
          <p:nvPr>
            <p:ph type="title"/>
          </p:nvPr>
        </p:nvSpPr>
        <p:spPr>
          <a:xfrm>
            <a:off x="838200" y="762000"/>
            <a:ext cx="7810500" cy="914400"/>
          </a:xfrm>
          <a:blipFill dpi="0" rotWithShape="0">
            <a:blip r:embed="rId2" cstate="print"/>
            <a:srcRect/>
            <a:tile tx="0" ty="0" sx="100000" sy="100000" flip="none" algn="tl"/>
          </a:blipFill>
        </p:spPr>
        <p:txBody>
          <a:bodyPr>
            <a:noAutofit/>
          </a:bodyPr>
          <a:lstStyle/>
          <a:p>
            <a:pPr algn="l" eaLnBrk="1" fontAlgn="auto" hangingPunct="1">
              <a:spcAft>
                <a:spcPts val="0"/>
              </a:spcAft>
              <a:defRPr/>
            </a:pPr>
            <a:r>
              <a:rPr lang="id-ID" sz="2800" dirty="0">
                <a:solidFill>
                  <a:srgbClr val="990000"/>
                </a:solidFill>
                <a:latin typeface="Comic Sans MS" pitchFamily="66" charset="0"/>
              </a:rPr>
              <a:t>3. </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Bahan</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Tambahan</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dalam</a:t>
            </a:r>
            <a:r>
              <a:rPr lang="en-US" sz="2800" dirty="0">
                <a:solidFill>
                  <a:srgbClr val="990000"/>
                </a:solidFill>
                <a:latin typeface="Comic Sans MS" pitchFamily="66" charset="0"/>
              </a:rPr>
              <a:t> </a:t>
            </a:r>
            <a:r>
              <a:rPr lang="en-US" sz="2800" dirty="0" err="1">
                <a:solidFill>
                  <a:srgbClr val="990000"/>
                </a:solidFill>
                <a:latin typeface="Comic Sans MS" pitchFamily="66" charset="0"/>
              </a:rPr>
              <a:t>Sediaan</a:t>
            </a:r>
            <a:r>
              <a:rPr lang="en-US" sz="2800" dirty="0">
                <a:solidFill>
                  <a:srgbClr val="990000"/>
                </a:solidFill>
                <a:latin typeface="Comic Sans MS" pitchFamily="66" charset="0"/>
              </a:rPr>
              <a:t> Semi-</a:t>
            </a:r>
            <a:br>
              <a:rPr lang="en-US" sz="2800" dirty="0">
                <a:solidFill>
                  <a:srgbClr val="990000"/>
                </a:solidFill>
                <a:latin typeface="Comic Sans MS" pitchFamily="66" charset="0"/>
              </a:rPr>
            </a:br>
            <a:r>
              <a:rPr lang="en-US" sz="2800" dirty="0">
                <a:solidFill>
                  <a:srgbClr val="990000"/>
                </a:solidFill>
                <a:latin typeface="Comic Sans MS" pitchFamily="66" charset="0"/>
              </a:rPr>
              <a:t>    </a:t>
            </a:r>
            <a:r>
              <a:rPr lang="en-US" sz="2800" dirty="0" err="1">
                <a:solidFill>
                  <a:srgbClr val="990000"/>
                </a:solidFill>
                <a:latin typeface="Comic Sans MS" pitchFamily="66" charset="0"/>
              </a:rPr>
              <a:t>solida</a:t>
            </a:r>
            <a:br>
              <a:rPr lang="en-US" sz="2800" dirty="0">
                <a:solidFill>
                  <a:srgbClr val="990000"/>
                </a:solidFill>
                <a:latin typeface="Comic Sans MS" pitchFamily="66" charset="0"/>
              </a:rPr>
            </a:br>
            <a:r>
              <a:rPr lang="en-US" sz="2800" dirty="0">
                <a:solidFill>
                  <a:srgbClr val="990000"/>
                </a:solidFill>
                <a:latin typeface="Comic Sans MS" pitchFamily="66" charset="0"/>
              </a:rPr>
              <a:t>    </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Bahan</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pengeras</a:t>
            </a:r>
            <a:r>
              <a:rPr lang="en-US" sz="2400" dirty="0">
                <a:solidFill>
                  <a:srgbClr val="006600"/>
                </a:solidFill>
                <a:latin typeface="Comic Sans MS" pitchFamily="66" charset="0"/>
              </a:rPr>
              <a:t> (</a:t>
            </a:r>
            <a:r>
              <a:rPr lang="en-US" sz="2400" i="1" dirty="0">
                <a:solidFill>
                  <a:srgbClr val="006600"/>
                </a:solidFill>
                <a:latin typeface="Comic Sans MS" pitchFamily="66" charset="0"/>
              </a:rPr>
              <a:t>stiffener</a:t>
            </a:r>
            <a:r>
              <a:rPr lang="en-US" sz="2400" dirty="0">
                <a:solidFill>
                  <a:srgbClr val="006600"/>
                </a:solidFill>
                <a:latin typeface="Comic Sans MS" pitchFamily="66" charset="0"/>
              </a:rPr>
              <a:t>s) : </a:t>
            </a:r>
            <a:r>
              <a:rPr lang="en-US" sz="2400" dirty="0" err="1">
                <a:solidFill>
                  <a:srgbClr val="006600"/>
                </a:solidFill>
                <a:latin typeface="Comic Sans MS" pitchFamily="66" charset="0"/>
              </a:rPr>
              <a:t>cera</a:t>
            </a:r>
            <a:r>
              <a:rPr lang="en-US" sz="2400" dirty="0">
                <a:solidFill>
                  <a:srgbClr val="006600"/>
                </a:solidFill>
                <a:latin typeface="Comic Sans MS" pitchFamily="66" charset="0"/>
              </a:rPr>
              <a:t>, </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err="1">
                <a:solidFill>
                  <a:srgbClr val="006600"/>
                </a:solidFill>
                <a:latin typeface="Comic Sans MS" pitchFamily="66" charset="0"/>
              </a:rPr>
              <a:t>setil</a:t>
            </a:r>
            <a:r>
              <a:rPr lang="id-ID" sz="2400" dirty="0">
                <a:solidFill>
                  <a:srgbClr val="006600"/>
                </a:solidFill>
                <a:latin typeface="Comic Sans MS" pitchFamily="66" charset="0"/>
              </a:rPr>
              <a:t> </a:t>
            </a:r>
            <a:r>
              <a:rPr lang="en-US" sz="2400" dirty="0" err="1">
                <a:solidFill>
                  <a:srgbClr val="006600"/>
                </a:solidFill>
                <a:latin typeface="Comic Sans MS" pitchFamily="66" charset="0"/>
              </a:rPr>
              <a:t>alkohol</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dll</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Humektan</a:t>
            </a:r>
            <a:r>
              <a:rPr lang="en-US" sz="2400" dirty="0">
                <a:solidFill>
                  <a:srgbClr val="006600"/>
                </a:solidFill>
                <a:latin typeface="Comic Sans MS" pitchFamily="66" charset="0"/>
              </a:rPr>
              <a:t> : </a:t>
            </a:r>
            <a:r>
              <a:rPr lang="en-US" sz="2400" dirty="0" err="1">
                <a:solidFill>
                  <a:srgbClr val="006600"/>
                </a:solidFill>
                <a:latin typeface="Comic Sans MS" pitchFamily="66" charset="0"/>
              </a:rPr>
              <a:t>gliserin</a:t>
            </a:r>
            <a:r>
              <a:rPr lang="en-US" sz="2400" dirty="0">
                <a:solidFill>
                  <a:srgbClr val="006600"/>
                </a:solidFill>
                <a:latin typeface="Comic Sans MS" pitchFamily="66" charset="0"/>
              </a:rPr>
              <a:t>, prop. </a:t>
            </a:r>
            <a:r>
              <a:rPr lang="en-US" sz="2400" dirty="0" err="1">
                <a:solidFill>
                  <a:srgbClr val="006600"/>
                </a:solidFill>
                <a:latin typeface="Comic Sans MS" pitchFamily="66" charset="0"/>
              </a:rPr>
              <a:t>glikol</a:t>
            </a:r>
            <a:r>
              <a:rPr lang="en-US" sz="2400" dirty="0">
                <a:solidFill>
                  <a:srgbClr val="006600"/>
                </a:solidFill>
                <a:latin typeface="Comic Sans MS" pitchFamily="66" charset="0"/>
              </a:rPr>
              <a:t>, PEG 300</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Antioksidan</a:t>
            </a:r>
            <a:r>
              <a:rPr lang="en-US" sz="2400" dirty="0">
                <a:solidFill>
                  <a:srgbClr val="006600"/>
                </a:solidFill>
                <a:latin typeface="Comic Sans MS" pitchFamily="66" charset="0"/>
              </a:rPr>
              <a:t> : BHT, BHA, </a:t>
            </a:r>
            <a:r>
              <a:rPr lang="en-US" sz="2400" dirty="0" err="1">
                <a:solidFill>
                  <a:srgbClr val="006600"/>
                </a:solidFill>
                <a:latin typeface="Comic Sans MS" pitchFamily="66" charset="0"/>
              </a:rPr>
              <a:t>dll</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Pengawet</a:t>
            </a:r>
            <a:r>
              <a:rPr lang="en-US" sz="2400" dirty="0">
                <a:solidFill>
                  <a:srgbClr val="006600"/>
                </a:solidFill>
                <a:latin typeface="Comic Sans MS" pitchFamily="66" charset="0"/>
              </a:rPr>
              <a:t> : ester </a:t>
            </a:r>
            <a:r>
              <a:rPr lang="en-US" sz="2400" dirty="0" err="1">
                <a:solidFill>
                  <a:srgbClr val="006600"/>
                </a:solidFill>
                <a:latin typeface="Comic Sans MS" pitchFamily="66" charset="0"/>
              </a:rPr>
              <a:t>hidroksi</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benzoat</a:t>
            </a:r>
            <a:r>
              <a:rPr lang="en-US"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a:solidFill>
                  <a:srgbClr val="006600"/>
                </a:solidFill>
                <a:latin typeface="Comic Sans MS" pitchFamily="66" charset="0"/>
              </a:rPr>
              <a:t>(</a:t>
            </a:r>
            <a:r>
              <a:rPr lang="en-US" sz="2400" dirty="0" err="1">
                <a:solidFill>
                  <a:srgbClr val="006600"/>
                </a:solidFill>
                <a:latin typeface="Comic Sans MS" pitchFamily="66" charset="0"/>
              </a:rPr>
              <a:t>nipagin</a:t>
            </a:r>
            <a:r>
              <a:rPr lang="en-US" sz="2400" dirty="0">
                <a:solidFill>
                  <a:srgbClr val="006600"/>
                </a:solidFill>
                <a:latin typeface="Comic Sans MS" pitchFamily="66" charset="0"/>
              </a:rPr>
              <a:t> </a:t>
            </a:r>
            <a:r>
              <a:rPr lang="id-ID" sz="2400" dirty="0">
                <a:solidFill>
                  <a:srgbClr val="006600"/>
                </a:solidFill>
                <a:latin typeface="Comic Sans MS" pitchFamily="66" charset="0"/>
              </a:rPr>
              <a:t> &amp;</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nipasol</a:t>
            </a:r>
            <a:r>
              <a:rPr lang="en-US" sz="2400" dirty="0">
                <a:solidFill>
                  <a:srgbClr val="006600"/>
                </a:solidFill>
                <a:latin typeface="Comic Sans MS" pitchFamily="66" charset="0"/>
              </a:rPr>
              <a:t>),</a:t>
            </a:r>
            <a:r>
              <a:rPr lang="en-US" sz="2400" dirty="0" err="1">
                <a:solidFill>
                  <a:srgbClr val="006600"/>
                </a:solidFill>
                <a:latin typeface="Comic Sans MS" pitchFamily="66" charset="0"/>
              </a:rPr>
              <a:t>asam</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sorbat</a:t>
            </a:r>
            <a:r>
              <a:rPr lang="id-ID" sz="2400" dirty="0">
                <a:solidFill>
                  <a:srgbClr val="006600"/>
                </a:solidFill>
                <a:latin typeface="Comic Sans MS" pitchFamily="66" charset="0"/>
              </a:rPr>
              <a:t>,dll</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i="1" dirty="0">
                <a:solidFill>
                  <a:srgbClr val="006600"/>
                </a:solidFill>
                <a:latin typeface="Comic Sans MS" pitchFamily="66" charset="0"/>
              </a:rPr>
              <a:t>Penetration (absorption) enhancer </a:t>
            </a:r>
            <a:r>
              <a:rPr lang="en-US" sz="2400" dirty="0">
                <a:solidFill>
                  <a:srgbClr val="006600"/>
                </a:solidFill>
                <a:latin typeface="Comic Sans MS" pitchFamily="66" charset="0"/>
              </a:rPr>
              <a:t>: </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a:solidFill>
                  <a:srgbClr val="006600"/>
                </a:solidFill>
                <a:latin typeface="Comic Sans MS" pitchFamily="66" charset="0"/>
              </a:rPr>
              <a:t>DMSO</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Emulgator</a:t>
            </a:r>
            <a:r>
              <a:rPr lang="en-US" sz="2400" dirty="0">
                <a:solidFill>
                  <a:srgbClr val="006600"/>
                </a:solidFill>
                <a:latin typeface="Comic Sans MS" pitchFamily="66" charset="0"/>
              </a:rPr>
              <a:t> (Na-</a:t>
            </a:r>
            <a:r>
              <a:rPr lang="en-US" sz="2400" dirty="0" err="1">
                <a:solidFill>
                  <a:srgbClr val="006600"/>
                </a:solidFill>
                <a:latin typeface="Comic Sans MS" pitchFamily="66" charset="0"/>
              </a:rPr>
              <a:t>lauril</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sulfat</a:t>
            </a:r>
            <a:r>
              <a:rPr lang="en-US" sz="2400" dirty="0">
                <a:solidFill>
                  <a:srgbClr val="006600"/>
                </a:solidFill>
                <a:latin typeface="Comic Sans MS" pitchFamily="66" charset="0"/>
              </a:rPr>
              <a:t>,</a:t>
            </a:r>
            <a:r>
              <a:rPr lang="id-ID" sz="2400" dirty="0">
                <a:solidFill>
                  <a:srgbClr val="006600"/>
                </a:solidFill>
                <a:latin typeface="Comic Sans MS" pitchFamily="66" charset="0"/>
              </a:rPr>
              <a:t> </a:t>
            </a:r>
            <a:r>
              <a:rPr lang="en-US" sz="2400" dirty="0">
                <a:solidFill>
                  <a:srgbClr val="006600"/>
                </a:solidFill>
                <a:latin typeface="Comic Sans MS" pitchFamily="66" charset="0"/>
              </a:rPr>
              <a:t>TEA-</a:t>
            </a:r>
            <a:r>
              <a:rPr lang="id-ID" sz="2400" dirty="0">
                <a:solidFill>
                  <a:srgbClr val="006600"/>
                </a:solidFill>
                <a:latin typeface="Comic Sans MS" pitchFamily="66" charset="0"/>
              </a:rPr>
              <a:t>   </a:t>
            </a:r>
            <a:br>
              <a:rPr lang="id-ID" sz="2400" dirty="0">
                <a:solidFill>
                  <a:srgbClr val="006600"/>
                </a:solidFill>
                <a:latin typeface="Comic Sans MS" pitchFamily="66" charset="0"/>
              </a:rPr>
            </a:br>
            <a:r>
              <a:rPr lang="id-ID" sz="2400" dirty="0">
                <a:solidFill>
                  <a:srgbClr val="006600"/>
                </a:solidFill>
                <a:latin typeface="Comic Sans MS" pitchFamily="66" charset="0"/>
              </a:rPr>
              <a:t>          </a:t>
            </a:r>
            <a:r>
              <a:rPr lang="en-US" sz="2400" dirty="0" err="1">
                <a:solidFill>
                  <a:srgbClr val="006600"/>
                </a:solidFill>
                <a:latin typeface="Comic Sans MS" pitchFamily="66" charset="0"/>
              </a:rPr>
              <a:t>stearat</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dsb</a:t>
            </a:r>
            <a:r>
              <a:rPr lang="en-US" sz="2400" dirty="0">
                <a:solidFill>
                  <a:srgbClr val="006600"/>
                </a:solidFill>
                <a:latin typeface="Comic Sans MS" pitchFamily="66" charset="0"/>
              </a:rPr>
              <a:t>.)</a:t>
            </a:r>
            <a:br>
              <a:rPr lang="en-US" sz="2400" dirty="0">
                <a:solidFill>
                  <a:srgbClr val="006600"/>
                </a:solidFill>
                <a:latin typeface="Comic Sans MS" pitchFamily="66" charset="0"/>
              </a:rPr>
            </a:br>
            <a:r>
              <a:rPr lang="en-US" sz="2400" dirty="0">
                <a:solidFill>
                  <a:srgbClr val="006600"/>
                </a:solidFill>
                <a:latin typeface="Comic Sans MS" pitchFamily="66" charset="0"/>
              </a:rPr>
              <a:t>    - </a:t>
            </a:r>
            <a:r>
              <a:rPr lang="en-US" sz="2400" dirty="0" err="1">
                <a:solidFill>
                  <a:srgbClr val="006600"/>
                </a:solidFill>
                <a:latin typeface="Comic Sans MS" pitchFamily="66" charset="0"/>
              </a:rPr>
              <a:t>Corrigens</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odoris</a:t>
            </a:r>
            <a:r>
              <a:rPr lang="en-US" sz="2400" dirty="0">
                <a:solidFill>
                  <a:srgbClr val="006600"/>
                </a:solidFill>
                <a:latin typeface="Comic Sans MS" pitchFamily="66" charset="0"/>
              </a:rPr>
              <a:t>, </a:t>
            </a:r>
            <a:r>
              <a:rPr lang="en-US" sz="2400" dirty="0" err="1">
                <a:solidFill>
                  <a:srgbClr val="006600"/>
                </a:solidFill>
                <a:latin typeface="Comic Sans MS" pitchFamily="66" charset="0"/>
              </a:rPr>
              <a:t>saporis</a:t>
            </a:r>
            <a:r>
              <a:rPr lang="en-US" sz="2400" dirty="0">
                <a:solidFill>
                  <a:srgbClr val="006600"/>
                </a:solidFill>
                <a:latin typeface="Comic Sans MS" pitchFamily="66" charset="0"/>
              </a:rPr>
              <a:t>, </a:t>
            </a:r>
            <a:r>
              <a:rPr lang="id-ID" sz="2400" dirty="0">
                <a:solidFill>
                  <a:srgbClr val="006600"/>
                </a:solidFill>
                <a:latin typeface="Comic Sans MS" pitchFamily="66" charset="0"/>
              </a:rPr>
              <a:t>c</a:t>
            </a:r>
            <a:r>
              <a:rPr lang="en-US" sz="2400" dirty="0" err="1">
                <a:solidFill>
                  <a:srgbClr val="006600"/>
                </a:solidFill>
                <a:latin typeface="Comic Sans MS" pitchFamily="66" charset="0"/>
              </a:rPr>
              <a:t>oloris</a:t>
            </a:r>
            <a:r>
              <a:rPr lang="en-US" sz="2400" dirty="0">
                <a:solidFill>
                  <a:srgbClr val="006600"/>
                </a:solidFill>
                <a:latin typeface="Comic Sans MS" pitchFamily="66" charset="0"/>
              </a:rPr>
              <a:t>)</a:t>
            </a:r>
            <a:r>
              <a:rPr lang="id-ID" sz="2400" dirty="0">
                <a:solidFill>
                  <a:srgbClr val="006600"/>
                </a:solidFill>
                <a:latin typeface="Comic Sans MS" pitchFamily="66" charset="0"/>
              </a:rPr>
              <a:t> </a:t>
            </a:r>
            <a:endParaRPr lang="en-US" sz="2400" dirty="0">
              <a:solidFill>
                <a:srgbClr val="006600"/>
              </a:solidFill>
              <a:latin typeface="Comic Sans MS" pitchFamily="66" charset="0"/>
            </a:endParaRPr>
          </a:p>
        </p:txBody>
      </p:sp>
    </p:spTree>
    <p:extLst>
      <p:ext uri="{BB962C8B-B14F-4D97-AF65-F5344CB8AC3E}">
        <p14:creationId xmlns:p14="http://schemas.microsoft.com/office/powerpoint/2010/main" val="204470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62">
                                            <p:txEl>
                                              <p:charRg st="4294967295" end="4294967295"/>
                                            </p:txEl>
                                          </p:spTgt>
                                        </p:tgtEl>
                                        <p:attrNameLst>
                                          <p:attrName>style.visibility</p:attrName>
                                        </p:attrNameLst>
                                      </p:cBhvr>
                                      <p:to>
                                        <p:strVal val="visible"/>
                                      </p:to>
                                    </p:set>
                                    <p:anim calcmode="lin" valueType="num">
                                      <p:cBhvr>
                                        <p:cTn id="7" dur="500" fill="hold"/>
                                        <p:tgtEl>
                                          <p:spTgt spid="40962">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40962">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ED7E59F-2E3F-7C4A-84E5-C9D270B693DD}"/>
              </a:ext>
            </a:extLst>
          </p:cNvPr>
          <p:cNvSpPr>
            <a:spLocks noGrp="1" noChangeArrowheads="1"/>
          </p:cNvSpPr>
          <p:nvPr>
            <p:ph type="title"/>
          </p:nvPr>
        </p:nvSpPr>
        <p:spPr>
          <a:xfrm>
            <a:off x="1676400" y="0"/>
            <a:ext cx="7467600" cy="620713"/>
          </a:xfrm>
          <a:solidFill>
            <a:schemeClr val="accent6">
              <a:lumMod val="40000"/>
              <a:lumOff val="60000"/>
            </a:schemeClr>
          </a:solidFill>
        </p:spPr>
        <p:txBody>
          <a:bodyPr rtlCol="0">
            <a:noAutofit/>
          </a:bodyPr>
          <a:lstStyle/>
          <a:p>
            <a:pPr defTabSz="914298" eaLnBrk="1" fontAlgn="auto" hangingPunct="1">
              <a:spcAft>
                <a:spcPts val="0"/>
              </a:spcAft>
              <a:defRPr/>
            </a:pPr>
            <a:r>
              <a:rPr lang="en-US" sz="2400" dirty="0">
                <a:latin typeface="Comic Sans MS" pitchFamily="66" charset="0"/>
              </a:rPr>
              <a:t>TINJAUAN TENTANG VEHIKULUM SALEP</a:t>
            </a:r>
          </a:p>
        </p:txBody>
      </p:sp>
      <p:sp>
        <p:nvSpPr>
          <p:cNvPr id="24579" name="Rectangle 3" descr="Water droplets">
            <a:extLst>
              <a:ext uri="{FF2B5EF4-FFF2-40B4-BE49-F238E27FC236}">
                <a16:creationId xmlns:a16="http://schemas.microsoft.com/office/drawing/2014/main" id="{2FD67B64-29A1-1841-B66D-2D01791D0457}"/>
              </a:ext>
            </a:extLst>
          </p:cNvPr>
          <p:cNvSpPr>
            <a:spLocks noGrp="1" noChangeArrowheads="1"/>
          </p:cNvSpPr>
          <p:nvPr>
            <p:ph idx="1"/>
          </p:nvPr>
        </p:nvSpPr>
        <p:spPr>
          <a:xfrm>
            <a:off x="381000" y="609600"/>
            <a:ext cx="8763000" cy="5638800"/>
          </a:xfrm>
          <a:blipFill dpi="0" rotWithShape="0">
            <a:blip r:embed="rId2"/>
            <a:srcRect/>
            <a:tile tx="0" ty="0" sx="100000" sy="100000" flip="none" algn="tl"/>
          </a:blipFill>
        </p:spPr>
        <p:txBody>
          <a:bodyPr/>
          <a:lstStyle/>
          <a:p>
            <a:pPr eaLnBrk="1" hangingPunct="1">
              <a:buFontTx/>
              <a:buNone/>
            </a:pPr>
            <a:r>
              <a:rPr lang="en-US" altLang="en-US" dirty="0">
                <a:latin typeface="Comic Sans MS" panose="030F0902030302020204" pitchFamily="66" charset="0"/>
              </a:rPr>
              <a:t>Dasar </a:t>
            </a:r>
            <a:r>
              <a:rPr lang="en-US" altLang="en-US" dirty="0" err="1">
                <a:latin typeface="Comic Sans MS" panose="030F0902030302020204" pitchFamily="66" charset="0"/>
              </a:rPr>
              <a:t>salep</a:t>
            </a:r>
            <a:r>
              <a:rPr lang="en-US" altLang="en-US" dirty="0">
                <a:latin typeface="Comic Sans MS" panose="030F0902030302020204" pitchFamily="66" charset="0"/>
              </a:rPr>
              <a:t> </a:t>
            </a:r>
            <a:r>
              <a:rPr lang="en-US" altLang="en-US" dirty="0" err="1">
                <a:latin typeface="Comic Sans MS" panose="030F0902030302020204" pitchFamily="66" charset="0"/>
              </a:rPr>
              <a:t>Hidrokarbon</a:t>
            </a:r>
            <a:endParaRPr lang="en-US" altLang="en-US" dirty="0">
              <a:latin typeface="Comic Sans MS" panose="030F0902030302020204" pitchFamily="66" charset="0"/>
            </a:endParaRPr>
          </a:p>
          <a:p>
            <a:pPr eaLnBrk="1" hangingPunct="1">
              <a:buFontTx/>
              <a:buNone/>
            </a:pPr>
            <a:r>
              <a:rPr lang="en-US" altLang="en-US" dirty="0">
                <a:solidFill>
                  <a:srgbClr val="FF0066"/>
                </a:solidFill>
                <a:latin typeface="Comic Sans MS" panose="030F0902030302020204" pitchFamily="66" charset="0"/>
              </a:rPr>
              <a:t>A. </a:t>
            </a:r>
            <a:r>
              <a:rPr lang="en-US" altLang="en-US" dirty="0" err="1">
                <a:solidFill>
                  <a:srgbClr val="FF0066"/>
                </a:solidFill>
                <a:latin typeface="Comic Sans MS" panose="030F0902030302020204" pitchFamily="66" charset="0"/>
              </a:rPr>
              <a:t>Vaselin</a:t>
            </a:r>
            <a:r>
              <a:rPr lang="en-US" altLang="en-US" dirty="0">
                <a:solidFill>
                  <a:srgbClr val="FF0066"/>
                </a:solidFill>
                <a:latin typeface="Comic Sans MS" panose="030F0902030302020204" pitchFamily="66" charset="0"/>
              </a:rPr>
              <a:t> = </a:t>
            </a:r>
            <a:r>
              <a:rPr lang="en-US" altLang="en-US" dirty="0" err="1">
                <a:solidFill>
                  <a:srgbClr val="FF0066"/>
                </a:solidFill>
                <a:latin typeface="Comic Sans MS" panose="030F0902030302020204" pitchFamily="66" charset="0"/>
              </a:rPr>
              <a:t>Vaselinum</a:t>
            </a:r>
            <a:r>
              <a:rPr lang="en-US" altLang="en-US" dirty="0">
                <a:solidFill>
                  <a:srgbClr val="FF0066"/>
                </a:solidFill>
                <a:latin typeface="Comic Sans MS" panose="030F0902030302020204" pitchFamily="66" charset="0"/>
              </a:rPr>
              <a:t> = Petrolatum = Soft Paraffin</a:t>
            </a:r>
          </a:p>
          <a:p>
            <a:pPr eaLnBrk="1" hangingPunct="1">
              <a:buFontTx/>
              <a:buNone/>
            </a:pPr>
            <a:r>
              <a:rPr lang="en-US" altLang="en-US" dirty="0">
                <a:solidFill>
                  <a:srgbClr val="006666"/>
                </a:solidFill>
                <a:latin typeface="Comic Sans MS" panose="030F0902030302020204" pitchFamily="66" charset="0"/>
              </a:rPr>
              <a:t>    </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album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flavum</a:t>
            </a:r>
          </a:p>
          <a:p>
            <a:pPr eaLnBrk="1" hangingPunct="1">
              <a:buFontTx/>
              <a:buNone/>
            </a:pP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t.d</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berbagai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hidrokarbon</a:t>
            </a:r>
            <a:r>
              <a:rPr lang="en-US" altLang="en-US" sz="2800" dirty="0">
                <a:solidFill>
                  <a:srgbClr val="660033"/>
                </a:solidFill>
                <a:latin typeface="Comic Sans MS" panose="030F0902030302020204" pitchFamily="66" charset="0"/>
              </a:rPr>
              <a:t> semisolid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didapat</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dari</a:t>
            </a:r>
            <a:r>
              <a:rPr lang="en-US" altLang="en-US" sz="2800" dirty="0">
                <a:solidFill>
                  <a:srgbClr val="660033"/>
                </a:solidFill>
                <a:latin typeface="Comic Sans MS" panose="030F0902030302020204" pitchFamily="66" charset="0"/>
              </a:rPr>
              <a:t> petroleum</a:t>
            </a:r>
          </a:p>
          <a:p>
            <a:pPr eaLnBrk="1" hangingPunct="1">
              <a:buFontTx/>
              <a:buNone/>
            </a:pPr>
            <a:r>
              <a:rPr lang="en-US" altLang="en-US" sz="2800" dirty="0">
                <a:solidFill>
                  <a:srgbClr val="660033"/>
                </a:solidFill>
                <a:latin typeface="Comic Sans MS" panose="030F0902030302020204" pitchFamily="66" charset="0"/>
              </a:rPr>
              <a:t>    - Petrolatum =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massa</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lunak</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sampai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pucat</a:t>
            </a:r>
            <a:r>
              <a:rPr lang="en-US" altLang="en-US" sz="2800" dirty="0">
                <a:solidFill>
                  <a:srgbClr val="660033"/>
                </a:solidFill>
                <a:latin typeface="Comic Sans MS" panose="030F0902030302020204" pitchFamily="66" charset="0"/>
              </a:rPr>
              <a:t>, T.L. 38-60°C</a:t>
            </a:r>
          </a:p>
          <a:p>
            <a:pPr eaLnBrk="1" hangingPunct="1">
              <a:buFontTx/>
              <a:buNone/>
            </a:pPr>
            <a:r>
              <a:rPr lang="en-US" altLang="en-US" sz="2800" dirty="0">
                <a:solidFill>
                  <a:srgbClr val="660033"/>
                </a:solidFill>
                <a:latin typeface="Comic Sans MS" panose="030F0902030302020204" pitchFamily="66" charset="0"/>
              </a:rPr>
              <a:t>    - Vas.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white petrolatum : petrolatum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dihilangkan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warnanya</a:t>
            </a:r>
            <a:r>
              <a:rPr lang="en-US" altLang="en-US" sz="2800" dirty="0">
                <a:solidFill>
                  <a:srgbClr val="660033"/>
                </a:solidFill>
                <a:latin typeface="Comic Sans MS" panose="030F0902030302020204" pitchFamily="66" charset="0"/>
              </a:rPr>
              <a:t> </a:t>
            </a:r>
            <a:r>
              <a:rPr lang="en-US" altLang="en-US" sz="2800" dirty="0">
                <a:solidFill>
                  <a:srgbClr val="660033"/>
                </a:solidFill>
                <a:latin typeface="Comic Sans MS" panose="030F0902030302020204" pitchFamily="66" charset="0"/>
                <a:sym typeface="Wingdings" pitchFamily="2" charset="2"/>
              </a:rPr>
              <a:t></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lebih</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estetis</a:t>
            </a:r>
            <a:r>
              <a:rPr lang="en-US" altLang="en-US" dirty="0">
                <a:solidFill>
                  <a:srgbClr val="660033"/>
                </a:solidFill>
                <a:latin typeface="Comic Sans MS" panose="030F0902030302020204" pitchFamily="66" charset="0"/>
              </a:rPr>
              <a:t>    </a:t>
            </a:r>
          </a:p>
        </p:txBody>
      </p:sp>
    </p:spTree>
    <p:extLst>
      <p:ext uri="{BB962C8B-B14F-4D97-AF65-F5344CB8AC3E}">
        <p14:creationId xmlns:p14="http://schemas.microsoft.com/office/powerpoint/2010/main" val="323781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 calcmode="lin" valueType="num">
                                      <p:cBhvr>
                                        <p:cTn id="9" dur="500" fill="hold"/>
                                        <p:tgtEl>
                                          <p:spTgt spid="24578"/>
                                        </p:tgtEl>
                                        <p:attrNameLst>
                                          <p:attrName>style.rotation</p:attrName>
                                        </p:attrNameLst>
                                      </p:cBhvr>
                                      <p:tavLst>
                                        <p:tav tm="0">
                                          <p:val>
                                            <p:fltVal val="360"/>
                                          </p:val>
                                        </p:tav>
                                        <p:tav tm="100000">
                                          <p:val>
                                            <p:fltVal val="0"/>
                                          </p:val>
                                        </p:tav>
                                      </p:tavLst>
                                    </p:anim>
                                    <p:animEffect transition="in" filter="fade">
                                      <p:cBhvr>
                                        <p:cTn id="10" dur="500"/>
                                        <p:tgtEl>
                                          <p:spTgt spid="245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4579">
                                            <p:txEl>
                                              <p:pRg st="0" end="0"/>
                                            </p:txEl>
                                          </p:spTgt>
                                        </p:tgtEl>
                                        <p:attrNameLst>
                                          <p:attrName>style.visibility</p:attrName>
                                        </p:attrNameLst>
                                      </p:cBhvr>
                                      <p:to>
                                        <p:strVal val="visible"/>
                                      </p:to>
                                    </p:set>
                                    <p:anim calcmode="lin" valueType="num">
                                      <p:cBhvr>
                                        <p:cTn id="15"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45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45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4579">
                                            <p:txEl>
                                              <p:pRg st="1" end="1"/>
                                            </p:txEl>
                                          </p:spTgt>
                                        </p:tgtEl>
                                        <p:attrNameLst>
                                          <p:attrName>style.visibility</p:attrName>
                                        </p:attrNameLst>
                                      </p:cBhvr>
                                      <p:to>
                                        <p:strVal val="visible"/>
                                      </p:to>
                                    </p:set>
                                    <p:anim calcmode="lin" valueType="num">
                                      <p:cBhvr>
                                        <p:cTn id="23"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45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457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24579">
                                            <p:txEl>
                                              <p:pRg st="2" end="2"/>
                                            </p:txEl>
                                          </p:spTgt>
                                        </p:tgtEl>
                                        <p:attrNameLst>
                                          <p:attrName>style.visibility</p:attrName>
                                        </p:attrNameLst>
                                      </p:cBhvr>
                                      <p:to>
                                        <p:strVal val="visible"/>
                                      </p:to>
                                    </p:set>
                                    <p:anim calcmode="lin" valueType="num">
                                      <p:cBhvr>
                                        <p:cTn id="31"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45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457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24579">
                                            <p:txEl>
                                              <p:pRg st="3" end="3"/>
                                            </p:txEl>
                                          </p:spTgt>
                                        </p:tgtEl>
                                        <p:attrNameLst>
                                          <p:attrName>style.visibility</p:attrName>
                                        </p:attrNameLst>
                                      </p:cBhvr>
                                      <p:to>
                                        <p:strVal val="visible"/>
                                      </p:to>
                                    </p:set>
                                    <p:anim calcmode="lin" valueType="num">
                                      <p:cBhvr>
                                        <p:cTn id="39" dur="5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457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457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457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24579">
                                            <p:txEl>
                                              <p:pRg st="4" end="4"/>
                                            </p:txEl>
                                          </p:spTgt>
                                        </p:tgtEl>
                                        <p:attrNameLst>
                                          <p:attrName>style.visibility</p:attrName>
                                        </p:attrNameLst>
                                      </p:cBhvr>
                                      <p:to>
                                        <p:strVal val="visible"/>
                                      </p:to>
                                    </p:set>
                                    <p:anim calcmode="lin" valueType="num">
                                      <p:cBhvr>
                                        <p:cTn id="47"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457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457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4579">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24579">
                                            <p:txEl>
                                              <p:pRg st="5" end="5"/>
                                            </p:txEl>
                                          </p:spTgt>
                                        </p:tgtEl>
                                        <p:attrNameLst>
                                          <p:attrName>style.visibility</p:attrName>
                                        </p:attrNameLst>
                                      </p:cBhvr>
                                      <p:to>
                                        <p:strVal val="visible"/>
                                      </p:to>
                                    </p:set>
                                    <p:anim calcmode="lin" valueType="num">
                                      <p:cBhvr>
                                        <p:cTn id="55" dur="500" fill="hold"/>
                                        <p:tgtEl>
                                          <p:spTgt spid="2457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2457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2457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24579">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24579">
                                            <p:txEl>
                                              <p:pRg st="6" end="6"/>
                                            </p:txEl>
                                          </p:spTgt>
                                        </p:tgtEl>
                                        <p:attrNameLst>
                                          <p:attrName>style.visibility</p:attrName>
                                        </p:attrNameLst>
                                      </p:cBhvr>
                                      <p:to>
                                        <p:strVal val="visible"/>
                                      </p:to>
                                    </p:set>
                                    <p:anim calcmode="lin" valueType="num">
                                      <p:cBhvr>
                                        <p:cTn id="63" dur="500" fill="hold"/>
                                        <p:tgtEl>
                                          <p:spTgt spid="24579">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24579">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24579">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24579">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24579">
                                            <p:txEl>
                                              <p:pRg st="7" end="7"/>
                                            </p:txEl>
                                          </p:spTgt>
                                        </p:tgtEl>
                                        <p:attrNameLst>
                                          <p:attrName>style.visibility</p:attrName>
                                        </p:attrNameLst>
                                      </p:cBhvr>
                                      <p:to>
                                        <p:strVal val="visible"/>
                                      </p:to>
                                    </p:set>
                                    <p:anim calcmode="lin" valueType="num">
                                      <p:cBhvr>
                                        <p:cTn id="71" dur="500" fill="hold"/>
                                        <p:tgtEl>
                                          <p:spTgt spid="24579">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24579">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24579">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24579">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24579">
                                            <p:txEl>
                                              <p:pRg st="8" end="8"/>
                                            </p:txEl>
                                          </p:spTgt>
                                        </p:tgtEl>
                                        <p:attrNameLst>
                                          <p:attrName>style.visibility</p:attrName>
                                        </p:attrNameLst>
                                      </p:cBhvr>
                                      <p:to>
                                        <p:strVal val="visible"/>
                                      </p:to>
                                    </p:set>
                                    <p:anim calcmode="lin" valueType="num">
                                      <p:cBhvr>
                                        <p:cTn id="79" dur="500" fill="hold"/>
                                        <p:tgtEl>
                                          <p:spTgt spid="24579">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24579">
                                            <p:txEl>
                                              <p:pRg st="8" end="8"/>
                                            </p:txEl>
                                          </p:spTgt>
                                        </p:tgtEl>
                                        <p:attrNameLst>
                                          <p:attrName>ppt_h</p:attrName>
                                        </p:attrNameLst>
                                      </p:cBhvr>
                                      <p:tavLst>
                                        <p:tav tm="0">
                                          <p:val>
                                            <p:fltVal val="0"/>
                                          </p:val>
                                        </p:tav>
                                        <p:tav tm="100000">
                                          <p:val>
                                            <p:strVal val="#ppt_h"/>
                                          </p:val>
                                        </p:tav>
                                      </p:tavLst>
                                    </p:anim>
                                    <p:anim calcmode="lin" valueType="num">
                                      <p:cBhvr>
                                        <p:cTn id="81" dur="500" fill="hold"/>
                                        <p:tgtEl>
                                          <p:spTgt spid="24579">
                                            <p:txEl>
                                              <p:pRg st="8" end="8"/>
                                            </p:txEl>
                                          </p:spTgt>
                                        </p:tgtEl>
                                        <p:attrNameLst>
                                          <p:attrName>style.rotation</p:attrName>
                                        </p:attrNameLst>
                                      </p:cBhvr>
                                      <p:tavLst>
                                        <p:tav tm="0">
                                          <p:val>
                                            <p:fltVal val="360"/>
                                          </p:val>
                                        </p:tav>
                                        <p:tav tm="100000">
                                          <p:val>
                                            <p:fltVal val="0"/>
                                          </p:val>
                                        </p:tav>
                                      </p:tavLst>
                                    </p:anim>
                                    <p:animEffect transition="in" filter="fade">
                                      <p:cBhvr>
                                        <p:cTn id="82" dur="500"/>
                                        <p:tgtEl>
                                          <p:spTgt spid="24579">
                                            <p:txEl>
                                              <p:pRg st="8" end="8"/>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24579">
                                            <p:txEl>
                                              <p:pRg st="9" end="9"/>
                                            </p:txEl>
                                          </p:spTgt>
                                        </p:tgtEl>
                                        <p:attrNameLst>
                                          <p:attrName>style.visibility</p:attrName>
                                        </p:attrNameLst>
                                      </p:cBhvr>
                                      <p:to>
                                        <p:strVal val="visible"/>
                                      </p:to>
                                    </p:set>
                                    <p:anim calcmode="lin" valueType="num">
                                      <p:cBhvr>
                                        <p:cTn id="87" dur="500" fill="hold"/>
                                        <p:tgtEl>
                                          <p:spTgt spid="24579">
                                            <p:txEl>
                                              <p:pRg st="9" end="9"/>
                                            </p:txEl>
                                          </p:spTgt>
                                        </p:tgtEl>
                                        <p:attrNameLst>
                                          <p:attrName>ppt_w</p:attrName>
                                        </p:attrNameLst>
                                      </p:cBhvr>
                                      <p:tavLst>
                                        <p:tav tm="0">
                                          <p:val>
                                            <p:fltVal val="0"/>
                                          </p:val>
                                        </p:tav>
                                        <p:tav tm="100000">
                                          <p:val>
                                            <p:strVal val="#ppt_w"/>
                                          </p:val>
                                        </p:tav>
                                      </p:tavLst>
                                    </p:anim>
                                    <p:anim calcmode="lin" valueType="num">
                                      <p:cBhvr>
                                        <p:cTn id="88" dur="500" fill="hold"/>
                                        <p:tgtEl>
                                          <p:spTgt spid="24579">
                                            <p:txEl>
                                              <p:pRg st="9" end="9"/>
                                            </p:txEl>
                                          </p:spTgt>
                                        </p:tgtEl>
                                        <p:attrNameLst>
                                          <p:attrName>ppt_h</p:attrName>
                                        </p:attrNameLst>
                                      </p:cBhvr>
                                      <p:tavLst>
                                        <p:tav tm="0">
                                          <p:val>
                                            <p:fltVal val="0"/>
                                          </p:val>
                                        </p:tav>
                                        <p:tav tm="100000">
                                          <p:val>
                                            <p:strVal val="#ppt_h"/>
                                          </p:val>
                                        </p:tav>
                                      </p:tavLst>
                                    </p:anim>
                                    <p:anim calcmode="lin" valueType="num">
                                      <p:cBhvr>
                                        <p:cTn id="89" dur="500" fill="hold"/>
                                        <p:tgtEl>
                                          <p:spTgt spid="24579">
                                            <p:txEl>
                                              <p:pRg st="9" end="9"/>
                                            </p:txEl>
                                          </p:spTgt>
                                        </p:tgtEl>
                                        <p:attrNameLst>
                                          <p:attrName>style.rotation</p:attrName>
                                        </p:attrNameLst>
                                      </p:cBhvr>
                                      <p:tavLst>
                                        <p:tav tm="0">
                                          <p:val>
                                            <p:fltVal val="360"/>
                                          </p:val>
                                        </p:tav>
                                        <p:tav tm="100000">
                                          <p:val>
                                            <p:fltVal val="0"/>
                                          </p:val>
                                        </p:tav>
                                      </p:tavLst>
                                    </p:anim>
                                    <p:animEffect transition="in" filter="fade">
                                      <p:cBhvr>
                                        <p:cTn id="90" dur="500"/>
                                        <p:tgtEl>
                                          <p:spTgt spid="245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524EEA-2054-EA4E-9746-A13B6B39C8A6}"/>
              </a:ext>
            </a:extLst>
          </p:cNvPr>
          <p:cNvSpPr>
            <a:spLocks noGrp="1" noChangeArrowheads="1"/>
          </p:cNvSpPr>
          <p:nvPr>
            <p:ph type="title"/>
          </p:nvPr>
        </p:nvSpPr>
        <p:spPr>
          <a:xfrm>
            <a:off x="0" y="609600"/>
            <a:ext cx="9144000" cy="6248400"/>
          </a:xfrm>
          <a:solidFill>
            <a:schemeClr val="accent2"/>
          </a:solidFill>
        </p:spPr>
        <p:txBody>
          <a:bodyPr>
            <a:normAutofit fontScale="90000"/>
          </a:bodyPr>
          <a:lstStyle/>
          <a:p>
            <a:pPr algn="l" eaLnBrk="1" fontAlgn="auto" hangingPunct="1">
              <a:spcAft>
                <a:spcPts val="0"/>
              </a:spcAft>
              <a:defRPr/>
            </a:pPr>
            <a:r>
              <a:rPr lang="en-US" sz="3200" dirty="0">
                <a:latin typeface="Comic Sans MS" pitchFamily="66" charset="0"/>
              </a:rPr>
              <a:t>-</a:t>
            </a:r>
            <a:r>
              <a:rPr lang="en-US" sz="3200" dirty="0">
                <a:solidFill>
                  <a:srgbClr val="FF0066"/>
                </a:solidFill>
                <a:latin typeface="Comic Sans MS" pitchFamily="66" charset="0"/>
              </a:rPr>
              <a:t> </a:t>
            </a:r>
            <a:r>
              <a:rPr lang="en-US" sz="3200" dirty="0" err="1">
                <a:latin typeface="Comic Sans MS" pitchFamily="66" charset="0"/>
              </a:rPr>
              <a:t>Keuntungan</a:t>
            </a:r>
            <a:r>
              <a:rPr lang="en-US" sz="3200" dirty="0">
                <a:latin typeface="Comic Sans MS" pitchFamily="66" charset="0"/>
              </a:rPr>
              <a:t> :</a:t>
            </a:r>
            <a:r>
              <a:rPr lang="en-US" sz="3200" dirty="0">
                <a:solidFill>
                  <a:srgbClr val="660033"/>
                </a:solidFill>
                <a:latin typeface="Comic Sans MS" pitchFamily="66" charset="0"/>
              </a:rPr>
              <a:t> </a:t>
            </a:r>
            <a:br>
              <a:rPr lang="en-US" sz="3200" dirty="0">
                <a:solidFill>
                  <a:srgbClr val="660033"/>
                </a:solidFill>
                <a:latin typeface="Comic Sans MS" pitchFamily="66" charset="0"/>
              </a:rPr>
            </a:br>
            <a:r>
              <a:rPr lang="en-US" sz="32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sangat</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stabil</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menimbulkan</a:t>
            </a:r>
            <a:r>
              <a:rPr lang="en-US" sz="2800" dirty="0">
                <a:solidFill>
                  <a:srgbClr val="FFFF00"/>
                </a:solidFill>
                <a:latin typeface="Comic Sans MS" pitchFamily="66" charset="0"/>
              </a:rPr>
              <a:t> OTT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konsistensi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sesuai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utk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salep</a:t>
            </a:r>
            <a:br>
              <a:rPr lang="en-US" sz="2800" dirty="0">
                <a:solidFill>
                  <a:srgbClr val="FFFF00"/>
                </a:solidFill>
                <a:latin typeface="Comic Sans MS" pitchFamily="66" charset="0"/>
              </a:rPr>
            </a:br>
            <a:r>
              <a:rPr lang="en-US" sz="2800" dirty="0">
                <a:solidFill>
                  <a:srgbClr val="FFFF00"/>
                </a:solidFill>
                <a:latin typeface="Comic Sans MS" pitchFamily="66" charset="0"/>
              </a:rPr>
              <a:t> </a:t>
            </a:r>
            <a:r>
              <a:rPr lang="en-US" sz="28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berbau</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mudah</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merata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pada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kulit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mrpk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pelindung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yg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baik</a:t>
            </a:r>
            <a:br>
              <a:rPr lang="en-US" sz="2800" dirty="0">
                <a:solidFill>
                  <a:srgbClr val="FFFF00"/>
                </a:solidFill>
                <a:latin typeface="Comic Sans MS" pitchFamily="66" charset="0"/>
              </a:rPr>
            </a:br>
            <a:r>
              <a:rPr lang="en-US" sz="3200" dirty="0">
                <a:latin typeface="Comic Sans MS" pitchFamily="66" charset="0"/>
              </a:rPr>
              <a:t>- </a:t>
            </a:r>
            <a:r>
              <a:rPr lang="en-US" sz="3200" dirty="0" err="1">
                <a:latin typeface="Comic Sans MS" pitchFamily="66" charset="0"/>
              </a:rPr>
              <a:t>Kerugian</a:t>
            </a:r>
            <a:r>
              <a:rPr lang="en-US" sz="3200" dirty="0">
                <a:latin typeface="Comic Sans MS" pitchFamily="66" charset="0"/>
              </a:rPr>
              <a:t> :</a:t>
            </a:r>
            <a:br>
              <a:rPr lang="en-US" sz="3200" dirty="0">
                <a:latin typeface="Comic Sans MS" pitchFamily="66" charset="0"/>
              </a:rPr>
            </a:br>
            <a:r>
              <a:rPr lang="en-US" sz="3200" dirty="0">
                <a:solidFill>
                  <a:srgbClr val="FFFF00"/>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berlemak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terlalu</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lengket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tdk</a:t>
            </a:r>
            <a:r>
              <a:rPr lang="en-US" sz="2800" dirty="0">
                <a:solidFill>
                  <a:srgbClr val="FFFF00"/>
                </a:solidFill>
                <a:latin typeface="Comic Sans MS" pitchFamily="66" charset="0"/>
              </a:rPr>
              <a:t>. dpt. </a:t>
            </a:r>
            <a:r>
              <a:rPr lang="en-US" sz="2800" dirty="0" err="1">
                <a:solidFill>
                  <a:srgbClr val="FFFF00"/>
                </a:solidFill>
                <a:latin typeface="Comic Sans MS" pitchFamily="66" charset="0"/>
              </a:rPr>
              <a:t>menyerap</a:t>
            </a:r>
            <a:r>
              <a:rPr lang="en-US" sz="2800" dirty="0">
                <a:solidFill>
                  <a:srgbClr val="FFFF00"/>
                </a:solidFill>
                <a:latin typeface="Comic Sans MS" pitchFamily="66" charset="0"/>
              </a:rPr>
              <a:t>/</a:t>
            </a:r>
            <a:r>
              <a:rPr lang="en-US" sz="2800" dirty="0" err="1">
                <a:solidFill>
                  <a:srgbClr val="FFFF00"/>
                </a:solidFill>
                <a:latin typeface="Comic Sans MS" pitchFamily="66" charset="0"/>
              </a:rPr>
              <a:t>bercampur</a:t>
            </a:r>
            <a:r>
              <a:rPr lang="en-US" sz="2800" dirty="0">
                <a:solidFill>
                  <a:srgbClr val="FFFF00"/>
                </a:solidFill>
                <a:latin typeface="Comic Sans MS" pitchFamily="66" charset="0"/>
              </a:rPr>
              <a:t> dg. air</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sukar</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dicuci</a:t>
            </a:r>
            <a:r>
              <a:rPr lang="en-US" sz="2800" dirty="0">
                <a:solidFill>
                  <a:srgbClr val="FFFF00"/>
                </a:solidFill>
                <a:latin typeface="Comic Sans MS" pitchFamily="66" charset="0"/>
              </a:rPr>
              <a:t> dg. Air </a:t>
            </a:r>
            <a:br>
              <a:rPr lang="en-US" sz="2800" dirty="0">
                <a:solidFill>
                  <a:srgbClr val="FFFF00"/>
                </a:solidFill>
                <a:latin typeface="Comic Sans MS" pitchFamily="66" charset="0"/>
              </a:rPr>
            </a:br>
            <a:r>
              <a:rPr lang="en-US" sz="3200" dirty="0">
                <a:solidFill>
                  <a:srgbClr val="FFFF00"/>
                </a:solidFill>
                <a:latin typeface="Comic Sans MS" pitchFamily="66" charset="0"/>
              </a:rPr>
              <a:t> </a:t>
            </a:r>
            <a:br>
              <a:rPr lang="en-US" sz="3200" dirty="0">
                <a:solidFill>
                  <a:srgbClr val="FFFF00"/>
                </a:solidFill>
                <a:latin typeface="Comic Sans MS" pitchFamily="66" charset="0"/>
              </a:rPr>
            </a:br>
            <a:r>
              <a:rPr lang="en-US" sz="3200" dirty="0">
                <a:solidFill>
                  <a:srgbClr val="FFCCFF"/>
                </a:solidFill>
                <a:latin typeface="Comic Sans MS" pitchFamily="66" charset="0"/>
              </a:rPr>
              <a:t>B. </a:t>
            </a:r>
            <a:r>
              <a:rPr lang="en-US" sz="3200" dirty="0" err="1">
                <a:solidFill>
                  <a:srgbClr val="FFCCFF"/>
                </a:solidFill>
                <a:latin typeface="Comic Sans MS" pitchFamily="66" charset="0"/>
              </a:rPr>
              <a:t>Parafin</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cair</a:t>
            </a:r>
            <a:r>
              <a:rPr lang="en-US" sz="3200" dirty="0">
                <a:solidFill>
                  <a:srgbClr val="FFCCFF"/>
                </a:solidFill>
                <a:latin typeface="Comic Sans MS" pitchFamily="66" charset="0"/>
              </a:rPr>
              <a:t> = </a:t>
            </a:r>
            <a:r>
              <a:rPr lang="en-US" sz="3200" dirty="0" err="1">
                <a:solidFill>
                  <a:srgbClr val="FFCCFF"/>
                </a:solidFill>
                <a:latin typeface="Comic Sans MS" pitchFamily="66" charset="0"/>
              </a:rPr>
              <a:t>Paraffinum</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liquidum</a:t>
            </a:r>
            <a:br>
              <a:rPr lang="en-US" sz="3200" dirty="0">
                <a:solidFill>
                  <a:srgbClr val="000099"/>
                </a:solidFill>
                <a:latin typeface="Comic Sans MS" pitchFamily="66" charset="0"/>
              </a:rPr>
            </a:br>
            <a:r>
              <a:rPr lang="en-US" sz="3200" dirty="0">
                <a:latin typeface="Comic Sans MS" pitchFamily="66" charset="0"/>
              </a:rPr>
              <a:t>    </a:t>
            </a:r>
            <a:r>
              <a:rPr lang="en-US" sz="2800" dirty="0">
                <a:latin typeface="Comic Sans MS" pitchFamily="66" charset="0"/>
              </a:rPr>
              <a:t>- </a:t>
            </a: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cair</a:t>
            </a:r>
            <a:r>
              <a:rPr lang="en-US" sz="2800" dirty="0">
                <a:latin typeface="Comic Sans MS" pitchFamily="66" charset="0"/>
              </a:rPr>
              <a:t> dg. </a:t>
            </a:r>
            <a:r>
              <a:rPr lang="en-US" sz="2800" dirty="0" err="1">
                <a:latin typeface="Comic Sans MS" pitchFamily="66" charset="0"/>
              </a:rPr>
              <a:t>visk</a:t>
            </a:r>
            <a:r>
              <a:rPr lang="en-US" sz="2800" dirty="0">
                <a:latin typeface="Comic Sans MS" pitchFamily="66" charset="0"/>
              </a:rPr>
              <a:t>. </a:t>
            </a:r>
            <a:r>
              <a:rPr lang="en-US" sz="2800" dirty="0" err="1">
                <a:latin typeface="Comic Sans MS" pitchFamily="66" charset="0"/>
              </a:rPr>
              <a:t>tinggi</a:t>
            </a:r>
            <a:r>
              <a:rPr lang="en-US" sz="2800" dirty="0">
                <a:latin typeface="Comic Sans MS" pitchFamily="66" charset="0"/>
              </a:rPr>
              <a:t> = Paraffin </a:t>
            </a:r>
            <a:r>
              <a:rPr lang="en-US" sz="2800" dirty="0" err="1">
                <a:latin typeface="Comic Sans MS" pitchFamily="66" charset="0"/>
              </a:rPr>
              <a:t>Liquidum</a:t>
            </a:r>
            <a:r>
              <a:rPr lang="en-US" sz="2800" dirty="0">
                <a:latin typeface="Comic Sans MS" pitchFamily="66" charset="0"/>
              </a:rPr>
              <a:t> </a:t>
            </a:r>
            <a:br>
              <a:rPr lang="en-US" sz="2800" dirty="0">
                <a:latin typeface="Comic Sans MS" pitchFamily="66" charset="0"/>
              </a:rPr>
            </a:br>
            <a:r>
              <a:rPr lang="en-US" sz="2800" dirty="0">
                <a:latin typeface="Comic Sans MS" pitchFamily="66" charset="0"/>
              </a:rPr>
              <a:t>       </a:t>
            </a:r>
            <a:r>
              <a:rPr lang="en-US" sz="2800" dirty="0" err="1">
                <a:latin typeface="Comic Sans MS" pitchFamily="66" charset="0"/>
              </a:rPr>
              <a:t>Spissum</a:t>
            </a:r>
            <a:r>
              <a:rPr lang="en-US" sz="2800" dirty="0">
                <a:latin typeface="Comic Sans MS" pitchFamily="66" charset="0"/>
              </a:rPr>
              <a:t> </a:t>
            </a:r>
            <a:r>
              <a:rPr lang="en-US" sz="2800" dirty="0">
                <a:latin typeface="Comic Sans MS" pitchFamily="66" charset="0"/>
                <a:sym typeface="Wingdings" pitchFamily="2" charset="2"/>
              </a:rPr>
              <a:t></a:t>
            </a:r>
            <a:r>
              <a:rPr lang="en-US" sz="2800" dirty="0">
                <a:latin typeface="Comic Sans MS" pitchFamily="66" charset="0"/>
              </a:rPr>
              <a:t> </a:t>
            </a:r>
            <a:r>
              <a:rPr lang="en-US" sz="2800" dirty="0" err="1">
                <a:latin typeface="Comic Sans MS" pitchFamily="66" charset="0"/>
              </a:rPr>
              <a:t>utk</a:t>
            </a:r>
            <a:r>
              <a:rPr lang="en-US" sz="2800" dirty="0">
                <a:latin typeface="Comic Sans MS" pitchFamily="66" charset="0"/>
              </a:rPr>
              <a:t>. </a:t>
            </a:r>
            <a:r>
              <a:rPr lang="en-US" sz="2800" i="1" dirty="0">
                <a:latin typeface="Comic Sans MS" pitchFamily="66" charset="0"/>
              </a:rPr>
              <a:t>Cold cream</a:t>
            </a:r>
            <a:r>
              <a:rPr lang="en-US" sz="4000" dirty="0">
                <a:latin typeface="Comic Sans MS" pitchFamily="66" charset="0"/>
              </a:rPr>
              <a:t> </a:t>
            </a:r>
          </a:p>
        </p:txBody>
      </p:sp>
    </p:spTree>
    <p:extLst>
      <p:ext uri="{BB962C8B-B14F-4D97-AF65-F5344CB8AC3E}">
        <p14:creationId xmlns:p14="http://schemas.microsoft.com/office/powerpoint/2010/main" val="607113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984B0BE-E03B-2845-8325-F43987D4061A}"/>
              </a:ext>
            </a:extLst>
          </p:cNvPr>
          <p:cNvSpPr>
            <a:spLocks noGrp="1" noChangeArrowheads="1"/>
          </p:cNvSpPr>
          <p:nvPr>
            <p:ph type="title"/>
          </p:nvPr>
        </p:nvSpPr>
        <p:spPr>
          <a:xfrm>
            <a:off x="0" y="762000"/>
            <a:ext cx="9144000" cy="6096000"/>
          </a:xfrm>
          <a:solidFill>
            <a:schemeClr val="accent2"/>
          </a:solid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FFFFFF"/>
                  </a:outerShdw>
                </a:effectLst>
                <a:latin typeface="Comic Sans MS" pitchFamily="66" charset="0"/>
              </a:rPr>
              <a:t>    </a:t>
            </a:r>
            <a:r>
              <a:rPr lang="en-US" sz="2800" dirty="0">
                <a:solidFill>
                  <a:srgbClr val="FFFF00"/>
                </a:solidFill>
                <a:effectLst>
                  <a:outerShdw blurRad="38100" dist="38100" dir="2700000" algn="tl">
                    <a:srgbClr val="FFFFFF"/>
                  </a:outerShdw>
                </a:effectLst>
                <a:latin typeface="Comic Sans MS" pitchFamily="66" charset="0"/>
              </a:rPr>
              <a:t>-</a:t>
            </a:r>
            <a:r>
              <a:rPr lang="en-US" sz="2800" dirty="0">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Parafin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cair</a:t>
            </a:r>
            <a:r>
              <a:rPr lang="en-US" sz="2700" dirty="0">
                <a:solidFill>
                  <a:srgbClr val="FFFF00"/>
                </a:solidFill>
                <a:effectLst>
                  <a:outerShdw blurRad="38100" dist="38100" dir="2700000" algn="tl">
                    <a:srgbClr val="FFFFFF"/>
                  </a:outerShdw>
                </a:effectLst>
                <a:latin typeface="Comic Sans MS" pitchFamily="66" charset="0"/>
              </a:rPr>
              <a:t> dg. </a:t>
            </a:r>
            <a:r>
              <a:rPr lang="en-US" sz="2700" dirty="0" err="1">
                <a:solidFill>
                  <a:srgbClr val="FFFF00"/>
                </a:solidFill>
                <a:effectLst>
                  <a:outerShdw blurRad="38100" dist="38100" dir="2700000" algn="tl">
                    <a:srgbClr val="FFFFFF"/>
                  </a:outerShdw>
                </a:effectLst>
                <a:latin typeface="Comic Sans MS" pitchFamily="66" charset="0"/>
              </a:rPr>
              <a:t>visk</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rendah</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Paraf</a:t>
            </a:r>
            <a:r>
              <a:rPr lang="en-US" sz="2700" dirty="0">
                <a:solidFill>
                  <a:srgbClr val="FFFF00"/>
                </a:solidFill>
                <a:effectLst>
                  <a:outerShdw blurRad="38100" dist="38100" dir="2700000" algn="tl">
                    <a:srgbClr val="FFFFFF"/>
                  </a:outerShdw>
                </a:effectLst>
                <a:latin typeface="Comic Sans MS" pitchFamily="66" charset="0"/>
              </a:rPr>
              <a:t>. </a:t>
            </a:r>
            <a:r>
              <a:rPr lang="id-ID"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Liquidum</a:t>
            </a: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tenue</a:t>
            </a:r>
            <a:r>
              <a:rPr lang="en-US" sz="2700" dirty="0">
                <a:solidFill>
                  <a:srgbClr val="FFFF00"/>
                </a:solidFill>
                <a:effectLst>
                  <a:outerShdw blurRad="38100" dist="38100" dir="2700000" algn="tl">
                    <a:srgbClr val="FFFFFF"/>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utk</a:t>
            </a:r>
            <a:r>
              <a:rPr lang="en-US" sz="2700" dirty="0">
                <a:solidFill>
                  <a:srgbClr val="FFFF00"/>
                </a:solidFill>
                <a:effectLst>
                  <a:outerShdw blurRad="38100" dist="38100" dir="2700000" algn="tl">
                    <a:srgbClr val="FFFFFF"/>
                  </a:outerShdw>
                </a:effectLst>
                <a:latin typeface="Comic Sans MS" pitchFamily="66" charset="0"/>
              </a:rPr>
              <a:t>. </a:t>
            </a:r>
            <a:r>
              <a:rPr lang="en-US" sz="2700" i="1" dirty="0">
                <a:solidFill>
                  <a:srgbClr val="FFFF00"/>
                </a:solidFill>
                <a:effectLst>
                  <a:outerShdw blurRad="38100" dist="38100" dir="2700000" algn="tl">
                    <a:srgbClr val="FFFFFF"/>
                  </a:outerShdw>
                </a:effectLst>
                <a:latin typeface="Comic Sans MS" pitchFamily="66" charset="0"/>
              </a:rPr>
              <a:t>Vanishing cream</a:t>
            </a: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Dpt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a:t>
            </a:r>
            <a:r>
              <a:rPr lang="en-US" sz="2700" i="1" dirty="0">
                <a:solidFill>
                  <a:srgbClr val="FFFF00"/>
                </a:solidFill>
                <a:effectLst>
                  <a:outerShdw blurRad="38100" dist="38100" dir="2700000" algn="tl">
                    <a:srgbClr val="FFFFFF"/>
                  </a:outerShdw>
                </a:effectLst>
                <a:latin typeface="Comic Sans MS" pitchFamily="66" charset="0"/>
              </a:rPr>
              <a:t> </a:t>
            </a:r>
            <a:r>
              <a:rPr lang="en-US" sz="2700" i="1" dirty="0" err="1">
                <a:solidFill>
                  <a:srgbClr val="FFFF00"/>
                </a:solidFill>
                <a:effectLst>
                  <a:outerShdw blurRad="38100" dist="38100" dir="2700000" algn="tl">
                    <a:srgbClr val="FFFFFF"/>
                  </a:outerShdw>
                </a:effectLst>
                <a:latin typeface="Comic Sans MS" pitchFamily="66" charset="0"/>
              </a:rPr>
              <a:t>Levigating</a:t>
            </a:r>
            <a:r>
              <a:rPr lang="en-US" sz="2700" i="1" dirty="0">
                <a:solidFill>
                  <a:srgbClr val="FFFF00"/>
                </a:solidFill>
                <a:effectLst>
                  <a:outerShdw blurRad="38100" dist="38100" dir="2700000" algn="tl">
                    <a:srgbClr val="FFFFFF"/>
                  </a:outerShdw>
                </a:effectLst>
                <a:latin typeface="Comic Sans MS" pitchFamily="66" charset="0"/>
              </a:rPr>
              <a:t> agent</a:t>
            </a:r>
            <a:br>
              <a:rPr lang="en-US" sz="2700" i="1" dirty="0">
                <a:solidFill>
                  <a:srgbClr val="FFFF00"/>
                </a:solidFill>
                <a:effectLst>
                  <a:outerShdw blurRad="38100" dist="38100" dir="2700000" algn="tl">
                    <a:srgbClr val="FFFFFF"/>
                  </a:outerShdw>
                </a:effectLst>
                <a:latin typeface="Comic Sans MS" pitchFamily="66" charset="0"/>
              </a:rPr>
            </a:b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C.</a:t>
            </a:r>
            <a:r>
              <a:rPr lang="en-US" sz="2700" i="1"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Parafin</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padat</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Paraffinum</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solidum</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pengeras</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T.L. 50-57°C</a:t>
            </a:r>
            <a:br>
              <a:rPr lang="en-US" sz="2700" dirty="0">
                <a:solidFill>
                  <a:srgbClr val="FFFF00"/>
                </a:solidFill>
                <a:effectLst>
                  <a:outerShdw blurRad="38100" dist="38100" dir="2700000" algn="tl">
                    <a:srgbClr val="FFFFFF"/>
                  </a:outerShdw>
                </a:effectLst>
                <a:latin typeface="Comic Sans MS" pitchFamily="66" charset="0"/>
              </a:rPr>
            </a:b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D. </a:t>
            </a:r>
            <a:r>
              <a:rPr lang="en-US" sz="2700" dirty="0" err="1">
                <a:solidFill>
                  <a:srgbClr val="00CC00"/>
                </a:solidFill>
                <a:effectLst>
                  <a:outerShdw blurRad="38100" dist="38100" dir="2700000" algn="tl">
                    <a:srgbClr val="FFFFFF"/>
                  </a:outerShdw>
                </a:effectLst>
                <a:latin typeface="Comic Sans MS" pitchFamily="66" charset="0"/>
              </a:rPr>
              <a:t>Lemak</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bulu</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domba</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Adeps</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lanae</a:t>
            </a:r>
            <a:r>
              <a:rPr lang="en-US" sz="2700" dirty="0">
                <a:solidFill>
                  <a:srgbClr val="00CC00"/>
                </a:solidFill>
                <a:effectLst>
                  <a:outerShdw blurRad="38100" dist="38100" dir="2700000" algn="tl">
                    <a:srgbClr val="FFFFFF"/>
                  </a:outerShdw>
                </a:effectLst>
                <a:latin typeface="Comic Sans MS" pitchFamily="66" charset="0"/>
              </a:rPr>
              <a:t> = Wool fat</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mgd</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isokholesterol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oksikholesterol</a:t>
            </a:r>
            <a:r>
              <a:rPr lang="en-US" sz="2700" dirty="0">
                <a:solidFill>
                  <a:srgbClr val="FFFF00"/>
                </a:solidFill>
                <a:effectLst>
                  <a:outerShdw blurRad="38100" dist="38100" dir="2700000" algn="tl">
                    <a:srgbClr val="FFFFFF"/>
                  </a:outerShdw>
                </a:effectLst>
                <a:latin typeface="Comic Sans MS" pitchFamily="66" charset="0"/>
              </a:rPr>
              <a:t>, </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ester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&amp; alkohol2.</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a:effectLst>
                  <a:outerShdw blurRad="38100" dist="38100" dir="2700000" algn="tl">
                    <a:srgbClr val="463416"/>
                  </a:outerShdw>
                </a:effectLst>
                <a:latin typeface="Comic Sans MS" pitchFamily="66" charset="0"/>
              </a:rPr>
              <a:t>- </a:t>
            </a:r>
            <a:r>
              <a:rPr lang="en-US" sz="2700" dirty="0" err="1">
                <a:effectLst>
                  <a:outerShdw blurRad="38100" dist="38100" dir="2700000" algn="tl">
                    <a:srgbClr val="463416"/>
                  </a:outerShdw>
                </a:effectLst>
                <a:latin typeface="Comic Sans MS" pitchFamily="66" charset="0"/>
              </a:rPr>
              <a:t>Kerugian</a:t>
            </a:r>
            <a:r>
              <a:rPr lang="en-US" sz="2700" dirty="0">
                <a:effectLst>
                  <a:outerShdw blurRad="38100" dist="38100" dir="2700000" algn="tl">
                    <a:srgbClr val="463416"/>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terlalu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lengket</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t>
            </a:r>
            <a:r>
              <a:rPr lang="en-US"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sdr</a:t>
            </a:r>
            <a:r>
              <a:rPr lang="en-US" sz="2700" dirty="0">
                <a:solidFill>
                  <a:srgbClr val="FFFF00"/>
                </a:solidFill>
                <a:effectLst>
                  <a:outerShdw blurRad="38100" dist="38100" dir="2700000" algn="tl">
                    <a:srgbClr val="FFFFFF"/>
                  </a:outerShdw>
                </a:effectLst>
                <a:latin typeface="Comic Sans MS" pitchFamily="66" charset="0"/>
              </a:rPr>
              <a:t>-an</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cenderung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jadi</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tengik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bau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kurang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enak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dpt. </a:t>
            </a:r>
            <a:r>
              <a:rPr lang="en-US" sz="2700" dirty="0" err="1">
                <a:solidFill>
                  <a:srgbClr val="FFFF00"/>
                </a:solidFill>
                <a:effectLst>
                  <a:outerShdw blurRad="38100" dist="38100" dir="2700000" algn="tl">
                    <a:srgbClr val="FFFFFF"/>
                  </a:outerShdw>
                </a:effectLst>
                <a:latin typeface="Comic Sans MS" pitchFamily="66" charset="0"/>
              </a:rPr>
              <a:t>menimbulkan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alergi</a:t>
            </a:r>
            <a:endParaRPr lang="en-US" sz="2700" i="1"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2371652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1000">
                                          <p:stCondLst>
                                            <p:cond delay="0"/>
                                          </p:stCondLst>
                                        </p:cTn>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descr="Green marble">
            <a:extLst>
              <a:ext uri="{FF2B5EF4-FFF2-40B4-BE49-F238E27FC236}">
                <a16:creationId xmlns:a16="http://schemas.microsoft.com/office/drawing/2014/main" id="{8E6E6320-555D-224A-BFD7-E10C4B8188AA}"/>
              </a:ext>
            </a:extLst>
          </p:cNvPr>
          <p:cNvSpPr>
            <a:spLocks noGrp="1" noChangeArrowheads="1"/>
          </p:cNvSpPr>
          <p:nvPr>
            <p:ph type="title"/>
          </p:nvPr>
        </p:nvSpPr>
        <p:spPr>
          <a:xfrm>
            <a:off x="0" y="457200"/>
            <a:ext cx="9144000" cy="6400800"/>
          </a:xfrm>
          <a:solidFill>
            <a:schemeClr val="accent2"/>
          </a:solidFill>
        </p:spPr>
        <p:txBody>
          <a:bodyPr>
            <a:normAutofit/>
          </a:bodyPr>
          <a:lstStyle/>
          <a:p>
            <a:pPr algn="l" eaLnBrk="1" fontAlgn="auto" hangingPunct="1">
              <a:spcAft>
                <a:spcPts val="0"/>
              </a:spcAft>
              <a:defRPr/>
            </a:pPr>
            <a:r>
              <a:rPr lang="en-US" sz="3200" dirty="0">
                <a:latin typeface="Comic Sans MS" pitchFamily="66" charset="0"/>
              </a:rPr>
              <a:t>E. </a:t>
            </a:r>
            <a:r>
              <a:rPr lang="en-US" sz="3200" dirty="0" err="1">
                <a:latin typeface="Comic Sans MS" pitchFamily="66" charset="0"/>
              </a:rPr>
              <a:t>Malam</a:t>
            </a:r>
            <a:r>
              <a:rPr lang="en-US" sz="3200" dirty="0">
                <a:latin typeface="Comic Sans MS" pitchFamily="66" charset="0"/>
              </a:rPr>
              <a:t> = </a:t>
            </a:r>
            <a:r>
              <a:rPr lang="en-US" sz="3200" dirty="0" err="1">
                <a:latin typeface="Comic Sans MS" pitchFamily="66" charset="0"/>
              </a:rPr>
              <a:t>lilin</a:t>
            </a:r>
            <a:r>
              <a:rPr lang="en-US" sz="3200" dirty="0">
                <a:latin typeface="Comic Sans MS" pitchFamily="66" charset="0"/>
              </a:rPr>
              <a:t> = wax</a:t>
            </a:r>
            <a:br>
              <a:rPr lang="en-US" sz="3200" dirty="0">
                <a:latin typeface="Comic Sans MS" pitchFamily="66" charset="0"/>
              </a:rPr>
            </a:br>
            <a:r>
              <a:rPr lang="en-US" sz="3200" dirty="0">
                <a:solidFill>
                  <a:schemeClr val="bg1"/>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putih</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alba) &amp;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id-ID" sz="3200" dirty="0">
                <a:solidFill>
                  <a:srgbClr val="FFFF66"/>
                </a:solidFill>
                <a:latin typeface="Comic Sans MS" pitchFamily="66" charset="0"/>
              </a:rPr>
              <a:t>     </a:t>
            </a:r>
            <a:br>
              <a:rPr lang="id-ID" sz="3200" dirty="0">
                <a:solidFill>
                  <a:srgbClr val="FFFF66"/>
                </a:solidFill>
                <a:latin typeface="Comic Sans MS" pitchFamily="66" charset="0"/>
              </a:rPr>
            </a:br>
            <a:r>
              <a:rPr lang="id-ID" sz="3200" dirty="0">
                <a:solidFill>
                  <a:srgbClr val="FFFF66"/>
                </a:solidFill>
                <a:latin typeface="Comic Sans MS" pitchFamily="66" charset="0"/>
              </a:rPr>
              <a:t>          </a:t>
            </a:r>
            <a:r>
              <a:rPr lang="en-US" sz="3200" dirty="0" err="1">
                <a:solidFill>
                  <a:srgbClr val="FFFF66"/>
                </a:solidFill>
                <a:latin typeface="Comic Sans MS" pitchFamily="66" charset="0"/>
              </a:rPr>
              <a:t>kuning</a:t>
            </a:r>
            <a:r>
              <a:rPr lang="id-ID" sz="3200" dirty="0">
                <a:solidFill>
                  <a:srgbClr val="FFFF66"/>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flava</a:t>
            </a:r>
            <a:r>
              <a:rPr lang="en-US" sz="3200" dirty="0">
                <a:solidFill>
                  <a:srgbClr val="FFFF66"/>
                </a:solidFill>
                <a:latin typeface="Comic Sans MS" pitchFamily="66" charset="0"/>
              </a:rPr>
              <a:t>)</a:t>
            </a:r>
            <a:br>
              <a:rPr lang="en-US" sz="3200" dirty="0">
                <a:solidFill>
                  <a:srgbClr val="FFFF66"/>
                </a:solidFill>
                <a:latin typeface="Comic Sans MS" pitchFamily="66" charset="0"/>
              </a:rPr>
            </a:br>
            <a:r>
              <a:rPr lang="en-US" sz="3200" dirty="0">
                <a:solidFill>
                  <a:srgbClr val="FFFF66"/>
                </a:solidFill>
                <a:latin typeface="Comic Sans MS" pitchFamily="66" charset="0"/>
              </a:rPr>
              <a:t>    - spermaceti = </a:t>
            </a:r>
            <a:r>
              <a:rPr lang="en-US" sz="3200" dirty="0" err="1">
                <a:solidFill>
                  <a:srgbClr val="FFFF66"/>
                </a:solidFill>
                <a:latin typeface="Comic Sans MS" pitchFamily="66" charset="0"/>
              </a:rPr>
              <a:t>cetaceum</a:t>
            </a:r>
            <a:br>
              <a:rPr lang="en-US" sz="3200" dirty="0">
                <a:solidFill>
                  <a:srgbClr val="FFFF66"/>
                </a:solidFill>
                <a:latin typeface="Comic Sans MS" pitchFamily="66" charset="0"/>
              </a:rPr>
            </a:br>
            <a:r>
              <a:rPr lang="en-US" sz="3200" dirty="0">
                <a:solidFill>
                  <a:srgbClr val="FFFF66"/>
                </a:solidFill>
                <a:latin typeface="Comic Sans MS" pitchFamily="66" charset="0"/>
              </a:rPr>
              <a:t>    -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carnauba = carnauba wax</a:t>
            </a:r>
            <a:br>
              <a:rPr lang="en-US" sz="3200" dirty="0">
                <a:solidFill>
                  <a:srgbClr val="FFFF66"/>
                </a:solidFill>
                <a:latin typeface="Comic Sans MS" pitchFamily="66" charset="0"/>
              </a:rPr>
            </a:br>
            <a:r>
              <a:rPr lang="en-US" sz="3200" dirty="0">
                <a:solidFill>
                  <a:schemeClr val="bg1"/>
                </a:solidFill>
                <a:latin typeface="Comic Sans MS" pitchFamily="66" charset="0"/>
              </a:rPr>
              <a:t>    </a:t>
            </a:r>
            <a:r>
              <a:rPr lang="en-US" sz="3200" dirty="0" err="1">
                <a:solidFill>
                  <a:srgbClr val="FFCCFF"/>
                </a:solidFill>
                <a:latin typeface="Comic Sans MS" pitchFamily="66" charset="0"/>
              </a:rPr>
              <a:t>Mengandung</a:t>
            </a:r>
            <a:r>
              <a:rPr lang="en-US" sz="3200" dirty="0">
                <a:solidFill>
                  <a:srgbClr val="FFCCFF"/>
                </a:solidFill>
                <a:latin typeface="Comic Sans MS" pitchFamily="66" charset="0"/>
              </a:rPr>
              <a:t> :</a:t>
            </a:r>
            <a:br>
              <a:rPr lang="en-US" sz="3200" dirty="0">
                <a:solidFill>
                  <a:srgbClr val="FFCCFF"/>
                </a:solidFill>
                <a:latin typeface="Comic Sans MS" pitchFamily="66" charset="0"/>
              </a:rPr>
            </a:br>
            <a:r>
              <a:rPr lang="en-US" sz="3200" dirty="0">
                <a:solidFill>
                  <a:schemeClr val="bg1"/>
                </a:solidFill>
                <a:latin typeface="Comic Sans MS" pitchFamily="66" charset="0"/>
              </a:rPr>
              <a:t>    </a:t>
            </a:r>
            <a:r>
              <a:rPr lang="en-US" sz="3200" dirty="0">
                <a:solidFill>
                  <a:srgbClr val="FFFFCC"/>
                </a:solidFill>
                <a:latin typeface="Comic Sans MS" pitchFamily="66" charset="0"/>
              </a:rPr>
              <a:t>- ester </a:t>
            </a:r>
            <a:r>
              <a:rPr lang="en-US" sz="3200" dirty="0" err="1">
                <a:solidFill>
                  <a:srgbClr val="FFFFCC"/>
                </a:solidFill>
                <a:latin typeface="Comic Sans MS" pitchFamily="66" charset="0"/>
              </a:rPr>
              <a:t>alkohol</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tinggi</a:t>
            </a:r>
            <a:r>
              <a:rPr lang="en-US" sz="3200" dirty="0">
                <a:solidFill>
                  <a:srgbClr val="FFFFCC"/>
                </a:solidFill>
                <a:latin typeface="Comic Sans MS" pitchFamily="66" charset="0"/>
              </a:rPr>
              <a:t> dg.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br>
              <a:rPr lang="id-ID" sz="3200" dirty="0">
                <a:solidFill>
                  <a:srgbClr val="FFFFCC"/>
                </a:solidFill>
                <a:latin typeface="Comic Sans MS" pitchFamily="66" charset="0"/>
              </a:rPr>
            </a:br>
            <a:r>
              <a:rPr lang="id-ID" sz="3200" dirty="0">
                <a:solidFill>
                  <a:srgbClr val="FFFFCC"/>
                </a:solidFill>
                <a:latin typeface="Comic Sans MS" pitchFamily="66" charset="0"/>
              </a:rPr>
              <a:t>          </a:t>
            </a:r>
            <a:r>
              <a:rPr lang="en-US" sz="3200" dirty="0" err="1">
                <a:solidFill>
                  <a:srgbClr val="FFFFCC"/>
                </a:solidFill>
                <a:latin typeface="Comic Sans MS" pitchFamily="66" charset="0"/>
              </a:rPr>
              <a:t>lemak</a:t>
            </a:r>
            <a:br>
              <a:rPr lang="en-US" sz="3200" dirty="0">
                <a:solidFill>
                  <a:srgbClr val="FFFFCC"/>
                </a:solidFill>
                <a:latin typeface="Comic Sans MS" pitchFamily="66" charset="0"/>
              </a:rPr>
            </a:br>
            <a:r>
              <a:rPr lang="en-US" sz="3200" dirty="0">
                <a:solidFill>
                  <a:srgbClr val="FFFFCC"/>
                </a:solidFill>
                <a:latin typeface="Comic Sans MS" pitchFamily="66" charset="0"/>
              </a:rPr>
              <a:t>    -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lemak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bebas</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dpt. </a:t>
            </a:r>
            <a:r>
              <a:rPr lang="en-US" sz="3200" dirty="0" err="1">
                <a:solidFill>
                  <a:srgbClr val="FFFFCC"/>
                </a:solidFill>
                <a:latin typeface="Comic Sans MS" pitchFamily="66" charset="0"/>
              </a:rPr>
              <a:t>bereaksi</a:t>
            </a:r>
            <a:r>
              <a:rPr lang="en-US" sz="3200" dirty="0">
                <a:solidFill>
                  <a:srgbClr val="FFFFCC"/>
                </a:solidFill>
                <a:latin typeface="Comic Sans MS" pitchFamily="66" charset="0"/>
              </a:rPr>
              <a:t> dg. </a:t>
            </a:r>
            <a:r>
              <a:rPr lang="id-ID" sz="3200" dirty="0">
                <a:solidFill>
                  <a:srgbClr val="FFFFCC"/>
                </a:solidFill>
                <a:latin typeface="Comic Sans MS" pitchFamily="66" charset="0"/>
              </a:rPr>
              <a:t> a</a:t>
            </a:r>
            <a:r>
              <a:rPr lang="en-US" sz="3200" dirty="0" err="1">
                <a:solidFill>
                  <a:srgbClr val="FFFFCC"/>
                </a:solidFill>
                <a:latin typeface="Comic Sans MS" pitchFamily="66" charset="0"/>
              </a:rPr>
              <a:t>lkali</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membtk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sabun</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emulgator</a:t>
            </a:r>
            <a:br>
              <a:rPr lang="en-US" sz="3200" dirty="0">
                <a:solidFill>
                  <a:schemeClr val="bg1"/>
                </a:solidFill>
                <a:latin typeface="Comic Sans MS" pitchFamily="66" charset="0"/>
              </a:rPr>
            </a:br>
            <a:br>
              <a:rPr lang="en-US" sz="3200" dirty="0">
                <a:solidFill>
                  <a:schemeClr val="bg1"/>
                </a:solidFill>
                <a:latin typeface="Comic Sans MS" pitchFamily="66" charset="0"/>
              </a:rPr>
            </a:br>
            <a:endParaRPr lang="en-US" sz="3200" dirty="0">
              <a:solidFill>
                <a:srgbClr val="FFFF00"/>
              </a:solidFill>
              <a:latin typeface="Comic Sans MS" pitchFamily="66" charset="0"/>
            </a:endParaRPr>
          </a:p>
        </p:txBody>
      </p:sp>
    </p:spTree>
    <p:extLst>
      <p:ext uri="{BB962C8B-B14F-4D97-AF65-F5344CB8AC3E}">
        <p14:creationId xmlns:p14="http://schemas.microsoft.com/office/powerpoint/2010/main" val="2378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descr="Purple mesh">
            <a:extLst>
              <a:ext uri="{FF2B5EF4-FFF2-40B4-BE49-F238E27FC236}">
                <a16:creationId xmlns:a16="http://schemas.microsoft.com/office/drawing/2014/main" id="{89894844-D4CA-7747-A87A-C5FF4AFDA6B7}"/>
              </a:ext>
            </a:extLst>
          </p:cNvPr>
          <p:cNvSpPr>
            <a:spLocks noGrp="1" noChangeArrowheads="1"/>
          </p:cNvSpPr>
          <p:nvPr>
            <p:ph type="title"/>
          </p:nvPr>
        </p:nvSpPr>
        <p:spPr>
          <a:xfrm>
            <a:off x="0" y="533400"/>
            <a:ext cx="9144000" cy="6324600"/>
          </a:xfrm>
          <a:solidFill>
            <a:schemeClr val="accent2"/>
          </a:solidFill>
        </p:spPr>
        <p:txBody>
          <a:bodyPr>
            <a:noAutofit/>
          </a:bodyPr>
          <a:lstStyle/>
          <a:p>
            <a:pPr algn="l" eaLnBrk="1" fontAlgn="auto" hangingPunct="1">
              <a:spcAft>
                <a:spcPts val="0"/>
              </a:spcAft>
              <a:defRPr/>
            </a:pPr>
            <a:r>
              <a:rPr lang="en-US" sz="2400" dirty="0">
                <a:solidFill>
                  <a:schemeClr val="accent2"/>
                </a:solidFill>
                <a:latin typeface="Comic Sans MS" pitchFamily="66" charset="0"/>
              </a:rPr>
              <a:t>- </a:t>
            </a:r>
            <a:r>
              <a:rPr lang="en-US" sz="2400" dirty="0">
                <a:latin typeface="Comic Sans MS" pitchFamily="66" charset="0"/>
              </a:rPr>
              <a:t>F. </a:t>
            </a:r>
            <a:r>
              <a:rPr lang="en-US" sz="2400" dirty="0" err="1">
                <a:latin typeface="Comic Sans MS" pitchFamily="66" charset="0"/>
              </a:rPr>
              <a:t>Setil</a:t>
            </a:r>
            <a:r>
              <a:rPr lang="en-US" sz="2400" dirty="0">
                <a:latin typeface="Comic Sans MS" pitchFamily="66" charset="0"/>
              </a:rPr>
              <a:t> </a:t>
            </a:r>
            <a:r>
              <a:rPr lang="en-US" sz="2400" dirty="0" err="1">
                <a:latin typeface="Comic Sans MS" pitchFamily="66" charset="0"/>
              </a:rPr>
              <a:t>alkohol</a:t>
            </a:r>
            <a:r>
              <a:rPr lang="en-US" sz="2400" dirty="0">
                <a:latin typeface="Comic Sans MS" pitchFamily="66" charset="0"/>
              </a:rPr>
              <a:t> = Alcohol </a:t>
            </a:r>
            <a:r>
              <a:rPr lang="en-US" sz="2400" dirty="0" err="1">
                <a:latin typeface="Comic Sans MS" pitchFamily="66" charset="0"/>
              </a:rPr>
              <a:t>cetylicus</a:t>
            </a:r>
            <a:br>
              <a:rPr lang="en-US" sz="2400" dirty="0">
                <a:solidFill>
                  <a:srgbClr val="660033"/>
                </a:solidFill>
                <a:latin typeface="Comic Sans MS" pitchFamily="66" charset="0"/>
              </a:rPr>
            </a:br>
            <a:r>
              <a:rPr lang="en-US" sz="2400" dirty="0">
                <a:solidFill>
                  <a:schemeClr val="bg1"/>
                </a:solidFill>
                <a:latin typeface="Comic Sans MS" pitchFamily="66" charset="0"/>
              </a:rPr>
              <a:t>    </a:t>
            </a:r>
            <a:r>
              <a:rPr lang="en-US" sz="2400" dirty="0" err="1">
                <a:solidFill>
                  <a:srgbClr val="FFFF00"/>
                </a:solidFill>
                <a:latin typeface="Comic Sans MS" pitchFamily="66" charset="0"/>
              </a:rPr>
              <a:t>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r>
              <a:rPr lang="en-US" sz="2400" dirty="0">
                <a:solidFill>
                  <a:srgbClr val="FFFF00"/>
                </a:solidFill>
                <a:latin typeface="Comic Sans MS" pitchFamily="66" charset="0"/>
              </a:rPr>
              <a:t> = Alcohol </a:t>
            </a:r>
            <a:r>
              <a:rPr lang="id-ID" sz="2400" dirty="0">
                <a:solidFill>
                  <a:srgbClr val="FFFF00"/>
                </a:solidFill>
                <a:latin typeface="Comic Sans MS" pitchFamily="66" charset="0"/>
              </a:rPr>
              <a:t> </a:t>
            </a:r>
            <a:r>
              <a:rPr lang="id-ID" sz="2400" dirty="0" err="1">
                <a:solidFill>
                  <a:srgbClr val="FFFF00"/>
                </a:solidFill>
                <a:latin typeface="Comic Sans MS" pitchFamily="66" charset="0"/>
              </a:rPr>
              <a:t>st</a:t>
            </a:r>
            <a:r>
              <a:rPr lang="en-US" sz="2400" dirty="0" err="1">
                <a:solidFill>
                  <a:srgbClr val="FFFF00"/>
                </a:solidFill>
                <a:latin typeface="Comic Sans MS" pitchFamily="66" charset="0"/>
              </a:rPr>
              <a:t>earylicus</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err="1">
                <a:solidFill>
                  <a:srgbClr val="FFFF00"/>
                </a:solidFill>
                <a:latin typeface="Comic Sans MS" pitchFamily="66" charset="0"/>
              </a:rPr>
              <a:t>Setil-stearil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br>
              <a:rPr lang="en-US" sz="2400" dirty="0">
                <a:solidFill>
                  <a:schemeClr val="accent2"/>
                </a:solidFill>
                <a:latin typeface="Comic Sans MS" pitchFamily="66" charset="0"/>
              </a:rPr>
            </a:br>
            <a:r>
              <a:rPr lang="en-US" sz="2400" dirty="0" err="1">
                <a:latin typeface="Comic Sans MS" pitchFamily="66" charset="0"/>
              </a:rPr>
              <a:t>Fungsi</a:t>
            </a:r>
            <a:r>
              <a:rPr lang="en-US" sz="2400" dirty="0">
                <a:latin typeface="Comic Sans MS" pitchFamily="66" charset="0"/>
              </a:rPr>
              <a:t> </a:t>
            </a:r>
            <a:r>
              <a:rPr lang="en-US" sz="2400" dirty="0">
                <a:solidFill>
                  <a:schemeClr val="accent2"/>
                </a:solidFill>
                <a:latin typeface="Comic Sans MS" pitchFamily="66" charset="0"/>
              </a:rPr>
              <a:t>:</a:t>
            </a:r>
            <a:br>
              <a:rPr lang="en-US" sz="2400" dirty="0">
                <a:solidFill>
                  <a:schemeClr val="accent2"/>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sebagai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a:t>
            </a:r>
            <a:r>
              <a:rPr lang="en-US" sz="2400" dirty="0" err="1">
                <a:solidFill>
                  <a:srgbClr val="FFCCFF"/>
                </a:solidFill>
                <a:latin typeface="Comic Sans MS" pitchFamily="66" charset="0"/>
              </a:rPr>
              <a:t>pelembut</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menstabilkan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t>
            </a:r>
            <a:r>
              <a:rPr lang="en-US" sz="2400" dirty="0">
                <a:solidFill>
                  <a:srgbClr val="FFCCFF"/>
                </a:solidFill>
                <a:latin typeface="Comic Sans MS" pitchFamily="66" charset="0"/>
                <a:sym typeface="Wingdings" pitchFamily="2" charset="2"/>
              </a:rPr>
              <a:t></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a/m</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pengeras</a:t>
            </a:r>
            <a:br>
              <a:rPr lang="en-US" sz="2400" dirty="0">
                <a:solidFill>
                  <a:srgbClr val="FFCCFF"/>
                </a:solidFill>
                <a:latin typeface="Comic Sans MS" pitchFamily="66" charset="0"/>
              </a:rPr>
            </a:br>
            <a:br>
              <a:rPr lang="en-US" sz="2400" dirty="0">
                <a:solidFill>
                  <a:srgbClr val="CC66FF"/>
                </a:solidFill>
                <a:latin typeface="Comic Sans MS" pitchFamily="66" charset="0"/>
              </a:rPr>
            </a:br>
            <a:r>
              <a:rPr lang="en-US" sz="2400" dirty="0">
                <a:solidFill>
                  <a:srgbClr val="FFFF00"/>
                </a:solidFill>
                <a:latin typeface="Comic Sans MS" pitchFamily="66" charset="0"/>
              </a:rPr>
              <a:t>G. </a:t>
            </a:r>
            <a:r>
              <a:rPr lang="en-US" sz="2400" dirty="0" err="1">
                <a:solidFill>
                  <a:srgbClr val="FFFF00"/>
                </a:solidFill>
                <a:latin typeface="Comic Sans MS" pitchFamily="66" charset="0"/>
              </a:rPr>
              <a:t>Minyak</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tumbuh-tumbuhan</a:t>
            </a:r>
            <a:br>
              <a:rPr lang="en-US" sz="2400" dirty="0">
                <a:solidFill>
                  <a:srgbClr val="FF0066"/>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menurunkan</a:t>
            </a:r>
            <a:r>
              <a:rPr lang="en-US" sz="2400" dirty="0">
                <a:solidFill>
                  <a:srgbClr val="FFCCFF"/>
                </a:solidFill>
                <a:latin typeface="Comic Sans MS" pitchFamily="66" charset="0"/>
              </a:rPr>
              <a:t> T.L. &amp; </a:t>
            </a:r>
            <a:r>
              <a:rPr lang="en-US" sz="2400" dirty="0" err="1">
                <a:solidFill>
                  <a:srgbClr val="FFCCFF"/>
                </a:solidFill>
                <a:latin typeface="Comic Sans MS" pitchFamily="66" charset="0"/>
              </a:rPr>
              <a:t>melunakkan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br>
              <a:rPr lang="en-US" sz="2400" dirty="0">
                <a:solidFill>
                  <a:srgbClr val="FFCCFF"/>
                </a:solidFill>
                <a:latin typeface="Comic Sans MS" pitchFamily="66" charset="0"/>
              </a:rPr>
            </a:br>
            <a:r>
              <a:rPr lang="en-US" sz="2400" dirty="0">
                <a:solidFill>
                  <a:srgbClr val="FFCCFF"/>
                </a:solidFill>
                <a:latin typeface="Comic Sans MS" pitchFamily="66" charset="0"/>
              </a:rPr>
              <a:t>  - me +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 &amp; </a:t>
            </a:r>
            <a:r>
              <a:rPr lang="en-US" sz="2400" dirty="0" err="1">
                <a:solidFill>
                  <a:srgbClr val="FFCCFF"/>
                </a:solidFill>
                <a:latin typeface="Comic Sans MS" pitchFamily="66" charset="0"/>
              </a:rPr>
              <a:t>mengurangi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pengeringan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dsr</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hidrokarbon</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Kerugian</a:t>
            </a:r>
            <a:r>
              <a:rPr lang="en-US" sz="2400" dirty="0">
                <a:solidFill>
                  <a:schemeClr val="accent2"/>
                </a:solidFill>
                <a:latin typeface="Comic Sans MS" pitchFamily="66" charset="0"/>
              </a:rPr>
              <a:t> :</a:t>
            </a:r>
            <a:br>
              <a:rPr lang="en-US" sz="2400" dirty="0">
                <a:solidFill>
                  <a:srgbClr val="CC66FF"/>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konsistensi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cair</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id-ID" sz="2400" dirty="0">
                <a:solidFill>
                  <a:srgbClr val="FFCCFF"/>
                </a:solidFill>
                <a:latin typeface="Comic Sans MS" pitchFamily="66" charset="0"/>
              </a:rPr>
              <a:t>  -</a:t>
            </a:r>
            <a:r>
              <a:rPr lang="en-US" sz="2400" dirty="0">
                <a:solidFill>
                  <a:srgbClr val="FFCCFF"/>
                </a:solidFill>
                <a:latin typeface="Comic Sans MS" pitchFamily="66" charset="0"/>
              </a:rPr>
              <a:t> </a:t>
            </a:r>
            <a:r>
              <a:rPr lang="id-ID" sz="2400" dirty="0">
                <a:solidFill>
                  <a:srgbClr val="FFCCFF"/>
                </a:solidFill>
                <a:latin typeface="Comic Sans MS" pitchFamily="66" charset="0"/>
              </a:rPr>
              <a:t> Mudah tengik</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en-US" sz="2400" dirty="0">
                <a:solidFill>
                  <a:srgbClr val="FFCCFF"/>
                </a:solidFill>
                <a:latin typeface="Comic Sans MS" pitchFamily="66" charset="0"/>
              </a:rPr>
              <a:t> </a:t>
            </a:r>
            <a:r>
              <a:rPr lang="en-US" sz="2400" dirty="0" err="1">
                <a:solidFill>
                  <a:srgbClr val="FFCCFF"/>
                </a:solidFill>
                <a:latin typeface="Comic Sans MS" pitchFamily="66" charset="0"/>
              </a:rPr>
              <a:t>diperbaiki</a:t>
            </a:r>
            <a:r>
              <a:rPr lang="en-US" sz="2400" dirty="0">
                <a:solidFill>
                  <a:srgbClr val="FFCCFF"/>
                </a:solidFill>
                <a:latin typeface="Comic Sans MS" pitchFamily="66" charset="0"/>
              </a:rPr>
              <a:t> dg. </a:t>
            </a:r>
            <a:r>
              <a:rPr lang="id-ID" sz="2400" dirty="0">
                <a:solidFill>
                  <a:srgbClr val="FFCCFF"/>
                </a:solidFill>
                <a:latin typeface="Comic Sans MS" pitchFamily="66" charset="0"/>
              </a:rPr>
              <a:t>hidrogen</a:t>
            </a:r>
            <a:r>
              <a:rPr lang="en-US" sz="2400" dirty="0" err="1">
                <a:solidFill>
                  <a:srgbClr val="FFCCFF"/>
                </a:solidFill>
                <a:latin typeface="Comic Sans MS" pitchFamily="66" charset="0"/>
              </a:rPr>
              <a:t>asi</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Arachidis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Cocos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Olivae</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Ricini</a:t>
            </a:r>
            <a:r>
              <a:rPr lang="en-US" sz="2400" dirty="0">
                <a:latin typeface="Comic Sans MS" pitchFamily="66" charset="0"/>
              </a:rPr>
              <a:t>,</a:t>
            </a:r>
            <a:r>
              <a:rPr lang="id-ID" sz="2400" dirty="0">
                <a:latin typeface="Comic Sans MS" pitchFamily="66" charset="0"/>
              </a:rPr>
              <a:t> </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Sesami</a:t>
            </a:r>
            <a:endParaRPr lang="en-US" sz="2400" dirty="0">
              <a:latin typeface="Comic Sans MS" pitchFamily="66" charset="0"/>
            </a:endParaRPr>
          </a:p>
        </p:txBody>
      </p:sp>
    </p:spTree>
    <p:extLst>
      <p:ext uri="{BB962C8B-B14F-4D97-AF65-F5344CB8AC3E}">
        <p14:creationId xmlns:p14="http://schemas.microsoft.com/office/powerpoint/2010/main" val="155556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ox(out)">
                                      <p:cBhvr>
                                        <p:cTn id="7" dur="500"/>
                                        <p:tgtEl>
                                          <p:spTgt spid="92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Blue tissue paper">
            <a:extLst>
              <a:ext uri="{FF2B5EF4-FFF2-40B4-BE49-F238E27FC236}">
                <a16:creationId xmlns:a16="http://schemas.microsoft.com/office/drawing/2014/main" id="{DFECCEAC-2BA7-D940-A063-9A2DD00B886B}"/>
              </a:ext>
            </a:extLst>
          </p:cNvPr>
          <p:cNvSpPr>
            <a:spLocks noGrp="1" noChangeArrowheads="1"/>
          </p:cNvSpPr>
          <p:nvPr>
            <p:ph type="title"/>
          </p:nvPr>
        </p:nvSpPr>
        <p:spPr>
          <a:xfrm>
            <a:off x="0" y="533400"/>
            <a:ext cx="9144000" cy="5715000"/>
          </a:xfrm>
          <a:blipFill dpi="0" rotWithShape="0">
            <a:blip r:embed="rId2" cstate="print"/>
            <a:srcRect/>
            <a:tile tx="0" ty="0" sx="100000" sy="100000" flip="none" algn="tl"/>
          </a:blipFill>
        </p:spPr>
        <p:txBody>
          <a:bodyPr>
            <a:noAutofit/>
          </a:bodyPr>
          <a:lstStyle/>
          <a:p>
            <a:pPr algn="l" eaLnBrk="1" fontAlgn="auto" hangingPunct="1">
              <a:spcAft>
                <a:spcPts val="0"/>
              </a:spcAft>
              <a:defRPr/>
            </a:pPr>
            <a:r>
              <a:rPr lang="en-US" sz="2400" dirty="0">
                <a:solidFill>
                  <a:srgbClr val="990000"/>
                </a:solidFill>
                <a:latin typeface="Comic Sans MS" pitchFamily="66" charset="0"/>
              </a:rPr>
              <a:t>Dasar </a:t>
            </a:r>
            <a:r>
              <a:rPr lang="en-US" sz="2400" dirty="0" err="1">
                <a:solidFill>
                  <a:srgbClr val="990000"/>
                </a:solidFill>
                <a:latin typeface="Comic Sans MS" pitchFamily="66" charset="0"/>
              </a:rPr>
              <a:t>Salep</a:t>
            </a:r>
            <a:r>
              <a:rPr lang="en-US" sz="2400" dirty="0">
                <a:solidFill>
                  <a:srgbClr val="990000"/>
                </a:solidFill>
                <a:latin typeface="Comic Sans MS" pitchFamily="66" charset="0"/>
              </a:rPr>
              <a:t> </a:t>
            </a:r>
            <a:r>
              <a:rPr lang="en-US" sz="2400" dirty="0" err="1">
                <a:solidFill>
                  <a:srgbClr val="990000"/>
                </a:solidFill>
                <a:latin typeface="Comic Sans MS" pitchFamily="66" charset="0"/>
              </a:rPr>
              <a:t>serap</a:t>
            </a:r>
            <a:br>
              <a:rPr lang="en-US" sz="2400" dirty="0">
                <a:solidFill>
                  <a:srgbClr val="00FF00"/>
                </a:solidFill>
                <a:latin typeface="Comic Sans MS" pitchFamily="66" charset="0"/>
              </a:rPr>
            </a:br>
            <a:r>
              <a:rPr lang="en-US" sz="2400" dirty="0">
                <a:solidFill>
                  <a:srgbClr val="CC66FF"/>
                </a:solidFill>
                <a:latin typeface="Comic Sans MS" pitchFamily="66" charset="0"/>
              </a:rPr>
              <a:t>  </a:t>
            </a:r>
            <a:r>
              <a:rPr lang="en-US" sz="2400" dirty="0">
                <a:latin typeface="Comic Sans MS" pitchFamily="66" charset="0"/>
              </a:rPr>
              <a:t>-</a:t>
            </a:r>
            <a:r>
              <a:rPr lang="en-US" sz="2400" dirty="0">
                <a:solidFill>
                  <a:schemeClr val="bg1"/>
                </a:solidFill>
                <a:latin typeface="Comic Sans MS" pitchFamily="66" charset="0"/>
              </a:rPr>
              <a:t> </a:t>
            </a:r>
            <a:r>
              <a:rPr lang="en-US" sz="2400" dirty="0" err="1">
                <a:latin typeface="Comic Sans MS" pitchFamily="66" charset="0"/>
              </a:rPr>
              <a:t>dasar</a:t>
            </a:r>
            <a:r>
              <a:rPr lang="en-US" sz="2400" dirty="0">
                <a:latin typeface="Comic Sans MS" pitchFamily="66" charset="0"/>
              </a:rPr>
              <a:t> </a:t>
            </a:r>
            <a:r>
              <a:rPr lang="en-US" sz="2400" dirty="0" err="1">
                <a:latin typeface="Comic Sans MS" pitchFamily="66" charset="0"/>
              </a:rPr>
              <a:t>salep</a:t>
            </a:r>
            <a:r>
              <a:rPr lang="en-US" sz="2400" dirty="0">
                <a:latin typeface="Comic Sans MS" pitchFamily="66" charset="0"/>
              </a:rPr>
              <a:t> </a:t>
            </a:r>
            <a:r>
              <a:rPr lang="en-US" sz="2400" dirty="0" err="1">
                <a:latin typeface="Comic Sans MS" pitchFamily="66" charset="0"/>
              </a:rPr>
              <a:t>hidrokarbon</a:t>
            </a:r>
            <a:r>
              <a:rPr lang="en-US" sz="2400" dirty="0">
                <a:latin typeface="Comic Sans MS" pitchFamily="66" charset="0"/>
              </a:rPr>
              <a:t> + </a:t>
            </a:r>
            <a:r>
              <a:rPr lang="en-US" sz="2400" dirty="0" err="1">
                <a:latin typeface="Comic Sans MS" pitchFamily="66" charset="0"/>
              </a:rPr>
              <a:t>emulgator</a:t>
            </a:r>
            <a:r>
              <a:rPr lang="en-US" sz="2400" dirty="0">
                <a:latin typeface="Comic Sans MS" pitchFamily="66" charset="0"/>
              </a:rPr>
              <a:t> a/m </a:t>
            </a:r>
            <a:r>
              <a:rPr lang="en-US" sz="2400" dirty="0">
                <a:latin typeface="Comic Sans MS" pitchFamily="66" charset="0"/>
                <a:sym typeface="Wingdings" pitchFamily="2" charset="2"/>
              </a:rPr>
              <a:t></a:t>
            </a:r>
            <a:r>
              <a:rPr lang="id-ID" sz="2400" dirty="0">
                <a:latin typeface="Comic Sans MS" pitchFamily="66" charset="0"/>
                <a:sym typeface="Wingdings" pitchFamily="2" charset="2"/>
              </a:rPr>
              <a:t> </a:t>
            </a:r>
            <a:r>
              <a:rPr lang="en-US" sz="2400" dirty="0">
                <a:latin typeface="Comic Sans MS" pitchFamily="66" charset="0"/>
              </a:rPr>
              <a:t>    </a:t>
            </a:r>
            <a:r>
              <a:rPr lang="en-US" sz="2400" dirty="0" err="1">
                <a:latin typeface="Comic Sans MS" pitchFamily="66" charset="0"/>
              </a:rPr>
              <a:t>dapat</a:t>
            </a:r>
            <a:r>
              <a:rPr lang="en-US" sz="2400" dirty="0">
                <a:latin typeface="Comic Sans MS" pitchFamily="66" charset="0"/>
              </a:rPr>
              <a:t>  </a:t>
            </a:r>
            <a:br>
              <a:rPr lang="en-US" sz="2400" dirty="0">
                <a:latin typeface="Comic Sans MS" pitchFamily="66" charset="0"/>
              </a:rPr>
            </a:br>
            <a:r>
              <a:rPr lang="en-US" sz="2400" dirty="0">
                <a:latin typeface="Comic Sans MS" pitchFamily="66" charset="0"/>
              </a:rPr>
              <a:t>     </a:t>
            </a:r>
            <a:r>
              <a:rPr lang="en-US" sz="2400" dirty="0" err="1">
                <a:latin typeface="Comic Sans MS" pitchFamily="66" charset="0"/>
              </a:rPr>
              <a:t>menyerap</a:t>
            </a:r>
            <a:r>
              <a:rPr lang="en-US" sz="2400" dirty="0">
                <a:latin typeface="Comic Sans MS" pitchFamily="66" charset="0"/>
              </a:rPr>
              <a:t> air</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a:solidFill>
                  <a:srgbClr val="800080"/>
                </a:solidFill>
                <a:latin typeface="Comic Sans MS" pitchFamily="66" charset="0"/>
              </a:rPr>
              <a:t>- Lemak </a:t>
            </a:r>
            <a:r>
              <a:rPr lang="en-US" sz="2400" dirty="0" err="1">
                <a:solidFill>
                  <a:srgbClr val="800080"/>
                </a:solidFill>
                <a:latin typeface="Comic Sans MS" pitchFamily="66" charset="0"/>
              </a:rPr>
              <a:t>bulu</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domba</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dan</a:t>
            </a:r>
            <a:r>
              <a:rPr lang="en-US" sz="2400" dirty="0">
                <a:solidFill>
                  <a:srgbClr val="800080"/>
                </a:solidFill>
                <a:latin typeface="Comic Sans MS" pitchFamily="66" charset="0"/>
              </a:rPr>
              <a:t> Lanolin</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Simplex  F.I. Ed. III &amp; Ned. Ph. V</a:t>
            </a:r>
            <a:br>
              <a:rPr lang="en-US" sz="2400" dirty="0">
                <a:solidFill>
                  <a:srgbClr val="800080"/>
                </a:solidFill>
                <a:latin typeface="Comic Sans MS" pitchFamily="66" charset="0"/>
              </a:rPr>
            </a:br>
            <a:r>
              <a:rPr lang="en-US" sz="2400" dirty="0">
                <a:solidFill>
                  <a:srgbClr val="800080"/>
                </a:solidFill>
                <a:latin typeface="Comic Sans MS" pitchFamily="66" charset="0"/>
              </a:rPr>
              <a:t>    Hydrophilic Petrolatum USP XXIV</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Vaselinum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Hydrophyllum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Formularium</a:t>
            </a:r>
            <a:r>
              <a:rPr lang="en-US" sz="2400" dirty="0">
                <a:solidFill>
                  <a:srgbClr val="800080"/>
                </a:solidFill>
                <a:latin typeface="Comic Sans MS" pitchFamily="66" charset="0"/>
              </a:rPr>
              <a:t> </a:t>
            </a:r>
            <a:r>
              <a:rPr lang="id-ID" sz="2400" dirty="0">
                <a:solidFill>
                  <a:srgbClr val="800080"/>
                </a:solidFill>
                <a:latin typeface="Comic Sans MS" pitchFamily="66" charset="0"/>
              </a:rPr>
              <a:t>   </a:t>
            </a:r>
            <a:br>
              <a:rPr lang="id-ID" sz="2400" dirty="0">
                <a:solidFill>
                  <a:srgbClr val="800080"/>
                </a:solidFill>
                <a:latin typeface="Comic Sans MS" pitchFamily="66" charset="0"/>
              </a:rPr>
            </a:br>
            <a:r>
              <a:rPr lang="id-ID" sz="2400" dirty="0">
                <a:solidFill>
                  <a:srgbClr val="800080"/>
                </a:solidFill>
                <a:latin typeface="Comic Sans MS" pitchFamily="66" charset="0"/>
              </a:rPr>
              <a:t>     </a:t>
            </a:r>
            <a:r>
              <a:rPr lang="en-US" sz="2400" dirty="0" err="1">
                <a:solidFill>
                  <a:srgbClr val="800080"/>
                </a:solidFill>
                <a:latin typeface="Comic Sans MS" pitchFamily="66" charset="0"/>
              </a:rPr>
              <a:t>Nas.II</a:t>
            </a:r>
            <a:br>
              <a:rPr lang="en-US" sz="2400" dirty="0">
                <a:solidFill>
                  <a:srgbClr val="800080"/>
                </a:solidFill>
                <a:latin typeface="Comic Sans MS" pitchFamily="66" charset="0"/>
              </a:rPr>
            </a:br>
            <a:r>
              <a:rPr lang="en-US" sz="2400" dirty="0">
                <a:solidFill>
                  <a:srgbClr val="800080"/>
                </a:solidFill>
                <a:latin typeface="Comic Sans MS" pitchFamily="66" charset="0"/>
              </a:rPr>
              <a:t>    Simple Ointment BP 1993</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Cetylicum</a:t>
            </a:r>
            <a:r>
              <a:rPr lang="en-US" sz="2400" dirty="0">
                <a:solidFill>
                  <a:srgbClr val="800080"/>
                </a:solidFill>
                <a:latin typeface="Comic Sans MS" pitchFamily="66" charset="0"/>
              </a:rPr>
              <a:t> C.M.N.</a:t>
            </a:r>
            <a:br>
              <a:rPr lang="en-US" sz="2400" dirty="0">
                <a:solidFill>
                  <a:srgbClr val="800080"/>
                </a:solidFill>
                <a:latin typeface="Comic Sans MS" pitchFamily="66" charset="0"/>
              </a:rPr>
            </a:br>
            <a:r>
              <a:rPr lang="en-US" sz="2400" dirty="0">
                <a:solidFill>
                  <a:srgbClr val="FF0066"/>
                </a:solidFill>
                <a:latin typeface="Comic Sans MS" pitchFamily="66" charset="0"/>
              </a:rPr>
              <a:t>    </a:t>
            </a:r>
            <a:r>
              <a:rPr lang="en-US" sz="2400" dirty="0" err="1">
                <a:solidFill>
                  <a:srgbClr val="CC0099"/>
                </a:solidFill>
                <a:latin typeface="Comic Sans MS" pitchFamily="66" charset="0"/>
              </a:rPr>
              <a:t>Dasar</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emulsi</a:t>
            </a:r>
            <a:r>
              <a:rPr lang="en-US" sz="2400" dirty="0">
                <a:solidFill>
                  <a:srgbClr val="CC0099"/>
                </a:solidFill>
                <a:latin typeface="Comic Sans MS" pitchFamily="66" charset="0"/>
              </a:rPr>
              <a:t> a/m :</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VI</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C.M.N.</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Sejuk</a:t>
            </a:r>
            <a:r>
              <a:rPr lang="en-US" sz="2400" dirty="0">
                <a:solidFill>
                  <a:srgbClr val="CC0099"/>
                </a:solidFill>
                <a:latin typeface="Comic Sans MS" pitchFamily="66" charset="0"/>
              </a:rPr>
              <a:t> Form. </a:t>
            </a:r>
            <a:r>
              <a:rPr lang="en-US" sz="2400" dirty="0" err="1">
                <a:solidFill>
                  <a:srgbClr val="CC0099"/>
                </a:solidFill>
                <a:latin typeface="Comic Sans MS" pitchFamily="66" charset="0"/>
              </a:rPr>
              <a:t>Nas</a:t>
            </a:r>
            <a:r>
              <a:rPr lang="en-US" sz="2400" dirty="0">
                <a:solidFill>
                  <a:srgbClr val="CC0099"/>
                </a:solidFill>
                <a:latin typeface="Comic Sans MS" pitchFamily="66" charset="0"/>
              </a:rPr>
              <a:t>. II</a:t>
            </a:r>
          </a:p>
        </p:txBody>
      </p:sp>
    </p:spTree>
    <p:extLst>
      <p:ext uri="{BB962C8B-B14F-4D97-AF65-F5344CB8AC3E}">
        <p14:creationId xmlns:p14="http://schemas.microsoft.com/office/powerpoint/2010/main" val="147734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arn(outVertical)">
                                      <p:cBhvr>
                                        <p:cTn id="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C2B64EE-F9C6-9C46-960A-74C66B97296F}"/>
              </a:ext>
            </a:extLst>
          </p:cNvPr>
          <p:cNvSpPr>
            <a:spLocks noGrp="1" noChangeArrowheads="1"/>
          </p:cNvSpPr>
          <p:nvPr>
            <p:ph type="title"/>
          </p:nvPr>
        </p:nvSpPr>
        <p:spPr>
          <a:xfrm>
            <a:off x="0" y="609600"/>
            <a:ext cx="9144000" cy="5791200"/>
          </a:xfrm>
          <a:no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463416"/>
                  </a:outerShdw>
                </a:effectLst>
                <a:latin typeface="Comic Sans MS" pitchFamily="66" charset="0"/>
              </a:rPr>
              <a:t>Dasar </a:t>
            </a:r>
            <a:r>
              <a:rPr lang="en-US" sz="3200" dirty="0" err="1">
                <a:effectLst>
                  <a:outerShdw blurRad="38100" dist="38100" dir="2700000" algn="tl">
                    <a:srgbClr val="463416"/>
                  </a:outerShdw>
                </a:effectLst>
                <a:latin typeface="Comic Sans MS" pitchFamily="66" charset="0"/>
              </a:rPr>
              <a:t>Salep</a:t>
            </a:r>
            <a:r>
              <a:rPr lang="en-US" sz="3200" dirty="0">
                <a:effectLst>
                  <a:outerShdw blurRad="38100" dist="38100" dir="2700000" algn="tl">
                    <a:srgbClr val="463416"/>
                  </a:outerShdw>
                </a:effectLst>
                <a:latin typeface="Comic Sans MS" pitchFamily="66" charset="0"/>
              </a:rPr>
              <a:t> </a:t>
            </a:r>
            <a:r>
              <a:rPr lang="en-US" sz="3200" dirty="0" err="1">
                <a:effectLst>
                  <a:outerShdw blurRad="38100" dist="38100" dir="2700000" algn="tl">
                    <a:srgbClr val="463416"/>
                  </a:outerShdw>
                </a:effectLst>
                <a:latin typeface="Comic Sans MS" pitchFamily="66" charset="0"/>
              </a:rPr>
              <a:t>Tercucikan</a:t>
            </a:r>
            <a:r>
              <a:rPr lang="en-US" sz="3200" dirty="0">
                <a:effectLst>
                  <a:outerShdw blurRad="38100" dist="38100" dir="2700000" algn="tl">
                    <a:srgbClr val="463416"/>
                  </a:outerShdw>
                </a:effectLst>
                <a:latin typeface="Comic Sans MS" pitchFamily="66" charset="0"/>
              </a:rPr>
              <a:t> dg. Air</a:t>
            </a:r>
            <a:br>
              <a:rPr lang="en-US" sz="3200" dirty="0">
                <a:effectLst>
                  <a:outerShdw blurRad="38100" dist="38100" dir="2700000" algn="tl">
                    <a:srgbClr val="463416"/>
                  </a:outerShdw>
                </a:effectLst>
                <a:latin typeface="Comic Sans MS" pitchFamily="66" charset="0"/>
              </a:rPr>
            </a:br>
            <a:br>
              <a:rPr lang="en-US" sz="3200" dirty="0">
                <a:effectLst>
                  <a:outerShdw blurRad="38100" dist="38100" dir="2700000" algn="tl">
                    <a:srgbClr val="463416"/>
                  </a:outerShdw>
                </a:effectLst>
                <a:latin typeface="Comic Sans MS" pitchFamily="66" charset="0"/>
              </a:rPr>
            </a:br>
            <a:r>
              <a:rPr lang="en-US" sz="3200" dirty="0">
                <a:effectLst>
                  <a:outerShdw blurRad="38100" dist="38100" dir="2700000" algn="tl">
                    <a:srgbClr val="FFFFFF"/>
                  </a:outerShdw>
                </a:effectLst>
                <a:latin typeface="Comic Sans MS" pitchFamily="66" charset="0"/>
              </a:rPr>
              <a:t>    - </a:t>
            </a:r>
            <a:r>
              <a:rPr lang="en-US" sz="3200" dirty="0" err="1">
                <a:effectLst>
                  <a:outerShdw blurRad="38100" dist="38100" dir="2700000" algn="tl">
                    <a:srgbClr val="FFFFFF"/>
                  </a:outerShdw>
                </a:effectLst>
                <a:latin typeface="Comic Sans MS" pitchFamily="66" charset="0"/>
              </a:rPr>
              <a:t>emulsi</a:t>
            </a:r>
            <a:r>
              <a:rPr lang="en-US" sz="3200" dirty="0">
                <a:effectLst>
                  <a:outerShdw blurRad="38100" dist="38100" dir="2700000" algn="tl">
                    <a:srgbClr val="FFFFFF"/>
                  </a:outerShdw>
                </a:effectLst>
                <a:latin typeface="Comic Sans MS" pitchFamily="66" charset="0"/>
              </a:rPr>
              <a:t> m/a</a:t>
            </a:r>
            <a:br>
              <a:rPr lang="en-US" sz="3200" dirty="0">
                <a:effectLst>
                  <a:outerShdw blurRad="38100" dist="38100" dir="2700000" algn="tl">
                    <a:srgbClr val="FFFFFF"/>
                  </a:outerShdw>
                </a:effectLst>
                <a:latin typeface="Comic Sans MS" pitchFamily="66" charset="0"/>
              </a:rPr>
            </a:br>
            <a:r>
              <a:rPr lang="en-US" sz="3200" dirty="0" err="1">
                <a:effectLst>
                  <a:outerShdw blurRad="38100" dist="38100" dir="2700000" algn="tl">
                    <a:srgbClr val="FFFFFF"/>
                  </a:outerShdw>
                </a:effectLst>
                <a:latin typeface="Comic Sans MS" pitchFamily="66" charset="0"/>
              </a:rPr>
              <a:t>Keuntungan</a:t>
            </a:r>
            <a:r>
              <a:rPr lang="en-US" sz="3200" dirty="0">
                <a:effectLst>
                  <a:outerShdw blurRad="38100" dist="38100" dir="2700000" algn="tl">
                    <a:srgbClr val="FFFFFF"/>
                  </a:outerShdw>
                </a:effectLst>
                <a:latin typeface="Comic Sans MS" pitchFamily="66" charset="0"/>
              </a:rPr>
              <a:t> :</a:t>
            </a:r>
            <a:br>
              <a:rPr lang="en-US" sz="3200" dirty="0">
                <a:effectLst>
                  <a:outerShdw blurRad="38100" dist="38100" dir="2700000" algn="tl">
                    <a:srgbClr val="FFFFFF"/>
                  </a:outerShdw>
                </a:effectLst>
                <a:latin typeface="Comic Sans MS" pitchFamily="66" charset="0"/>
              </a:rPr>
            </a:br>
            <a:r>
              <a:rPr lang="en-US" sz="32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efek</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obat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yg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lebih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cepat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rasa </a:t>
            </a:r>
            <a:r>
              <a:rPr lang="en-US" sz="2700" dirty="0" err="1">
                <a:effectLst>
                  <a:outerShdw blurRad="38100" dist="38100" dir="2700000" algn="tl">
                    <a:srgbClr val="FFFFFF"/>
                  </a:outerShdw>
                </a:effectLst>
                <a:latin typeface="Comic Sans MS" pitchFamily="66" charset="0"/>
              </a:rPr>
              <a:t>dingin</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pemakaian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enak</a:t>
            </a:r>
            <a:r>
              <a:rPr lang="en-US" sz="27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sym typeface="Wingdings" pitchFamily="2" charset="2"/>
              </a:rPr>
              <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selaput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tipis</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pada</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kulit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dicuci</a:t>
            </a:r>
            <a:r>
              <a:rPr lang="en-US" sz="2700" dirty="0">
                <a:effectLst>
                  <a:outerShdw blurRad="38100" dist="38100" dir="2700000" algn="tl">
                    <a:srgbClr val="FFFFFF"/>
                  </a:outerShdw>
                </a:effectLst>
                <a:latin typeface="Comic Sans MS" pitchFamily="66" charset="0"/>
              </a:rPr>
              <a:t> dg. air </a:t>
            </a:r>
            <a:r>
              <a:rPr lang="en-US" sz="2700" dirty="0" err="1">
                <a:effectLst>
                  <a:outerShdw blurRad="38100" dist="38100" dir="2700000" algn="tl">
                    <a:srgbClr val="FFFFFF"/>
                  </a:outerShdw>
                </a:effectLst>
                <a:latin typeface="Comic Sans MS" pitchFamily="66" charset="0"/>
              </a:rPr>
              <a:t>atau</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dilap</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basah</a:t>
            </a:r>
            <a:br>
              <a:rPr lang="en-US" sz="2700" dirty="0">
                <a:effectLst>
                  <a:outerShdw blurRad="38100" dist="38100" dir="2700000" algn="tl">
                    <a:srgbClr val="FFFFFF"/>
                  </a:outerShdw>
                </a:effectLst>
                <a:latin typeface="Comic Sans MS" pitchFamily="66" charset="0"/>
              </a:rPr>
            </a:br>
            <a:r>
              <a:rPr lang="en-US" sz="2700" dirty="0" err="1">
                <a:effectLst>
                  <a:outerShdw blurRad="38100" dist="38100" dir="2700000" algn="tl">
                    <a:srgbClr val="FFFFFF"/>
                  </a:outerShdw>
                </a:effectLst>
                <a:latin typeface="Comic Sans MS" pitchFamily="66" charset="0"/>
              </a:rPr>
              <a:t>Kerugian</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mengering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menjadi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keras</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terkontaminasi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mikroba</a:t>
            </a:r>
            <a:r>
              <a:rPr lang="en-US" sz="2700" dirty="0">
                <a:effectLst>
                  <a:outerShdw blurRad="38100" dist="38100" dir="2700000" algn="tl">
                    <a:srgbClr val="FFFFFF"/>
                  </a:outerShdw>
                </a:effectLst>
                <a:latin typeface="Comic Sans MS" pitchFamily="66" charset="0"/>
              </a:rPr>
              <a:t> ---&gt; </a:t>
            </a:r>
            <a:r>
              <a:rPr lang="en-US" sz="2700" dirty="0" err="1">
                <a:effectLst>
                  <a:outerShdw blurRad="38100" dist="38100" dir="2700000" algn="tl">
                    <a:srgbClr val="FFFFFF"/>
                  </a:outerShdw>
                </a:effectLst>
                <a:latin typeface="Comic Sans MS" pitchFamily="66" charset="0"/>
              </a:rPr>
              <a:t>perlu</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pengawet</a:t>
            </a:r>
            <a:br>
              <a:rPr lang="en-US" sz="2700" dirty="0">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endParaRPr lang="en-US" sz="2700"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314104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arn(outVertical)">
                                      <p:cBhvr>
                                        <p:cTn id="7"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Bouquet">
            <a:extLst>
              <a:ext uri="{FF2B5EF4-FFF2-40B4-BE49-F238E27FC236}">
                <a16:creationId xmlns:a16="http://schemas.microsoft.com/office/drawing/2014/main" id="{3344BDB0-14C1-E741-B474-9FF18DDD3755}"/>
              </a:ext>
            </a:extLst>
          </p:cNvPr>
          <p:cNvSpPr>
            <a:spLocks noGrp="1" noChangeArrowheads="1"/>
          </p:cNvSpPr>
          <p:nvPr>
            <p:ph type="title"/>
          </p:nvPr>
        </p:nvSpPr>
        <p:spPr>
          <a:xfrm>
            <a:off x="20595" y="685800"/>
            <a:ext cx="9144000" cy="5486400"/>
          </a:xfrm>
          <a:blipFill dpi="0" rotWithShape="0">
            <a:blip r:embed="rId3" cstate="print"/>
            <a:srcRect/>
            <a:tile tx="0" ty="0" sx="100000" sy="100000" flip="none" algn="tl"/>
          </a:blipFill>
        </p:spPr>
        <p:txBody>
          <a:bodyPr/>
          <a:lstStyle/>
          <a:p>
            <a:pPr eaLnBrk="1" fontAlgn="auto" hangingPunct="1">
              <a:spcAft>
                <a:spcPts val="0"/>
              </a:spcAft>
              <a:defRPr/>
            </a:pPr>
            <a:r>
              <a:rPr lang="en-US" sz="2400" dirty="0">
                <a:solidFill>
                  <a:srgbClr val="660033"/>
                </a:solidFill>
                <a:latin typeface="Comic Sans MS" pitchFamily="66" charset="0"/>
              </a:rPr>
              <a:t>A.  Hydrophilic Ointment USP XXIII</a:t>
            </a:r>
            <a:br>
              <a:rPr lang="en-US" sz="2400" dirty="0">
                <a:solidFill>
                  <a:srgbClr val="660033"/>
                </a:solidFill>
                <a:latin typeface="Comic Sans MS" pitchFamily="66" charset="0"/>
              </a:rPr>
            </a:br>
            <a:r>
              <a:rPr lang="en-US" sz="2400" dirty="0">
                <a:latin typeface="Comic Sans MS" pitchFamily="66" charset="0"/>
              </a:rPr>
              <a:t>    </a:t>
            </a:r>
            <a:r>
              <a:rPr lang="en-US" sz="2400" dirty="0">
                <a:solidFill>
                  <a:srgbClr val="003399"/>
                </a:solidFill>
                <a:latin typeface="Comic Sans MS" pitchFamily="66" charset="0"/>
              </a:rPr>
              <a:t>R/ Methyl paraben               0,25 g (1)</a:t>
            </a:r>
            <a:br>
              <a:rPr lang="en-US" sz="2400" dirty="0">
                <a:solidFill>
                  <a:srgbClr val="003399"/>
                </a:solidFill>
                <a:latin typeface="Comic Sans MS" pitchFamily="66" charset="0"/>
              </a:rPr>
            </a:br>
            <a:r>
              <a:rPr lang="en-US" sz="2400" dirty="0">
                <a:solidFill>
                  <a:srgbClr val="003399"/>
                </a:solidFill>
                <a:latin typeface="Comic Sans MS" pitchFamily="66" charset="0"/>
              </a:rPr>
              <a:t>         Propyl paraben                0,15 g  (2)  </a:t>
            </a:r>
            <a:br>
              <a:rPr lang="en-US" sz="2400" dirty="0">
                <a:solidFill>
                  <a:srgbClr val="003399"/>
                </a:solidFill>
                <a:latin typeface="Comic Sans MS" pitchFamily="66" charset="0"/>
              </a:rPr>
            </a:br>
            <a:r>
              <a:rPr lang="en-US" sz="2400" dirty="0">
                <a:solidFill>
                  <a:srgbClr val="003399"/>
                </a:solidFill>
                <a:latin typeface="Comic Sans MS" pitchFamily="66" charset="0"/>
              </a:rPr>
              <a:t>         Sodium lauryl sulfate     10     g  (3)</a:t>
            </a:r>
            <a:br>
              <a:rPr lang="en-US" sz="2400" dirty="0">
                <a:solidFill>
                  <a:srgbClr val="003399"/>
                </a:solidFill>
                <a:latin typeface="Comic Sans MS" pitchFamily="66" charset="0"/>
              </a:rPr>
            </a:br>
            <a:r>
              <a:rPr lang="en-US" sz="2400" dirty="0">
                <a:solidFill>
                  <a:srgbClr val="003399"/>
                </a:solidFill>
                <a:latin typeface="Comic Sans MS" pitchFamily="66" charset="0"/>
              </a:rPr>
              <a:t>         Propylene glycol            120    g  (4)</a:t>
            </a:r>
            <a:br>
              <a:rPr lang="en-US" sz="2400" dirty="0">
                <a:solidFill>
                  <a:srgbClr val="003399"/>
                </a:solidFill>
                <a:latin typeface="Comic Sans MS" pitchFamily="66" charset="0"/>
              </a:rPr>
            </a:br>
            <a:r>
              <a:rPr lang="en-US" sz="2400" dirty="0">
                <a:solidFill>
                  <a:srgbClr val="003399"/>
                </a:solidFill>
                <a:latin typeface="Comic Sans MS" pitchFamily="66" charset="0"/>
              </a:rPr>
              <a:t>         </a:t>
            </a:r>
            <a:r>
              <a:rPr lang="en-US" sz="2400" dirty="0" err="1">
                <a:solidFill>
                  <a:srgbClr val="003399"/>
                </a:solidFill>
                <a:latin typeface="Comic Sans MS" pitchFamily="66" charset="0"/>
              </a:rPr>
              <a:t>Stearyl</a:t>
            </a:r>
            <a:r>
              <a:rPr lang="en-US" sz="2400" dirty="0">
                <a:solidFill>
                  <a:srgbClr val="003399"/>
                </a:solidFill>
                <a:latin typeface="Comic Sans MS" pitchFamily="66" charset="0"/>
              </a:rPr>
              <a:t> alcohol             250    g  (5)</a:t>
            </a:r>
            <a:br>
              <a:rPr lang="en-US" sz="2400" dirty="0">
                <a:solidFill>
                  <a:srgbClr val="003399"/>
                </a:solidFill>
                <a:latin typeface="Comic Sans MS" pitchFamily="66" charset="0"/>
              </a:rPr>
            </a:br>
            <a:r>
              <a:rPr lang="en-US" sz="2400" dirty="0">
                <a:solidFill>
                  <a:srgbClr val="003399"/>
                </a:solidFill>
                <a:latin typeface="Comic Sans MS" pitchFamily="66" charset="0"/>
              </a:rPr>
              <a:t>         White petrolatum         250    g  (6)</a:t>
            </a:r>
            <a:br>
              <a:rPr lang="en-US" sz="2400" dirty="0">
                <a:solidFill>
                  <a:srgbClr val="003399"/>
                </a:solidFill>
                <a:latin typeface="Comic Sans MS" pitchFamily="66" charset="0"/>
              </a:rPr>
            </a:br>
            <a:r>
              <a:rPr lang="en-US" sz="2400" dirty="0">
                <a:solidFill>
                  <a:srgbClr val="003399"/>
                </a:solidFill>
                <a:latin typeface="Comic Sans MS" pitchFamily="66" charset="0"/>
              </a:rPr>
              <a:t>         Purified water              370    g  (7) </a:t>
            </a:r>
            <a:br>
              <a:rPr lang="en-US" sz="2400" dirty="0">
                <a:solidFill>
                  <a:srgbClr val="003399"/>
                </a:solidFill>
                <a:latin typeface="Comic Sans MS" pitchFamily="66" charset="0"/>
              </a:rPr>
            </a:br>
            <a:r>
              <a:rPr lang="en-US" sz="2400" dirty="0">
                <a:solidFill>
                  <a:srgbClr val="003399"/>
                </a:solidFill>
                <a:latin typeface="Comic Sans MS" pitchFamily="66" charset="0"/>
              </a:rPr>
              <a:t>         To make about             1000   g</a:t>
            </a:r>
            <a:br>
              <a:rPr lang="en-US" sz="2400" dirty="0">
                <a:solidFill>
                  <a:srgbClr val="003399"/>
                </a:solidFill>
                <a:latin typeface="Comic Sans MS" pitchFamily="66" charset="0"/>
              </a:rPr>
            </a:br>
            <a:br>
              <a:rPr lang="en-US" sz="2400" dirty="0">
                <a:solidFill>
                  <a:srgbClr val="000066"/>
                </a:solidFill>
                <a:latin typeface="Comic Sans MS" pitchFamily="66" charset="0"/>
              </a:rPr>
            </a:br>
            <a:endParaRPr lang="en-US" sz="2400" dirty="0">
              <a:solidFill>
                <a:srgbClr val="800080"/>
              </a:solidFill>
              <a:latin typeface="Comic Sans MS" pitchFamily="66" charset="0"/>
            </a:endParaRPr>
          </a:p>
        </p:txBody>
      </p:sp>
    </p:spTree>
    <p:extLst>
      <p:ext uri="{BB962C8B-B14F-4D97-AF65-F5344CB8AC3E}">
        <p14:creationId xmlns:p14="http://schemas.microsoft.com/office/powerpoint/2010/main" val="238105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75" fill="hold"/>
                                        <p:tgtEl>
                                          <p:spTgt spid="1331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33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Purple mesh">
            <a:extLst>
              <a:ext uri="{FF2B5EF4-FFF2-40B4-BE49-F238E27FC236}">
                <a16:creationId xmlns:a16="http://schemas.microsoft.com/office/drawing/2014/main" id="{CC2AA5F8-CEEB-3943-858B-D5F26FF5EC58}"/>
              </a:ext>
            </a:extLst>
          </p:cNvPr>
          <p:cNvSpPr>
            <a:spLocks noGrp="1" noChangeArrowheads="1"/>
          </p:cNvSpPr>
          <p:nvPr>
            <p:ph type="title"/>
          </p:nvPr>
        </p:nvSpPr>
        <p:spPr>
          <a:xfrm>
            <a:off x="0" y="533400"/>
            <a:ext cx="9144000" cy="5715000"/>
          </a:xfrm>
          <a:solidFill>
            <a:schemeClr val="accent5">
              <a:lumMod val="50000"/>
            </a:schemeClr>
          </a:solidFill>
        </p:spPr>
        <p:txBody>
          <a:bodyPr/>
          <a:lstStyle/>
          <a:p>
            <a:pPr eaLnBrk="1" fontAlgn="auto" hangingPunct="1">
              <a:spcAft>
                <a:spcPts val="0"/>
              </a:spcAft>
              <a:defRPr/>
            </a:pPr>
            <a:r>
              <a:rPr lang="en-US" sz="2800" dirty="0">
                <a:solidFill>
                  <a:srgbClr val="FFFF00"/>
                </a:solidFill>
                <a:latin typeface="Comic Sans MS" pitchFamily="66" charset="0"/>
              </a:rPr>
              <a:t>B. Vanishing cream</a:t>
            </a:r>
            <a:br>
              <a:rPr lang="en-US" sz="2800" dirty="0">
                <a:solidFill>
                  <a:srgbClr val="CC66FF"/>
                </a:solidFill>
                <a:latin typeface="Comic Sans MS" pitchFamily="66" charset="0"/>
              </a:rPr>
            </a:br>
            <a:r>
              <a:rPr lang="en-US" sz="2800" dirty="0">
                <a:solidFill>
                  <a:srgbClr val="CC66FF"/>
                </a:solidFill>
                <a:latin typeface="Comic Sans MS" pitchFamily="66" charset="0"/>
              </a:rPr>
              <a:t>    </a:t>
            </a:r>
            <a:r>
              <a:rPr lang="en-US" sz="2800" dirty="0">
                <a:solidFill>
                  <a:srgbClr val="FFCCFF"/>
                </a:solidFill>
                <a:latin typeface="Comic Sans MS" pitchFamily="66" charset="0"/>
              </a:rPr>
              <a:t>R/ </a:t>
            </a:r>
            <a:r>
              <a:rPr lang="en-US" sz="2800" dirty="0" err="1">
                <a:solidFill>
                  <a:srgbClr val="FFCCFF"/>
                </a:solidFill>
                <a:latin typeface="Comic Sans MS" pitchFamily="66" charset="0"/>
              </a:rPr>
              <a:t>Asam</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stearat</a:t>
            </a:r>
            <a:r>
              <a:rPr lang="en-US" sz="2800" dirty="0">
                <a:solidFill>
                  <a:srgbClr val="FFCCFF"/>
                </a:solidFill>
                <a:latin typeface="Comic Sans MS" pitchFamily="66" charset="0"/>
              </a:rPr>
              <a:t>      15    (1)</a:t>
            </a:r>
            <a:br>
              <a:rPr lang="en-US" sz="2800" dirty="0">
                <a:solidFill>
                  <a:srgbClr val="FFCCFF"/>
                </a:solidFill>
                <a:latin typeface="Comic Sans MS" pitchFamily="66" charset="0"/>
              </a:rPr>
            </a:br>
            <a:r>
              <a:rPr lang="en-US" sz="2800" dirty="0">
                <a:solidFill>
                  <a:srgbClr val="FFCCFF"/>
                </a:solidFill>
                <a:latin typeface="Comic Sans MS" pitchFamily="66" charset="0"/>
              </a:rPr>
              <a:t>         Malam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2    (2)</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Vaselin</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8    (3)</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Trietanolamin</a:t>
            </a:r>
            <a:r>
              <a:rPr lang="en-US" sz="2800" dirty="0">
                <a:solidFill>
                  <a:srgbClr val="FFCCFF"/>
                </a:solidFill>
                <a:latin typeface="Comic Sans MS" pitchFamily="66" charset="0"/>
              </a:rPr>
              <a:t>       1,5 (4) </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Propilenglikol</a:t>
            </a:r>
            <a:r>
              <a:rPr lang="en-US" sz="2800" dirty="0">
                <a:solidFill>
                  <a:srgbClr val="FFCCFF"/>
                </a:solidFill>
                <a:latin typeface="Comic Sans MS" pitchFamily="66" charset="0"/>
              </a:rPr>
              <a:t>        8    (5)</a:t>
            </a:r>
            <a:br>
              <a:rPr lang="en-US" sz="2800" dirty="0">
                <a:solidFill>
                  <a:srgbClr val="FFCCFF"/>
                </a:solidFill>
                <a:latin typeface="Comic Sans MS" pitchFamily="66" charset="0"/>
              </a:rPr>
            </a:br>
            <a:r>
              <a:rPr lang="en-US" sz="2800" dirty="0">
                <a:solidFill>
                  <a:srgbClr val="FFCCFF"/>
                </a:solidFill>
                <a:latin typeface="Comic Sans MS" pitchFamily="66" charset="0"/>
              </a:rPr>
              <a:t>         Air </a:t>
            </a:r>
            <a:r>
              <a:rPr lang="en-US" sz="2800" dirty="0" err="1">
                <a:solidFill>
                  <a:srgbClr val="FFCCFF"/>
                </a:solidFill>
                <a:latin typeface="Comic Sans MS" pitchFamily="66" charset="0"/>
              </a:rPr>
              <a:t>suling</a:t>
            </a:r>
            <a:r>
              <a:rPr lang="en-US" sz="2800" dirty="0">
                <a:solidFill>
                  <a:srgbClr val="FFCCFF"/>
                </a:solidFill>
                <a:latin typeface="Comic Sans MS" pitchFamily="66" charset="0"/>
              </a:rPr>
              <a:t>            68,5 (6)</a:t>
            </a:r>
            <a:br>
              <a:rPr lang="en-US" sz="2800" dirty="0">
                <a:solidFill>
                  <a:srgbClr val="FFCCFF"/>
                </a:solidFill>
                <a:latin typeface="Comic Sans MS" pitchFamily="66" charset="0"/>
              </a:rPr>
            </a:br>
            <a:endParaRPr lang="en-US" sz="2800" dirty="0">
              <a:latin typeface="Comic Sans MS" pitchFamily="66" charset="0"/>
            </a:endParaRPr>
          </a:p>
        </p:txBody>
      </p:sp>
    </p:spTree>
    <p:extLst>
      <p:ext uri="{BB962C8B-B14F-4D97-AF65-F5344CB8AC3E}">
        <p14:creationId xmlns:p14="http://schemas.microsoft.com/office/powerpoint/2010/main" val="50270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sediaan</a:t>
            </a:r>
            <a:r>
              <a:rPr lang="en-ID" altLang="en-US" dirty="0"/>
              <a:t> </a:t>
            </a:r>
            <a:r>
              <a:rPr lang="en-ID" altLang="en-US" dirty="0" err="1"/>
              <a:t>salep</a:t>
            </a:r>
            <a:r>
              <a:rPr lang="en-ID" altLang="en-US" dirty="0"/>
              <a:t> </a:t>
            </a:r>
            <a:r>
              <a:rPr lang="en-ID" altLang="en-US" dirty="0" err="1"/>
              <a:t>dan</a:t>
            </a:r>
            <a:r>
              <a:rPr lang="en-ID" altLang="en-US" dirty="0"/>
              <a:t> </a:t>
            </a:r>
            <a:r>
              <a:rPr lang="en-ID" altLang="en-US" dirty="0" err="1"/>
              <a:t>membuat</a:t>
            </a:r>
            <a:r>
              <a:rPr lang="en-ID" altLang="en-US" dirty="0"/>
              <a:t> formula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apa</a:t>
            </a:r>
            <a:r>
              <a:rPr lang="en-ID" altLang="en-US" dirty="0"/>
              <a:t> yang </a:t>
            </a:r>
            <a:r>
              <a:rPr lang="en-ID" altLang="en-US" dirty="0" err="1"/>
              <a:t>termasuk</a:t>
            </a:r>
            <a:r>
              <a:rPr lang="en-ID" altLang="en-US" dirty="0"/>
              <a:t> </a:t>
            </a:r>
            <a:r>
              <a:rPr lang="en-ID" altLang="en-US" dirty="0" err="1"/>
              <a:t>didalam</a:t>
            </a:r>
            <a:r>
              <a:rPr lang="en-ID" altLang="en-US" dirty="0"/>
              <a:t> basis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4 </a:t>
            </a:r>
            <a:r>
              <a:rPr lang="en-ID" altLang="en-US" dirty="0" err="1"/>
              <a:t>peraturan</a:t>
            </a:r>
            <a:r>
              <a:rPr lang="en-ID" altLang="en-US" dirty="0"/>
              <a:t> </a:t>
            </a:r>
            <a:r>
              <a:rPr lang="en-ID" altLang="en-US" dirty="0" err="1"/>
              <a:t>dasar</a:t>
            </a:r>
            <a:r>
              <a:rPr lang="en-ID" altLang="en-US" dirty="0"/>
              <a:t> </a:t>
            </a:r>
            <a:r>
              <a:rPr lang="en-ID" altLang="en-US" dirty="0" err="1"/>
              <a:t>salep</a:t>
            </a:r>
            <a:endParaRPr lang="en-ID" altLang="en-US"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62176E5-FAEF-D247-8EF7-E4F8D7CE072A}"/>
              </a:ext>
            </a:extLst>
          </p:cNvPr>
          <p:cNvSpPr>
            <a:spLocks noGrp="1" noChangeArrowheads="1"/>
          </p:cNvSpPr>
          <p:nvPr>
            <p:ph type="title"/>
          </p:nvPr>
        </p:nvSpPr>
        <p:spPr>
          <a:xfrm>
            <a:off x="0" y="533400"/>
            <a:ext cx="9144000" cy="6324600"/>
          </a:xfrm>
          <a:gradFill rotWithShape="0">
            <a:gsLst>
              <a:gs pos="0">
                <a:srgbClr val="156B13"/>
              </a:gs>
              <a:gs pos="25000">
                <a:srgbClr val="9CB86E"/>
              </a:gs>
              <a:gs pos="50000">
                <a:srgbClr val="DDEBCF"/>
              </a:gs>
              <a:gs pos="75000">
                <a:srgbClr val="9CB86E"/>
              </a:gs>
              <a:gs pos="100000">
                <a:srgbClr val="156B13"/>
              </a:gs>
            </a:gsLst>
            <a:lin ang="18900000" scaled="1"/>
          </a:gradFill>
        </p:spPr>
        <p:txBody>
          <a:bodyPr>
            <a:normAutofit fontScale="90000"/>
          </a:bodyPr>
          <a:lstStyle/>
          <a:p>
            <a:pPr eaLnBrk="1" fontAlgn="auto" hangingPunct="1">
              <a:spcAft>
                <a:spcPts val="0"/>
              </a:spcAft>
              <a:defRPr/>
            </a:pPr>
            <a:r>
              <a:rPr lang="en-US" sz="3200" dirty="0">
                <a:solidFill>
                  <a:schemeClr val="bg2"/>
                </a:solidFill>
                <a:latin typeface="Comic Sans MS" pitchFamily="66" charset="0"/>
              </a:rPr>
              <a:t>DASAR SALEP YANG LARUT DALAM AIR</a:t>
            </a:r>
            <a:br>
              <a:rPr lang="en-US" sz="3200" dirty="0">
                <a:solidFill>
                  <a:schemeClr val="bg2"/>
                </a:solidFill>
                <a:latin typeface="Comic Sans MS" pitchFamily="66" charset="0"/>
              </a:rPr>
            </a:br>
            <a:br>
              <a:rPr lang="en-US" sz="3200" dirty="0">
                <a:latin typeface="Comic Sans MS" pitchFamily="66" charset="0"/>
              </a:rPr>
            </a:br>
            <a:r>
              <a:rPr lang="en-US" sz="3200" dirty="0">
                <a:solidFill>
                  <a:srgbClr val="990000"/>
                </a:solidFill>
                <a:latin typeface="Comic Sans MS" pitchFamily="66" charset="0"/>
              </a:rPr>
              <a:t>A. Dasar </a:t>
            </a:r>
            <a:r>
              <a:rPr lang="en-US" sz="3200" dirty="0" err="1">
                <a:solidFill>
                  <a:srgbClr val="990000"/>
                </a:solidFill>
                <a:latin typeface="Comic Sans MS" pitchFamily="66" charset="0"/>
              </a:rPr>
              <a:t>salep</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polietilenglikol</a:t>
            </a:r>
            <a:br>
              <a:rPr lang="en-US" sz="3200" dirty="0">
                <a:solidFill>
                  <a:srgbClr val="990000"/>
                </a:solidFill>
                <a:latin typeface="Comic Sans MS" pitchFamily="66" charset="0"/>
              </a:rPr>
            </a:br>
            <a:r>
              <a:rPr lang="en-US" sz="3200" dirty="0">
                <a:solidFill>
                  <a:srgbClr val="990000"/>
                </a:solidFill>
                <a:latin typeface="Comic Sans MS" pitchFamily="66" charset="0"/>
              </a:rPr>
              <a:t>    </a:t>
            </a:r>
            <a:r>
              <a:rPr lang="en-US" sz="3200" dirty="0" err="1">
                <a:solidFill>
                  <a:srgbClr val="990000"/>
                </a:solidFill>
                <a:latin typeface="Comic Sans MS" pitchFamily="66" charset="0"/>
              </a:rPr>
              <a:t>Rumus</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p.e.g</a:t>
            </a:r>
            <a:r>
              <a:rPr lang="en-US" sz="3200" dirty="0">
                <a:solidFill>
                  <a:srgbClr val="990000"/>
                </a:solidFill>
                <a:latin typeface="Comic Sans MS" pitchFamily="66" charset="0"/>
              </a:rPr>
              <a:t>. :</a:t>
            </a:r>
            <a:br>
              <a:rPr lang="en-US" sz="3200" dirty="0">
                <a:solidFill>
                  <a:srgbClr val="990000"/>
                </a:solidFill>
                <a:latin typeface="Comic Sans MS" pitchFamily="66" charset="0"/>
              </a:rPr>
            </a:br>
            <a:r>
              <a:rPr lang="en-US" sz="3200" dirty="0">
                <a:solidFill>
                  <a:srgbClr val="990000"/>
                </a:solidFill>
                <a:latin typeface="Comic Sans MS" pitchFamily="66" charset="0"/>
              </a:rPr>
              <a:t>       HOCH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)n-CH</a:t>
            </a:r>
            <a:r>
              <a:rPr lang="en-US" sz="3200" baseline="-25000" dirty="0">
                <a:solidFill>
                  <a:srgbClr val="990000"/>
                </a:solidFill>
                <a:latin typeface="Comic Sans MS" pitchFamily="66" charset="0"/>
              </a:rPr>
              <a:t>2</a:t>
            </a:r>
            <a:br>
              <a:rPr lang="en-US" sz="3200" dirty="0">
                <a:solidFill>
                  <a:srgbClr val="9900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Macrogol Ointment BP 1988</a:t>
            </a:r>
            <a:br>
              <a:rPr lang="en-US" sz="3200" dirty="0">
                <a:solidFill>
                  <a:srgbClr val="333300"/>
                </a:solidFill>
                <a:latin typeface="Comic Sans MS" pitchFamily="66" charset="0"/>
              </a:rPr>
            </a:br>
            <a:r>
              <a:rPr lang="en-US" sz="3200" dirty="0">
                <a:solidFill>
                  <a:srgbClr val="333300"/>
                </a:solidFill>
                <a:latin typeface="Comic Sans MS" pitchFamily="66" charset="0"/>
              </a:rPr>
              <a:t>       R/ Macrogol 300     65 %</a:t>
            </a:r>
            <a:br>
              <a:rPr lang="en-US" sz="3200" dirty="0">
                <a:solidFill>
                  <a:srgbClr val="333300"/>
                </a:solidFill>
                <a:latin typeface="Comic Sans MS" pitchFamily="66" charset="0"/>
              </a:rPr>
            </a:br>
            <a:r>
              <a:rPr lang="en-US" sz="3200" dirty="0">
                <a:solidFill>
                  <a:srgbClr val="333300"/>
                </a:solidFill>
                <a:latin typeface="Comic Sans MS" pitchFamily="66" charset="0"/>
              </a:rPr>
              <a:t>            Macrogol 4000   35 %</a:t>
            </a:r>
            <a:br>
              <a:rPr lang="en-US" sz="3200" dirty="0">
                <a:solidFill>
                  <a:srgbClr val="3333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Ointment USNF</a:t>
            </a:r>
            <a:br>
              <a:rPr lang="en-US" sz="3200" dirty="0">
                <a:solidFill>
                  <a:srgbClr val="333300"/>
                </a:solidFill>
                <a:latin typeface="Comic Sans MS" pitchFamily="66" charset="0"/>
              </a:rPr>
            </a:br>
            <a:r>
              <a:rPr lang="en-US" sz="3200" dirty="0">
                <a:solidFill>
                  <a:srgbClr val="333300"/>
                </a:solidFill>
                <a:latin typeface="Comic Sans MS" pitchFamily="66" charset="0"/>
              </a:rPr>
              <a:t>       R/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400      60 %</a:t>
            </a:r>
            <a:br>
              <a:rPr lang="en-US" sz="3200" dirty="0">
                <a:solidFill>
                  <a:srgbClr val="333300"/>
                </a:solidFill>
                <a:latin typeface="Comic Sans MS" pitchFamily="66" charset="0"/>
              </a:rPr>
            </a:b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3350    40 %</a:t>
            </a:r>
            <a:endParaRPr lang="en-US" sz="3200" dirty="0">
              <a:latin typeface="Comic Sans MS" pitchFamily="66" charset="0"/>
            </a:endParaRPr>
          </a:p>
        </p:txBody>
      </p:sp>
    </p:spTree>
    <p:extLst>
      <p:ext uri="{BB962C8B-B14F-4D97-AF65-F5344CB8AC3E}">
        <p14:creationId xmlns:p14="http://schemas.microsoft.com/office/powerpoint/2010/main" val="279856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DDF02E0F-E294-F042-95C0-E3EB18096490}"/>
              </a:ext>
            </a:extLst>
          </p:cNvPr>
          <p:cNvSpPr>
            <a:spLocks noGrp="1" noChangeArrowheads="1"/>
          </p:cNvSpPr>
          <p:nvPr>
            <p:ph type="title"/>
          </p:nvPr>
        </p:nvSpPr>
        <p:spPr>
          <a:xfrm>
            <a:off x="0" y="457200"/>
            <a:ext cx="9144000" cy="6172200"/>
          </a:xfrm>
          <a:solidFill>
            <a:srgbClr val="FFFFCC"/>
          </a:solidFill>
          <a:ln>
            <a:solidFill>
              <a:srgbClr val="FF66FF"/>
            </a:solidFill>
          </a:ln>
        </p:spPr>
        <p:txBody>
          <a:bodyPr>
            <a:normAutofit fontScale="90000"/>
          </a:bodyPr>
          <a:lstStyle/>
          <a:p>
            <a:pPr algn="l" eaLnBrk="1" fontAlgn="auto" hangingPunct="1">
              <a:spcAft>
                <a:spcPts val="0"/>
              </a:spcAft>
              <a:defRPr/>
            </a:pPr>
            <a:r>
              <a:rPr lang="en-US" sz="3200" dirty="0">
                <a:latin typeface="Comic Sans MS" pitchFamily="66" charset="0"/>
              </a:rPr>
              <a:t>                             </a:t>
            </a:r>
            <a:r>
              <a:rPr lang="en-US" sz="3600" dirty="0">
                <a:solidFill>
                  <a:srgbClr val="FFFF00"/>
                </a:solidFill>
                <a:latin typeface="Comic Sans MS" pitchFamily="66" charset="0"/>
              </a:rPr>
              <a:t>TUGAS:</a:t>
            </a:r>
            <a:br>
              <a:rPr lang="en-US" sz="3600" dirty="0">
                <a:solidFill>
                  <a:srgbClr val="FFFF00"/>
                </a:solidFill>
                <a:latin typeface="Comic Sans MS" pitchFamily="66" charset="0"/>
              </a:rPr>
            </a:br>
            <a:r>
              <a:rPr lang="en-US" sz="3100" dirty="0" err="1">
                <a:latin typeface="Comic Sans MS" pitchFamily="66" charset="0"/>
              </a:rPr>
              <a:t>Carilah</a:t>
            </a:r>
            <a:r>
              <a:rPr lang="en-US" sz="3100" dirty="0">
                <a:latin typeface="Comic Sans MS" pitchFamily="66" charset="0"/>
              </a:rPr>
              <a:t> </a:t>
            </a:r>
            <a:r>
              <a:rPr lang="en-US" sz="3100" dirty="0" err="1">
                <a:latin typeface="Comic Sans MS" pitchFamily="66" charset="0"/>
              </a:rPr>
              <a:t>komposisi</a:t>
            </a:r>
            <a:r>
              <a:rPr lang="en-US" sz="3100" dirty="0">
                <a:latin typeface="Comic Sans MS" pitchFamily="66" charset="0"/>
              </a:rPr>
              <a:t> formula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di</a:t>
            </a:r>
            <a:r>
              <a:rPr lang="en-US" sz="3100" dirty="0">
                <a:latin typeface="Comic Sans MS" pitchFamily="66" charset="0"/>
              </a:rPr>
              <a:t> </a:t>
            </a:r>
            <a:r>
              <a:rPr lang="en-US" sz="3100" dirty="0" err="1">
                <a:latin typeface="Comic Sans MS" pitchFamily="66" charset="0"/>
              </a:rPr>
              <a:t>bawah</a:t>
            </a:r>
            <a:r>
              <a:rPr lang="en-US" sz="3100" dirty="0">
                <a:latin typeface="Comic Sans MS" pitchFamily="66" charset="0"/>
              </a:rPr>
              <a:t> </a:t>
            </a:r>
            <a:r>
              <a:rPr lang="en-US" sz="3100" dirty="0" err="1">
                <a:latin typeface="Comic Sans MS" pitchFamily="66" charset="0"/>
              </a:rPr>
              <a:t>ini</a:t>
            </a:r>
            <a:r>
              <a:rPr lang="en-US" sz="3100" dirty="0">
                <a:latin typeface="Comic Sans MS" pitchFamily="66" charset="0"/>
              </a:rPr>
              <a:t>, </a:t>
            </a:r>
            <a:r>
              <a:rPr lang="en-US" sz="3100" dirty="0" err="1">
                <a:latin typeface="Comic Sans MS" pitchFamily="66" charset="0"/>
              </a:rPr>
              <a:t>dan</a:t>
            </a:r>
            <a:r>
              <a:rPr lang="en-US" sz="3100" dirty="0">
                <a:latin typeface="Comic Sans MS" pitchFamily="66" charset="0"/>
              </a:rPr>
              <a:t> </a:t>
            </a:r>
            <a:r>
              <a:rPr lang="en-US" sz="3100" dirty="0" err="1">
                <a:latin typeface="Comic Sans MS" pitchFamily="66" charset="0"/>
              </a:rPr>
              <a:t>tuliskan</a:t>
            </a:r>
            <a:r>
              <a:rPr lang="en-US" sz="3100" dirty="0">
                <a:latin typeface="Comic Sans MS" pitchFamily="66" charset="0"/>
              </a:rPr>
              <a:t> </a:t>
            </a:r>
            <a:r>
              <a:rPr lang="en-US" sz="3100" dirty="0" err="1">
                <a:latin typeface="Comic Sans MS" pitchFamily="66" charset="0"/>
              </a:rPr>
              <a:t>cara</a:t>
            </a:r>
            <a:r>
              <a:rPr lang="en-US" sz="3100" dirty="0">
                <a:latin typeface="Comic Sans MS" pitchFamily="66" charset="0"/>
              </a:rPr>
              <a:t> </a:t>
            </a:r>
            <a:r>
              <a:rPr lang="en-US" sz="3100" dirty="0" err="1">
                <a:latin typeface="Comic Sans MS" pitchFamily="66" charset="0"/>
              </a:rPr>
              <a:t>pembuatannya</a:t>
            </a:r>
            <a:r>
              <a:rPr lang="en-US" sz="3100" dirty="0">
                <a:latin typeface="Comic Sans MS" pitchFamily="66" charset="0"/>
              </a:rPr>
              <a:t>:</a:t>
            </a:r>
            <a:r>
              <a:rPr lang="id-ID" sz="3100" dirty="0">
                <a:latin typeface="Comic Sans MS" pitchFamily="66" charset="0"/>
              </a:rPr>
              <a:t>(fungsi dan kadar batas maksimum)</a:t>
            </a:r>
            <a:br>
              <a:rPr lang="en-US" sz="3100" dirty="0">
                <a:latin typeface="Comic Sans MS" pitchFamily="66" charset="0"/>
              </a:rPr>
            </a:br>
            <a:r>
              <a:rPr lang="en-US" sz="3100" dirty="0">
                <a:latin typeface="Comic Sans MS" pitchFamily="66" charset="0"/>
              </a:rPr>
              <a:t>1. Hydrophilic Petrolatum USP XXIV</a:t>
            </a:r>
            <a:br>
              <a:rPr lang="en-US" sz="3100" dirty="0">
                <a:latin typeface="Comic Sans MS" pitchFamily="66" charset="0"/>
              </a:rPr>
            </a:br>
            <a:r>
              <a:rPr lang="en-US" sz="3100" dirty="0">
                <a:latin typeface="Comic Sans MS" pitchFamily="66" charset="0"/>
              </a:rPr>
              <a:t>2. </a:t>
            </a:r>
            <a:r>
              <a:rPr lang="en-US" sz="3100" dirty="0" err="1">
                <a:latin typeface="Comic Sans MS" pitchFamily="66" charset="0"/>
              </a:rPr>
              <a:t>Vaselinum</a:t>
            </a:r>
            <a:r>
              <a:rPr lang="en-US" sz="3100" dirty="0">
                <a:latin typeface="Comic Sans MS" pitchFamily="66" charset="0"/>
              </a:rPr>
              <a:t> </a:t>
            </a:r>
            <a:r>
              <a:rPr lang="en-US" sz="3100" dirty="0" err="1">
                <a:latin typeface="Comic Sans MS" pitchFamily="66" charset="0"/>
              </a:rPr>
              <a:t>Hydrophyllum</a:t>
            </a:r>
            <a:r>
              <a:rPr lang="en-US" sz="3100" dirty="0">
                <a:latin typeface="Comic Sans MS" pitchFamily="66" charset="0"/>
              </a:rPr>
              <a:t> </a:t>
            </a:r>
            <a:r>
              <a:rPr lang="en-US" sz="3100" dirty="0" err="1">
                <a:latin typeface="Comic Sans MS" pitchFamily="66" charset="0"/>
              </a:rPr>
              <a:t>Form.Nas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3. Simple Ointment BP 1993</a:t>
            </a:r>
            <a:br>
              <a:rPr lang="en-US" sz="3100" dirty="0">
                <a:latin typeface="Comic Sans MS" pitchFamily="66" charset="0"/>
              </a:rPr>
            </a:br>
            <a:r>
              <a:rPr lang="en-US" sz="3100" dirty="0">
                <a:latin typeface="Comic Sans MS" pitchFamily="66" charset="0"/>
              </a:rPr>
              <a:t>4. White Ointment USP XXIV</a:t>
            </a:r>
            <a:br>
              <a:rPr lang="en-US" sz="3100" dirty="0">
                <a:latin typeface="Comic Sans MS" pitchFamily="66" charset="0"/>
              </a:rPr>
            </a:br>
            <a:r>
              <a:rPr lang="en-US" sz="3100" dirty="0">
                <a:latin typeface="Comic Sans MS" pitchFamily="66" charset="0"/>
              </a:rPr>
              <a:t>5.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Cetylicum</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6.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a:t>
            </a:r>
            <a:br>
              <a:rPr lang="en-US" sz="3100" dirty="0">
                <a:latin typeface="Comic Sans MS" pitchFamily="66" charset="0"/>
              </a:rPr>
            </a:br>
            <a:r>
              <a:rPr lang="id-ID" sz="3100" dirty="0">
                <a:latin typeface="Comic Sans MS" pitchFamily="66" charset="0"/>
              </a:rPr>
              <a:t>7</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VI</a:t>
            </a:r>
            <a:br>
              <a:rPr lang="en-US" sz="3100" dirty="0">
                <a:latin typeface="Comic Sans MS" pitchFamily="66" charset="0"/>
              </a:rPr>
            </a:br>
            <a:r>
              <a:rPr lang="id-ID" sz="3100" dirty="0">
                <a:latin typeface="Comic Sans MS" pitchFamily="66" charset="0"/>
              </a:rPr>
              <a:t>8</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9.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Sejuk</a:t>
            </a:r>
            <a:r>
              <a:rPr lang="en-US" sz="3100" dirty="0">
                <a:latin typeface="Comic Sans MS" pitchFamily="66" charset="0"/>
              </a:rPr>
              <a:t> Form. </a:t>
            </a:r>
            <a:r>
              <a:rPr lang="en-US" sz="3100" dirty="0" err="1">
                <a:latin typeface="Comic Sans MS" pitchFamily="66" charset="0"/>
              </a:rPr>
              <a:t>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10. </a:t>
            </a:r>
            <a:r>
              <a:rPr lang="en-US" sz="3100" dirty="0" err="1">
                <a:latin typeface="Comic Sans MS" pitchFamily="66" charset="0"/>
              </a:rPr>
              <a:t>Bentonit</a:t>
            </a:r>
            <a:r>
              <a:rPr lang="en-US" sz="3100" dirty="0">
                <a:latin typeface="Comic Sans MS" pitchFamily="66" charset="0"/>
              </a:rPr>
              <a:t> Magma USP XXIV</a:t>
            </a:r>
          </a:p>
        </p:txBody>
      </p:sp>
    </p:spTree>
    <p:extLst>
      <p:ext uri="{BB962C8B-B14F-4D97-AF65-F5344CB8AC3E}">
        <p14:creationId xmlns:p14="http://schemas.microsoft.com/office/powerpoint/2010/main" val="38764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0AB7-594D-E248-A3AE-DBE6E70CF649}"/>
              </a:ext>
            </a:extLst>
          </p:cNvPr>
          <p:cNvSpPr>
            <a:spLocks noGrp="1"/>
          </p:cNvSpPr>
          <p:nvPr>
            <p:ph type="title"/>
          </p:nvPr>
        </p:nvSpPr>
        <p:spPr>
          <a:xfrm>
            <a:off x="457200" y="320675"/>
            <a:ext cx="7242175" cy="1143000"/>
          </a:xfrm>
        </p:spPr>
        <p:txBody>
          <a:bodyPr/>
          <a:lstStyle/>
          <a:p>
            <a:pPr algn="ctr" eaLnBrk="1" fontAlgn="auto" hangingPunct="1">
              <a:spcAft>
                <a:spcPts val="0"/>
              </a:spcAft>
              <a:defRPr/>
            </a:pPr>
            <a:endParaRPr lang="id-ID" dirty="0">
              <a:solidFill>
                <a:srgbClr val="FF0000"/>
              </a:solidFill>
            </a:endParaRPr>
          </a:p>
        </p:txBody>
      </p:sp>
      <p:sp>
        <p:nvSpPr>
          <p:cNvPr id="3" name="Rectangle 2">
            <a:extLst>
              <a:ext uri="{FF2B5EF4-FFF2-40B4-BE49-F238E27FC236}">
                <a16:creationId xmlns:a16="http://schemas.microsoft.com/office/drawing/2014/main" id="{9D12052B-EB06-B24F-976A-E1F25BE2C1DF}"/>
              </a:ext>
            </a:extLst>
          </p:cNvPr>
          <p:cNvSpPr/>
          <p:nvPr/>
        </p:nvSpPr>
        <p:spPr>
          <a:xfrm>
            <a:off x="2556063" y="2967335"/>
            <a:ext cx="4031873" cy="923330"/>
          </a:xfrm>
          <a:prstGeom prst="rect">
            <a:avLst/>
          </a:prstGeom>
          <a:solidFill>
            <a:srgbClr val="FFFFCC"/>
          </a:solidFill>
        </p:spPr>
        <p:txBody>
          <a:bodyPr wrap="none">
            <a:spAutoFit/>
          </a:bodyPr>
          <a:lstStyle/>
          <a:p>
            <a:pPr algn="ctr">
              <a:defRPr/>
            </a:pPr>
            <a:r>
              <a:rPr lang="id-ID"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charset="0"/>
              </a:rPr>
              <a:t>terimakasih</a:t>
            </a:r>
          </a:p>
        </p:txBody>
      </p:sp>
    </p:spTree>
    <p:extLst>
      <p:ext uri="{BB962C8B-B14F-4D97-AF65-F5344CB8AC3E}">
        <p14:creationId xmlns:p14="http://schemas.microsoft.com/office/powerpoint/2010/main" val="275525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CCDA-FB04-AF43-A7C5-6D92DDF5639E}"/>
              </a:ext>
            </a:extLst>
          </p:cNvPr>
          <p:cNvSpPr>
            <a:spLocks noGrp="1"/>
          </p:cNvSpPr>
          <p:nvPr>
            <p:ph type="title"/>
          </p:nvPr>
        </p:nvSpPr>
        <p:spPr>
          <a:xfrm>
            <a:off x="-228600" y="274638"/>
            <a:ext cx="8915400" cy="1143000"/>
          </a:xfrm>
        </p:spPr>
        <p:txBody>
          <a:bodyPr/>
          <a:lstStyle/>
          <a:p>
            <a:br>
              <a:rPr lang="en-US" sz="3600" dirty="0">
                <a:latin typeface="Comic Sans MS" pitchFamily="66" charset="0"/>
              </a:rPr>
            </a:br>
            <a:r>
              <a:rPr lang="en-US" sz="3600" dirty="0">
                <a:latin typeface="Comic Sans MS" pitchFamily="66" charset="0"/>
              </a:rPr>
              <a:t>FORMULA SEDIAAN SEMISOLIDA</a:t>
            </a:r>
            <a:endParaRPr lang="en-US" sz="3600" dirty="0"/>
          </a:p>
        </p:txBody>
      </p:sp>
      <p:sp>
        <p:nvSpPr>
          <p:cNvPr id="3" name="Content Placeholder 2">
            <a:extLst>
              <a:ext uri="{FF2B5EF4-FFF2-40B4-BE49-F238E27FC236}">
                <a16:creationId xmlns:a16="http://schemas.microsoft.com/office/drawing/2014/main" id="{5A48E7BA-E255-1042-80C0-EC073EE2425B}"/>
              </a:ext>
            </a:extLst>
          </p:cNvPr>
          <p:cNvSpPr>
            <a:spLocks noGrp="1"/>
          </p:cNvSpPr>
          <p:nvPr>
            <p:ph idx="1"/>
          </p:nvPr>
        </p:nvSpPr>
        <p:spPr/>
        <p:txBody>
          <a:bodyPr/>
          <a:lstStyle/>
          <a:p>
            <a:pPr marL="609600" indent="-609600" eaLnBrk="1" fontAlgn="auto" hangingPunct="1">
              <a:lnSpc>
                <a:spcPct val="90000"/>
              </a:lnSpc>
              <a:spcAft>
                <a:spcPts val="0"/>
              </a:spcAft>
              <a:buFontTx/>
              <a:buNone/>
              <a:defRPr/>
            </a:pPr>
            <a:r>
              <a:rPr lang="en-US" sz="2800" dirty="0">
                <a:latin typeface="Comic Sans MS" pitchFamily="66" charset="0"/>
              </a:rPr>
              <a:t>R/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Obat</a:t>
            </a:r>
            <a:r>
              <a:rPr lang="en-US" sz="2800" dirty="0">
                <a:latin typeface="Comic Sans MS" pitchFamily="66" charset="0"/>
              </a:rPr>
              <a:t> (</a:t>
            </a:r>
            <a:r>
              <a:rPr lang="en-US" sz="2800" dirty="0" err="1">
                <a:latin typeface="Comic Sans MS" pitchFamily="66" charset="0"/>
              </a:rPr>
              <a:t>remedium</a:t>
            </a:r>
            <a:r>
              <a:rPr lang="en-US" sz="2800" dirty="0">
                <a:latin typeface="Comic Sans MS" pitchFamily="66" charset="0"/>
              </a:rPr>
              <a:t> </a:t>
            </a:r>
            <a:r>
              <a:rPr lang="en-US" sz="2800" dirty="0" err="1">
                <a:latin typeface="Comic Sans MS" pitchFamily="66" charset="0"/>
              </a:rPr>
              <a:t>cardinale</a:t>
            </a:r>
            <a:r>
              <a:rPr lang="en-US" sz="2800" dirty="0">
                <a:latin typeface="Comic Sans MS" pitchFamily="66" charset="0"/>
              </a:rPr>
              <a:t>)</a:t>
            </a: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tambahan</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Vehikulum</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m.f</a:t>
            </a:r>
            <a:r>
              <a:rPr lang="en-US" sz="2800" dirty="0">
                <a:latin typeface="Comic Sans MS" pitchFamily="66" charset="0"/>
              </a:rPr>
              <a:t>. </a:t>
            </a:r>
            <a:r>
              <a:rPr lang="en-US" sz="2800" dirty="0" err="1">
                <a:latin typeface="Comic Sans MS" pitchFamily="66" charset="0"/>
              </a:rPr>
              <a:t>ungt</a:t>
            </a:r>
            <a:r>
              <a:rPr lang="en-US" sz="2800" dirty="0">
                <a:latin typeface="Comic Sans MS" pitchFamily="66" charset="0"/>
              </a:rPr>
              <a:t>.</a:t>
            </a:r>
          </a:p>
          <a:p>
            <a:pPr marL="609600" indent="-609600" eaLnBrk="1" fontAlgn="auto" hangingPunct="1">
              <a:lnSpc>
                <a:spcPct val="90000"/>
              </a:lnSpc>
              <a:spcAft>
                <a:spcPts val="0"/>
              </a:spcAft>
              <a:buFontTx/>
              <a:buNone/>
              <a:defRPr/>
            </a:pP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1. </a:t>
            </a:r>
            <a:r>
              <a:rPr lang="en-US" sz="2800" dirty="0" err="1">
                <a:latin typeface="Comic Sans MS" pitchFamily="66" charset="0"/>
              </a:rPr>
              <a:t>Bahan</a:t>
            </a:r>
            <a:r>
              <a:rPr lang="en-US" sz="2800" dirty="0">
                <a:latin typeface="Comic Sans MS" pitchFamily="66" charset="0"/>
              </a:rPr>
              <a:t> </a:t>
            </a:r>
            <a:r>
              <a:rPr lang="en-US" sz="2800" dirty="0" err="1">
                <a:latin typeface="Comic Sans MS" pitchFamily="66" charset="0"/>
              </a:rPr>
              <a:t>Obat</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a:t>
            </a:r>
            <a:r>
              <a:rPr lang="en-US" sz="2800" dirty="0" err="1">
                <a:latin typeface="Comic Sans MS" pitchFamily="66" charset="0"/>
              </a:rPr>
              <a:t>padat</a:t>
            </a:r>
            <a:r>
              <a:rPr lang="en-US" sz="2800" dirty="0">
                <a:latin typeface="Comic Sans MS" pitchFamily="66" charset="0"/>
              </a:rPr>
              <a:t>   : </a:t>
            </a:r>
            <a:r>
              <a:rPr lang="en-US" sz="2800" dirty="0" err="1">
                <a:latin typeface="Comic Sans MS" pitchFamily="66" charset="0"/>
              </a:rPr>
              <a:t>kamfer</a:t>
            </a:r>
            <a:r>
              <a:rPr lang="en-US" sz="2800" dirty="0">
                <a:latin typeface="Comic Sans MS" pitchFamily="66" charset="0"/>
              </a:rPr>
              <a:t>, menthol, as. </a:t>
            </a:r>
            <a:r>
              <a:rPr lang="en-US" sz="2800" dirty="0" err="1">
                <a:latin typeface="Comic Sans MS" pitchFamily="66" charset="0"/>
              </a:rPr>
              <a:t>Salisilat</a:t>
            </a:r>
            <a:r>
              <a:rPr lang="en-US" sz="2800" dirty="0">
                <a:latin typeface="Comic Sans MS" pitchFamily="66" charset="0"/>
              </a:rPr>
              <a:t>, </a:t>
            </a:r>
            <a:r>
              <a:rPr lang="en-US" sz="2800" dirty="0" err="1">
                <a:latin typeface="Comic Sans MS" pitchFamily="66" charset="0"/>
              </a:rPr>
              <a:t>ZnO</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½ </a:t>
            </a:r>
            <a:r>
              <a:rPr lang="en-US" sz="2800" dirty="0" err="1">
                <a:latin typeface="Comic Sans MS" pitchFamily="66" charset="0"/>
              </a:rPr>
              <a:t>padat</a:t>
            </a:r>
            <a:r>
              <a:rPr lang="en-US" sz="2800" dirty="0">
                <a:latin typeface="Comic Sans MS" pitchFamily="66" charset="0"/>
              </a:rPr>
              <a:t>: </a:t>
            </a:r>
            <a:r>
              <a:rPr lang="en-US" sz="2800" dirty="0" err="1">
                <a:latin typeface="Comic Sans MS" pitchFamily="66" charset="0"/>
              </a:rPr>
              <a:t>Ekstrak</a:t>
            </a:r>
            <a:r>
              <a:rPr lang="en-US" sz="2800" dirty="0">
                <a:latin typeface="Comic Sans MS" pitchFamily="66" charset="0"/>
              </a:rPr>
              <a:t> </a:t>
            </a:r>
            <a:r>
              <a:rPr lang="en-US" sz="2800" dirty="0" err="1">
                <a:latin typeface="Comic Sans MS" pitchFamily="66" charset="0"/>
              </a:rPr>
              <a:t>kental</a:t>
            </a:r>
            <a:endParaRPr lang="en-US" sz="2800" dirty="0">
              <a:latin typeface="Comic Sans MS" pitchFamily="66" charset="0"/>
            </a:endParaRPr>
          </a:p>
          <a:p>
            <a:pPr marL="609600" indent="-609600" eaLnBrk="1" fontAlgn="auto" hangingPunct="1">
              <a:lnSpc>
                <a:spcPct val="90000"/>
              </a:lnSpc>
              <a:spcAft>
                <a:spcPts val="0"/>
              </a:spcAft>
              <a:buFontTx/>
              <a:buNone/>
              <a:defRPr/>
            </a:pPr>
            <a:r>
              <a:rPr lang="en-US" sz="2800" dirty="0">
                <a:latin typeface="Comic Sans MS" pitchFamily="66" charset="0"/>
              </a:rPr>
              <a:t>   - </a:t>
            </a:r>
            <a:r>
              <a:rPr lang="en-US" sz="2800" dirty="0" err="1">
                <a:latin typeface="Comic Sans MS" pitchFamily="66" charset="0"/>
              </a:rPr>
              <a:t>cair</a:t>
            </a:r>
            <a:r>
              <a:rPr lang="en-US" sz="2800" dirty="0">
                <a:latin typeface="Comic Sans MS" pitchFamily="66" charset="0"/>
              </a:rPr>
              <a:t>      : </a:t>
            </a:r>
            <a:r>
              <a:rPr lang="en-US" sz="2800" dirty="0" err="1">
                <a:latin typeface="Comic Sans MS" pitchFamily="66" charset="0"/>
              </a:rPr>
              <a:t>Metil</a:t>
            </a:r>
            <a:r>
              <a:rPr lang="en-US" sz="2800" dirty="0">
                <a:latin typeface="Comic Sans MS" pitchFamily="66" charset="0"/>
              </a:rPr>
              <a:t> </a:t>
            </a:r>
            <a:r>
              <a:rPr lang="en-US" sz="2800" dirty="0" err="1">
                <a:latin typeface="Comic Sans MS" pitchFamily="66" charset="0"/>
              </a:rPr>
              <a:t>salisilat</a:t>
            </a:r>
            <a:r>
              <a:rPr lang="en-US" sz="2800" dirty="0">
                <a:latin typeface="Comic Sans MS" pitchFamily="66" charset="0"/>
              </a:rPr>
              <a:t>, Balsam Peru, </a:t>
            </a:r>
          </a:p>
          <a:p>
            <a:pPr marL="609600" indent="-609600" eaLnBrk="1" fontAlgn="auto" hangingPunct="1">
              <a:lnSpc>
                <a:spcPct val="90000"/>
              </a:lnSpc>
              <a:spcAft>
                <a:spcPts val="0"/>
              </a:spcAft>
              <a:buFontTx/>
              <a:buNone/>
              <a:defRPr/>
            </a:pPr>
            <a:r>
              <a:rPr lang="en-US" sz="2800" dirty="0">
                <a:latin typeface="Comic Sans MS" pitchFamily="66" charset="0"/>
              </a:rPr>
              <a:t>                   </a:t>
            </a:r>
            <a:r>
              <a:rPr lang="en-US" sz="2800" dirty="0" err="1">
                <a:latin typeface="Comic Sans MS" pitchFamily="66" charset="0"/>
              </a:rPr>
              <a:t>Ichtyol</a:t>
            </a:r>
            <a:endParaRPr lang="en-US" sz="2800" dirty="0">
              <a:latin typeface="Comic Sans MS" pitchFamily="66" charset="0"/>
            </a:endParaRPr>
          </a:p>
          <a:p>
            <a:endParaRPr lang="en-US" dirty="0"/>
          </a:p>
        </p:txBody>
      </p:sp>
    </p:spTree>
    <p:extLst>
      <p:ext uri="{BB962C8B-B14F-4D97-AF65-F5344CB8AC3E}">
        <p14:creationId xmlns:p14="http://schemas.microsoft.com/office/powerpoint/2010/main" val="232899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2E13-286C-D04B-9BDA-C1D31C6D90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B1EA13-69FD-9D43-96BC-68407108A000}"/>
              </a:ext>
            </a:extLst>
          </p:cNvPr>
          <p:cNvSpPr>
            <a:spLocks noGrp="1"/>
          </p:cNvSpPr>
          <p:nvPr>
            <p:ph idx="1"/>
          </p:nvPr>
        </p:nvSpPr>
        <p:spPr/>
        <p:txBody>
          <a:bodyPr/>
          <a:lstStyle/>
          <a:p>
            <a:r>
              <a:rPr lang="en-US" sz="3600" dirty="0" err="1">
                <a:latin typeface="Comic Sans MS" pitchFamily="66" charset="0"/>
              </a:rPr>
              <a:t>Vehikulum</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a:t>
            </a:r>
            <a:r>
              <a:rPr lang="en-US" dirty="0" err="1">
                <a:latin typeface="Comic Sans MS" pitchFamily="66" charset="0"/>
              </a:rPr>
              <a:t>hidrokarbon</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a:t>
            </a:r>
            <a:r>
              <a:rPr lang="en-US" dirty="0" err="1">
                <a:latin typeface="Comic Sans MS" pitchFamily="66" charset="0"/>
              </a:rPr>
              <a:t>serap</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yang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dicuci</a:t>
            </a:r>
            <a:r>
              <a:rPr lang="id-ID" dirty="0">
                <a:latin typeface="Comic Sans MS" pitchFamily="66" charset="0"/>
              </a:rPr>
              <a:t> </a:t>
            </a:r>
            <a:br>
              <a:rPr lang="id-ID" dirty="0">
                <a:latin typeface="Comic Sans MS" pitchFamily="66" charset="0"/>
              </a:rPr>
            </a:br>
            <a:r>
              <a:rPr lang="id-ID" dirty="0">
                <a:latin typeface="Comic Sans MS" pitchFamily="66" charset="0"/>
              </a:rPr>
              <a:t>       d</a:t>
            </a:r>
            <a:r>
              <a:rPr lang="en-US" dirty="0" err="1">
                <a:latin typeface="Comic Sans MS" pitchFamily="66" charset="0"/>
              </a:rPr>
              <a:t>engan</a:t>
            </a:r>
            <a:r>
              <a:rPr lang="en-US" dirty="0">
                <a:latin typeface="Comic Sans MS" pitchFamily="66" charset="0"/>
              </a:rPr>
              <a:t> air</a:t>
            </a:r>
            <a:br>
              <a:rPr lang="en-US" dirty="0">
                <a:latin typeface="Comic Sans MS" pitchFamily="66" charset="0"/>
              </a:rPr>
            </a:br>
            <a:r>
              <a:rPr lang="en-US" dirty="0">
                <a:latin typeface="Comic Sans MS" pitchFamily="66" charset="0"/>
              </a:rPr>
              <a:t>    - Basis </a:t>
            </a:r>
            <a:r>
              <a:rPr lang="en-US" dirty="0" err="1">
                <a:latin typeface="Comic Sans MS" pitchFamily="66" charset="0"/>
              </a:rPr>
              <a:t>salep</a:t>
            </a:r>
            <a:r>
              <a:rPr lang="en-US" dirty="0">
                <a:latin typeface="Comic Sans MS" pitchFamily="66" charset="0"/>
              </a:rPr>
              <a:t> yang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larut</a:t>
            </a:r>
            <a:r>
              <a:rPr lang="en-US" dirty="0">
                <a:latin typeface="Comic Sans MS" pitchFamily="66" charset="0"/>
              </a:rPr>
              <a:t> </a:t>
            </a:r>
            <a:br>
              <a:rPr lang="id-ID" dirty="0">
                <a:latin typeface="Comic Sans MS" pitchFamily="66" charset="0"/>
              </a:rPr>
            </a:br>
            <a:r>
              <a:rPr lang="id-ID"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ai</a:t>
            </a:r>
            <a:r>
              <a:rPr lang="id-ID" dirty="0" err="1">
                <a:latin typeface="Comic Sans MS" pitchFamily="66" charset="0"/>
              </a:rPr>
              <a:t>r</a:t>
            </a:r>
            <a:r>
              <a:rPr lang="id-ID" dirty="0">
                <a:latin typeface="Comic Sans MS" pitchFamily="66" charset="0"/>
              </a:rPr>
              <a:t> (</a:t>
            </a:r>
            <a:r>
              <a:rPr lang="id-ID" dirty="0">
                <a:latin typeface="Comic Sans MS" pitchFamily="66" charset="0"/>
                <a:hlinkClick r:id="rId2" action="ppaction://hlinkpres?slideindex=1&amp;slidetitle="/>
              </a:rPr>
              <a:t>UNGUENTA SALEP)1.ppt</a:t>
            </a:r>
            <a:r>
              <a:rPr lang="id-ID" dirty="0">
                <a:latin typeface="Comic Sans MS" pitchFamily="66" charset="0"/>
              </a:rPr>
              <a:t>)</a:t>
            </a:r>
            <a:br>
              <a:rPr lang="en-US" dirty="0">
                <a:latin typeface="Comic Sans MS" pitchFamily="66" charset="0"/>
              </a:rPr>
            </a:br>
            <a:br>
              <a:rPr lang="en-US" dirty="0">
                <a:latin typeface="Comic Sans MS" pitchFamily="66" charset="0"/>
              </a:rPr>
            </a:br>
            <a:endParaRPr lang="en-US" dirty="0"/>
          </a:p>
        </p:txBody>
      </p:sp>
    </p:spTree>
    <p:extLst>
      <p:ext uri="{BB962C8B-B14F-4D97-AF65-F5344CB8AC3E}">
        <p14:creationId xmlns:p14="http://schemas.microsoft.com/office/powerpoint/2010/main" val="186954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5AA0D-E1F8-0B48-B681-980A8E749B6A}"/>
              </a:ext>
            </a:extLst>
          </p:cNvPr>
          <p:cNvSpPr>
            <a:spLocks noGrp="1"/>
          </p:cNvSpPr>
          <p:nvPr>
            <p:ph type="title"/>
          </p:nvPr>
        </p:nvSpPr>
        <p:spPr>
          <a:xfrm>
            <a:off x="457200" y="320675"/>
            <a:ext cx="7242175" cy="1143000"/>
          </a:xfrm>
        </p:spPr>
        <p:txBody>
          <a:bodyPr/>
          <a:lstStyle/>
          <a:p>
            <a:pPr eaLnBrk="1" hangingPunct="1">
              <a:defRPr/>
            </a:pPr>
            <a:endParaRPr lang="id-ID"/>
          </a:p>
        </p:txBody>
      </p:sp>
      <p:pic>
        <p:nvPicPr>
          <p:cNvPr id="9219" name="Picture 2">
            <a:extLst>
              <a:ext uri="{FF2B5EF4-FFF2-40B4-BE49-F238E27FC236}">
                <a16:creationId xmlns:a16="http://schemas.microsoft.com/office/drawing/2014/main" id="{4E86D706-3990-9C41-8B41-D9A68D5874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31" y="1219200"/>
            <a:ext cx="7895982"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76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2D12-7919-2546-B4B6-EE849610EB66}"/>
              </a:ext>
            </a:extLst>
          </p:cNvPr>
          <p:cNvSpPr>
            <a:spLocks noGrp="1"/>
          </p:cNvSpPr>
          <p:nvPr>
            <p:ph type="title"/>
          </p:nvPr>
        </p:nvSpPr>
        <p:spPr>
          <a:xfrm>
            <a:off x="457200" y="320675"/>
            <a:ext cx="7242175" cy="1143000"/>
          </a:xfrm>
        </p:spPr>
        <p:txBody>
          <a:bodyPr/>
          <a:lstStyle/>
          <a:p>
            <a:pPr eaLnBrk="1" hangingPunct="1">
              <a:defRPr/>
            </a:pPr>
            <a:endParaRPr lang="id-ID"/>
          </a:p>
        </p:txBody>
      </p:sp>
      <p:pic>
        <p:nvPicPr>
          <p:cNvPr id="10243" name="Picture 2">
            <a:extLst>
              <a:ext uri="{FF2B5EF4-FFF2-40B4-BE49-F238E27FC236}">
                <a16:creationId xmlns:a16="http://schemas.microsoft.com/office/drawing/2014/main" id="{15CB3A51-819D-6A4D-BD11-4B851D03F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3375"/>
            <a:ext cx="9467850" cy="633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353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2FBA531-24BE-E845-8AC6-E17A14196145}"/>
              </a:ext>
            </a:extLst>
          </p:cNvPr>
          <p:cNvSpPr>
            <a:spLocks noGrp="1" noChangeArrowheads="1"/>
          </p:cNvSpPr>
          <p:nvPr>
            <p:ph type="title"/>
          </p:nvPr>
        </p:nvSpPr>
        <p:spPr>
          <a:xfrm>
            <a:off x="1676400" y="0"/>
            <a:ext cx="7010400" cy="1268760"/>
          </a:xfrm>
          <a:solidFill>
            <a:schemeClr val="accent1">
              <a:lumMod val="20000"/>
              <a:lumOff val="80000"/>
            </a:schemeClr>
          </a:solidFill>
        </p:spPr>
        <p:txBody>
          <a:bodyPr rtlCol="0"/>
          <a:lstStyle/>
          <a:p>
            <a:pPr defTabSz="914298" eaLnBrk="1" fontAlgn="auto" hangingPunct="1">
              <a:spcAft>
                <a:spcPts val="0"/>
              </a:spcAft>
              <a:defRPr/>
            </a:pPr>
            <a:r>
              <a:rPr lang="en-US" sz="3600" u="sng" dirty="0">
                <a:solidFill>
                  <a:srgbClr val="CC0099"/>
                </a:solidFill>
                <a:latin typeface="Comic Sans MS" pitchFamily="66" charset="0"/>
              </a:rPr>
              <a:t>KONSISTENSI KOMPONEN BASIS SALEP</a:t>
            </a:r>
          </a:p>
        </p:txBody>
      </p:sp>
      <p:sp>
        <p:nvSpPr>
          <p:cNvPr id="7171" name="Rectangle 3">
            <a:extLst>
              <a:ext uri="{FF2B5EF4-FFF2-40B4-BE49-F238E27FC236}">
                <a16:creationId xmlns:a16="http://schemas.microsoft.com/office/drawing/2014/main" id="{6B708EC9-B1F7-9943-A5BA-F58AA5D22B04}"/>
              </a:ext>
            </a:extLst>
          </p:cNvPr>
          <p:cNvSpPr>
            <a:spLocks noGrp="1" noChangeArrowheads="1"/>
          </p:cNvSpPr>
          <p:nvPr>
            <p:ph idx="1"/>
          </p:nvPr>
        </p:nvSpPr>
        <p:spPr>
          <a:xfrm>
            <a:off x="0" y="1341438"/>
            <a:ext cx="9144000" cy="5516562"/>
          </a:xfrm>
          <a:solidFill>
            <a:srgbClr val="FFFFCC"/>
          </a:solidFill>
        </p:spPr>
        <p:txBody>
          <a:bodyPr>
            <a:normAutofit lnSpcReduction="10000"/>
          </a:bodyPr>
          <a:lstStyle/>
          <a:p>
            <a:pPr marL="274320" indent="-274320" eaLnBrk="1" fontAlgn="auto" hangingPunct="1">
              <a:spcAft>
                <a:spcPts val="0"/>
              </a:spcAft>
              <a:buFontTx/>
              <a:buNone/>
              <a:defRPr/>
            </a:pPr>
            <a:r>
              <a:rPr lang="en-US" sz="2800" dirty="0">
                <a:latin typeface="Comic Sans MS" pitchFamily="66" charset="0"/>
              </a:rPr>
              <a:t>      </a:t>
            </a:r>
          </a:p>
          <a:p>
            <a:pPr marL="274320" indent="-274320" eaLnBrk="1" fontAlgn="auto" hangingPunct="1">
              <a:spcAft>
                <a:spcPts val="0"/>
              </a:spcAft>
              <a:buFontTx/>
              <a:buNone/>
              <a:defRPr/>
            </a:pPr>
            <a:r>
              <a:rPr lang="en-US" sz="2800" dirty="0">
                <a:latin typeface="Comic Sans MS" pitchFamily="66" charset="0"/>
              </a:rPr>
              <a:t>        CAIR                1/2 PADAT               </a:t>
            </a:r>
            <a:r>
              <a:rPr lang="en-US" sz="2800" dirty="0" err="1">
                <a:latin typeface="Comic Sans MS" pitchFamily="66" charset="0"/>
              </a:rPr>
              <a:t>PADAT</a:t>
            </a:r>
            <a:endParaRPr lang="en-US" sz="2800" dirty="0">
              <a:latin typeface="Comic Sans MS" pitchFamily="66" charset="0"/>
            </a:endParaRPr>
          </a:p>
          <a:p>
            <a:pPr marL="274320" indent="-274320" eaLnBrk="1" fontAlgn="auto" hangingPunct="1">
              <a:spcAft>
                <a:spcPts val="0"/>
              </a:spcAft>
              <a:buFontTx/>
              <a:buNone/>
              <a:defRPr/>
            </a:pP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Ricini</a:t>
            </a:r>
            <a:r>
              <a:rPr lang="en-US" sz="2800" dirty="0">
                <a:latin typeface="Comic Sans MS" pitchFamily="66" charset="0"/>
              </a:rPr>
              <a:t>               </a:t>
            </a:r>
            <a:r>
              <a:rPr lang="en-US" sz="2800" dirty="0" err="1">
                <a:latin typeface="Comic Sans MS" pitchFamily="66" charset="0"/>
              </a:rPr>
              <a:t>Vaselin</a:t>
            </a:r>
            <a:r>
              <a:rPr lang="en-US" sz="2800" dirty="0">
                <a:latin typeface="Comic Sans MS" pitchFamily="66" charset="0"/>
              </a:rPr>
              <a:t> alb./</a:t>
            </a:r>
            <a:r>
              <a:rPr lang="en-US" sz="2800" dirty="0" err="1">
                <a:latin typeface="Comic Sans MS" pitchFamily="66" charset="0"/>
              </a:rPr>
              <a:t>flav</a:t>
            </a:r>
            <a:r>
              <a:rPr lang="en-US" sz="2800" dirty="0">
                <a:latin typeface="Comic Sans MS" pitchFamily="66" charset="0"/>
              </a:rPr>
              <a:t>.   </a:t>
            </a:r>
            <a:r>
              <a:rPr lang="en-US" sz="2800" dirty="0" err="1">
                <a:latin typeface="Comic Sans MS" pitchFamily="66" charset="0"/>
              </a:rPr>
              <a:t>Cera</a:t>
            </a:r>
            <a:r>
              <a:rPr lang="en-US" sz="2800" dirty="0">
                <a:latin typeface="Comic Sans MS" pitchFamily="66" charset="0"/>
              </a:rPr>
              <a:t> alba/</a:t>
            </a:r>
            <a:r>
              <a:rPr lang="en-US" sz="2800" dirty="0" err="1">
                <a:latin typeface="Comic Sans MS" pitchFamily="66" charset="0"/>
              </a:rPr>
              <a:t>flava</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Olivarum</a:t>
            </a:r>
            <a:r>
              <a:rPr lang="en-US" sz="2800" dirty="0">
                <a:latin typeface="Comic Sans MS" pitchFamily="66" charset="0"/>
              </a:rPr>
              <a:t>          </a:t>
            </a:r>
            <a:r>
              <a:rPr lang="en-US" sz="2800" dirty="0" err="1">
                <a:latin typeface="Comic Sans MS" pitchFamily="66" charset="0"/>
              </a:rPr>
              <a:t>Adeps</a:t>
            </a:r>
            <a:r>
              <a:rPr lang="en-US" sz="2800" dirty="0">
                <a:latin typeface="Comic Sans MS" pitchFamily="66" charset="0"/>
              </a:rPr>
              <a:t> </a:t>
            </a:r>
            <a:r>
              <a:rPr lang="en-US" sz="2800" dirty="0" err="1">
                <a:latin typeface="Comic Sans MS" pitchFamily="66" charset="0"/>
              </a:rPr>
              <a:t>lanae</a:t>
            </a:r>
            <a:r>
              <a:rPr lang="en-US" sz="2800" dirty="0">
                <a:latin typeface="Comic Sans MS" pitchFamily="66" charset="0"/>
              </a:rPr>
              <a:t>          </a:t>
            </a:r>
            <a:r>
              <a:rPr lang="en-US" sz="2800" dirty="0" err="1">
                <a:latin typeface="Comic Sans MS" pitchFamily="66" charset="0"/>
              </a:rPr>
              <a:t>Cetaceum</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Arachidis</a:t>
            </a:r>
            <a:r>
              <a:rPr lang="en-US" sz="2800" dirty="0">
                <a:latin typeface="Comic Sans MS" pitchFamily="66" charset="0"/>
              </a:rPr>
              <a:t>         Lanolin                  </a:t>
            </a: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solidum</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Sesami</a:t>
            </a:r>
            <a:r>
              <a:rPr lang="en-US" sz="2800" dirty="0">
                <a:latin typeface="Comic Sans MS" pitchFamily="66" charset="0"/>
              </a:rPr>
              <a:t>             PEG 1540             </a:t>
            </a:r>
            <a:r>
              <a:rPr lang="en-US" sz="2800" dirty="0" err="1">
                <a:latin typeface="Comic Sans MS" pitchFamily="66" charset="0"/>
              </a:rPr>
              <a:t>Stearil</a:t>
            </a:r>
            <a:r>
              <a:rPr lang="en-US" sz="2800" dirty="0">
                <a:latin typeface="Comic Sans MS" pitchFamily="66" charset="0"/>
              </a:rPr>
              <a:t> </a:t>
            </a:r>
            <a:r>
              <a:rPr lang="en-US" sz="2800" dirty="0" err="1">
                <a:latin typeface="Comic Sans MS" pitchFamily="66" charset="0"/>
              </a:rPr>
              <a:t>alkohol</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Ol</a:t>
            </a:r>
            <a:r>
              <a:rPr lang="en-US" sz="2800" dirty="0">
                <a:latin typeface="Comic Sans MS" pitchFamily="66" charset="0"/>
              </a:rPr>
              <a:t>. </a:t>
            </a:r>
            <a:r>
              <a:rPr lang="en-US" sz="2800" dirty="0" err="1">
                <a:latin typeface="Comic Sans MS" pitchFamily="66" charset="0"/>
              </a:rPr>
              <a:t>Cocos</a:t>
            </a:r>
            <a:r>
              <a:rPr lang="en-US" sz="2800" dirty="0">
                <a:latin typeface="Comic Sans MS" pitchFamily="66" charset="0"/>
              </a:rPr>
              <a:t>               </a:t>
            </a:r>
            <a:r>
              <a:rPr lang="en-US" sz="2800" dirty="0" err="1">
                <a:latin typeface="Comic Sans MS" pitchFamily="66" charset="0"/>
              </a:rPr>
              <a:t>Dll</a:t>
            </a:r>
            <a:r>
              <a:rPr lang="en-US" sz="2800" dirty="0">
                <a:latin typeface="Comic Sans MS" pitchFamily="66" charset="0"/>
              </a:rPr>
              <a:t>.                       </a:t>
            </a:r>
            <a:r>
              <a:rPr lang="en-US" sz="2800" dirty="0" err="1">
                <a:latin typeface="Comic Sans MS" pitchFamily="66" charset="0"/>
              </a:rPr>
              <a:t>Setil</a:t>
            </a:r>
            <a:r>
              <a:rPr lang="en-US" sz="2800" dirty="0">
                <a:latin typeface="Comic Sans MS" pitchFamily="66" charset="0"/>
              </a:rPr>
              <a:t> </a:t>
            </a:r>
            <a:r>
              <a:rPr lang="en-US" sz="2800" dirty="0" err="1">
                <a:latin typeface="Comic Sans MS" pitchFamily="66" charset="0"/>
              </a:rPr>
              <a:t>alkohol</a:t>
            </a:r>
            <a:endParaRPr lang="en-US" sz="2800" dirty="0">
              <a:latin typeface="Comic Sans MS" pitchFamily="66" charset="0"/>
            </a:endParaRPr>
          </a:p>
          <a:p>
            <a:pPr marL="274320" indent="-274320" eaLnBrk="1" fontAlgn="auto" hangingPunct="1">
              <a:spcAft>
                <a:spcPts val="0"/>
              </a:spcAft>
              <a:buFontTx/>
              <a:buNone/>
              <a:defRPr/>
            </a:pP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liquidum</a:t>
            </a:r>
            <a:r>
              <a:rPr lang="en-US" sz="2800" dirty="0">
                <a:latin typeface="Comic Sans MS" pitchFamily="66" charset="0"/>
              </a:rPr>
              <a:t>                                 PEG 4000</a:t>
            </a:r>
          </a:p>
          <a:p>
            <a:pPr marL="274320" indent="-274320" eaLnBrk="1" fontAlgn="auto" hangingPunct="1">
              <a:spcAft>
                <a:spcPts val="0"/>
              </a:spcAft>
              <a:buFontTx/>
              <a:buNone/>
              <a:defRPr/>
            </a:pPr>
            <a:r>
              <a:rPr lang="en-US" sz="2800" dirty="0">
                <a:latin typeface="Comic Sans MS" pitchFamily="66" charset="0"/>
              </a:rPr>
              <a:t>PEG 300                                            PEG 3350</a:t>
            </a:r>
          </a:p>
          <a:p>
            <a:pPr marL="274320" indent="-274320" eaLnBrk="1" fontAlgn="auto" hangingPunct="1">
              <a:spcAft>
                <a:spcPts val="0"/>
              </a:spcAft>
              <a:buFontTx/>
              <a:buNone/>
              <a:defRPr/>
            </a:pPr>
            <a:r>
              <a:rPr lang="en-US" sz="2800" dirty="0">
                <a:latin typeface="Comic Sans MS" pitchFamily="66" charset="0"/>
              </a:rPr>
              <a:t>PEG 400                                            </a:t>
            </a:r>
            <a:r>
              <a:rPr lang="en-US" sz="2800" dirty="0" err="1">
                <a:latin typeface="Comic Sans MS" pitchFamily="66" charset="0"/>
              </a:rPr>
              <a:t>Emulgida</a:t>
            </a:r>
            <a:endParaRPr lang="en-US" sz="2800" dirty="0">
              <a:latin typeface="Comic Sans MS" pitchFamily="66" charset="0"/>
            </a:endParaRPr>
          </a:p>
        </p:txBody>
      </p:sp>
      <p:sp>
        <p:nvSpPr>
          <p:cNvPr id="11268" name="Line 4">
            <a:extLst>
              <a:ext uri="{FF2B5EF4-FFF2-40B4-BE49-F238E27FC236}">
                <a16:creationId xmlns:a16="http://schemas.microsoft.com/office/drawing/2014/main" id="{80930122-97DD-444A-BEA7-72CB84E9E82F}"/>
              </a:ext>
            </a:extLst>
          </p:cNvPr>
          <p:cNvSpPr>
            <a:spLocks noChangeShapeType="1"/>
          </p:cNvSpPr>
          <p:nvPr/>
        </p:nvSpPr>
        <p:spPr bwMode="auto">
          <a:xfrm>
            <a:off x="0" y="14128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9" name="Line 5">
            <a:extLst>
              <a:ext uri="{FF2B5EF4-FFF2-40B4-BE49-F238E27FC236}">
                <a16:creationId xmlns:a16="http://schemas.microsoft.com/office/drawing/2014/main" id="{69116A76-D725-1640-9985-5A7EF64AD698}"/>
              </a:ext>
            </a:extLst>
          </p:cNvPr>
          <p:cNvSpPr>
            <a:spLocks noChangeShapeType="1"/>
          </p:cNvSpPr>
          <p:nvPr/>
        </p:nvSpPr>
        <p:spPr bwMode="auto">
          <a:xfrm>
            <a:off x="0" y="2205038"/>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6">
            <a:extLst>
              <a:ext uri="{FF2B5EF4-FFF2-40B4-BE49-F238E27FC236}">
                <a16:creationId xmlns:a16="http://schemas.microsoft.com/office/drawing/2014/main" id="{332F3753-96BC-4C4D-A054-1E2BA4CC1C37}"/>
              </a:ext>
            </a:extLst>
          </p:cNvPr>
          <p:cNvSpPr>
            <a:spLocks noChangeShapeType="1"/>
          </p:cNvSpPr>
          <p:nvPr/>
        </p:nvSpPr>
        <p:spPr bwMode="auto">
          <a:xfrm>
            <a:off x="2987675" y="1412875"/>
            <a:ext cx="0" cy="544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7">
            <a:extLst>
              <a:ext uri="{FF2B5EF4-FFF2-40B4-BE49-F238E27FC236}">
                <a16:creationId xmlns:a16="http://schemas.microsoft.com/office/drawing/2014/main" id="{7D4B5B80-A6A1-084E-9FC2-8BED0E664B6F}"/>
              </a:ext>
            </a:extLst>
          </p:cNvPr>
          <p:cNvSpPr>
            <a:spLocks noChangeShapeType="1"/>
          </p:cNvSpPr>
          <p:nvPr/>
        </p:nvSpPr>
        <p:spPr bwMode="auto">
          <a:xfrm>
            <a:off x="6011863" y="1412875"/>
            <a:ext cx="0" cy="544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18875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ACB13CE-160F-E94E-A773-4938FC0FC30D}"/>
              </a:ext>
            </a:extLst>
          </p:cNvPr>
          <p:cNvSpPr>
            <a:spLocks noGrp="1" noChangeArrowheads="1"/>
          </p:cNvSpPr>
          <p:nvPr>
            <p:ph type="title"/>
          </p:nvPr>
        </p:nvSpPr>
        <p:spPr>
          <a:xfrm>
            <a:off x="250825" y="188913"/>
            <a:ext cx="8713788" cy="1295400"/>
          </a:xfrm>
          <a:solidFill>
            <a:srgbClr val="FFFFCC"/>
          </a:solidFill>
          <a:ln w="38100">
            <a:solidFill>
              <a:schemeClr val="tx1"/>
            </a:solidFill>
          </a:ln>
        </p:spPr>
        <p:txBody>
          <a:bodyPr>
            <a:normAutofit/>
          </a:bodyPr>
          <a:lstStyle/>
          <a:p>
            <a:pPr eaLnBrk="1" fontAlgn="auto" hangingPunct="1">
              <a:spcAft>
                <a:spcPts val="0"/>
              </a:spcAft>
              <a:defRPr/>
            </a:pPr>
            <a:r>
              <a:rPr lang="en-US" sz="3200" dirty="0" err="1">
                <a:latin typeface="Comic Sans MS" pitchFamily="66" charset="0"/>
              </a:rPr>
              <a:t>Macam-macam</a:t>
            </a:r>
            <a:r>
              <a:rPr lang="en-US" sz="3200" dirty="0">
                <a:latin typeface="Comic Sans MS" pitchFamily="66" charset="0"/>
              </a:rPr>
              <a:t> Basis </a:t>
            </a:r>
            <a:r>
              <a:rPr lang="en-US" sz="3200" dirty="0" err="1">
                <a:latin typeface="Comic Sans MS" pitchFamily="66" charset="0"/>
              </a:rPr>
              <a:t>Salep</a:t>
            </a:r>
            <a:r>
              <a:rPr lang="en-US" sz="3200" dirty="0">
                <a:latin typeface="Comic Sans MS" pitchFamily="66" charset="0"/>
              </a:rPr>
              <a:t> </a:t>
            </a:r>
            <a:r>
              <a:rPr lang="en-US" sz="3200" dirty="0" err="1">
                <a:latin typeface="Comic Sans MS" pitchFamily="66" charset="0"/>
              </a:rPr>
              <a:t>Berdasarkan</a:t>
            </a:r>
            <a:r>
              <a:rPr lang="en-US" sz="3200" dirty="0">
                <a:latin typeface="Comic Sans MS" pitchFamily="66" charset="0"/>
              </a:rPr>
              <a:t> </a:t>
            </a:r>
            <a:r>
              <a:rPr lang="en-US" sz="3200" dirty="0" err="1">
                <a:latin typeface="Comic Sans MS" pitchFamily="66" charset="0"/>
              </a:rPr>
              <a:t>Jumlah</a:t>
            </a:r>
            <a:r>
              <a:rPr lang="en-US" sz="3200" dirty="0">
                <a:latin typeface="Comic Sans MS" pitchFamily="66" charset="0"/>
              </a:rPr>
              <a:t> &amp; </a:t>
            </a:r>
            <a:r>
              <a:rPr lang="en-US" sz="3200" dirty="0" err="1">
                <a:latin typeface="Comic Sans MS" pitchFamily="66" charset="0"/>
              </a:rPr>
              <a:t>Kombinasi</a:t>
            </a:r>
            <a:r>
              <a:rPr lang="en-US" sz="3600" dirty="0">
                <a:latin typeface="Comic Sans MS" pitchFamily="66" charset="0"/>
              </a:rPr>
              <a:t> </a:t>
            </a:r>
            <a:r>
              <a:rPr lang="en-US" sz="3200" dirty="0">
                <a:latin typeface="Comic Sans MS" pitchFamily="66" charset="0"/>
              </a:rPr>
              <a:t>Bhn. </a:t>
            </a:r>
            <a:r>
              <a:rPr lang="en-US" sz="3200" dirty="0" err="1">
                <a:latin typeface="Comic Sans MS" pitchFamily="66" charset="0"/>
              </a:rPr>
              <a:t>Penyusunnya</a:t>
            </a:r>
            <a:endParaRPr lang="en-US" sz="3200" dirty="0">
              <a:latin typeface="Comic Sans MS" pitchFamily="66" charset="0"/>
            </a:endParaRPr>
          </a:p>
        </p:txBody>
      </p:sp>
      <p:sp>
        <p:nvSpPr>
          <p:cNvPr id="8195" name="Rectangle 3">
            <a:extLst>
              <a:ext uri="{FF2B5EF4-FFF2-40B4-BE49-F238E27FC236}">
                <a16:creationId xmlns:a16="http://schemas.microsoft.com/office/drawing/2014/main" id="{6522CC4B-1014-F84D-B1B8-A6F216569AD8}"/>
              </a:ext>
            </a:extLst>
          </p:cNvPr>
          <p:cNvSpPr>
            <a:spLocks noGrp="1" noChangeArrowheads="1"/>
          </p:cNvSpPr>
          <p:nvPr>
            <p:ph idx="1"/>
          </p:nvPr>
        </p:nvSpPr>
        <p:spPr>
          <a:xfrm>
            <a:off x="0" y="1600200"/>
            <a:ext cx="9144000" cy="5257800"/>
          </a:xfrm>
          <a:solidFill>
            <a:schemeClr val="accent1">
              <a:lumMod val="40000"/>
              <a:lumOff val="60000"/>
            </a:schemeClr>
          </a:solidFill>
        </p:spPr>
        <p:txBody>
          <a:bodyPr>
            <a:normAutofit/>
          </a:bodyPr>
          <a:lstStyle/>
          <a:p>
            <a:pPr marL="274320" indent="-274320" eaLnBrk="1" fontAlgn="auto" hangingPunct="1">
              <a:spcAft>
                <a:spcPts val="0"/>
              </a:spcAft>
              <a:buFont typeface="Wingdings 2"/>
              <a:buChar char=""/>
              <a:defRPr/>
            </a:pPr>
            <a:r>
              <a:rPr lang="en-US" sz="2800" dirty="0">
                <a:solidFill>
                  <a:srgbClr val="FF66FF"/>
                </a:solidFill>
                <a:latin typeface="Comic Sans MS" pitchFamily="66" charset="0"/>
              </a:rPr>
              <a:t>1 KOMPONEN / FASE</a:t>
            </a:r>
          </a:p>
          <a:p>
            <a:pPr marL="274320" indent="-274320" eaLnBrk="1" fontAlgn="auto" hangingPunct="1">
              <a:spcAft>
                <a:spcPts val="0"/>
              </a:spcAft>
              <a:buFontTx/>
              <a:buNone/>
              <a:defRPr/>
            </a:pPr>
            <a:r>
              <a:rPr lang="en-US" sz="2800" dirty="0">
                <a:latin typeface="Comic Sans MS" pitchFamily="66" charset="0"/>
              </a:rPr>
              <a:t>   </a:t>
            </a:r>
            <a:r>
              <a:rPr lang="en-US" sz="2800" dirty="0">
                <a:solidFill>
                  <a:srgbClr val="002060"/>
                </a:solidFill>
                <a:latin typeface="Comic Sans MS" pitchFamily="66" charset="0"/>
                <a:sym typeface="Wingdings" pitchFamily="2" charset="2"/>
              </a:rPr>
              <a:t> ½ </a:t>
            </a:r>
            <a:r>
              <a:rPr lang="en-US" sz="2800" dirty="0" err="1">
                <a:solidFill>
                  <a:srgbClr val="002060"/>
                </a:solidFill>
                <a:latin typeface="Comic Sans MS" pitchFamily="66" charset="0"/>
                <a:sym typeface="Wingdings" pitchFamily="2" charset="2"/>
              </a:rPr>
              <a:t>padat</a:t>
            </a:r>
            <a:r>
              <a:rPr lang="en-US" sz="2800" dirty="0">
                <a:solidFill>
                  <a:srgbClr val="002060"/>
                </a:solidFill>
                <a:latin typeface="Comic Sans MS" pitchFamily="66" charset="0"/>
                <a:sym typeface="Wingdings" pitchFamily="2" charset="2"/>
              </a:rPr>
              <a:t> : </a:t>
            </a:r>
            <a:r>
              <a:rPr lang="en-US" sz="2800" dirty="0" err="1">
                <a:solidFill>
                  <a:srgbClr val="002060"/>
                </a:solidFill>
                <a:latin typeface="Comic Sans MS" pitchFamily="66" charset="0"/>
                <a:sym typeface="Wingdings" pitchFamily="2" charset="2"/>
              </a:rPr>
              <a:t>Vaselin</a:t>
            </a:r>
            <a:r>
              <a:rPr lang="en-US" sz="2800" dirty="0">
                <a:solidFill>
                  <a:srgbClr val="002060"/>
                </a:solidFill>
                <a:latin typeface="Comic Sans MS" pitchFamily="66" charset="0"/>
                <a:sym typeface="Wingdings" pitchFamily="2" charset="2"/>
              </a:rPr>
              <a:t> album/</a:t>
            </a:r>
            <a:r>
              <a:rPr lang="en-US" sz="2800" dirty="0" err="1">
                <a:solidFill>
                  <a:srgbClr val="002060"/>
                </a:solidFill>
                <a:latin typeface="Comic Sans MS" pitchFamily="66" charset="0"/>
                <a:sym typeface="Wingdings" pitchFamily="2" charset="2"/>
              </a:rPr>
              <a:t>flavum</a:t>
            </a:r>
            <a:endParaRPr lang="en-US" sz="2800" dirty="0">
              <a:solidFill>
                <a:srgbClr val="002060"/>
              </a:solidFill>
              <a:latin typeface="Comic Sans MS" pitchFamily="66" charset="0"/>
              <a:sym typeface="Wingdings" pitchFamily="2" charset="2"/>
            </a:endParaRPr>
          </a:p>
          <a:p>
            <a:pPr marL="274320" indent="-274320" eaLnBrk="1" fontAlgn="auto" hangingPunct="1">
              <a:spcAft>
                <a:spcPts val="0"/>
              </a:spcAft>
              <a:buFontTx/>
              <a:buNone/>
              <a:defRPr/>
            </a:pPr>
            <a:r>
              <a:rPr lang="en-US" sz="2800" dirty="0">
                <a:solidFill>
                  <a:srgbClr val="002060"/>
                </a:solidFill>
                <a:latin typeface="Comic Sans MS" pitchFamily="66" charset="0"/>
                <a:sym typeface="Wingdings" pitchFamily="2" charset="2"/>
              </a:rPr>
              <a:t>                       </a:t>
            </a:r>
            <a:r>
              <a:rPr lang="en-US" sz="2800" dirty="0" err="1">
                <a:solidFill>
                  <a:srgbClr val="002060"/>
                </a:solidFill>
                <a:latin typeface="Comic Sans MS" pitchFamily="66" charset="0"/>
                <a:sym typeface="Wingdings" pitchFamily="2" charset="2"/>
              </a:rPr>
              <a:t>Adeps</a:t>
            </a:r>
            <a:r>
              <a:rPr lang="en-US" sz="2800" dirty="0">
                <a:solidFill>
                  <a:srgbClr val="002060"/>
                </a:solidFill>
                <a:latin typeface="Comic Sans MS" pitchFamily="66" charset="0"/>
                <a:sym typeface="Wingdings" pitchFamily="2" charset="2"/>
              </a:rPr>
              <a:t> </a:t>
            </a:r>
            <a:r>
              <a:rPr lang="en-US" sz="2800" dirty="0" err="1">
                <a:solidFill>
                  <a:srgbClr val="002060"/>
                </a:solidFill>
                <a:latin typeface="Comic Sans MS" pitchFamily="66" charset="0"/>
                <a:sym typeface="Wingdings" pitchFamily="2" charset="2"/>
              </a:rPr>
              <a:t>lanae</a:t>
            </a:r>
            <a:endParaRPr lang="en-US" sz="2800" dirty="0">
              <a:solidFill>
                <a:srgbClr val="002060"/>
              </a:solidFill>
              <a:latin typeface="Comic Sans MS" pitchFamily="66" charset="0"/>
            </a:endParaRPr>
          </a:p>
          <a:p>
            <a:pPr marL="274320" indent="-274320" eaLnBrk="1" fontAlgn="auto" hangingPunct="1">
              <a:spcAft>
                <a:spcPts val="0"/>
              </a:spcAft>
              <a:buFontTx/>
              <a:buNone/>
              <a:defRPr/>
            </a:pPr>
            <a:endParaRPr lang="en-US" sz="2800" dirty="0">
              <a:solidFill>
                <a:srgbClr val="FFFFCC"/>
              </a:solidFill>
              <a:latin typeface="Comic Sans MS" pitchFamily="66" charset="0"/>
            </a:endParaRPr>
          </a:p>
          <a:p>
            <a:pPr marL="274320" indent="-274320" eaLnBrk="1" fontAlgn="auto" hangingPunct="1">
              <a:spcAft>
                <a:spcPts val="0"/>
              </a:spcAft>
              <a:buFont typeface="Wingdings 2"/>
              <a:buChar char=""/>
              <a:defRPr/>
            </a:pPr>
            <a:r>
              <a:rPr lang="en-US" sz="2800" dirty="0">
                <a:solidFill>
                  <a:srgbClr val="FF66FF"/>
                </a:solidFill>
                <a:latin typeface="Comic Sans MS" pitchFamily="66" charset="0"/>
              </a:rPr>
              <a:t>&gt; 1 KOMPONEN / FASE</a:t>
            </a:r>
          </a:p>
          <a:p>
            <a:pPr marL="274320" indent="-274320" eaLnBrk="1" fontAlgn="auto" hangingPunct="1">
              <a:spcAft>
                <a:spcPts val="0"/>
              </a:spcAft>
              <a:buFontTx/>
              <a:buNone/>
              <a:defRPr/>
            </a:pP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lanae</a:t>
            </a:r>
            <a:r>
              <a:rPr lang="en-US" sz="2800" dirty="0">
                <a:solidFill>
                  <a:srgbClr val="002060"/>
                </a:solidFill>
                <a:latin typeface="Comic Sans MS" pitchFamily="66" charset="0"/>
              </a:rPr>
              <a:t> + Vas. album</a:t>
            </a:r>
          </a:p>
          <a:p>
            <a:pPr marL="274320" indent="-274320" eaLnBrk="1" fontAlgn="auto" hangingPunct="1">
              <a:spcAft>
                <a:spcPts val="0"/>
              </a:spcAft>
              <a:buFontTx/>
              <a:buNone/>
              <a:defRPr/>
            </a:pP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Lanolin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lanae</a:t>
            </a:r>
            <a:r>
              <a:rPr lang="en-US" sz="2800" dirty="0">
                <a:solidFill>
                  <a:srgbClr val="002060"/>
                </a:solidFill>
                <a:latin typeface="Comic Sans MS" pitchFamily="66" charset="0"/>
              </a:rPr>
              <a:t> + Aqua)</a:t>
            </a:r>
          </a:p>
          <a:p>
            <a:pPr marL="274320" indent="-274320" eaLnBrk="1" fontAlgn="auto" hangingPunct="1">
              <a:spcAft>
                <a:spcPts val="0"/>
              </a:spcAft>
              <a:buFontTx/>
              <a:buNone/>
              <a:defRPr/>
            </a:pPr>
            <a:r>
              <a:rPr lang="en-US" sz="2800" dirty="0">
                <a:solidFill>
                  <a:srgbClr val="002060"/>
                </a:solidFill>
                <a:latin typeface="Comic Sans MS" pitchFamily="66" charset="0"/>
              </a:rPr>
              <a:t>                                    </a:t>
            </a:r>
            <a:r>
              <a:rPr lang="en-US" sz="2800" dirty="0" err="1">
                <a:solidFill>
                  <a:srgbClr val="002060"/>
                </a:solidFill>
                <a:latin typeface="Comic Sans MS" pitchFamily="66" charset="0"/>
              </a:rPr>
              <a:t>Adeps</a:t>
            </a:r>
            <a:r>
              <a:rPr lang="en-US" sz="2800" dirty="0">
                <a:solidFill>
                  <a:srgbClr val="002060"/>
                </a:solidFill>
                <a:latin typeface="Comic Sans MS" pitchFamily="66" charset="0"/>
              </a:rPr>
              <a:t> l. + </a:t>
            </a:r>
            <a:r>
              <a:rPr lang="en-US" sz="2800" dirty="0" err="1">
                <a:solidFill>
                  <a:srgbClr val="002060"/>
                </a:solidFill>
                <a:latin typeface="Comic Sans MS" pitchFamily="66" charset="0"/>
              </a:rPr>
              <a:t>Paraf</a:t>
            </a:r>
            <a:r>
              <a:rPr lang="en-US" sz="2800" dirty="0">
                <a:solidFill>
                  <a:srgbClr val="002060"/>
                </a:solidFill>
                <a:latin typeface="Comic Sans MS" pitchFamily="66" charset="0"/>
              </a:rPr>
              <a:t>. Liq. + </a:t>
            </a:r>
            <a:r>
              <a:rPr lang="en-US" sz="2800" dirty="0" err="1">
                <a:solidFill>
                  <a:srgbClr val="002060"/>
                </a:solidFill>
                <a:latin typeface="Comic Sans MS" pitchFamily="66" charset="0"/>
              </a:rPr>
              <a:t>Vaselin</a:t>
            </a:r>
            <a:endParaRPr lang="en-US" sz="2800" dirty="0">
              <a:solidFill>
                <a:srgbClr val="002060"/>
              </a:solidFill>
              <a:latin typeface="Comic Sans MS" pitchFamily="66" charset="0"/>
            </a:endParaRPr>
          </a:p>
          <a:p>
            <a:pPr marL="274320" indent="-274320" eaLnBrk="1" fontAlgn="auto" hangingPunct="1">
              <a:spcAft>
                <a:spcPts val="0"/>
              </a:spcAft>
              <a:buFontTx/>
              <a:buNone/>
              <a:defRPr/>
            </a:pPr>
            <a:r>
              <a:rPr lang="en-US" sz="2800" dirty="0">
                <a:solidFill>
                  <a:srgbClr val="002060"/>
                </a:solidFill>
                <a:latin typeface="Comic Sans MS" pitchFamily="66" charset="0"/>
              </a:rPr>
              <a:t>   ~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Simpleks</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a:t>
            </a:r>
            <a:r>
              <a:rPr lang="en-US" sz="2800" dirty="0" err="1">
                <a:solidFill>
                  <a:srgbClr val="002060"/>
                </a:solidFill>
                <a:latin typeface="Comic Sans MS" pitchFamily="66" charset="0"/>
              </a:rPr>
              <a:t>Macrogol</a:t>
            </a:r>
            <a:endParaRPr lang="en-US" sz="2800" dirty="0">
              <a:solidFill>
                <a:srgbClr val="002060"/>
              </a:solidFill>
              <a:latin typeface="Comic Sans MS" pitchFamily="66" charset="0"/>
            </a:endParaRPr>
          </a:p>
          <a:p>
            <a:pPr marL="274320" indent="-274320" eaLnBrk="1" fontAlgn="auto" hangingPunct="1">
              <a:spcAft>
                <a:spcPts val="0"/>
              </a:spcAft>
              <a:buFontTx/>
              <a:buNone/>
              <a:defRPr/>
            </a:pPr>
            <a:r>
              <a:rPr lang="en-US" sz="2800" dirty="0">
                <a:solidFill>
                  <a:srgbClr val="002060"/>
                </a:solidFill>
                <a:latin typeface="Comic Sans MS" pitchFamily="66" charset="0"/>
              </a:rPr>
              <a:t>   ~ </a:t>
            </a:r>
            <a:r>
              <a:rPr lang="en-US" sz="2800" dirty="0" err="1">
                <a:solidFill>
                  <a:srgbClr val="002060"/>
                </a:solidFill>
                <a:latin typeface="Comic Sans MS" pitchFamily="66" charset="0"/>
              </a:rPr>
              <a:t>padat</a:t>
            </a:r>
            <a:r>
              <a:rPr lang="en-US" sz="2800" dirty="0">
                <a:solidFill>
                  <a:srgbClr val="002060"/>
                </a:solidFill>
                <a:latin typeface="Comic Sans MS" pitchFamily="66" charset="0"/>
              </a:rPr>
              <a:t> + ½ </a:t>
            </a:r>
            <a:r>
              <a:rPr lang="en-US" sz="2800" dirty="0" err="1">
                <a:solidFill>
                  <a:srgbClr val="002060"/>
                </a:solidFill>
                <a:latin typeface="Comic Sans MS" pitchFamily="66" charset="0"/>
              </a:rPr>
              <a:t>pdt</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cair</a:t>
            </a:r>
            <a:r>
              <a:rPr lang="en-US" sz="2800" dirty="0">
                <a:solidFill>
                  <a:srgbClr val="002060"/>
                </a:solidFill>
                <a:latin typeface="Comic Sans MS" pitchFamily="66" charset="0"/>
              </a:rPr>
              <a:t> : </a:t>
            </a:r>
            <a:r>
              <a:rPr lang="en-US" sz="2800" dirty="0" err="1">
                <a:solidFill>
                  <a:srgbClr val="002060"/>
                </a:solidFill>
                <a:latin typeface="Comic Sans MS" pitchFamily="66" charset="0"/>
              </a:rPr>
              <a:t>Ungt</a:t>
            </a:r>
            <a:r>
              <a:rPr lang="en-US" sz="2800" dirty="0">
                <a:solidFill>
                  <a:srgbClr val="002060"/>
                </a:solidFill>
                <a:latin typeface="Comic Sans MS" pitchFamily="66" charset="0"/>
              </a:rPr>
              <a:t>. Hydrophilic USP</a:t>
            </a:r>
          </a:p>
        </p:txBody>
      </p:sp>
    </p:spTree>
    <p:extLst>
      <p:ext uri="{BB962C8B-B14F-4D97-AF65-F5344CB8AC3E}">
        <p14:creationId xmlns:p14="http://schemas.microsoft.com/office/powerpoint/2010/main" val="363380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C4A7C-70F4-974F-9EB6-AAA4510FCCFA}"/>
              </a:ext>
            </a:extLst>
          </p:cNvPr>
          <p:cNvSpPr>
            <a:spLocks noGrp="1"/>
          </p:cNvSpPr>
          <p:nvPr>
            <p:ph type="title"/>
          </p:nvPr>
        </p:nvSpPr>
        <p:spPr>
          <a:xfrm>
            <a:off x="457200" y="320675"/>
            <a:ext cx="7242175" cy="1143000"/>
          </a:xfrm>
        </p:spPr>
        <p:txBody>
          <a:bodyPr/>
          <a:lstStyle/>
          <a:p>
            <a:pPr eaLnBrk="1" hangingPunct="1">
              <a:defRPr/>
            </a:pPr>
            <a:endParaRPr lang="id-ID"/>
          </a:p>
        </p:txBody>
      </p:sp>
      <p:sp>
        <p:nvSpPr>
          <p:cNvPr id="13315" name="Rectangle 2">
            <a:extLst>
              <a:ext uri="{FF2B5EF4-FFF2-40B4-BE49-F238E27FC236}">
                <a16:creationId xmlns:a16="http://schemas.microsoft.com/office/drawing/2014/main" id="{B1F13E28-5A36-8145-B328-CBE7F618DCF5}"/>
              </a:ext>
            </a:extLst>
          </p:cNvPr>
          <p:cNvSpPr>
            <a:spLocks noChangeArrowheads="1"/>
          </p:cNvSpPr>
          <p:nvPr/>
        </p:nvSpPr>
        <p:spPr bwMode="auto">
          <a:xfrm>
            <a:off x="900113" y="1773238"/>
            <a:ext cx="595788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latin typeface="Comic Sans MS" panose="030F0902030302020204" pitchFamily="66" charset="0"/>
              </a:rPr>
              <a:t>3. Bahan tambahan</a:t>
            </a:r>
            <a:br>
              <a:rPr lang="en-US" altLang="en-US" sz="2800">
                <a:latin typeface="Comic Sans MS" panose="030F0902030302020204" pitchFamily="66" charset="0"/>
              </a:rPr>
            </a:br>
            <a:r>
              <a:rPr lang="en-US" altLang="en-US" sz="2800">
                <a:latin typeface="Comic Sans MS" panose="030F0902030302020204" pitchFamily="66" charset="0"/>
              </a:rPr>
              <a:t>    - </a:t>
            </a:r>
            <a:r>
              <a:rPr lang="en-US" altLang="en-US" sz="2800" i="1">
                <a:latin typeface="Comic Sans MS" panose="030F0902030302020204" pitchFamily="66" charset="0"/>
              </a:rPr>
              <a:t>stiffeners</a:t>
            </a:r>
            <a:r>
              <a:rPr lang="en-US" altLang="en-US" sz="2800">
                <a:latin typeface="Comic Sans MS" panose="030F0902030302020204" pitchFamily="66" charset="0"/>
              </a:rPr>
              <a:t>       </a:t>
            </a:r>
            <a:r>
              <a:rPr lang="id-ID" altLang="en-US" sz="2800">
                <a:latin typeface="Comic Sans MS" panose="030F0902030302020204" pitchFamily="66" charset="0"/>
              </a:rPr>
              <a:t>                              </a:t>
            </a:r>
            <a:r>
              <a:rPr lang="en-US" altLang="en-US" sz="2800">
                <a:latin typeface="Comic Sans MS" panose="030F0902030302020204" pitchFamily="66" charset="0"/>
              </a:rPr>
              <a:t>       </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pengawet</a:t>
            </a:r>
            <a:br>
              <a:rPr lang="en-US" altLang="en-US" sz="2800">
                <a:latin typeface="Comic Sans MS" panose="030F0902030302020204" pitchFamily="66" charset="0"/>
              </a:rPr>
            </a:br>
            <a:r>
              <a:rPr lang="en-US" altLang="en-US" sz="2800">
                <a:latin typeface="Comic Sans MS" panose="030F0902030302020204" pitchFamily="66" charset="0"/>
              </a:rPr>
              <a:t>    - humektan</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a:t>
            </a:r>
            <a:r>
              <a:rPr lang="en-US" altLang="en-US" sz="2800" i="1">
                <a:latin typeface="Comic Sans MS" panose="030F0902030302020204" pitchFamily="66" charset="0"/>
              </a:rPr>
              <a:t>penetration </a:t>
            </a:r>
            <a:r>
              <a:rPr lang="id-ID" altLang="en-US" sz="2800" i="1">
                <a:latin typeface="Comic Sans MS" panose="030F0902030302020204" pitchFamily="66" charset="0"/>
              </a:rPr>
              <a:t> </a:t>
            </a:r>
            <a:r>
              <a:rPr lang="en-US" altLang="en-US" sz="2800" i="1">
                <a:latin typeface="Comic Sans MS" panose="030F0902030302020204" pitchFamily="66" charset="0"/>
              </a:rPr>
              <a:t>enhancer</a:t>
            </a:r>
            <a:br>
              <a:rPr lang="en-US" altLang="en-US" sz="2800">
                <a:latin typeface="Comic Sans MS" panose="030F0902030302020204" pitchFamily="66" charset="0"/>
              </a:rPr>
            </a:br>
            <a:r>
              <a:rPr lang="en-US" altLang="en-US" sz="2800">
                <a:latin typeface="Comic Sans MS" panose="030F0902030302020204" pitchFamily="66" charset="0"/>
              </a:rPr>
              <a:t>    - antioksidan	</a:t>
            </a:r>
            <a:endParaRPr lang="id-ID" altLang="en-US" sz="2800">
              <a:latin typeface="Comic Sans MS" panose="030F0902030302020204" pitchFamily="66" charset="0"/>
            </a:endParaRPr>
          </a:p>
          <a:p>
            <a:r>
              <a:rPr lang="id-ID" altLang="en-US" sz="2800">
                <a:latin typeface="Comic Sans MS" panose="030F0902030302020204" pitchFamily="66" charset="0"/>
              </a:rPr>
              <a:t>    </a:t>
            </a:r>
            <a:r>
              <a:rPr lang="en-US" altLang="en-US" sz="2800">
                <a:latin typeface="Comic Sans MS" panose="030F0902030302020204" pitchFamily="66" charset="0"/>
              </a:rPr>
              <a:t>- corrigens </a:t>
            </a:r>
            <a:endParaRPr lang="id-ID" altLang="en-US" sz="2800">
              <a:latin typeface="Comic Sans MS" panose="030F0902030302020204" pitchFamily="66" charset="0"/>
            </a:endParaRPr>
          </a:p>
          <a:p>
            <a:r>
              <a:rPr lang="id-ID" altLang="en-US" sz="2800">
                <a:latin typeface="Comic Sans MS" panose="030F0902030302020204" pitchFamily="66" charset="0"/>
              </a:rPr>
              <a:t>    - emolient</a:t>
            </a:r>
            <a:br>
              <a:rPr lang="en-US" altLang="en-US" sz="2800">
                <a:latin typeface="Comic Sans MS" panose="030F0902030302020204" pitchFamily="66" charset="0"/>
              </a:rPr>
            </a:br>
            <a:r>
              <a:rPr lang="id-ID" altLang="en-US" sz="2800">
                <a:latin typeface="Comic Sans MS" panose="030F0902030302020204" pitchFamily="66" charset="0"/>
              </a:rPr>
              <a:t> </a:t>
            </a:r>
            <a:endParaRPr lang="id-ID" altLang="en-US" sz="2800"/>
          </a:p>
        </p:txBody>
      </p:sp>
    </p:spTree>
    <p:extLst>
      <p:ext uri="{BB962C8B-B14F-4D97-AF65-F5344CB8AC3E}">
        <p14:creationId xmlns:p14="http://schemas.microsoft.com/office/powerpoint/2010/main" val="3791521218"/>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1684</TotalTime>
  <Words>417</Words>
  <Application>Microsoft Macintosh PowerPoint</Application>
  <PresentationFormat>On-screen Show (4:3)</PresentationFormat>
  <Paragraphs>72</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Comic Sans MS</vt:lpstr>
      <vt:lpstr>Wingdings</vt:lpstr>
      <vt:lpstr>Wingdings 2</vt:lpstr>
      <vt:lpstr>Template PPT UEU Pertemuan 1 - Copy 1</vt:lpstr>
      <vt:lpstr>PowerPoint Presentation</vt:lpstr>
      <vt:lpstr>KEMAMPUAN AKHIR YANG DIHARAPKAN</vt:lpstr>
      <vt:lpstr> FORMULA SEDIAAN SEMISOLIDA</vt:lpstr>
      <vt:lpstr>PowerPoint Presentation</vt:lpstr>
      <vt:lpstr>PowerPoint Presentation</vt:lpstr>
      <vt:lpstr>PowerPoint Presentation</vt:lpstr>
      <vt:lpstr>KONSISTENSI KOMPONEN BASIS SALEP</vt:lpstr>
      <vt:lpstr>Macam-macam Basis Salep Berdasarkan Jumlah &amp; Kombinasi Bhn. Penyusunnya</vt:lpstr>
      <vt:lpstr>PowerPoint Presentation</vt:lpstr>
      <vt:lpstr>3.  Bahan Tambahan dalam Sediaan Semi-     solida     - Bahan pengeras (stiffeners) : cera,           setil alkohol, dll.     - Humektan : gliserin, prop. glikol, PEG 300     - Antioksidan : BHT, BHA, dll.     - Pengawet : ester hidroksi benzoat         (nipagin  &amp; nipasol),asam sorbat,dll     - Penetration (absorption) enhancer :            DMSO     - Emulgator (Na-lauril sulfat, TEA-              stearat, dsb.)     - Corrigens (odoris, saporis, coloris) </vt:lpstr>
      <vt:lpstr>TINJAUAN TENTANG VEHIKULUM SALEP</vt:lpstr>
      <vt:lpstr>- Keuntungan :     * sangat stabil; tidak menimbulkan OTT    * konsistensi sesuai utk. salep    * tidak berbau    * mudah merata pada kulit    * mrpk. pelindung yg. baik - Kerugian :    * berlemak, terlalu lengket    * tdk. dpt. menyerap/bercampur dg. air    * sukar dicuci dg. Air    B. Parafin cair = Paraffinum liquidum     - Parafin cair dg. visk. tinggi = Paraffin Liquidum         Spissum  utk. Cold cream </vt:lpstr>
      <vt:lpstr>    - Parafin cair dg. visk. rendah = Paraf.              Liquidum tenue  utk. Vanishing cream * Dpt digunakan sbg. Levigating agent  C. Parafin padat = Paraffinum solidum    - digunakan sbg. pengeras    - T.L. 50-57°C  D. Lemak bulu domba = Adeps lanae = Wool fat     - mgd. kholesterol, isokholesterol, oksikholesterol,         ester kholesterol &amp; alkohol2.    - Kerugian : * terlalu lengket jarang digun.                                 sdr-an                       * cenderung jadi tengik                       * bau kurang enak                       * dpt. menimbulkan alergi</vt:lpstr>
      <vt:lpstr>E. Malam = lilin = wax     - malam putih (cera alba) &amp; malam                 kuning  (cera flava)     - spermaceti = cetaceum     - malam carnauba = carnauba wax     Mengandung :     - ester alkohol tinggi dg. asam            lemak     - asam lemak bebas  dpt. bereaksi dg.  alkali membtk. sabun  emulgator  </vt:lpstr>
      <vt:lpstr>- F. Setil alkohol = Alcohol cetylicus     Stearil alkohol = Alcohol  stearylicus     Setil-stearil alkohol Fungsi :    * sebagai emolien/pelembut    * menstabilkan emulsi  emulsi a/m    * pengeras  G. Minyak tumbuh-tumbuhan   - menurunkan T.L. &amp; melunakkan salep   - me + efek emolien &amp; mengurangi efek pengeringan dsr. salep hidrokarbon   Kerugian :   - konsistensi cair    -  Mudah tengik     diperbaiki dg. hidrogenasi   Ol. Arachidis, Ol. Cocos, Ol. Olivae, Ol. Ricini,   Ol. Sesami</vt:lpstr>
      <vt:lpstr>Dasar Salep serap   - dasar salep hidrokarbon + emulgator a/m      dapat        menyerap air   - Lemak bulu domba dan Lanolin     Ungt. Simplex  F.I. Ed. III &amp; Ned. Ph. V     Hydrophilic Petrolatum USP XXIV     Vaselinum Hydrophyllum Formularium          Nas.II     Simple Ointment BP 1993     Ungt. Cetylicum C.M.N.     Dasar salep emulsi a/m :     * Ungt. Leniens Ned. Pharm. V     * Ungt. Leniens Ned. Pharm. VI     * Ungt. Leniens C.M.N.     * Ungt. Leniens = Salep Sejuk Form. Nas. II</vt:lpstr>
      <vt:lpstr>Dasar Salep Tercucikan dg. Air      - emulsi m/a Keuntungan :     - memberikan efek obat yg. lebih cepat     - memberikan rasa dingin     - pemakaian enak  selaput tipis pada kulit     - mudah dicuci dg. air atau dilap basah Kerugian :     - mudah mengering dan menjadi keras     - mudah terkontaminasi mikroba ---&gt; perlu        pengawet   </vt:lpstr>
      <vt:lpstr>A.  Hydrophilic Ointment USP XXIII     R/ Methyl paraben               0,25 g (1)          Propyl paraben                0,15 g  (2)            Sodium lauryl sulfate     10     g  (3)          Propylene glycol            120    g  (4)          Stearyl alcohol             250    g  (5)          White petrolatum         250    g  (6)          Purified water              370    g  (7)           To make about             1000   g  </vt:lpstr>
      <vt:lpstr>B. Vanishing cream     R/ Asam stearat      15    (1)          Malam putih         2    (2)          Vaselin putih        8    (3)          Trietanolamin       1,5 (4)           Propilenglikol        8    (5)          Air suling            68,5 (6) </vt:lpstr>
      <vt:lpstr>DASAR SALEP YANG LARUT DALAM AIR  A. Dasar salep polietilenglikol     Rumus p.e.g. :        HOCH2-(CH2-O-CH2)n-CH2      - Macrogol Ointment BP 1988        R/ Macrogol 300     65 %             Macrogol 4000   35 %      - Polyethyleneglycol Ointment USNF        R/ Polyethyleneglycol 400      60 %             Polyethyleneglycol 3350    40 %</vt:lpstr>
      <vt:lpstr>                             TUGAS: Carilah komposisi formula salep di bawah ini, dan tuliskan cara pembuatannya:(fungsi dan kadar batas maksimum) 1. Hydrophilic Petrolatum USP XXIV 2. Vaselinum Hydrophyllum Form.Nas. II 3. Simple Ointment BP 1993 4. White Ointment USP XXIV 5. Ungt. Cetylicum CMN 6. Ungt. Leniens Ned. Pharm. V 7. Ungt. Leniens Ned. Pharm. VI 8. Ungt. Leniens CMN 9. Salep Sejuk Form. Nas. II 10. Bentonit Magma USP XXIV</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228</cp:revision>
  <dcterms:created xsi:type="dcterms:W3CDTF">2010-08-24T06:47:44Z</dcterms:created>
  <dcterms:modified xsi:type="dcterms:W3CDTF">2019-03-05T10:11:04Z</dcterms:modified>
</cp:coreProperties>
</file>