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6" r:id="rId2"/>
    <p:sldId id="335" r:id="rId3"/>
    <p:sldId id="392" r:id="rId4"/>
    <p:sldId id="393" r:id="rId5"/>
    <p:sldId id="385" r:id="rId6"/>
    <p:sldId id="281" r:id="rId7"/>
    <p:sldId id="386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2" autoAdjust="0"/>
    <p:restoredTop sz="93016" autoAdjust="0"/>
  </p:normalViewPr>
  <p:slideViewPr>
    <p:cSldViewPr showGuides="1">
      <p:cViewPr varScale="1">
        <p:scale>
          <a:sx n="104" d="100"/>
          <a:sy n="104" d="100"/>
        </p:scale>
        <p:origin x="20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754F7D-CCAD-6646-ACB9-F299D0AB2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6C97E-5C0A-3E4B-B9DD-4D0D4AAB2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3080B-2D72-6149-A8A0-2F4194617D35}" type="datetimeFigureOut">
              <a:rPr lang="id-ID"/>
              <a:pPr>
                <a:defRPr/>
              </a:pPr>
              <a:t>09/04/19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889461-E46E-584D-B753-1FACD98D15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6BBA6A-5326-DD40-9CC6-C209D9DF2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FE7B-B85C-6C4C-9B32-3CDA05CD40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A5086-51D0-5E4E-8156-1477ACAE1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D121EB-F6FE-2047-8B90-8A7955238C4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08BD9B1-CD01-6C46-8DB8-34FF45164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E78D0D8-C82F-4246-8F60-BA1B00568C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F337F98E-A361-2040-BDA5-9F5846C32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F15BE-8413-3742-AFD9-2D5597407045}" type="slidenum">
              <a:rPr lang="id-ID" altLang="en-US"/>
              <a:pPr>
                <a:spcBef>
                  <a:spcPct val="0"/>
                </a:spcBef>
              </a:pPr>
              <a:t>2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3061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B4E0-4486-8C43-AF58-924A5E2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6D16812-0C94-F44E-BF59-107C25526859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09EE2-AB2C-BD43-94CD-498DB8F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ABD8-EAEE-524F-94B5-2C43A46E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22F8FC-025D-D74A-B723-C5183F13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6C0AB-31D3-0B4C-8AE8-E45CF8C0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619347E-686D-FD46-819A-DAA95C30419E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AE94-2F91-A849-A8AE-FFBE5E38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5C2E2-892B-8A45-A9E2-A65C6E73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EA0E5D-1DAF-984A-AFAC-861D9BE3C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6DB0-4FF7-264F-A11D-B1FA3FA8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BCB3DC4-18C9-764B-9462-5F3277F92E0F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1F884-664C-4D4E-B550-3F7A18B7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CC2F-E92D-1341-A9BA-5A0A1D06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FFD98DC-E3BB-AA4B-BF79-DDF45E2B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5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51BFA-170C-E348-A10C-8525E30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28A239-BF97-F944-A41A-540742C74841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7C36-29DF-214F-941F-64FD1CC8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2528-4A77-D940-B3F2-BB85B83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26B55CF-566C-C144-BDD5-055F6AE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E512-01E5-1E48-ACA8-C39301A5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DAF0BAB-2F3B-324A-BBD1-FBDFAAC098F7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0858-BA16-8F46-B29D-33F585BE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36AB-776B-A74B-8FFF-6C6C380B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122098-E2DD-4B42-822E-D057982E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0AB539-34E8-C04D-96C7-0FB4B84A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D41D2B0-93D2-964C-8F36-C01294907FF9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1807BA-66C4-EF49-9045-AE88073D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1FE82-92D0-5149-B5C0-1C420BC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074996-FC55-D346-B435-2856E4884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67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587BEA-833C-2D4D-B1D9-E40F3935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9F27B7F-0650-264E-B3A8-17D3997F0C51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89BCA-1316-9F48-BB34-66A082E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296241-B63B-BE49-BD98-ACE4E4D8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313F7E-1307-6746-9EC8-8219D26A4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73C68E-7924-154E-A68C-CD39E1D8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3283F2F-EB94-9D4E-B004-362D91131CD6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4E30A6-0BD2-F449-9691-2FD9279E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DFE178-0DFD-414F-83FE-5850EC6E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2572BEC-699F-8948-83A4-BD1B88F65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7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2FC8DC-BEEA-AA4D-93FD-4D6D8DCC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534B8EA-F17B-DB42-8E01-155F038B8132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AAD2E4-21C9-3649-9A78-D29B6D9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5E6B47-85E6-4D4E-A445-CA9EDFC6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1C91C1-A625-BB45-A52D-000D09846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2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4AC34B-507E-5947-B2D3-958A2C1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E06E991-3B1E-9F48-AABC-AA6EB683D37A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F8DD1D-C163-1A45-BBE7-5D7F56CD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98AE7-26D3-1D4A-B916-0AE1ADE0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622BEA-A668-7349-9676-70FBDBAC1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7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DBE61F-B044-8848-8287-FE203674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3E12B7-B1B9-0F44-89BA-A2D403253C11}" type="datetime1">
              <a:rPr lang="en-US"/>
              <a:pPr>
                <a:defRPr/>
              </a:pPr>
              <a:t>4/9/19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C06131-7502-BF42-8CE1-4615396A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024CB2-657B-0443-9EBB-9423A6AB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B4CE02-E992-9C4A-8A0C-1CE03BFBC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6DE23F86-E41F-C341-AA4F-00B42BBCA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rsil\Desktop\Smartcreative.jpg">
            <a:extLst>
              <a:ext uri="{FF2B5EF4-FFF2-40B4-BE49-F238E27FC236}">
                <a16:creationId xmlns:a16="http://schemas.microsoft.com/office/drawing/2014/main" id="{58ABF55E-F0E8-E04B-9141-97D01CDD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>
            <a:extLst>
              <a:ext uri="{FF2B5EF4-FFF2-40B4-BE49-F238E27FC236}">
                <a16:creationId xmlns:a16="http://schemas.microsoft.com/office/drawing/2014/main" id="{9037CCDC-4C1C-FB40-B7A8-6CABDBBC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5200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Gel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PERTEMUAN  </a:t>
            </a:r>
            <a:r>
              <a:rPr lang="en-US" altLang="en-US" sz="2000" b="1" dirty="0" err="1">
                <a:solidFill>
                  <a:schemeClr val="bg1"/>
                </a:solidFill>
              </a:rPr>
              <a:t>ke</a:t>
            </a:r>
            <a:r>
              <a:rPr lang="en-US" altLang="en-US" sz="2000" b="1" dirty="0">
                <a:solidFill>
                  <a:schemeClr val="bg1"/>
                </a:solidFill>
              </a:rPr>
              <a:t> 5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Dra </a:t>
            </a:r>
            <a:r>
              <a:rPr lang="en-US" altLang="en-US" sz="2000" b="1" dirty="0" err="1">
                <a:solidFill>
                  <a:schemeClr val="bg1"/>
                </a:solidFill>
              </a:rPr>
              <a:t>Ratih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Dyah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Pertiwi,M.Farm,Apt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NAMA PRODI :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r>
              <a:rPr lang="en-US" altLang="en-US" sz="2000" b="1" dirty="0">
                <a:solidFill>
                  <a:schemeClr val="bg1"/>
                </a:solidFill>
              </a:rPr>
              <a:t> Masyarakat</a:t>
            </a:r>
          </a:p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F7A3E31-31B8-3749-A571-17D05167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KLASIFIKASI GEL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811A43A-BB31-044F-9557-50B7A9B0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46238"/>
            <a:ext cx="9448800" cy="4525962"/>
          </a:xfrm>
        </p:spPr>
        <p:txBody>
          <a:bodyPr/>
          <a:lstStyle/>
          <a:p>
            <a:r>
              <a:rPr lang="en-US" altLang="en-US"/>
              <a:t>GEL ORGANIK</a:t>
            </a:r>
          </a:p>
          <a:p>
            <a:r>
              <a:rPr lang="en-US" altLang="en-US"/>
              <a:t>GEL ANORGANIK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KARAKTERISTIK  GEL:(zat pembentuk gel ideal)</a:t>
            </a:r>
          </a:p>
          <a:p>
            <a:r>
              <a:rPr lang="en-US" altLang="en-US"/>
              <a:t>INERT</a:t>
            </a:r>
          </a:p>
          <a:p>
            <a:r>
              <a:rPr lang="en-US" altLang="en-US"/>
              <a:t>AMAN</a:t>
            </a:r>
          </a:p>
          <a:p>
            <a:r>
              <a:rPr lang="en-US" altLang="en-US"/>
              <a:t>TIDAK BEREAKSI</a:t>
            </a:r>
          </a:p>
        </p:txBody>
      </p:sp>
    </p:spTree>
    <p:extLst>
      <p:ext uri="{BB962C8B-B14F-4D97-AF65-F5344CB8AC3E}">
        <p14:creationId xmlns:p14="http://schemas.microsoft.com/office/powerpoint/2010/main" val="402477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503A0D7-19A6-6845-BB7A-CAE01730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SIFAT GEL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9E2C3E9-41BC-9F4D-86F1-9033DAFC3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EFEK SUHU</a:t>
            </a:r>
          </a:p>
          <a:p>
            <a:r>
              <a:rPr lang="en-US" altLang="en-US"/>
              <a:t>EFEK ELEKTROLIT</a:t>
            </a:r>
          </a:p>
          <a:p>
            <a:r>
              <a:rPr lang="en-US" altLang="en-US"/>
              <a:t>SINERISIS</a:t>
            </a:r>
          </a:p>
          <a:p>
            <a:r>
              <a:rPr lang="en-US" altLang="en-US"/>
              <a:t>PENGEMBANGAN</a:t>
            </a:r>
          </a:p>
          <a:p>
            <a:r>
              <a:rPr lang="en-US" altLang="en-US"/>
              <a:t>ELASTISITAS &amp; RIGIDITAS</a:t>
            </a:r>
          </a:p>
        </p:txBody>
      </p:sp>
    </p:spTree>
    <p:extLst>
      <p:ext uri="{BB962C8B-B14F-4D97-AF65-F5344CB8AC3E}">
        <p14:creationId xmlns:p14="http://schemas.microsoft.com/office/powerpoint/2010/main" val="9960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9684FD4-0F28-964F-B06F-6207C3A5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PEMBENTUKAN GEL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FF65BA2-3ECE-9D4D-AC2A-838B0895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TERGANTUNG PADA :</a:t>
            </a:r>
          </a:p>
          <a:p>
            <a:r>
              <a:rPr lang="en-US" altLang="en-US"/>
              <a:t>KONSENTRASI POLIMER</a:t>
            </a:r>
          </a:p>
          <a:p>
            <a:r>
              <a:rPr lang="en-US" altLang="en-US"/>
              <a:t>AFINITAS PELARUT TERHADAP POLIMER</a:t>
            </a:r>
          </a:p>
        </p:txBody>
      </p:sp>
    </p:spTree>
    <p:extLst>
      <p:ext uri="{BB962C8B-B14F-4D97-AF65-F5344CB8AC3E}">
        <p14:creationId xmlns:p14="http://schemas.microsoft.com/office/powerpoint/2010/main" val="46247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8592CCE-04C3-F64F-BDC4-990C9D9D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PROSES PEMBUATAN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49E26A2-69F1-0246-9DAE-E416177E6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/>
              <a:t>REDUKSI UKURAN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PEMANASAN &amp; PENDINGINAN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PENCAMPURAN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PENGHALUSAN &amp; HOMOGENISASI</a:t>
            </a:r>
          </a:p>
        </p:txBody>
      </p:sp>
    </p:spTree>
    <p:extLst>
      <p:ext uri="{BB962C8B-B14F-4D97-AF65-F5344CB8AC3E}">
        <p14:creationId xmlns:p14="http://schemas.microsoft.com/office/powerpoint/2010/main" val="375959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71E421D-A454-DE42-BF17-236D28B2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3563"/>
          </a:xfrm>
        </p:spPr>
        <p:txBody>
          <a:bodyPr/>
          <a:lstStyle/>
          <a:p>
            <a:r>
              <a:rPr lang="en-US" altLang="en-US" dirty="0"/>
              <a:t>EVALUASI SEDIAAN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1C125E09-4552-DB47-9035-7D387E40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dirty="0"/>
              <a:t>FISIK</a:t>
            </a:r>
          </a:p>
          <a:p>
            <a:pPr marL="914400" lvl="1" indent="-514350"/>
            <a:r>
              <a:rPr lang="en-US" altLang="en-US" dirty="0"/>
              <a:t>KONSISTENSI</a:t>
            </a:r>
          </a:p>
          <a:p>
            <a:pPr marL="914400" lvl="1" indent="-514350"/>
            <a:r>
              <a:rPr lang="en-US" altLang="en-US" dirty="0"/>
              <a:t>BAU RASA &amp; WARNA</a:t>
            </a:r>
          </a:p>
          <a:p>
            <a:pPr marL="914400" lvl="1" indent="-514350"/>
            <a:r>
              <a:rPr lang="en-US" altLang="en-US" dirty="0"/>
              <a:t>UKURAN PARTIKEL</a:t>
            </a:r>
          </a:p>
          <a:p>
            <a:pPr marL="914400" lvl="1" indent="-514350"/>
            <a:r>
              <a:rPr lang="en-US" altLang="en-US" dirty="0"/>
              <a:t>HOMOGENITAS</a:t>
            </a:r>
          </a:p>
          <a:p>
            <a:pPr marL="514350" indent="-514350">
              <a:buFontTx/>
              <a:buAutoNum type="arabicPeriod" startAt="2"/>
            </a:pPr>
            <a:r>
              <a:rPr lang="en-US" altLang="en-US" dirty="0"/>
              <a:t>KIMIA  </a:t>
            </a:r>
            <a:r>
              <a:rPr lang="en-US" altLang="en-US" sz="2800" dirty="0"/>
              <a:t>(PENETAPAN KADAR)</a:t>
            </a:r>
          </a:p>
          <a:p>
            <a:pPr marL="514350" indent="-514350">
              <a:buFontTx/>
              <a:buAutoNum type="arabicPeriod" startAt="2"/>
            </a:pPr>
            <a:r>
              <a:rPr lang="en-US" altLang="en-US" dirty="0"/>
              <a:t>BIOLOGI</a:t>
            </a:r>
          </a:p>
          <a:p>
            <a:pPr marL="914400" lvl="1" indent="-514350"/>
            <a:r>
              <a:rPr lang="en-US" altLang="en-US" dirty="0"/>
              <a:t>KONTAMINASI MIKROBA</a:t>
            </a:r>
          </a:p>
          <a:p>
            <a:pPr marL="914400" lvl="1" indent="-514350"/>
            <a:r>
              <a:rPr lang="en-US" altLang="en-US" dirty="0"/>
              <a:t>POTENSI ZAT AKTIF</a:t>
            </a:r>
          </a:p>
        </p:txBody>
      </p:sp>
    </p:spTree>
    <p:extLst>
      <p:ext uri="{BB962C8B-B14F-4D97-AF65-F5344CB8AC3E}">
        <p14:creationId xmlns:p14="http://schemas.microsoft.com/office/powerpoint/2010/main" val="142528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>
            <a:extLst>
              <a:ext uri="{FF2B5EF4-FFF2-40B4-BE49-F238E27FC236}">
                <a16:creationId xmlns:a16="http://schemas.microsoft.com/office/drawing/2014/main" id="{8307671F-BB04-CF41-9594-E6ECE11F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01335DC-43ED-B24A-A747-2F384DCCB388}" type="slidenum">
              <a:rPr lang="en-US" altLang="en-US"/>
              <a:pPr algn="ctr" eaLnBrk="1" hangingPunct="1"/>
              <a:t>15</a:t>
            </a:fld>
            <a:endParaRPr lang="en-US" altLang="en-US"/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5551DDBD-1F2D-CF4A-8BBF-428F2138C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54213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F64BA000-A008-794A-A0F8-3D366B5F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447925"/>
            <a:ext cx="64166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>
                <a:latin typeface="Old English Text MT" pitchFamily="66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98809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rsil\Desktop\Smartcreative2.jpg">
            <a:extLst>
              <a:ext uri="{FF2B5EF4-FFF2-40B4-BE49-F238E27FC236}">
                <a16:creationId xmlns:a16="http://schemas.microsoft.com/office/drawing/2014/main" id="{80DE1D44-6FA7-0E4B-BA95-C95AF212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5">
            <a:extLst>
              <a:ext uri="{FF2B5EF4-FFF2-40B4-BE49-F238E27FC236}">
                <a16:creationId xmlns:a16="http://schemas.microsoft.com/office/drawing/2014/main" id="{4096F518-ED71-1B49-860C-D646DC1B10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15363" name="Content Placeholder 5">
            <a:extLst>
              <a:ext uri="{FF2B5EF4-FFF2-40B4-BE49-F238E27FC236}">
                <a16:creationId xmlns:a16="http://schemas.microsoft.com/office/drawing/2014/main" id="{A148C77D-8BCF-D047-89FF-E24326944B4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D" altLang="en-US" dirty="0" err="1"/>
              <a:t>Mahasiswa</a:t>
            </a:r>
            <a:r>
              <a:rPr lang="en-ID" altLang="en-US" dirty="0"/>
              <a:t> </a:t>
            </a:r>
            <a:r>
              <a:rPr lang="en-ID" altLang="en-US" dirty="0" err="1"/>
              <a:t>mampu</a:t>
            </a:r>
            <a:r>
              <a:rPr lang="en-ID" altLang="en-US" dirty="0"/>
              <a:t> </a:t>
            </a:r>
            <a:r>
              <a:rPr lang="en-ID" altLang="en-US" dirty="0" err="1"/>
              <a:t>memahami</a:t>
            </a:r>
            <a:r>
              <a:rPr lang="en-ID" altLang="en-US" dirty="0"/>
              <a:t>  </a:t>
            </a:r>
            <a:r>
              <a:rPr lang="en-ID" altLang="en-US" dirty="0" err="1"/>
              <a:t>sediaan</a:t>
            </a:r>
            <a:r>
              <a:rPr lang="en-ID" altLang="en-US" dirty="0"/>
              <a:t> gel</a:t>
            </a:r>
          </a:p>
          <a:p>
            <a:pPr eaLnBrk="1" hangingPunct="1"/>
            <a:r>
              <a:rPr lang="en-ID" altLang="en-US" dirty="0" err="1"/>
              <a:t>Mahasiswa</a:t>
            </a:r>
            <a:r>
              <a:rPr lang="en-ID" altLang="en-US" dirty="0"/>
              <a:t> </a:t>
            </a:r>
            <a:r>
              <a:rPr lang="en-ID" altLang="en-US" dirty="0" err="1"/>
              <a:t>mampu</a:t>
            </a:r>
            <a:r>
              <a:rPr lang="en-ID" altLang="en-US" dirty="0"/>
              <a:t> </a:t>
            </a:r>
            <a:r>
              <a:rPr lang="en-ID" altLang="en-US" dirty="0" err="1"/>
              <a:t>memahami</a:t>
            </a:r>
            <a:r>
              <a:rPr lang="en-ID" altLang="en-US" dirty="0"/>
              <a:t>  </a:t>
            </a:r>
            <a:r>
              <a:rPr lang="en-ID" altLang="en-US" dirty="0" err="1"/>
              <a:t>sediaan</a:t>
            </a:r>
            <a:r>
              <a:rPr lang="en-ID" altLang="en-US" dirty="0"/>
              <a:t> </a:t>
            </a:r>
            <a:r>
              <a:rPr lang="en-ID" altLang="en-US" dirty="0" err="1"/>
              <a:t>krem</a:t>
            </a:r>
            <a:endParaRPr lang="en-ID" altLang="en-US" dirty="0"/>
          </a:p>
          <a:p>
            <a:pPr eaLnBrk="1" hangingPunct="1"/>
            <a:r>
              <a:rPr lang="en-ID" altLang="en-US" dirty="0" err="1"/>
              <a:t>Mahasiswa</a:t>
            </a:r>
            <a:r>
              <a:rPr lang="en-ID" altLang="en-US" dirty="0"/>
              <a:t> </a:t>
            </a:r>
            <a:r>
              <a:rPr lang="en-ID" altLang="en-US" dirty="0" err="1"/>
              <a:t>mampu</a:t>
            </a:r>
            <a:r>
              <a:rPr lang="en-ID" altLang="en-US" dirty="0"/>
              <a:t> </a:t>
            </a:r>
            <a:r>
              <a:rPr lang="en-ID" altLang="en-US" dirty="0" err="1"/>
              <a:t>memahami</a:t>
            </a:r>
            <a:r>
              <a:rPr lang="en-ID" altLang="en-US" dirty="0"/>
              <a:t> </a:t>
            </a:r>
            <a:r>
              <a:rPr lang="en-ID" altLang="en-US" dirty="0" err="1"/>
              <a:t>sediaan</a:t>
            </a:r>
            <a:r>
              <a:rPr lang="en-ID" altLang="en-US" dirty="0"/>
              <a:t> pasta</a:t>
            </a:r>
            <a:r>
              <a:rPr lang="en-ID" altLang="en-US" sz="2400" dirty="0"/>
              <a:t> </a:t>
            </a:r>
            <a:endParaRPr lang="id-ID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5284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82DF-AFD2-BD4C-9C35-64C3639B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852A-E91C-B441-A36A-A38AB0769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F0AFCEF-3A4F-BE49-93EB-BF6D90505A27}"/>
              </a:ext>
            </a:extLst>
          </p:cNvPr>
          <p:cNvSpPr/>
          <p:nvPr/>
        </p:nvSpPr>
        <p:spPr>
          <a:xfrm>
            <a:off x="38100" y="685800"/>
            <a:ext cx="9067800" cy="59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5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4D13-3C9A-2F4A-8E13-BA41F2C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B66E-664E-5D4E-A602-E76A61CB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12700" indent="0">
              <a:buClr>
                <a:srgbClr val="404040"/>
              </a:buClr>
              <a:buNone/>
              <a:tabLst>
                <a:tab pos="240665" algn="l"/>
                <a:tab pos="241300" algn="l"/>
              </a:tabLst>
            </a:pPr>
            <a:r>
              <a:rPr lang="en-ID" sz="2000" spc="-15" dirty="0">
                <a:latin typeface="Cambria"/>
                <a:cs typeface="Cambria"/>
              </a:rPr>
              <a:t>KOMPONEN : </a:t>
            </a:r>
          </a:p>
          <a:p>
            <a:pPr marL="241300" indent="-228600">
              <a:buClr>
                <a:srgbClr val="40404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ID" sz="2000" spc="-15" dirty="0">
                <a:latin typeface="Cambria"/>
                <a:cs typeface="Cambria"/>
              </a:rPr>
              <a:t>Active</a:t>
            </a:r>
            <a:r>
              <a:rPr lang="en-ID" sz="2000" spc="-114" dirty="0">
                <a:latin typeface="Cambria"/>
                <a:cs typeface="Cambria"/>
              </a:rPr>
              <a:t> </a:t>
            </a:r>
            <a:r>
              <a:rPr lang="en-ID" sz="2000" spc="-5" dirty="0">
                <a:latin typeface="Cambria"/>
                <a:cs typeface="Cambria"/>
              </a:rPr>
              <a:t>ingredient</a:t>
            </a:r>
            <a:endParaRPr lang="en-ID" sz="2000" dirty="0">
              <a:latin typeface="Cambria"/>
              <a:cs typeface="Cambria"/>
            </a:endParaRPr>
          </a:p>
          <a:p>
            <a:pPr marL="241300" indent="-228600">
              <a:spcBef>
                <a:spcPts val="1800"/>
              </a:spcBef>
              <a:buClr>
                <a:srgbClr val="40404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ID" sz="2000" dirty="0">
                <a:latin typeface="Cambria"/>
                <a:cs typeface="Cambria"/>
              </a:rPr>
              <a:t>Non </a:t>
            </a:r>
            <a:r>
              <a:rPr lang="en-ID" sz="2000" spc="-15" dirty="0">
                <a:latin typeface="Cambria"/>
                <a:cs typeface="Cambria"/>
              </a:rPr>
              <a:t>active</a:t>
            </a:r>
            <a:r>
              <a:rPr lang="en-ID" sz="2000" spc="-25" dirty="0">
                <a:latin typeface="Cambria"/>
                <a:cs typeface="Cambria"/>
              </a:rPr>
              <a:t> </a:t>
            </a:r>
            <a:r>
              <a:rPr lang="en-ID" sz="2000" spc="-10" dirty="0">
                <a:latin typeface="Cambria"/>
                <a:cs typeface="Cambria"/>
              </a:rPr>
              <a:t>ingredients/excipients</a:t>
            </a:r>
            <a:endParaRPr lang="en-ID" sz="2000" dirty="0">
              <a:latin typeface="Cambria"/>
              <a:cs typeface="Cambria"/>
            </a:endParaRPr>
          </a:p>
          <a:p>
            <a:pPr marL="561340" lvl="1" indent="-228600">
              <a:lnSpc>
                <a:spcPct val="100000"/>
              </a:lnSpc>
              <a:spcBef>
                <a:spcPts val="1005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5" dirty="0">
                <a:latin typeface="Cambria"/>
                <a:cs typeface="Cambria"/>
              </a:rPr>
              <a:t>Base</a:t>
            </a:r>
            <a:endParaRPr lang="en-ID" sz="1800" dirty="0">
              <a:latin typeface="Cambria"/>
              <a:cs typeface="Cambria"/>
            </a:endParaRPr>
          </a:p>
          <a:p>
            <a:pPr marL="561340" lvl="1" indent="-228600">
              <a:lnSpc>
                <a:spcPct val="100000"/>
              </a:lnSpc>
              <a:spcBef>
                <a:spcPts val="1010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10" dirty="0" err="1">
                <a:latin typeface="Cambria"/>
                <a:cs typeface="Cambria"/>
              </a:rPr>
              <a:t>Surfactan</a:t>
            </a:r>
            <a:endParaRPr lang="en-ID" sz="1800" dirty="0">
              <a:latin typeface="Cambria"/>
              <a:cs typeface="Cambria"/>
            </a:endParaRPr>
          </a:p>
          <a:p>
            <a:pPr marL="561340" lvl="1" indent="-228600">
              <a:lnSpc>
                <a:spcPct val="100000"/>
              </a:lnSpc>
              <a:spcBef>
                <a:spcPts val="994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15" dirty="0">
                <a:latin typeface="Cambria"/>
                <a:cs typeface="Cambria"/>
              </a:rPr>
              <a:t>Powders</a:t>
            </a:r>
            <a:endParaRPr lang="en-ID" sz="1800" dirty="0">
              <a:latin typeface="Cambria"/>
              <a:cs typeface="Cambria"/>
            </a:endParaRPr>
          </a:p>
          <a:p>
            <a:pPr marL="561340" lvl="1" indent="-228600">
              <a:lnSpc>
                <a:spcPct val="100000"/>
              </a:lnSpc>
              <a:spcBef>
                <a:spcPts val="994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5" dirty="0">
                <a:latin typeface="Cambria"/>
                <a:cs typeface="Cambria"/>
              </a:rPr>
              <a:t>Humectants</a:t>
            </a:r>
            <a:endParaRPr lang="en-ID" sz="1800" dirty="0">
              <a:latin typeface="Cambria"/>
              <a:cs typeface="Cambria"/>
            </a:endParaRPr>
          </a:p>
          <a:p>
            <a:pPr marL="561340" lvl="1" indent="-228600">
              <a:lnSpc>
                <a:spcPct val="100000"/>
              </a:lnSpc>
              <a:spcBef>
                <a:spcPts val="1010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5" dirty="0">
                <a:latin typeface="Cambria"/>
                <a:cs typeface="Cambria"/>
              </a:rPr>
              <a:t>Thickening</a:t>
            </a:r>
            <a:r>
              <a:rPr lang="en-ID" sz="1800" spc="-105" dirty="0">
                <a:latin typeface="Cambria"/>
                <a:cs typeface="Cambria"/>
              </a:rPr>
              <a:t> </a:t>
            </a:r>
            <a:r>
              <a:rPr lang="en-ID" sz="1800" spc="-5" dirty="0">
                <a:latin typeface="Cambria"/>
                <a:cs typeface="Cambria"/>
              </a:rPr>
              <a:t>agents</a:t>
            </a:r>
            <a:endParaRPr lang="en-ID" sz="1800" dirty="0">
              <a:latin typeface="Cambria"/>
              <a:cs typeface="Cambria"/>
            </a:endParaRPr>
          </a:p>
          <a:p>
            <a:pPr marL="561340" lvl="1" indent="-228600">
              <a:lnSpc>
                <a:spcPct val="100000"/>
              </a:lnSpc>
              <a:spcBef>
                <a:spcPts val="994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5" dirty="0">
                <a:latin typeface="Cambria"/>
                <a:cs typeface="Cambria"/>
              </a:rPr>
              <a:t>Sequestering</a:t>
            </a:r>
            <a:r>
              <a:rPr lang="en-ID" sz="1800" spc="-80" dirty="0">
                <a:latin typeface="Cambria"/>
                <a:cs typeface="Cambria"/>
              </a:rPr>
              <a:t> </a:t>
            </a:r>
            <a:r>
              <a:rPr lang="en-ID" sz="1800" spc="-5" dirty="0">
                <a:latin typeface="Cambria"/>
                <a:cs typeface="Cambria"/>
              </a:rPr>
              <a:t>agents</a:t>
            </a:r>
            <a:endParaRPr lang="en-ID" sz="1800" dirty="0">
              <a:latin typeface="Cambria"/>
              <a:cs typeface="Cambria"/>
            </a:endParaRPr>
          </a:p>
          <a:p>
            <a:pPr marL="561340" lvl="1" indent="-228600">
              <a:lnSpc>
                <a:spcPct val="100000"/>
              </a:lnSpc>
              <a:spcBef>
                <a:spcPts val="994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10" dirty="0" err="1">
                <a:latin typeface="Cambria"/>
                <a:cs typeface="Cambria"/>
              </a:rPr>
              <a:t>Bufer</a:t>
            </a:r>
            <a:endParaRPr lang="en-ID" sz="1800" dirty="0">
              <a:latin typeface="Cambria"/>
              <a:cs typeface="Cambria"/>
            </a:endParaRPr>
          </a:p>
          <a:p>
            <a:pPr marL="561340" lvl="1" indent="-228600">
              <a:lnSpc>
                <a:spcPct val="100000"/>
              </a:lnSpc>
              <a:spcBef>
                <a:spcPts val="1005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10" dirty="0">
                <a:latin typeface="Cambria"/>
                <a:cs typeface="Cambria"/>
              </a:rPr>
              <a:t>Penetration</a:t>
            </a:r>
            <a:r>
              <a:rPr lang="en-ID" sz="1800" spc="-85" dirty="0">
                <a:latin typeface="Cambria"/>
                <a:cs typeface="Cambria"/>
              </a:rPr>
              <a:t> </a:t>
            </a:r>
            <a:r>
              <a:rPr lang="en-ID" sz="1800" dirty="0">
                <a:latin typeface="Cambria"/>
                <a:cs typeface="Cambria"/>
              </a:rPr>
              <a:t>enhancers</a:t>
            </a:r>
          </a:p>
          <a:p>
            <a:pPr marL="561340" lvl="1" indent="-228600">
              <a:lnSpc>
                <a:spcPct val="100000"/>
              </a:lnSpc>
              <a:spcBef>
                <a:spcPts val="1000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5" dirty="0">
                <a:latin typeface="Cambria"/>
                <a:cs typeface="Cambria"/>
              </a:rPr>
              <a:t>Skin</a:t>
            </a:r>
            <a:r>
              <a:rPr lang="en-ID" sz="1800" spc="-105" dirty="0">
                <a:latin typeface="Cambria"/>
                <a:cs typeface="Cambria"/>
              </a:rPr>
              <a:t> </a:t>
            </a:r>
            <a:r>
              <a:rPr lang="en-ID" sz="1800" dirty="0">
                <a:latin typeface="Cambria"/>
                <a:cs typeface="Cambria"/>
              </a:rPr>
              <a:t>moisturizers</a:t>
            </a:r>
          </a:p>
          <a:p>
            <a:pPr marL="561340" lvl="1" indent="-228600">
              <a:lnSpc>
                <a:spcPct val="100000"/>
              </a:lnSpc>
              <a:spcBef>
                <a:spcPts val="994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spc="-15" dirty="0" err="1">
                <a:latin typeface="Cambria"/>
                <a:cs typeface="Cambria"/>
              </a:rPr>
              <a:t>Parfum</a:t>
            </a:r>
            <a:endParaRPr lang="en-ID" sz="1800" dirty="0">
              <a:latin typeface="Cambria"/>
              <a:cs typeface="Cambria"/>
            </a:endParaRPr>
          </a:p>
          <a:p>
            <a:pPr marL="561340" lvl="1" indent="-228600">
              <a:lnSpc>
                <a:spcPct val="100000"/>
              </a:lnSpc>
              <a:spcBef>
                <a:spcPts val="1005"/>
              </a:spcBef>
              <a:buClr>
                <a:srgbClr val="404040"/>
              </a:buClr>
              <a:buFont typeface="Arial"/>
              <a:buChar char="•"/>
              <a:tabLst>
                <a:tab pos="560705" algn="l"/>
                <a:tab pos="561340" algn="l"/>
              </a:tabLst>
            </a:pPr>
            <a:r>
              <a:rPr lang="en-ID" sz="1800" dirty="0" err="1">
                <a:latin typeface="Cambria"/>
                <a:cs typeface="Cambria"/>
              </a:rPr>
              <a:t>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1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44BC337-8A64-1448-A14F-539F5DC2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838200"/>
          </a:xfrm>
        </p:spPr>
        <p:txBody>
          <a:bodyPr/>
          <a:lstStyle/>
          <a:p>
            <a:r>
              <a:rPr lang="en-US" altLang="en-US"/>
              <a:t>SIFAT ZAT AKTIF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8B967C0-A8BD-6C40-9818-382606CAA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83076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dirty="0"/>
              <a:t>SIFAT FISIKA</a:t>
            </a:r>
          </a:p>
          <a:p>
            <a:pPr marL="514350" indent="-514350"/>
            <a:r>
              <a:rPr lang="en-US" altLang="en-US" dirty="0"/>
              <a:t>KELARUTAN</a:t>
            </a:r>
          </a:p>
          <a:p>
            <a:pPr marL="514350" indent="-514350"/>
            <a:r>
              <a:rPr lang="en-US" altLang="en-US" dirty="0"/>
              <a:t>UKURAN PARTIKEL</a:t>
            </a:r>
          </a:p>
          <a:p>
            <a:pPr marL="514350" indent="-514350"/>
            <a:r>
              <a:rPr lang="en-US" altLang="en-US" dirty="0"/>
              <a:t>TITIK LELEH</a:t>
            </a:r>
          </a:p>
          <a:p>
            <a:pPr marL="514350" indent="-514350">
              <a:buFontTx/>
              <a:buNone/>
            </a:pPr>
            <a:endParaRPr lang="en-US" altLang="en-US" dirty="0"/>
          </a:p>
          <a:p>
            <a:pPr marL="514350" indent="-514350">
              <a:buFontTx/>
              <a:buNone/>
            </a:pPr>
            <a:r>
              <a:rPr lang="en-US" altLang="en-US" dirty="0"/>
              <a:t>2. SIFAT KIMIA</a:t>
            </a:r>
          </a:p>
          <a:p>
            <a:pPr marL="514350" indent="-514350"/>
            <a:r>
              <a:rPr lang="en-US" altLang="en-US" dirty="0"/>
              <a:t>pH</a:t>
            </a:r>
          </a:p>
          <a:p>
            <a:pPr marL="514350" indent="-514350"/>
            <a:r>
              <a:rPr lang="en-US" altLang="en-US" dirty="0"/>
              <a:t>INTERAKSI</a:t>
            </a:r>
          </a:p>
        </p:txBody>
      </p:sp>
    </p:spTree>
    <p:extLst>
      <p:ext uri="{BB962C8B-B14F-4D97-AF65-F5344CB8AC3E}">
        <p14:creationId xmlns:p14="http://schemas.microsoft.com/office/powerpoint/2010/main" val="11184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5CA4361-7538-5640-A0F7-E88F7833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altLang="en-US" dirty="0"/>
              <a:t>SIFAT ZAT AKTIF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2553-9440-A144-A3AE-B830AD2E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dirty="0"/>
              <a:t>3. STABILITAS</a:t>
            </a:r>
          </a:p>
          <a:p>
            <a:pPr marL="514350" indent="-514350">
              <a:defRPr/>
            </a:pPr>
            <a:r>
              <a:rPr lang="en-US" dirty="0"/>
              <a:t>SUHU</a:t>
            </a:r>
          </a:p>
          <a:p>
            <a:pPr marL="514350" indent="-514350">
              <a:defRPr/>
            </a:pPr>
            <a:r>
              <a:rPr lang="en-US" dirty="0"/>
              <a:t>KEASAMAN </a:t>
            </a:r>
          </a:p>
          <a:p>
            <a:pPr marL="514350" indent="-514350">
              <a:defRPr/>
            </a:pPr>
            <a:r>
              <a:rPr lang="en-US" dirty="0"/>
              <a:t>CAHAYA</a:t>
            </a:r>
          </a:p>
          <a:p>
            <a:pPr marL="514350" indent="-514350">
              <a:buFontTx/>
              <a:buNone/>
              <a:defRPr/>
            </a:pPr>
            <a:endParaRPr lang="en-US" dirty="0"/>
          </a:p>
          <a:p>
            <a:pPr marL="514350" indent="-514350">
              <a:buFontTx/>
              <a:buNone/>
              <a:defRPr/>
            </a:pPr>
            <a:r>
              <a:rPr lang="en-US" dirty="0"/>
              <a:t>4. DOSIS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4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0037A98-1730-3D40-ADC9-168EF283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731838"/>
          </a:xfrm>
        </p:spPr>
        <p:txBody>
          <a:bodyPr/>
          <a:lstStyle/>
          <a:p>
            <a:r>
              <a:rPr lang="en-US" altLang="en-US" sz="3600" dirty="0"/>
              <a:t>PEMILIHAN PEMBAWA (BASIS) </a:t>
            </a:r>
            <a:r>
              <a:rPr lang="en-US" altLang="en-US" sz="3200" dirty="0"/>
              <a:t>TERGANTUNG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FA4A9CB1-E9C8-5746-AA0A-158F02BBA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/>
              <a:t>SIFAT OBAT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INTERAKSI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ABSORPSI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SIFAT KULIT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ALIRAN DARAH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JENIS LUKA</a:t>
            </a:r>
          </a:p>
        </p:txBody>
      </p:sp>
    </p:spTree>
    <p:extLst>
      <p:ext uri="{BB962C8B-B14F-4D97-AF65-F5344CB8AC3E}">
        <p14:creationId xmlns:p14="http://schemas.microsoft.com/office/powerpoint/2010/main" val="19387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EF4EA33-B681-8C48-8950-AA23EA7A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altLang="en-US" sz="4800" b="1" dirty="0"/>
              <a:t>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86F1-6E2B-6447-9098-B75DC201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/>
              <a:t>ADALAH SISTEM 2 KOMPONEN BERBENTUK ½ PADAT YANG BANYAK MENGANDUNG AIR.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GEL </a:t>
            </a:r>
            <a:r>
              <a:rPr lang="en-US" sz="2400" dirty="0" err="1"/>
              <a:t>sifat</a:t>
            </a:r>
            <a:r>
              <a:rPr lang="en-US" sz="2400" dirty="0"/>
              <a:t> POLAR </a:t>
            </a:r>
            <a:r>
              <a:rPr lang="en-US" sz="2400" dirty="0" err="1"/>
              <a:t>dari</a:t>
            </a:r>
            <a:r>
              <a:rPr lang="en-US" sz="2400" dirty="0"/>
              <a:t> POLIMER ALAM/SINTETIK </a:t>
            </a:r>
            <a:r>
              <a:rPr lang="en-US" sz="2400" dirty="0" err="1"/>
              <a:t>dalam</a:t>
            </a:r>
            <a:r>
              <a:rPr lang="en-US" sz="2400" dirty="0"/>
              <a:t> KADAR RENDAH &lt;10% </a:t>
            </a:r>
            <a:r>
              <a:rPr lang="en-US" sz="2400" dirty="0" err="1"/>
              <a:t>membentuk</a:t>
            </a:r>
            <a:r>
              <a:rPr lang="en-US" sz="2400" dirty="0"/>
              <a:t> MATRIKS 3 DIMENSI: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/>
              <a:t>POLIMER ALAM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/>
              <a:t>POLIMER SEMISINTETIK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/>
              <a:t>POLIMER SINTETIK</a:t>
            </a:r>
          </a:p>
        </p:txBody>
      </p:sp>
    </p:spTree>
    <p:extLst>
      <p:ext uri="{BB962C8B-B14F-4D97-AF65-F5344CB8AC3E}">
        <p14:creationId xmlns:p14="http://schemas.microsoft.com/office/powerpoint/2010/main" val="298109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145AF77-83A8-9B4E-8EA6-6F6AD314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altLang="en-US" dirty="0"/>
              <a:t>PENGGUNAAN GEL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7D7F7614-92A9-0748-AD0A-FEAEA83E5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/>
              <a:t>SEDIAAN FARMASI</a:t>
            </a:r>
          </a:p>
          <a:p>
            <a:pPr marL="514350" indent="-514350"/>
            <a:r>
              <a:rPr lang="en-US" altLang="en-US"/>
              <a:t>ORAL</a:t>
            </a:r>
          </a:p>
          <a:p>
            <a:pPr marL="514350" indent="-514350"/>
            <a:r>
              <a:rPr lang="en-US" altLang="en-US"/>
              <a:t>TOPIKAL</a:t>
            </a:r>
          </a:p>
          <a:p>
            <a:pPr marL="514350" indent="-514350"/>
            <a:r>
              <a:rPr lang="en-US" altLang="en-US"/>
              <a:t>PARENTERAL</a:t>
            </a:r>
          </a:p>
          <a:p>
            <a:pPr marL="514350" indent="-514350">
              <a:buFontTx/>
              <a:buNone/>
            </a:pPr>
            <a:r>
              <a:rPr lang="en-US" altLang="en-US"/>
              <a:t>2. KOSMETIKA</a:t>
            </a:r>
          </a:p>
          <a:p>
            <a:pPr marL="514350" indent="-514350"/>
            <a:r>
              <a:rPr lang="en-US" altLang="en-US"/>
              <a:t>SHAMPOO</a:t>
            </a:r>
          </a:p>
          <a:p>
            <a:pPr marL="514350" indent="-514350"/>
            <a:r>
              <a:rPr lang="en-US" altLang="en-US"/>
              <a:t>PASTA GIGI</a:t>
            </a:r>
          </a:p>
          <a:p>
            <a:pPr marL="514350" indent="-514350"/>
            <a:r>
              <a:rPr lang="en-US" altLang="en-US"/>
              <a:t>PERAWATAN KULIT</a:t>
            </a:r>
          </a:p>
        </p:txBody>
      </p:sp>
    </p:spTree>
    <p:extLst>
      <p:ext uri="{BB962C8B-B14F-4D97-AF65-F5344CB8AC3E}">
        <p14:creationId xmlns:p14="http://schemas.microsoft.com/office/powerpoint/2010/main" val="1717631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Pertemuan 1 - Copy 1</Template>
  <TotalTime>1731</TotalTime>
  <Words>240</Words>
  <Application>Microsoft Macintosh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Old English Text MT</vt:lpstr>
      <vt:lpstr>Template PPT UEU Pertemuan 1 - Copy 1</vt:lpstr>
      <vt:lpstr>PowerPoint Presentation</vt:lpstr>
      <vt:lpstr>KEMAMPUAN AKHIR YANG DIHARAPKAN</vt:lpstr>
      <vt:lpstr>PowerPoint Presentation</vt:lpstr>
      <vt:lpstr> </vt:lpstr>
      <vt:lpstr>SIFAT ZAT AKTIF</vt:lpstr>
      <vt:lpstr>SIFAT ZAT AKTIF</vt:lpstr>
      <vt:lpstr>PEMILIHAN PEMBAWA (BASIS) TERGANTUNG</vt:lpstr>
      <vt:lpstr>GEL</vt:lpstr>
      <vt:lpstr>PENGGUNAAN GEL</vt:lpstr>
      <vt:lpstr>KLASIFIKASI GEL</vt:lpstr>
      <vt:lpstr>SIFAT GEL</vt:lpstr>
      <vt:lpstr>PEMBENTUKAN GEL</vt:lpstr>
      <vt:lpstr>PROSES PEMBUATAN</vt:lpstr>
      <vt:lpstr>EVALUASI SEDIAAN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afre raya</cp:lastModifiedBy>
  <cp:revision>230</cp:revision>
  <dcterms:created xsi:type="dcterms:W3CDTF">2010-08-24T06:47:44Z</dcterms:created>
  <dcterms:modified xsi:type="dcterms:W3CDTF">2019-04-09T07:11:42Z</dcterms:modified>
</cp:coreProperties>
</file>