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95" r:id="rId2"/>
    <p:sldId id="397" r:id="rId3"/>
    <p:sldId id="398" r:id="rId4"/>
    <p:sldId id="399" r:id="rId5"/>
    <p:sldId id="400" r:id="rId6"/>
    <p:sldId id="317" r:id="rId7"/>
    <p:sldId id="318" r:id="rId8"/>
    <p:sldId id="390" r:id="rId9"/>
    <p:sldId id="391" r:id="rId10"/>
    <p:sldId id="321" r:id="rId11"/>
    <p:sldId id="322" r:id="rId12"/>
    <p:sldId id="305" r:id="rId13"/>
    <p:sldId id="324" r:id="rId14"/>
    <p:sldId id="325" r:id="rId15"/>
    <p:sldId id="326" r:id="rId16"/>
    <p:sldId id="32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3016" autoAdjust="0"/>
  </p:normalViewPr>
  <p:slideViewPr>
    <p:cSldViewPr showGuides="1">
      <p:cViewPr>
        <p:scale>
          <a:sx n="138" d="100"/>
          <a:sy n="138" d="100"/>
        </p:scale>
        <p:origin x="107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09/04/19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31EFA5D0-A6B7-BB46-AF7B-05DC3E0DB4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067BA0E1-37CE-4043-AF13-17FD623D3C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8E860B94-3328-3C4F-9FC0-581833B4E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F4DF09-19A1-8043-926D-215BB5A1C96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03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4/9/19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4C6A-FB90-9948-A805-E74D37E4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0B414-E9A4-3040-83D5-418F71FB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36440D1B-5046-7E47-9439-AD9C5E146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CA92F0-CA0F-E74C-92C4-62CC08C60EA8}"/>
              </a:ext>
            </a:extLst>
          </p:cNvPr>
          <p:cNvSpPr/>
          <p:nvPr/>
        </p:nvSpPr>
        <p:spPr>
          <a:xfrm>
            <a:off x="3276600" y="3657600"/>
            <a:ext cx="5715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KRIM DAN PASTA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PERTEMUAN  </a:t>
            </a:r>
            <a:r>
              <a:rPr lang="en-US" altLang="en-US" b="1" dirty="0" err="1">
                <a:solidFill>
                  <a:schemeClr val="bg1"/>
                </a:solidFill>
              </a:rPr>
              <a:t>ke</a:t>
            </a:r>
            <a:r>
              <a:rPr lang="en-US" altLang="en-US" b="1" dirty="0">
                <a:solidFill>
                  <a:schemeClr val="bg1"/>
                </a:solidFill>
              </a:rPr>
              <a:t> 6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Dra </a:t>
            </a:r>
            <a:r>
              <a:rPr lang="en-US" altLang="en-US" b="1" dirty="0" err="1">
                <a:solidFill>
                  <a:schemeClr val="bg1"/>
                </a:solidFill>
              </a:rPr>
              <a:t>Ratih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Dyah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Pertiwi,M.Farm,Apt</a:t>
            </a:r>
            <a:endParaRPr lang="en-US" alt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NAMA PRODI : FARMASI</a:t>
            </a:r>
          </a:p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Fakultas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Ilmu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Ilmu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Kesehatan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8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4C67C956-505B-5C4A-8181-3E99BDC7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EVALUASI SEDIAAN SEMISOLID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9225D637-5F53-BB43-BA08-D562D7FE0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ORGANOLEPTIK</a:t>
            </a:r>
          </a:p>
          <a:p>
            <a:r>
              <a:rPr lang="en-US" altLang="en-US"/>
              <a:t>pH</a:t>
            </a:r>
          </a:p>
          <a:p>
            <a:r>
              <a:rPr lang="en-US" altLang="en-US"/>
              <a:t>VISKOSITAS</a:t>
            </a:r>
          </a:p>
          <a:p>
            <a:r>
              <a:rPr lang="en-US" altLang="en-US"/>
              <a:t>DAYA SEBAR</a:t>
            </a:r>
          </a:p>
          <a:p>
            <a:r>
              <a:rPr lang="en-US" altLang="en-US"/>
              <a:t>RESISTENSI PANAS</a:t>
            </a:r>
          </a:p>
          <a:p>
            <a:r>
              <a:rPr lang="en-US" altLang="en-US"/>
              <a:t>HOMOGENITAS</a:t>
            </a:r>
          </a:p>
        </p:txBody>
      </p:sp>
    </p:spTree>
    <p:extLst>
      <p:ext uri="{BB962C8B-B14F-4D97-AF65-F5344CB8AC3E}">
        <p14:creationId xmlns:p14="http://schemas.microsoft.com/office/powerpoint/2010/main" val="355156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C54E4785-1C13-3D4A-A459-EEE99F90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altLang="en-US" dirty="0"/>
              <a:t>CONTOH FORMULA PASTA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FC191FBF-9228-7B48-A60E-7FE531936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id-ID" altLang="en-US" i="1"/>
              <a:t>Yellow Bees Wax</a:t>
            </a:r>
            <a:r>
              <a:rPr lang="en-US" altLang="en-US" i="1"/>
              <a:t> 		</a:t>
            </a:r>
            <a:r>
              <a:rPr lang="id-ID" altLang="en-US"/>
              <a:t>0,900</a:t>
            </a:r>
            <a:endParaRPr lang="en-US" altLang="en-US"/>
          </a:p>
          <a:p>
            <a:r>
              <a:rPr lang="id-ID" altLang="en-US" i="1"/>
              <a:t>Carnauba Wax</a:t>
            </a:r>
            <a:r>
              <a:rPr lang="en-US" altLang="en-US" i="1"/>
              <a:t>  		</a:t>
            </a:r>
            <a:r>
              <a:rPr lang="id-ID" altLang="en-US"/>
              <a:t>0,900</a:t>
            </a:r>
            <a:endParaRPr lang="en-US" altLang="en-US"/>
          </a:p>
          <a:p>
            <a:r>
              <a:rPr lang="id-ID" altLang="en-US" i="1"/>
              <a:t>Ozokerite</a:t>
            </a:r>
            <a:r>
              <a:rPr lang="en-US" altLang="en-US" i="1"/>
              <a:t>			</a:t>
            </a:r>
            <a:r>
              <a:rPr lang="id-ID" altLang="en-US"/>
              <a:t>0,900</a:t>
            </a:r>
            <a:endParaRPr lang="en-US" altLang="en-US"/>
          </a:p>
          <a:p>
            <a:r>
              <a:rPr lang="id-ID" altLang="en-US" i="1"/>
              <a:t>Paraffin carnauba wax</a:t>
            </a:r>
            <a:r>
              <a:rPr lang="en-US" altLang="en-US" i="1"/>
              <a:t> 	</a:t>
            </a:r>
            <a:r>
              <a:rPr lang="id-ID" altLang="en-US"/>
              <a:t>0,900</a:t>
            </a:r>
            <a:endParaRPr lang="en-US" altLang="en-US"/>
          </a:p>
          <a:p>
            <a:r>
              <a:rPr lang="id-ID" altLang="en-US"/>
              <a:t>Indopol</a:t>
            </a:r>
            <a:r>
              <a:rPr lang="en-US" altLang="en-US"/>
              <a:t>				</a:t>
            </a:r>
            <a:r>
              <a:rPr lang="id-ID" altLang="en-US"/>
              <a:t>0,900</a:t>
            </a:r>
            <a:endParaRPr lang="en-US" altLang="en-US"/>
          </a:p>
          <a:p>
            <a:r>
              <a:rPr lang="id-ID" altLang="en-US"/>
              <a:t>Sudan III</a:t>
            </a:r>
            <a:r>
              <a:rPr lang="en-US" altLang="en-US"/>
              <a:t>			</a:t>
            </a:r>
            <a:r>
              <a:rPr lang="id-ID" altLang="en-US"/>
              <a:t>0,500</a:t>
            </a:r>
            <a:endParaRPr lang="en-US" altLang="en-US"/>
          </a:p>
          <a:p>
            <a:r>
              <a:rPr lang="id-ID" altLang="en-US"/>
              <a:t>Paraffin Liquidum</a:t>
            </a:r>
            <a:r>
              <a:rPr lang="en-US" altLang="en-US"/>
              <a:t>	</a:t>
            </a:r>
            <a:r>
              <a:rPr lang="id-ID" altLang="en-US"/>
              <a:t>Ad 10,000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CARA PEMBUATAN 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61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21B93181-8BDE-704C-90F1-F8E7CE70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 dirty="0"/>
              <a:t>CONTOH KRIM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4FAAB8E3-A361-E544-8F48-7F2197F2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STEARIL ALKOHOL 15 %</a:t>
            </a:r>
          </a:p>
          <a:p>
            <a:pPr>
              <a:buFontTx/>
              <a:buNone/>
            </a:pPr>
            <a:r>
              <a:rPr lang="en-US" altLang="en-US"/>
              <a:t>POLYSORBATE 80 3,75 %</a:t>
            </a:r>
          </a:p>
          <a:p>
            <a:pPr>
              <a:buFontTx/>
              <a:buNone/>
            </a:pPr>
            <a:r>
              <a:rPr lang="en-US" altLang="en-US"/>
              <a:t>BEESWAX 8 %</a:t>
            </a:r>
          </a:p>
          <a:p>
            <a:pPr>
              <a:buFontTx/>
              <a:buNone/>
            </a:pPr>
            <a:r>
              <a:rPr lang="en-US" altLang="en-US"/>
              <a:t>METHYL PARABEN 0,025 %</a:t>
            </a:r>
          </a:p>
          <a:p>
            <a:pPr>
              <a:buFontTx/>
              <a:buNone/>
            </a:pPr>
            <a:r>
              <a:rPr lang="en-US" altLang="en-US"/>
              <a:t>PROPYL PARABEN 0,015 %</a:t>
            </a:r>
          </a:p>
          <a:p>
            <a:pPr>
              <a:buFontTx/>
              <a:buNone/>
            </a:pPr>
            <a:r>
              <a:rPr lang="en-US" altLang="en-US"/>
              <a:t>SORBITAN MONOOLEATE 1,25 %</a:t>
            </a:r>
          </a:p>
          <a:p>
            <a:pPr>
              <a:buFontTx/>
              <a:buNone/>
            </a:pPr>
            <a:r>
              <a:rPr lang="en-US" altLang="en-US"/>
              <a:t>SORBITOL SOLUTION 70%  7,5 %</a:t>
            </a:r>
          </a:p>
          <a:p>
            <a:pPr>
              <a:buFontTx/>
              <a:buNone/>
            </a:pPr>
            <a:r>
              <a:rPr lang="en-US" altLang="en-US"/>
              <a:t>PURIFIED WATER QS AD 100 %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4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91BFA7A6-08F0-3A42-84EB-B0765845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LATIHAN SOAL </a:t>
            </a:r>
            <a:r>
              <a:rPr lang="en-US" altLang="en-US" b="1" dirty="0"/>
              <a:t>PASTA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F64B-196E-FE4E-9C25-7BB79232C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	ZINC OXYD 25 %</a:t>
            </a:r>
          </a:p>
          <a:p>
            <a:pPr>
              <a:buFontTx/>
              <a:buNone/>
              <a:defRPr/>
            </a:pPr>
            <a:r>
              <a:rPr lang="en-US" dirty="0"/>
              <a:t>	STARCH 25 %</a:t>
            </a:r>
          </a:p>
          <a:p>
            <a:pPr>
              <a:buFontTx/>
              <a:buNone/>
              <a:defRPr/>
            </a:pPr>
            <a:r>
              <a:rPr lang="en-US" dirty="0"/>
              <a:t>	CALAMIN 5 %</a:t>
            </a:r>
          </a:p>
          <a:p>
            <a:pPr>
              <a:buFontTx/>
              <a:buNone/>
              <a:defRPr/>
            </a:pPr>
            <a:r>
              <a:rPr lang="en-US" dirty="0"/>
              <a:t>	WHITE PETROLATUM ad 100 %</a:t>
            </a:r>
          </a:p>
          <a:p>
            <a:pPr>
              <a:buFontTx/>
              <a:buNone/>
              <a:defRPr/>
            </a:pPr>
            <a:r>
              <a:rPr lang="en-US" dirty="0"/>
              <a:t>	Mf. 70 gram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PEMERIAN?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PERHITUNGAN BAHAN?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CARA PEMBUATAN ?</a:t>
            </a:r>
          </a:p>
          <a:p>
            <a:pPr marL="514350" indent="-514350">
              <a:buFontTx/>
              <a:buNone/>
              <a:defRPr/>
            </a:pPr>
            <a:r>
              <a:rPr lang="en-US" dirty="0"/>
              <a:t>4.  ALUR PRODUKSI?</a:t>
            </a:r>
          </a:p>
        </p:txBody>
      </p:sp>
    </p:spTree>
    <p:extLst>
      <p:ext uri="{BB962C8B-B14F-4D97-AF65-F5344CB8AC3E}">
        <p14:creationId xmlns:p14="http://schemas.microsoft.com/office/powerpoint/2010/main" val="2634271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4BB823E0-033B-5043-821A-1F1C5555D8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KRIM M/A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051E88DE-CAA8-BE47-A953-A5BF47414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ASAM STEARAT 		13 %</a:t>
            </a:r>
          </a:p>
          <a:p>
            <a:pPr>
              <a:buFontTx/>
              <a:buNone/>
            </a:pPr>
            <a:r>
              <a:rPr lang="en-US" altLang="en-US"/>
              <a:t>GLISERIN 			10 %</a:t>
            </a:r>
          </a:p>
          <a:p>
            <a:pPr>
              <a:buFontTx/>
              <a:buNone/>
            </a:pPr>
            <a:r>
              <a:rPr lang="en-US" altLang="en-US"/>
              <a:t>STEARIL ALKOHOL 	1%</a:t>
            </a:r>
          </a:p>
          <a:p>
            <a:pPr>
              <a:buFontTx/>
              <a:buNone/>
            </a:pPr>
            <a:r>
              <a:rPr lang="en-US" altLang="en-US"/>
              <a:t>METIL PARABEN		0.1 %</a:t>
            </a:r>
          </a:p>
          <a:p>
            <a:pPr>
              <a:buFontTx/>
              <a:buNone/>
            </a:pPr>
            <a:r>
              <a:rPr lang="en-US" altLang="en-US"/>
              <a:t>PROPIL PARABEN		0.05 %</a:t>
            </a:r>
          </a:p>
          <a:p>
            <a:pPr>
              <a:buFontTx/>
              <a:buNone/>
            </a:pPr>
            <a:r>
              <a:rPr lang="en-US" altLang="en-US"/>
              <a:t>POTASSIUM HIDROKSIDA 0.9%</a:t>
            </a:r>
          </a:p>
          <a:p>
            <a:pPr>
              <a:buFontTx/>
              <a:buNone/>
            </a:pPr>
            <a:r>
              <a:rPr lang="en-US" altLang="en-US"/>
              <a:t>CETYL ALKOHOL 		1 %</a:t>
            </a:r>
          </a:p>
          <a:p>
            <a:pPr>
              <a:buFontTx/>
              <a:buNone/>
            </a:pPr>
            <a:r>
              <a:rPr lang="en-US" altLang="en-US"/>
              <a:t>PURIFIED WATER qs ad 100 %</a:t>
            </a:r>
          </a:p>
        </p:txBody>
      </p:sp>
    </p:spTree>
    <p:extLst>
      <p:ext uri="{BB962C8B-B14F-4D97-AF65-F5344CB8AC3E}">
        <p14:creationId xmlns:p14="http://schemas.microsoft.com/office/powerpoint/2010/main" val="1367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82C01548-869B-5B47-A54C-861C0C43C4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LANJUTAN SOAL KRIM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C9878B67-4499-4C44-8011-96C6547B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/>
              <a:t>PEMERIAN?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PERHITUNGAN BAHAN?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CARA PEMBUATAN?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ALUR PRODUKSI?</a:t>
            </a:r>
          </a:p>
        </p:txBody>
      </p:sp>
    </p:spTree>
    <p:extLst>
      <p:ext uri="{BB962C8B-B14F-4D97-AF65-F5344CB8AC3E}">
        <p14:creationId xmlns:p14="http://schemas.microsoft.com/office/powerpoint/2010/main" val="282040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11262C77-9BC1-9E40-AD5C-F6BA0910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3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LATIHAN SOAL - </a:t>
            </a:r>
            <a:r>
              <a:rPr lang="en-US" altLang="en-US" b="1" dirty="0"/>
              <a:t>GEL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3F0EE-C0C1-214F-A38A-DAE06110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000" dirty="0"/>
              <a:t>METHOCEL 			0,8 %</a:t>
            </a:r>
          </a:p>
          <a:p>
            <a:pPr>
              <a:buFontTx/>
              <a:buNone/>
              <a:defRPr/>
            </a:pPr>
            <a:r>
              <a:rPr lang="en-US" sz="3000" dirty="0"/>
              <a:t>CARBOPOL 			0,24 %</a:t>
            </a:r>
          </a:p>
          <a:p>
            <a:pPr>
              <a:buFontTx/>
              <a:buNone/>
              <a:defRPr/>
            </a:pPr>
            <a:r>
              <a:rPr lang="en-US" sz="3000" dirty="0"/>
              <a:t>PROPILEN GLIKOL 		16,7 %</a:t>
            </a:r>
          </a:p>
          <a:p>
            <a:pPr>
              <a:buFontTx/>
              <a:buNone/>
              <a:defRPr/>
            </a:pPr>
            <a:r>
              <a:rPr lang="en-US" sz="3000" dirty="0"/>
              <a:t>METIL PARABEN 		0,015 %</a:t>
            </a:r>
          </a:p>
          <a:p>
            <a:pPr>
              <a:buFontTx/>
              <a:buNone/>
              <a:defRPr/>
            </a:pPr>
            <a:r>
              <a:rPr lang="en-US" sz="3000" dirty="0"/>
              <a:t>SODIUM HYDROXIDE  	</a:t>
            </a:r>
            <a:r>
              <a:rPr lang="en-US" sz="3000" dirty="0" err="1"/>
              <a:t>qs</a:t>
            </a:r>
            <a:r>
              <a:rPr lang="en-US" sz="3000" dirty="0"/>
              <a:t> (Ph 7)</a:t>
            </a:r>
          </a:p>
          <a:p>
            <a:pPr>
              <a:buFontTx/>
              <a:buNone/>
              <a:defRPr/>
            </a:pPr>
            <a:r>
              <a:rPr lang="en-US" sz="3000" dirty="0"/>
              <a:t>PURIFIED WATER 		</a:t>
            </a:r>
            <a:r>
              <a:rPr lang="en-US" sz="3000" dirty="0" err="1"/>
              <a:t>qs</a:t>
            </a:r>
            <a:r>
              <a:rPr lang="en-US" sz="3000" dirty="0"/>
              <a:t> ad 100 %</a:t>
            </a:r>
          </a:p>
          <a:p>
            <a:pPr>
              <a:buFontTx/>
              <a:buNone/>
              <a:defRPr/>
            </a:pPr>
            <a:r>
              <a:rPr lang="en-US" sz="3000" dirty="0"/>
              <a:t>Mf 70 gram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/>
              <a:t>PEMERIAN?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/>
              <a:t>CARA PEMBUATAN?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/>
              <a:t>ALUR PROSES PRODUKSI?</a:t>
            </a:r>
          </a:p>
        </p:txBody>
      </p:sp>
    </p:spTree>
    <p:extLst>
      <p:ext uri="{BB962C8B-B14F-4D97-AF65-F5344CB8AC3E}">
        <p14:creationId xmlns:p14="http://schemas.microsoft.com/office/powerpoint/2010/main" val="113476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92AC7E77-6718-E143-9682-9F2A2CF9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PASTA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C2F68ACF-E4D5-254B-A0D0-9D114818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altLang="en-US"/>
              <a:t>ADALAH SALEP DG KANDUNGAN Z. PADAT TINGGI (SAMPAI 50%) YG TERDISPERSI DALAM BASIS LEMAK</a:t>
            </a:r>
          </a:p>
          <a:p>
            <a:endParaRPr lang="en-US" altLang="en-US"/>
          </a:p>
          <a:p>
            <a:r>
              <a:rPr lang="en-US" altLang="en-US"/>
              <a:t>UMUMNYA MENGANDUNG:</a:t>
            </a:r>
          </a:p>
          <a:p>
            <a:pPr lvl="1"/>
            <a:r>
              <a:rPr lang="en-US" altLang="en-US"/>
              <a:t>ZnO</a:t>
            </a:r>
          </a:p>
          <a:p>
            <a:pPr lvl="1"/>
            <a:r>
              <a:rPr lang="en-US" altLang="en-US"/>
              <a:t>CaCO3</a:t>
            </a:r>
          </a:p>
          <a:p>
            <a:pPr lvl="1"/>
            <a:r>
              <a:rPr lang="en-US" altLang="en-US"/>
              <a:t>TALK</a:t>
            </a:r>
          </a:p>
          <a:p>
            <a:pPr lvl="1"/>
            <a:r>
              <a:rPr lang="en-US" altLang="en-US"/>
              <a:t>AS. SALISILAT</a:t>
            </a:r>
          </a:p>
        </p:txBody>
      </p:sp>
    </p:spTree>
    <p:extLst>
      <p:ext uri="{BB962C8B-B14F-4D97-AF65-F5344CB8AC3E}">
        <p14:creationId xmlns:p14="http://schemas.microsoft.com/office/powerpoint/2010/main" val="364933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EC52DA28-43C7-F844-99C1-9B552763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 dirty="0"/>
              <a:t>MACAM PASTA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296C4F3B-B14D-4C47-8380-7EFD6C085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PASTA BERLEMAK</a:t>
            </a:r>
          </a:p>
          <a:p>
            <a:r>
              <a:rPr lang="en-US" altLang="en-US"/>
              <a:t>PASTA KERING</a:t>
            </a:r>
          </a:p>
          <a:p>
            <a:r>
              <a:rPr lang="en-US" altLang="en-US"/>
              <a:t>PASTA PENDINGIN</a:t>
            </a:r>
          </a:p>
        </p:txBody>
      </p:sp>
    </p:spTree>
    <p:extLst>
      <p:ext uri="{BB962C8B-B14F-4D97-AF65-F5344CB8AC3E}">
        <p14:creationId xmlns:p14="http://schemas.microsoft.com/office/powerpoint/2010/main" val="19318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C846B95F-072D-E549-83C9-E996DCCD1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dirty="0"/>
              <a:t>PASTA BERLEMAK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D4FFE749-897A-9C46-A170-C24F654BC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89038"/>
            <a:ext cx="8915400" cy="53641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adalah suatu salep yang megandung lebih dari 50% zat padat (serbuk). </a:t>
            </a:r>
          </a:p>
          <a:p>
            <a:pPr>
              <a:buFontTx/>
              <a:buNone/>
            </a:pPr>
            <a:r>
              <a:rPr lang="en-US" altLang="en-US"/>
              <a:t>Salep yang tebal, kaku, keras dan tidak meleleh pada suhu badan. Sehingga  memungkinkan penyerapan pelepasan cairan berair yang tidak normal dari kulit. </a:t>
            </a:r>
          </a:p>
          <a:p>
            <a:pPr>
              <a:buFontTx/>
              <a:buNone/>
            </a:pPr>
            <a:r>
              <a:rPr lang="en-US" altLang="en-US"/>
              <a:t>Jumlah lemak lebih sedikit dibandingkan serbuk padatnya maka supaya homogen lemak harus dilelehkan terlebih dahulu.  </a:t>
            </a:r>
          </a:p>
          <a:p>
            <a:pPr>
              <a:buFontTx/>
              <a:buNone/>
            </a:pPr>
            <a:r>
              <a:rPr lang="en-US" altLang="en-US"/>
              <a:t>Contoh pasta berlemak : pasta Zinci Oxydi.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30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0EC8326D-5D45-8E44-85E5-DBB8370CB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 dirty="0"/>
              <a:t>PASTA KERING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772408F3-4941-E54D-955F-F554288CB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Merupakan suatu pasta bebas lemak yang mengandung ± 60% zat padat (serbuk).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	</a:t>
            </a:r>
          </a:p>
          <a:p>
            <a:pPr>
              <a:buFontTx/>
              <a:buNone/>
            </a:pPr>
            <a:r>
              <a:rPr lang="en-US" altLang="en-US"/>
              <a:t>PASTA PENDINGIN</a:t>
            </a:r>
          </a:p>
          <a:p>
            <a:r>
              <a:rPr lang="en-US" altLang="en-US"/>
              <a:t>Merupakan campuran serbuk minyak lemak dan cairan berair</a:t>
            </a:r>
            <a:r>
              <a:rPr lang="id-ID" altLang="en-US"/>
              <a:t>.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62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2BB0DAA4-204E-2549-8877-A0719A91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0"/>
            <a:ext cx="6781800" cy="868363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dirty="0"/>
              <a:t>KARAKTERISTIK PASTA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D914BA95-D6DE-E94B-BE3B-4BDBE486F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45163"/>
          </a:xfrm>
        </p:spPr>
        <p:txBody>
          <a:bodyPr/>
          <a:lstStyle/>
          <a:p>
            <a:r>
              <a:rPr lang="id-ID" altLang="en-US"/>
              <a:t>Daya serap pasta lebih besar .</a:t>
            </a:r>
            <a:endParaRPr lang="en-US" altLang="en-US"/>
          </a:p>
          <a:p>
            <a:r>
              <a:rPr lang="id-ID" altLang="en-US"/>
              <a:t>Sering untuk mengadsorbsi sekresi cairan serosal pada tempat pemakaian.    </a:t>
            </a:r>
            <a:endParaRPr lang="en-US" altLang="en-US"/>
          </a:p>
          <a:p>
            <a:r>
              <a:rPr lang="id-ID" altLang="en-US"/>
              <a:t>Tidak sesuai dngn bagian tubuh yg berbulu.</a:t>
            </a:r>
            <a:endParaRPr lang="en-US" altLang="en-US"/>
          </a:p>
          <a:p>
            <a:r>
              <a:rPr lang="id-ID" altLang="en-US"/>
              <a:t>Mengandung satu atau lebih bahan obat yang ditujukan untuk pemakaian topikal.</a:t>
            </a:r>
            <a:endParaRPr lang="en-US" altLang="en-US"/>
          </a:p>
          <a:p>
            <a:r>
              <a:rPr lang="id-ID" altLang="en-US"/>
              <a:t>Konsistensi lebih kenyal dari unguentum.</a:t>
            </a:r>
            <a:endParaRPr lang="en-US" altLang="en-US"/>
          </a:p>
          <a:p>
            <a:r>
              <a:rPr lang="id-ID" altLang="en-US"/>
              <a:t>Tidak memberi rasa berminyak s</a:t>
            </a:r>
            <a:r>
              <a:rPr lang="en-US" altLang="en-US"/>
              <a:t>prt salep</a:t>
            </a:r>
            <a:r>
              <a:rPr lang="id-ID" altLang="en-US"/>
              <a:t>.</a:t>
            </a:r>
            <a:endParaRPr lang="en-US" altLang="en-US"/>
          </a:p>
          <a:p>
            <a:r>
              <a:rPr lang="en-US" altLang="en-US"/>
              <a:t>P</a:t>
            </a:r>
            <a:r>
              <a:rPr lang="id-ID" altLang="en-US"/>
              <a:t>ersentase bahan padat lebih besar dr salep yaitu mngndng bahan serbuk (pdt) 40%- 50 %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50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E2965E6E-2BD9-1048-B65A-88DA499D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marL="342900" indent="-342900"/>
            <a:r>
              <a:rPr lang="id-ID" altLang="en-US" b="1">
                <a:solidFill>
                  <a:schemeClr val="tx1"/>
                </a:solidFill>
              </a:rPr>
              <a:t>Kelebihan Pasta </a:t>
            </a:r>
            <a:endParaRPr lang="en-US" altLang="en-US"/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B154D8D0-B11D-E340-974D-20C9BBF52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id-ID" altLang="en-US"/>
              <a:t>Pasta mengikat cairan sekret, pasta lebih baik dari unguentum untuk luka akut dengan tendensi mengeluarkan cairan</a:t>
            </a:r>
            <a:r>
              <a:rPr lang="en-US" altLang="en-US"/>
              <a:t>.</a:t>
            </a:r>
            <a:endParaRPr lang="en-US" altLang="en-US" sz="2000"/>
          </a:p>
          <a:p>
            <a:r>
              <a:rPr lang="id-ID" altLang="en-US"/>
              <a:t>Bahan obat dalam pasta lebih melekat pada kulit sehingga meningkatkan daya kerja lo</a:t>
            </a:r>
            <a:r>
              <a:rPr lang="en-US" altLang="en-US"/>
              <a:t>k</a:t>
            </a:r>
            <a:r>
              <a:rPr lang="id-ID" altLang="en-US"/>
              <a:t>al</a:t>
            </a:r>
            <a:r>
              <a:rPr lang="en-US" altLang="en-US"/>
              <a:t>.</a:t>
            </a:r>
            <a:endParaRPr lang="en-US" altLang="en-US" sz="2000"/>
          </a:p>
          <a:p>
            <a:r>
              <a:rPr lang="id-ID" altLang="en-US"/>
              <a:t>Konsentrasi lebih kental dari salep</a:t>
            </a:r>
            <a:r>
              <a:rPr lang="en-US" altLang="en-US"/>
              <a:t>.</a:t>
            </a:r>
            <a:endParaRPr lang="en-US" altLang="en-US" sz="2000"/>
          </a:p>
          <a:p>
            <a:r>
              <a:rPr lang="id-ID" altLang="en-US"/>
              <a:t>Daya adsorpsi sediaan pasta lebih besar dan kurang berlemak dibandingkan dengan sediaan salep.</a:t>
            </a:r>
            <a:endParaRPr lang="en-US" altLang="en-US" sz="2000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11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1CEA6200-5FA9-C642-9CCC-84A2261D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id-ID" altLang="en-US" b="1">
                <a:solidFill>
                  <a:schemeClr val="tx1"/>
                </a:solidFill>
              </a:rPr>
              <a:t>Kekurangan Pasta</a:t>
            </a:r>
            <a:endParaRPr lang="en-US" altLang="en-US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43FAAD96-53F0-1C4A-82B9-859623E50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r>
              <a:rPr lang="id-ID" altLang="en-US"/>
              <a:t>Karena sifat pasta yang kaku dan tidak dapat ditembus, pasta pada umumnya tidak sesuai untuk pemakaian pada bagian tubuh yang berbulu.</a:t>
            </a:r>
            <a:endParaRPr lang="en-US" altLang="en-US" sz="2000"/>
          </a:p>
          <a:p>
            <a:r>
              <a:rPr lang="id-ID" altLang="en-US"/>
              <a:t>Dapat mengeringkan kulit dan merusak lapisan kulit epidermis.</a:t>
            </a:r>
            <a:endParaRPr lang="en-US" altLang="en-US" sz="2000"/>
          </a:p>
          <a:p>
            <a:r>
              <a:rPr lang="id-ID" altLang="en-US"/>
              <a:t>Dapat menyebabkan iritasi kulit.</a:t>
            </a:r>
            <a:endParaRPr lang="en-US" altLang="en-US" sz="2000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64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4F27069A-C3E8-5D43-B74C-98A154B9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BAHAN  DALAM PASTA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952A63B0-1CF1-FD49-B52C-4E0D6A909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ZAT AKTIF</a:t>
            </a:r>
          </a:p>
          <a:p>
            <a:r>
              <a:rPr lang="en-US" altLang="en-US"/>
              <a:t>BASIS</a:t>
            </a:r>
          </a:p>
          <a:p>
            <a:r>
              <a:rPr lang="en-US" altLang="en-US"/>
              <a:t>BAHAN TAMBAHAN</a:t>
            </a:r>
          </a:p>
          <a:p>
            <a:pPr lvl="1"/>
            <a:r>
              <a:rPr lang="en-US" altLang="en-US"/>
              <a:t>PENGAWET</a:t>
            </a:r>
          </a:p>
          <a:p>
            <a:pPr lvl="1"/>
            <a:r>
              <a:rPr lang="en-US" altLang="en-US"/>
              <a:t>ANTIOKSIDAN</a:t>
            </a:r>
          </a:p>
          <a:p>
            <a:pPr lvl="1"/>
            <a:r>
              <a:rPr lang="en-US" altLang="en-US"/>
              <a:t>EMULSIFIER</a:t>
            </a:r>
          </a:p>
          <a:p>
            <a:pPr lvl="1"/>
            <a:r>
              <a:rPr lang="en-US" altLang="en-US"/>
              <a:t>ZAT PENSTABIL</a:t>
            </a:r>
          </a:p>
          <a:p>
            <a:pPr lvl="1"/>
            <a:r>
              <a:rPr lang="en-US" altLang="en-US"/>
              <a:t>HUMEKTAN</a:t>
            </a:r>
          </a:p>
          <a:p>
            <a:pPr lvl="1"/>
            <a:r>
              <a:rPr lang="en-US" altLang="en-US"/>
              <a:t>PEWANGI</a:t>
            </a:r>
          </a:p>
        </p:txBody>
      </p:sp>
    </p:spTree>
    <p:extLst>
      <p:ext uri="{BB962C8B-B14F-4D97-AF65-F5344CB8AC3E}">
        <p14:creationId xmlns:p14="http://schemas.microsoft.com/office/powerpoint/2010/main" val="408210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1732</TotalTime>
  <Words>353</Words>
  <Application>Microsoft Macintosh PowerPoint</Application>
  <PresentationFormat>On-screen Show (4:3)</PresentationFormat>
  <Paragraphs>116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Template PPT UEU Pertemuan 1 - Copy 1</vt:lpstr>
      <vt:lpstr>PowerPoint Presentation</vt:lpstr>
      <vt:lpstr>PASTA</vt:lpstr>
      <vt:lpstr>MACAM PASTA</vt:lpstr>
      <vt:lpstr>PASTA BERLEMAK</vt:lpstr>
      <vt:lpstr>PASTA KERING</vt:lpstr>
      <vt:lpstr>KARAKTERISTIK PASTA</vt:lpstr>
      <vt:lpstr>Kelebihan Pasta </vt:lpstr>
      <vt:lpstr>Kekurangan Pasta</vt:lpstr>
      <vt:lpstr>BAHAN  DALAM PASTA</vt:lpstr>
      <vt:lpstr>EVALUASI SEDIAAN SEMISOLID</vt:lpstr>
      <vt:lpstr>CONTOH FORMULA PASTA</vt:lpstr>
      <vt:lpstr>CONTOH KRIM</vt:lpstr>
      <vt:lpstr>LATIHAN SOAL PASTA</vt:lpstr>
      <vt:lpstr>KRIM M/A</vt:lpstr>
      <vt:lpstr>LANJUTAN SOAL KRIM</vt:lpstr>
      <vt:lpstr>LATIHAN SOAL - GEL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231</cp:revision>
  <dcterms:created xsi:type="dcterms:W3CDTF">2010-08-24T06:47:44Z</dcterms:created>
  <dcterms:modified xsi:type="dcterms:W3CDTF">2019-04-09T07:10:54Z</dcterms:modified>
</cp:coreProperties>
</file>