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316" r:id="rId2"/>
    <p:sldId id="335" r:id="rId3"/>
    <p:sldId id="452" r:id="rId4"/>
    <p:sldId id="453" r:id="rId5"/>
    <p:sldId id="443" r:id="rId6"/>
    <p:sldId id="257" r:id="rId7"/>
    <p:sldId id="299" r:id="rId8"/>
    <p:sldId id="300" r:id="rId9"/>
    <p:sldId id="258" r:id="rId10"/>
    <p:sldId id="298" r:id="rId11"/>
    <p:sldId id="297" r:id="rId12"/>
    <p:sldId id="446" r:id="rId13"/>
    <p:sldId id="447" r:id="rId14"/>
    <p:sldId id="448" r:id="rId15"/>
    <p:sldId id="449" r:id="rId16"/>
    <p:sldId id="454" r:id="rId17"/>
    <p:sldId id="294" r:id="rId18"/>
    <p:sldId id="444" r:id="rId19"/>
    <p:sldId id="455" r:id="rId20"/>
    <p:sldId id="295" r:id="rId21"/>
    <p:sldId id="259" r:id="rId22"/>
    <p:sldId id="260" r:id="rId23"/>
    <p:sldId id="261" r:id="rId24"/>
    <p:sldId id="302" r:id="rId25"/>
    <p:sldId id="303" r:id="rId26"/>
    <p:sldId id="291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92" autoAdjust="0"/>
    <p:restoredTop sz="93027" autoAdjust="0"/>
  </p:normalViewPr>
  <p:slideViewPr>
    <p:cSldViewPr showGuides="1">
      <p:cViewPr varScale="1">
        <p:scale>
          <a:sx n="104" d="100"/>
          <a:sy n="104" d="100"/>
        </p:scale>
        <p:origin x="207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9754F7D-CCAD-6646-ACB9-F299D0AB236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B6C97E-5C0A-3E4B-B9DD-4D0D4AAB28F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543080B-2D72-6149-A8A0-2F4194617D35}" type="datetimeFigureOut">
              <a:rPr lang="id-ID"/>
              <a:pPr>
                <a:defRPr/>
              </a:pPr>
              <a:t>24/04/19</a:t>
            </a:fld>
            <a:endParaRPr lang="id-ID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A889461-E46E-584D-B753-1FACD98D15A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16BBA6A-5326-DD40-9CC6-C209D9DF2E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D5FE7B-B85C-6C4C-9B32-3CDA05CD40A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A5086-51D0-5E4E-8156-1477ACAE1B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DD121EB-F6FE-2047-8B90-8A7955238C4C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>
            <a:extLst>
              <a:ext uri="{FF2B5EF4-FFF2-40B4-BE49-F238E27FC236}">
                <a16:creationId xmlns:a16="http://schemas.microsoft.com/office/drawing/2014/main" id="{708BD9B1-CD01-6C46-8DB8-34FF4516409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es Placeholder 2">
            <a:extLst>
              <a:ext uri="{FF2B5EF4-FFF2-40B4-BE49-F238E27FC236}">
                <a16:creationId xmlns:a16="http://schemas.microsoft.com/office/drawing/2014/main" id="{AE78D0D8-C82F-4246-8F60-BA1B00568CE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/>
          </a:p>
        </p:txBody>
      </p:sp>
      <p:sp>
        <p:nvSpPr>
          <p:cNvPr id="16387" name="Slide Number Placeholder 3">
            <a:extLst>
              <a:ext uri="{FF2B5EF4-FFF2-40B4-BE49-F238E27FC236}">
                <a16:creationId xmlns:a16="http://schemas.microsoft.com/office/drawing/2014/main" id="{F337F98E-A361-2040-BDA5-9F5846C325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BF15BE-8413-3742-AFD9-2D5597407045}" type="slidenum">
              <a:rPr lang="id-ID" altLang="en-US"/>
              <a:pPr>
                <a:spcBef>
                  <a:spcPct val="0"/>
                </a:spcBef>
              </a:pPr>
              <a:t>2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123061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2B4E0-4486-8C43-AF58-924A5E227D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6D16812-0C94-F44E-BF59-107C25526859}" type="datetime1">
              <a:rPr lang="en-US"/>
              <a:pPr>
                <a:defRPr/>
              </a:pPr>
              <a:t>4/24/19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09EE2-AB2C-BD43-94CD-498DB8F76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42ABD8-EAEE-524F-94B5-2C43A46EA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0F22F8FC-025D-D74A-B723-C5183F13B0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172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6C0AB-31D3-0B4C-8AE8-E45CF8C06C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619347E-686D-FD46-819A-DAA95C30419E}" type="datetime1">
              <a:rPr lang="en-US"/>
              <a:pPr>
                <a:defRPr/>
              </a:pPr>
              <a:t>4/24/19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DAE94-2F91-A849-A8AE-FFBE5E381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5C2E2-892B-8A45-A9E2-A65C6E732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5CEA0E5D-1DAF-984A-AFAC-861D9BE3CC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3849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56DB0-4FF7-264F-A11D-B1FA3FA84B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FBCB3DC4-18C9-764B-9462-5F3277F92E0F}" type="datetime1">
              <a:rPr lang="en-US"/>
              <a:pPr>
                <a:defRPr/>
              </a:pPr>
              <a:t>4/24/19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1F884-664C-4D4E-B550-3F7A18B7B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1CC2F-E92D-1341-A9BA-5A0A1D062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AFFD98DC-E3BB-AA4B-BF79-DDF45E2BE0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3656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551BFA-170C-E348-A10C-8525E30C1A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728A239-BF97-F944-A41A-540742C74841}" type="datetime1">
              <a:rPr lang="en-US"/>
              <a:pPr>
                <a:defRPr/>
              </a:pPr>
              <a:t>4/24/19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87C36-29DF-214F-941F-64FD1CC85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E2528-4A77-D940-B3F2-BB85B8305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526B55CF-566C-C144-BDD5-055F6AE449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804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4E512-01E5-1E48-ACA8-C39301A5B0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DAF0BAB-2F3B-324A-BBD1-FBDFAAC098F7}" type="datetime1">
              <a:rPr lang="en-US"/>
              <a:pPr>
                <a:defRPr/>
              </a:pPr>
              <a:t>4/24/19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40858-BA16-8F46-B29D-33F585BEE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836AB-776B-A74B-8FFF-6C6C380B3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EF122098-E2DD-4B42-822E-D057982E21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0166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20AB539-34E8-C04D-96C7-0FB4B84A53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D41D2B0-93D2-964C-8F36-C01294907FF9}" type="datetime1">
              <a:rPr lang="en-US"/>
              <a:pPr>
                <a:defRPr/>
              </a:pPr>
              <a:t>4/24/19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C1807BA-66C4-EF49-9045-AE88073DC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581FE82-92D0-5149-B5C0-1C420BCCB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06074996-FC55-D346-B435-2856E48845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4675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6587BEA-833C-2D4D-B1D9-E40F39353D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A9F27B7F-0650-264E-B3A8-17D3997F0C51}" type="datetime1">
              <a:rPr lang="en-US"/>
              <a:pPr>
                <a:defRPr/>
              </a:pPr>
              <a:t>4/24/19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0C89BCA-1316-9F48-BB34-66A082E41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8296241-B63B-BE49-BD98-ACE4E4D83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71313F7E-1307-6746-9EC8-8219D26A4D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305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273C68E-7924-154E-A68C-CD39E1D816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F3283F2F-EB94-9D4E-B004-362D91131CD6}" type="datetime1">
              <a:rPr lang="en-US"/>
              <a:pPr>
                <a:defRPr/>
              </a:pPr>
              <a:t>4/24/19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54E30A6-0BD2-F449-9691-2FD9279E5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EDFE178-0DFD-414F-83FE-5850EC6E6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F2572BEC-699F-8948-83A4-BD1B88F65B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9718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12FC8DC-BEEA-AA4D-93FD-4D6D8DCCB2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6534B8EA-F17B-DB42-8E01-155F038B8132}" type="datetime1">
              <a:rPr lang="en-US"/>
              <a:pPr>
                <a:defRPr/>
              </a:pPr>
              <a:t>4/24/19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2AAD2E4-21C9-3649-9A78-D29B6D911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25E6B47-85E6-4D4E-A445-CA9EDFC6D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0F1C91C1-A625-BB45-A52D-000D09846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8255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94AC34B-507E-5947-B2D3-958A2C1A05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E06E991-3B1E-9F48-AABC-AA6EB683D37A}" type="datetime1">
              <a:rPr lang="en-US"/>
              <a:pPr>
                <a:defRPr/>
              </a:pPr>
              <a:t>4/24/19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6F8DD1D-C163-1A45-BBE7-5D7F56CD5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98AE7-26D3-1D4A-B916-0AE1ADE06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31622BEA-A668-7349-9676-70FBDBAC12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75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1DBE61F-B044-8848-8287-FE203674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D93E12B7-B1B9-0F44-89BA-A2D403253C11}" type="datetime1">
              <a:rPr lang="en-US"/>
              <a:pPr>
                <a:defRPr/>
              </a:pPr>
              <a:t>4/24/19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EC06131-7502-BF42-8CE1-4615396A1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9024CB2-657B-0443-9EBB-9423A6AB7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E2B4CE02-E992-9C4A-8A0C-1CE03BFBCA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634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>
            <a:extLst>
              <a:ext uri="{FF2B5EF4-FFF2-40B4-BE49-F238E27FC236}">
                <a16:creationId xmlns:a16="http://schemas.microsoft.com/office/drawing/2014/main" id="{6DE23F86-E41F-C341-AA4F-00B42BBCA6F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jpeg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Users\arsil\Desktop\Smartcreative.jpg">
            <a:extLst>
              <a:ext uri="{FF2B5EF4-FFF2-40B4-BE49-F238E27FC236}">
                <a16:creationId xmlns:a16="http://schemas.microsoft.com/office/drawing/2014/main" id="{58ABF55E-F0E8-E04B-9141-97D01CDDA7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extBox 1">
            <a:extLst>
              <a:ext uri="{FF2B5EF4-FFF2-40B4-BE49-F238E27FC236}">
                <a16:creationId xmlns:a16="http://schemas.microsoft.com/office/drawing/2014/main" id="{9037CCDC-4C1C-FB40-B7A8-6CABDBBC7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505200"/>
            <a:ext cx="5638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</a:rPr>
              <a:t>SURFAKTAN</a:t>
            </a:r>
          </a:p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</a:rPr>
              <a:t>PERTEMUAN  </a:t>
            </a:r>
            <a:r>
              <a:rPr lang="en-US" altLang="en-US" sz="2000" b="1" dirty="0" err="1">
                <a:solidFill>
                  <a:schemeClr val="bg1"/>
                </a:solidFill>
              </a:rPr>
              <a:t>ke</a:t>
            </a:r>
            <a:r>
              <a:rPr lang="en-US" altLang="en-US" sz="2000" b="1" dirty="0">
                <a:solidFill>
                  <a:schemeClr val="bg1"/>
                </a:solidFill>
              </a:rPr>
              <a:t> 8</a:t>
            </a:r>
          </a:p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</a:rPr>
              <a:t>Dra </a:t>
            </a:r>
            <a:r>
              <a:rPr lang="en-US" altLang="en-US" sz="2000" b="1" dirty="0" err="1">
                <a:solidFill>
                  <a:schemeClr val="bg1"/>
                </a:solidFill>
              </a:rPr>
              <a:t>Ratih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Dyah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Pertiwi,M.Farm,Apt</a:t>
            </a:r>
            <a:endParaRPr lang="en-US" alt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</a:rPr>
              <a:t>NAMA PRODI : </a:t>
            </a:r>
            <a:r>
              <a:rPr lang="en-US" altLang="en-US" sz="2000" b="1" dirty="0" err="1">
                <a:solidFill>
                  <a:schemeClr val="bg1"/>
                </a:solidFill>
              </a:rPr>
              <a:t>Kesehatan</a:t>
            </a:r>
            <a:r>
              <a:rPr lang="en-US" altLang="en-US" sz="2000" b="1" dirty="0">
                <a:solidFill>
                  <a:schemeClr val="bg1"/>
                </a:solidFill>
              </a:rPr>
              <a:t> Masyarakat</a:t>
            </a:r>
          </a:p>
          <a:p>
            <a:pPr algn="ctr" eaLnBrk="1" hangingPunct="1"/>
            <a:r>
              <a:rPr lang="en-US" altLang="en-US" sz="2000" b="1" dirty="0" err="1">
                <a:solidFill>
                  <a:schemeClr val="bg1"/>
                </a:solidFill>
              </a:rPr>
              <a:t>Fakultas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Ilmu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Ilmu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Kesehatan</a:t>
            </a:r>
            <a:endParaRPr lang="en-US" altLang="en-US" sz="2000" b="1" dirty="0">
              <a:solidFill>
                <a:schemeClr val="bg1"/>
              </a:solidFill>
            </a:endParaRPr>
          </a:p>
          <a:p>
            <a:pPr algn="ctr" eaLnBrk="1" hangingPunct="1"/>
            <a:endParaRPr lang="en-US" alt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56" name="Group 1028">
            <a:extLst>
              <a:ext uri="{FF2B5EF4-FFF2-40B4-BE49-F238E27FC236}">
                <a16:creationId xmlns:a16="http://schemas.microsoft.com/office/drawing/2014/main" id="{41F3CCA3-4BF6-874B-A357-32A77C3C6E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086686"/>
              </p:ext>
            </p:extLst>
          </p:nvPr>
        </p:nvGraphicFramePr>
        <p:xfrm>
          <a:off x="304800" y="1295400"/>
          <a:ext cx="8153400" cy="4565794"/>
        </p:xfrm>
        <a:graphic>
          <a:graphicData uri="http://schemas.openxmlformats.org/drawingml/2006/table">
            <a:tbl>
              <a:tblPr/>
              <a:tblGrid>
                <a:gridCol w="426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2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Gugus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Hidrofobik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Struktur Kimia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Linear, saturated alkyl (n-dodecyl)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CH</a:t>
                      </a:r>
                      <a:r>
                        <a:rPr kumimoji="0" lang="en-US" sz="1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(CH</a:t>
                      </a:r>
                      <a:r>
                        <a:rPr kumimoji="0" lang="en-US" sz="1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en-US" sz="1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CH</a:t>
                      </a:r>
                      <a:r>
                        <a:rPr kumimoji="0" lang="en-US" sz="1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0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Branched, saturated alkyl (2-ethylhexyl)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CH</a:t>
                      </a:r>
                      <a:r>
                        <a:rPr kumimoji="0" lang="en-US" sz="1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(CH</a:t>
                      </a:r>
                      <a:r>
                        <a:rPr kumimoji="0" lang="en-US" sz="1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en-US" sz="1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CHCH</a:t>
                      </a:r>
                      <a:r>
                        <a:rPr kumimoji="0" lang="en-US" sz="1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                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                CH</a:t>
                      </a:r>
                      <a:r>
                        <a:rPr kumimoji="0" lang="en-US" sz="1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CH</a:t>
                      </a:r>
                      <a:r>
                        <a:rPr kumimoji="0" lang="en-US" sz="1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Linear, unsaturated alkyl (oleyl)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cis-CH</a:t>
                      </a:r>
                      <a:r>
                        <a:rPr kumimoji="0" lang="en-US" sz="1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(CH</a:t>
                      </a:r>
                      <a:r>
                        <a:rPr kumimoji="0" lang="en-US" sz="1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en-US" sz="1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CH=CH(CH</a:t>
                      </a:r>
                      <a:r>
                        <a:rPr kumimoji="0" lang="en-US" sz="1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en-US" sz="1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CH</a:t>
                      </a:r>
                      <a:r>
                        <a:rPr kumimoji="0" lang="en-US" sz="1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Alkylbenzene (linear dodecylbenzene)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CH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(CH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11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Alkyldiphenyl ether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OC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(R)-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Polyoxypropylene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-[OCH(CH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)CH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]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Polyoxybutylene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-[OCH(C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)CH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]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7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Polysiloxane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(CH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Si[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OSi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(CH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)]</a:t>
                      </a:r>
                      <a:r>
                        <a:rPr kumimoji="0" lang="en-US" sz="1600" b="1" i="0" u="none" strike="noStrike" cap="none" normalizeH="0" baseline="-2500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OSi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(CH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                 l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Perfluoroalkyl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CF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(CF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CF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Lignin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Complex polymeric phenol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2567" name="Text Box 1066">
            <a:extLst>
              <a:ext uri="{FF2B5EF4-FFF2-40B4-BE49-F238E27FC236}">
                <a16:creationId xmlns:a16="http://schemas.microsoft.com/office/drawing/2014/main" id="{A64481C6-D542-724B-8F41-F24F31415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Beberapa Gugus Hidrofobik pada Surfaktan Komersial</a:t>
            </a:r>
          </a:p>
        </p:txBody>
      </p:sp>
    </p:spTree>
    <p:extLst>
      <p:ext uri="{BB962C8B-B14F-4D97-AF65-F5344CB8AC3E}">
        <p14:creationId xmlns:p14="http://schemas.microsoft.com/office/powerpoint/2010/main" val="2308030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026">
            <a:extLst>
              <a:ext uri="{FF2B5EF4-FFF2-40B4-BE49-F238E27FC236}">
                <a16:creationId xmlns:a16="http://schemas.microsoft.com/office/drawing/2014/main" id="{86198F95-FBD0-5D4A-9AE0-BABCABC99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0" y="457200"/>
            <a:ext cx="388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Kelompok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endParaRPr lang="en-US" altLang="en-US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grpSp>
        <p:nvGrpSpPr>
          <p:cNvPr id="2" name="Group 1027">
            <a:extLst>
              <a:ext uri="{FF2B5EF4-FFF2-40B4-BE49-F238E27FC236}">
                <a16:creationId xmlns:a16="http://schemas.microsoft.com/office/drawing/2014/main" id="{C8FD8140-1784-DF47-AADB-ED70591C1326}"/>
              </a:ext>
            </a:extLst>
          </p:cNvPr>
          <p:cNvGrpSpPr>
            <a:grpSpLocks/>
          </p:cNvGrpSpPr>
          <p:nvPr/>
        </p:nvGrpSpPr>
        <p:grpSpPr bwMode="auto">
          <a:xfrm>
            <a:off x="1281113" y="990600"/>
            <a:ext cx="6553200" cy="990600"/>
            <a:chOff x="807" y="689"/>
            <a:chExt cx="4128" cy="624"/>
          </a:xfrm>
        </p:grpSpPr>
        <p:sp>
          <p:nvSpPr>
            <p:cNvPr id="23572" name="Line 1028">
              <a:extLst>
                <a:ext uri="{FF2B5EF4-FFF2-40B4-BE49-F238E27FC236}">
                  <a16:creationId xmlns:a16="http://schemas.microsoft.com/office/drawing/2014/main" id="{212CAEF9-8001-E248-AC13-9DACD32047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7" y="689"/>
              <a:ext cx="0" cy="288"/>
            </a:xfrm>
            <a:prstGeom prst="line">
              <a:avLst/>
            </a:prstGeom>
            <a:noFill/>
            <a:ln w="38100">
              <a:solidFill>
                <a:srgbClr val="CCE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3" name="Line 1029">
              <a:extLst>
                <a:ext uri="{FF2B5EF4-FFF2-40B4-BE49-F238E27FC236}">
                  <a16:creationId xmlns:a16="http://schemas.microsoft.com/office/drawing/2014/main" id="{9842F8D6-A5B2-6B4B-858E-2F37266A5B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7" y="977"/>
              <a:ext cx="4128" cy="0"/>
            </a:xfrm>
            <a:prstGeom prst="line">
              <a:avLst/>
            </a:prstGeom>
            <a:noFill/>
            <a:ln w="38100">
              <a:solidFill>
                <a:srgbClr val="CCE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4" name="Line 1030">
              <a:extLst>
                <a:ext uri="{FF2B5EF4-FFF2-40B4-BE49-F238E27FC236}">
                  <a16:creationId xmlns:a16="http://schemas.microsoft.com/office/drawing/2014/main" id="{4E06A4B2-2FD7-ED42-9B42-74E8DE56D4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7" y="977"/>
              <a:ext cx="0" cy="336"/>
            </a:xfrm>
            <a:prstGeom prst="line">
              <a:avLst/>
            </a:prstGeom>
            <a:noFill/>
            <a:ln w="38100">
              <a:solidFill>
                <a:srgbClr val="CCEC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5" name="Line 1031">
              <a:extLst>
                <a:ext uri="{FF2B5EF4-FFF2-40B4-BE49-F238E27FC236}">
                  <a16:creationId xmlns:a16="http://schemas.microsoft.com/office/drawing/2014/main" id="{B2344E78-F008-BC42-A9E4-BAA43CD82A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81" y="977"/>
              <a:ext cx="0" cy="336"/>
            </a:xfrm>
            <a:prstGeom prst="line">
              <a:avLst/>
            </a:prstGeom>
            <a:noFill/>
            <a:ln w="38100">
              <a:solidFill>
                <a:srgbClr val="CCEC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6" name="Line 1032">
              <a:extLst>
                <a:ext uri="{FF2B5EF4-FFF2-40B4-BE49-F238E27FC236}">
                  <a16:creationId xmlns:a16="http://schemas.microsoft.com/office/drawing/2014/main" id="{E2CEE8E2-E9BE-974B-9CED-61C5F6F91E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46" y="977"/>
              <a:ext cx="0" cy="336"/>
            </a:xfrm>
            <a:prstGeom prst="line">
              <a:avLst/>
            </a:prstGeom>
            <a:noFill/>
            <a:ln w="38100">
              <a:solidFill>
                <a:srgbClr val="CCEC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7" name="Line 1033">
              <a:extLst>
                <a:ext uri="{FF2B5EF4-FFF2-40B4-BE49-F238E27FC236}">
                  <a16:creationId xmlns:a16="http://schemas.microsoft.com/office/drawing/2014/main" id="{F2462F25-6EAC-1842-8D89-4293ABD278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35" y="977"/>
              <a:ext cx="0" cy="336"/>
            </a:xfrm>
            <a:prstGeom prst="line">
              <a:avLst/>
            </a:prstGeom>
            <a:noFill/>
            <a:ln w="38100">
              <a:solidFill>
                <a:srgbClr val="CCEC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138" name="Oval 1034">
            <a:extLst>
              <a:ext uri="{FF2B5EF4-FFF2-40B4-BE49-F238E27FC236}">
                <a16:creationId xmlns:a16="http://schemas.microsoft.com/office/drawing/2014/main" id="{70E76153-8A31-F24C-A5CE-8CAB40C402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995488"/>
            <a:ext cx="2057400" cy="5953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Arial" panose="020B0604020202020204" pitchFamily="34" charset="0"/>
              </a:rPr>
              <a:t>Anionik</a:t>
            </a:r>
          </a:p>
        </p:txBody>
      </p:sp>
      <p:sp>
        <p:nvSpPr>
          <p:cNvPr id="48139" name="Oval 1035">
            <a:extLst>
              <a:ext uri="{FF2B5EF4-FFF2-40B4-BE49-F238E27FC236}">
                <a16:creationId xmlns:a16="http://schemas.microsoft.com/office/drawing/2014/main" id="{5E57D6CC-6862-8841-A62F-F31101899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1995488"/>
            <a:ext cx="2057400" cy="5953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Arial" panose="020B0604020202020204" pitchFamily="34" charset="0"/>
              </a:rPr>
              <a:t>Nonionik</a:t>
            </a:r>
          </a:p>
        </p:txBody>
      </p:sp>
      <p:sp>
        <p:nvSpPr>
          <p:cNvPr id="48140" name="Oval 1036">
            <a:extLst>
              <a:ext uri="{FF2B5EF4-FFF2-40B4-BE49-F238E27FC236}">
                <a16:creationId xmlns:a16="http://schemas.microsoft.com/office/drawing/2014/main" id="{D99E4F62-EE44-BE45-B5A7-E0AD1CC83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5338" y="2000250"/>
            <a:ext cx="2057400" cy="5953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Arial" panose="020B0604020202020204" pitchFamily="34" charset="0"/>
              </a:rPr>
              <a:t>Kationik</a:t>
            </a:r>
          </a:p>
        </p:txBody>
      </p:sp>
      <p:sp>
        <p:nvSpPr>
          <p:cNvPr id="48141" name="Oval 1037">
            <a:extLst>
              <a:ext uri="{FF2B5EF4-FFF2-40B4-BE49-F238E27FC236}">
                <a16:creationId xmlns:a16="http://schemas.microsoft.com/office/drawing/2014/main" id="{0B29F902-D5E7-3F4E-AC75-1AC75D6551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1981200"/>
            <a:ext cx="2057400" cy="5953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Arial" panose="020B0604020202020204" pitchFamily="34" charset="0"/>
              </a:rPr>
              <a:t>Amfoterik</a:t>
            </a:r>
          </a:p>
        </p:txBody>
      </p:sp>
      <p:grpSp>
        <p:nvGrpSpPr>
          <p:cNvPr id="3" name="Group 1038">
            <a:extLst>
              <a:ext uri="{FF2B5EF4-FFF2-40B4-BE49-F238E27FC236}">
                <a16:creationId xmlns:a16="http://schemas.microsoft.com/office/drawing/2014/main" id="{76E98867-9E7F-1144-AC03-4632B8118E2F}"/>
              </a:ext>
            </a:extLst>
          </p:cNvPr>
          <p:cNvGrpSpPr>
            <a:grpSpLocks/>
          </p:cNvGrpSpPr>
          <p:nvPr/>
        </p:nvGrpSpPr>
        <p:grpSpPr bwMode="auto">
          <a:xfrm>
            <a:off x="214313" y="2605088"/>
            <a:ext cx="2209800" cy="2549525"/>
            <a:chOff x="135" y="1706"/>
            <a:chExt cx="1392" cy="1606"/>
          </a:xfrm>
        </p:grpSpPr>
        <p:sp>
          <p:nvSpPr>
            <p:cNvPr id="23570" name="Line 1039">
              <a:extLst>
                <a:ext uri="{FF2B5EF4-FFF2-40B4-BE49-F238E27FC236}">
                  <a16:creationId xmlns:a16="http://schemas.microsoft.com/office/drawing/2014/main" id="{65096346-ED02-FB4D-B721-F4E1456971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8" y="1706"/>
              <a:ext cx="0" cy="336"/>
            </a:xfrm>
            <a:prstGeom prst="line">
              <a:avLst/>
            </a:prstGeom>
            <a:noFill/>
            <a:ln w="38100">
              <a:solidFill>
                <a:srgbClr val="CCEC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Text Box 1040">
              <a:extLst>
                <a:ext uri="{FF2B5EF4-FFF2-40B4-BE49-F238E27FC236}">
                  <a16:creationId xmlns:a16="http://schemas.microsoft.com/office/drawing/2014/main" id="{A3E28209-4A71-5341-8B1F-F2902A5A13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5" y="2037"/>
              <a:ext cx="1392" cy="12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solidFill>
                    <a:srgbClr val="FF0000"/>
                  </a:solidFill>
                  <a:latin typeface="Arial" panose="020B0604020202020204" pitchFamily="34" charset="0"/>
                </a:rPr>
                <a:t>Linier alkilbenzen sulfonat (LAS), alkohol sulfat (AS), alkohol eter sulfat (AES), metil ester sulfonat (MES)</a:t>
              </a:r>
            </a:p>
          </p:txBody>
        </p:sp>
      </p:grpSp>
      <p:grpSp>
        <p:nvGrpSpPr>
          <p:cNvPr id="4" name="Group 1041">
            <a:extLst>
              <a:ext uri="{FF2B5EF4-FFF2-40B4-BE49-F238E27FC236}">
                <a16:creationId xmlns:a16="http://schemas.microsoft.com/office/drawing/2014/main" id="{EFE49022-7ACC-2F4E-97EC-83FFAEDDFB09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2605088"/>
            <a:ext cx="1890713" cy="2268537"/>
            <a:chOff x="1680" y="1706"/>
            <a:chExt cx="1191" cy="1429"/>
          </a:xfrm>
        </p:grpSpPr>
        <p:sp>
          <p:nvSpPr>
            <p:cNvPr id="23568" name="Line 1042">
              <a:extLst>
                <a:ext uri="{FF2B5EF4-FFF2-40B4-BE49-F238E27FC236}">
                  <a16:creationId xmlns:a16="http://schemas.microsoft.com/office/drawing/2014/main" id="{6961AEB5-1D3D-FA49-ABE1-289837D9B5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90" y="1706"/>
              <a:ext cx="0" cy="336"/>
            </a:xfrm>
            <a:prstGeom prst="line">
              <a:avLst/>
            </a:prstGeom>
            <a:noFill/>
            <a:ln w="38100">
              <a:solidFill>
                <a:srgbClr val="CCEC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Text Box 1043">
              <a:extLst>
                <a:ext uri="{FF2B5EF4-FFF2-40B4-BE49-F238E27FC236}">
                  <a16:creationId xmlns:a16="http://schemas.microsoft.com/office/drawing/2014/main" id="{20C03559-F6CF-884A-9209-32B0F6801D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2033"/>
              <a:ext cx="1191" cy="11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solidFill>
                    <a:srgbClr val="FF0000"/>
                  </a:solidFill>
                  <a:latin typeface="Arial" panose="020B0604020202020204" pitchFamily="34" charset="0"/>
                </a:rPr>
                <a:t>Dietanolamida (DEA), sukrosa ester, sorbitol, sorbitan ester, ethoxylated alcohol, </a:t>
              </a:r>
            </a:p>
          </p:txBody>
        </p:sp>
      </p:grpSp>
      <p:grpSp>
        <p:nvGrpSpPr>
          <p:cNvPr id="5" name="Group 1044">
            <a:extLst>
              <a:ext uri="{FF2B5EF4-FFF2-40B4-BE49-F238E27FC236}">
                <a16:creationId xmlns:a16="http://schemas.microsoft.com/office/drawing/2014/main" id="{9D3837BF-9760-2C43-9788-D869870B4428}"/>
              </a:ext>
            </a:extLst>
          </p:cNvPr>
          <p:cNvGrpSpPr>
            <a:grpSpLocks/>
          </p:cNvGrpSpPr>
          <p:nvPr/>
        </p:nvGrpSpPr>
        <p:grpSpPr bwMode="auto">
          <a:xfrm>
            <a:off x="4862513" y="2624138"/>
            <a:ext cx="1676400" cy="2524125"/>
            <a:chOff x="3063" y="1718"/>
            <a:chExt cx="1056" cy="1590"/>
          </a:xfrm>
        </p:grpSpPr>
        <p:sp>
          <p:nvSpPr>
            <p:cNvPr id="23566" name="Line 1045">
              <a:extLst>
                <a:ext uri="{FF2B5EF4-FFF2-40B4-BE49-F238E27FC236}">
                  <a16:creationId xmlns:a16="http://schemas.microsoft.com/office/drawing/2014/main" id="{E016DC94-E782-5346-88B1-5EBA9B008E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1718"/>
              <a:ext cx="0" cy="336"/>
            </a:xfrm>
            <a:prstGeom prst="line">
              <a:avLst/>
            </a:prstGeom>
            <a:noFill/>
            <a:ln w="38100">
              <a:solidFill>
                <a:srgbClr val="CCEC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7" name="Text Box 1046">
              <a:extLst>
                <a:ext uri="{FF2B5EF4-FFF2-40B4-BE49-F238E27FC236}">
                  <a16:creationId xmlns:a16="http://schemas.microsoft.com/office/drawing/2014/main" id="{F11497AB-CB4C-E548-96AA-4A189A5819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3" y="2033"/>
              <a:ext cx="1056" cy="12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solidFill>
                    <a:srgbClr val="FF0000"/>
                  </a:solidFill>
                  <a:latin typeface="Arial" panose="020B0604020202020204" pitchFamily="34" charset="0"/>
                </a:rPr>
                <a:t>Fatty amine, amidoamine, diamine, amine oxide, quaternary amine, amine ethoxylate</a:t>
              </a:r>
            </a:p>
          </p:txBody>
        </p:sp>
      </p:grpSp>
      <p:grpSp>
        <p:nvGrpSpPr>
          <p:cNvPr id="6" name="Group 1047">
            <a:extLst>
              <a:ext uri="{FF2B5EF4-FFF2-40B4-BE49-F238E27FC236}">
                <a16:creationId xmlns:a16="http://schemas.microsoft.com/office/drawing/2014/main" id="{D40D0A74-3930-A64B-BC78-EF219E555B5A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590800"/>
            <a:ext cx="2071688" cy="1184275"/>
            <a:chOff x="4320" y="1697"/>
            <a:chExt cx="1305" cy="746"/>
          </a:xfrm>
        </p:grpSpPr>
        <p:sp>
          <p:nvSpPr>
            <p:cNvPr id="23564" name="Line 1048">
              <a:extLst>
                <a:ext uri="{FF2B5EF4-FFF2-40B4-BE49-F238E27FC236}">
                  <a16:creationId xmlns:a16="http://schemas.microsoft.com/office/drawing/2014/main" id="{A397E911-DB4C-5B44-A9E3-6335B99190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83" y="1697"/>
              <a:ext cx="0" cy="336"/>
            </a:xfrm>
            <a:prstGeom prst="line">
              <a:avLst/>
            </a:prstGeom>
            <a:noFill/>
            <a:ln w="38100">
              <a:solidFill>
                <a:srgbClr val="CCEC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5" name="Text Box 1049">
              <a:extLst>
                <a:ext uri="{FF2B5EF4-FFF2-40B4-BE49-F238E27FC236}">
                  <a16:creationId xmlns:a16="http://schemas.microsoft.com/office/drawing/2014/main" id="{58409587-F59A-9C44-BB6E-E3C8AB6859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2033"/>
              <a:ext cx="1305" cy="4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solidFill>
                    <a:srgbClr val="FF0000"/>
                  </a:solidFill>
                  <a:latin typeface="Arial" panose="020B0604020202020204" pitchFamily="34" charset="0"/>
                </a:rPr>
                <a:t>Aminocarboxylic acid, alkil betain</a:t>
              </a:r>
            </a:p>
          </p:txBody>
        </p:sp>
      </p:grpSp>
      <p:sp>
        <p:nvSpPr>
          <p:cNvPr id="48154" name="Text Box 1050">
            <a:extLst>
              <a:ext uri="{FF2B5EF4-FFF2-40B4-BE49-F238E27FC236}">
                <a16:creationId xmlns:a16="http://schemas.microsoft.com/office/drawing/2014/main" id="{ECDAD6A9-4AE2-534F-A3A3-7D5AACC4F0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611813"/>
            <a:ext cx="434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Garamond" panose="02020404030301010803" pitchFamily="18" charset="0"/>
              </a:rPr>
              <a:t>Sumber : Hui (1996) dan Matheson (1996)</a:t>
            </a:r>
          </a:p>
        </p:txBody>
      </p:sp>
    </p:spTree>
    <p:extLst>
      <p:ext uri="{BB962C8B-B14F-4D97-AF65-F5344CB8AC3E}">
        <p14:creationId xmlns:p14="http://schemas.microsoft.com/office/powerpoint/2010/main" val="640545095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8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utoUpdateAnimBg="0"/>
      <p:bldP spid="48138" grpId="0" animBg="1" autoUpdateAnimBg="0"/>
      <p:bldP spid="48139" grpId="0" animBg="1" autoUpdateAnimBg="0"/>
      <p:bldP spid="48140" grpId="0" animBg="1" autoUpdateAnimBg="0"/>
      <p:bldP spid="48141" grpId="0" animBg="1" autoUpdateAnimBg="0"/>
      <p:bldP spid="4815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AD78D536-17A1-3D44-96F3-B6F5572A82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84238"/>
          </a:xfrm>
          <a:solidFill>
            <a:schemeClr val="accent2"/>
          </a:solidFill>
        </p:spPr>
        <p:txBody>
          <a:bodyPr/>
          <a:lstStyle/>
          <a:p>
            <a:r>
              <a:rPr lang="en-US" altLang="en-US" dirty="0"/>
              <a:t>4 </a:t>
            </a:r>
            <a:r>
              <a:rPr lang="en-US" altLang="en-US" dirty="0" err="1"/>
              <a:t>Jenis</a:t>
            </a:r>
            <a:r>
              <a:rPr lang="en-US" altLang="en-US" dirty="0"/>
              <a:t> </a:t>
            </a:r>
            <a:r>
              <a:rPr lang="en-US" altLang="en-US" dirty="0" err="1"/>
              <a:t>Surfaktan</a:t>
            </a:r>
            <a:endParaRPr lang="en-US" altLang="en-US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41934FE-053F-334B-8C37-D37D3428C1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x-none" sz="2800" b="1" u="sng" dirty="0" err="1"/>
              <a:t>Surfaktan</a:t>
            </a:r>
            <a:r>
              <a:rPr lang="en-US" altLang="x-none" sz="2800" dirty="0"/>
              <a:t> </a:t>
            </a:r>
            <a:r>
              <a:rPr lang="en-US" altLang="x-none" sz="2800" b="1" u="sng" dirty="0" err="1"/>
              <a:t>anionik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memiliki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gugus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hidrofilik</a:t>
            </a:r>
            <a:r>
              <a:rPr lang="en-US" altLang="x-none" sz="2800" dirty="0"/>
              <a:t> yang </a:t>
            </a:r>
            <a:r>
              <a:rPr lang="en-US" altLang="x-none" sz="2800" dirty="0" err="1"/>
              <a:t>membawa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muatan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negatif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seperti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karboksilat</a:t>
            </a:r>
            <a:r>
              <a:rPr lang="en-US" altLang="x-none" sz="2800" dirty="0"/>
              <a:t>, </a:t>
            </a:r>
            <a:r>
              <a:rPr lang="en-US" altLang="x-none" sz="2800" dirty="0" err="1"/>
              <a:t>sulfonat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dan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gugus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sulfat</a:t>
            </a:r>
            <a:r>
              <a:rPr lang="en-US" altLang="x-none" sz="2800" dirty="0"/>
              <a:t>. </a:t>
            </a:r>
            <a:r>
              <a:rPr lang="en-US" altLang="x-none" sz="2800" dirty="0" err="1"/>
              <a:t>Contoh</a:t>
            </a:r>
            <a:r>
              <a:rPr lang="en-US" altLang="x-none" sz="2800" dirty="0"/>
              <a:t> sodium </a:t>
            </a:r>
            <a:r>
              <a:rPr lang="en-US" altLang="x-none" sz="2800" dirty="0" err="1"/>
              <a:t>dodecylsulfate</a:t>
            </a:r>
            <a:r>
              <a:rPr lang="en-US" altLang="x-none" sz="2800" dirty="0"/>
              <a:t> (SDS), C</a:t>
            </a:r>
            <a:r>
              <a:rPr lang="en-US" altLang="x-none" sz="2800" baseline="-25000" dirty="0"/>
              <a:t>12</a:t>
            </a:r>
            <a:r>
              <a:rPr lang="en-US" altLang="x-none" sz="2800" dirty="0"/>
              <a:t>H</a:t>
            </a:r>
            <a:r>
              <a:rPr lang="en-US" altLang="x-none" sz="2800" baseline="-25000" dirty="0"/>
              <a:t>25</a:t>
            </a:r>
            <a:r>
              <a:rPr lang="en-US" altLang="x-none" sz="2800" dirty="0"/>
              <a:t>OSO</a:t>
            </a:r>
            <a:r>
              <a:rPr lang="en-US" altLang="x-none" sz="2800" baseline="-25000" dirty="0"/>
              <a:t>3</a:t>
            </a:r>
            <a:r>
              <a:rPr lang="en-US" altLang="x-none" sz="2800" dirty="0"/>
              <a:t>Na. </a:t>
            </a:r>
            <a:r>
              <a:rPr lang="en-US" altLang="x-none" sz="2800" dirty="0" err="1"/>
              <a:t>Termasuk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dalam</a:t>
            </a:r>
            <a:r>
              <a:rPr lang="en-US" altLang="x-none" sz="2800" dirty="0"/>
              <a:t> sodium </a:t>
            </a:r>
            <a:r>
              <a:rPr lang="en-US" altLang="x-none" sz="2800" dirty="0" err="1"/>
              <a:t>alkilsulfat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dalam</a:t>
            </a:r>
            <a:r>
              <a:rPr lang="en-US" altLang="x-none" sz="2800" dirty="0"/>
              <a:t> air </a:t>
            </a:r>
            <a:r>
              <a:rPr lang="en-US" altLang="x-none" sz="2800" dirty="0" err="1"/>
              <a:t>terdisosiasi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menjadi</a:t>
            </a:r>
            <a:r>
              <a:rPr lang="en-US" altLang="x-none" sz="2800" dirty="0"/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en-US" altLang="x-none" sz="2800" dirty="0"/>
              <a:t>C</a:t>
            </a:r>
            <a:r>
              <a:rPr lang="en-US" altLang="x-none" sz="2800" baseline="-25000" dirty="0"/>
              <a:t>12</a:t>
            </a:r>
            <a:r>
              <a:rPr lang="en-US" altLang="x-none" sz="2800" dirty="0"/>
              <a:t>H</a:t>
            </a:r>
            <a:r>
              <a:rPr lang="en-US" altLang="x-none" sz="2800" baseline="-25000" dirty="0"/>
              <a:t>25</a:t>
            </a:r>
            <a:r>
              <a:rPr lang="en-US" altLang="x-none" sz="2800" dirty="0"/>
              <a:t>OSO</a:t>
            </a:r>
            <a:r>
              <a:rPr lang="en-US" altLang="x-none" sz="2800" baseline="-25000" dirty="0"/>
              <a:t>3</a:t>
            </a:r>
            <a:r>
              <a:rPr lang="en-US" altLang="x-none" sz="2800" dirty="0"/>
              <a:t>Na </a:t>
            </a:r>
            <a:r>
              <a:rPr lang="en-US" altLang="x-none" sz="2800" dirty="0">
                <a:sym typeface="Wingdings" charset="2"/>
              </a:rPr>
              <a:t> </a:t>
            </a:r>
            <a:r>
              <a:rPr lang="en-US" altLang="x-none" sz="2800" dirty="0"/>
              <a:t>C</a:t>
            </a:r>
            <a:r>
              <a:rPr lang="en-US" altLang="x-none" sz="2800" baseline="-25000" dirty="0"/>
              <a:t>12</a:t>
            </a:r>
            <a:r>
              <a:rPr lang="en-US" altLang="x-none" sz="2800" dirty="0"/>
              <a:t>H</a:t>
            </a:r>
            <a:r>
              <a:rPr lang="en-US" altLang="x-none" sz="2800" baseline="-25000" dirty="0"/>
              <a:t>25</a:t>
            </a:r>
            <a:r>
              <a:rPr lang="en-US" altLang="x-none" sz="2800" dirty="0"/>
              <a:t>OSO</a:t>
            </a:r>
            <a:r>
              <a:rPr lang="en-US" altLang="x-none" sz="2800" baseline="-25000" dirty="0"/>
              <a:t>3</a:t>
            </a:r>
            <a:r>
              <a:rPr lang="en-US" altLang="x-none" sz="2800" baseline="30000" dirty="0"/>
              <a:t>-</a:t>
            </a:r>
            <a:r>
              <a:rPr lang="en-US" altLang="x-none" sz="2800" dirty="0"/>
              <a:t> + Na</a:t>
            </a:r>
            <a:r>
              <a:rPr lang="en-US" altLang="x-none" sz="2800" baseline="30000" dirty="0"/>
              <a:t>+</a:t>
            </a:r>
            <a:endParaRPr lang="en-US" altLang="x-none" sz="2800" dirty="0"/>
          </a:p>
          <a:p>
            <a:pPr>
              <a:lnSpc>
                <a:spcPct val="90000"/>
              </a:lnSpc>
              <a:defRPr/>
            </a:pPr>
            <a:r>
              <a:rPr lang="en-US" altLang="x-none" sz="2800" dirty="0" err="1"/>
              <a:t>Contoh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lainnya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adalah</a:t>
            </a:r>
            <a:r>
              <a:rPr lang="en-US" altLang="x-none" sz="2800" dirty="0"/>
              <a:t> sodium </a:t>
            </a:r>
            <a:r>
              <a:rPr lang="en-US" altLang="x-none" sz="2800" dirty="0" err="1"/>
              <a:t>dodecanoate</a:t>
            </a:r>
            <a:r>
              <a:rPr lang="en-US" altLang="x-none" sz="2800" dirty="0"/>
              <a:t> C</a:t>
            </a:r>
            <a:r>
              <a:rPr lang="en-US" altLang="x-none" sz="2800" baseline="-25000" dirty="0"/>
              <a:t>11</a:t>
            </a:r>
            <a:r>
              <a:rPr lang="en-US" altLang="x-none" sz="2800" dirty="0"/>
              <a:t>H</a:t>
            </a:r>
            <a:r>
              <a:rPr lang="en-US" altLang="x-none" sz="2800" baseline="-25000" dirty="0"/>
              <a:t>23</a:t>
            </a:r>
            <a:r>
              <a:rPr lang="en-US" altLang="x-none" sz="2800" dirty="0"/>
              <a:t>CO</a:t>
            </a:r>
            <a:r>
              <a:rPr lang="en-US" altLang="x-none" sz="2800" baseline="-25000" dirty="0"/>
              <a:t>2</a:t>
            </a:r>
            <a:r>
              <a:rPr lang="en-US" altLang="x-none" sz="2800" dirty="0"/>
              <a:t>Na </a:t>
            </a:r>
            <a:r>
              <a:rPr lang="en-US" altLang="x-none" sz="2800" dirty="0" err="1"/>
              <a:t>termasuk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jenis</a:t>
            </a:r>
            <a:r>
              <a:rPr lang="en-US" altLang="x-none" sz="2800" dirty="0"/>
              <a:t> sodium </a:t>
            </a:r>
            <a:r>
              <a:rPr lang="en-US" altLang="x-none" sz="2800" dirty="0" err="1"/>
              <a:t>alkilkarboksilat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disebut</a:t>
            </a:r>
            <a:r>
              <a:rPr lang="en-US" altLang="x-none" sz="2800" dirty="0"/>
              <a:t> juga </a:t>
            </a:r>
            <a:r>
              <a:rPr lang="en-US" altLang="x-none" sz="2800" dirty="0" err="1"/>
              <a:t>asam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lemak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atau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sabun</a:t>
            </a:r>
            <a:endParaRPr lang="en-US" altLang="x-none" sz="2800" dirty="0"/>
          </a:p>
        </p:txBody>
      </p:sp>
    </p:spTree>
    <p:extLst>
      <p:ext uri="{BB962C8B-B14F-4D97-AF65-F5344CB8AC3E}">
        <p14:creationId xmlns:p14="http://schemas.microsoft.com/office/powerpoint/2010/main" val="1394459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49BCDFE2-06DB-B54B-B909-9A455513EA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3437A036-A9CC-5E49-A1CA-9047C552F0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 u="sng"/>
              <a:t>Surfaktan</a:t>
            </a:r>
            <a:r>
              <a:rPr lang="en-US" altLang="en-US" sz="2800"/>
              <a:t> </a:t>
            </a:r>
            <a:r>
              <a:rPr lang="en-US" altLang="en-US" sz="2800" b="1" u="sng"/>
              <a:t>kationik</a:t>
            </a:r>
            <a:r>
              <a:rPr lang="en-US" altLang="en-US" sz="2800"/>
              <a:t>, memiliki muatan positif dibagian hidrofiliknya. Contoh senyawa dodecyl trimethylammonium bromide C</a:t>
            </a:r>
            <a:r>
              <a:rPr lang="en-US" altLang="en-US" sz="2800" baseline="-25000"/>
              <a:t>12</a:t>
            </a:r>
            <a:r>
              <a:rPr lang="en-US" altLang="en-US" sz="2800"/>
              <a:t>H</a:t>
            </a:r>
            <a:r>
              <a:rPr lang="en-US" altLang="en-US" sz="2800" baseline="-25000"/>
              <a:t>25</a:t>
            </a:r>
            <a:r>
              <a:rPr lang="en-US" altLang="en-US" sz="2800"/>
              <a:t>N(CH</a:t>
            </a:r>
            <a:r>
              <a:rPr lang="en-US" altLang="en-US" sz="2800" baseline="-25000"/>
              <a:t>3</a:t>
            </a:r>
            <a:r>
              <a:rPr lang="en-US" altLang="en-US" sz="2800"/>
              <a:t>)</a:t>
            </a:r>
            <a:r>
              <a:rPr lang="en-US" altLang="en-US" sz="2800" baseline="-25000"/>
              <a:t>3</a:t>
            </a:r>
            <a:r>
              <a:rPr lang="en-US" altLang="en-US" sz="2800"/>
              <a:t>Br dan hexadecyl trimethylammonium bromide yang terdisosiasi di air menjadi</a:t>
            </a:r>
          </a:p>
          <a:p>
            <a:r>
              <a:rPr lang="en-US" altLang="en-US" sz="2800"/>
              <a:t>C</a:t>
            </a:r>
            <a:r>
              <a:rPr lang="en-US" altLang="en-US" sz="2800" baseline="-25000"/>
              <a:t>16</a:t>
            </a:r>
            <a:r>
              <a:rPr lang="en-US" altLang="en-US" sz="2800"/>
              <a:t>H</a:t>
            </a:r>
            <a:r>
              <a:rPr lang="en-US" altLang="en-US" sz="2800" baseline="-25000"/>
              <a:t>33</a:t>
            </a:r>
            <a:r>
              <a:rPr lang="en-US" altLang="en-US" sz="2800"/>
              <a:t>N(CH</a:t>
            </a:r>
            <a:r>
              <a:rPr lang="en-US" altLang="en-US" sz="2800" baseline="-25000"/>
              <a:t>3</a:t>
            </a:r>
            <a:r>
              <a:rPr lang="en-US" altLang="en-US" sz="2800"/>
              <a:t>)</a:t>
            </a:r>
            <a:r>
              <a:rPr lang="en-US" altLang="en-US" sz="2800" baseline="-25000"/>
              <a:t>3</a:t>
            </a:r>
            <a:r>
              <a:rPr lang="en-US" altLang="en-US" sz="2800"/>
              <a:t>Br </a:t>
            </a:r>
            <a:r>
              <a:rPr lang="en-US" altLang="en-US" sz="2800">
                <a:sym typeface="Wingdings" pitchFamily="2" charset="2"/>
              </a:rPr>
              <a:t> </a:t>
            </a:r>
            <a:r>
              <a:rPr lang="en-US" altLang="en-US" sz="2800"/>
              <a:t>C</a:t>
            </a:r>
            <a:r>
              <a:rPr lang="en-US" altLang="en-US" sz="2800" baseline="-25000"/>
              <a:t>16</a:t>
            </a:r>
            <a:r>
              <a:rPr lang="en-US" altLang="en-US" sz="2800"/>
              <a:t>H</a:t>
            </a:r>
            <a:r>
              <a:rPr lang="en-US" altLang="en-US" sz="2800" baseline="-25000"/>
              <a:t>33</a:t>
            </a:r>
            <a:r>
              <a:rPr lang="en-US" altLang="en-US" sz="2800"/>
              <a:t>N</a:t>
            </a:r>
            <a:r>
              <a:rPr lang="en-US" altLang="en-US" sz="2800" baseline="30000"/>
              <a:t>+</a:t>
            </a:r>
            <a:r>
              <a:rPr lang="en-US" altLang="en-US" sz="2800"/>
              <a:t>(CH</a:t>
            </a:r>
            <a:r>
              <a:rPr lang="en-US" altLang="en-US" sz="2800" baseline="-25000"/>
              <a:t>3</a:t>
            </a:r>
            <a:r>
              <a:rPr lang="en-US" altLang="en-US" sz="2800"/>
              <a:t>)</a:t>
            </a:r>
            <a:r>
              <a:rPr lang="en-US" altLang="en-US" sz="2800" baseline="-25000"/>
              <a:t>3 </a:t>
            </a:r>
            <a:r>
              <a:rPr lang="en-US" altLang="en-US" sz="2800"/>
              <a:t>+ Br</a:t>
            </a:r>
            <a:r>
              <a:rPr lang="en-US" altLang="en-US" sz="2800" baseline="30000"/>
              <a:t>-</a:t>
            </a:r>
            <a:endParaRPr lang="en-US" altLang="en-US" sz="2800"/>
          </a:p>
          <a:p>
            <a:r>
              <a:rPr lang="en-US" altLang="en-US" sz="2800"/>
              <a:t>Muatan positif berada di atom nitrogen. Senyawa ini dikenal juga cetyl ammonium bromide (CTAB)</a:t>
            </a:r>
          </a:p>
        </p:txBody>
      </p:sp>
    </p:spTree>
    <p:extLst>
      <p:ext uri="{BB962C8B-B14F-4D97-AF65-F5344CB8AC3E}">
        <p14:creationId xmlns:p14="http://schemas.microsoft.com/office/powerpoint/2010/main" val="2459193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86BC4EEF-59DB-084D-8741-EFE5D67657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797E6AB-0EE5-FE4C-A737-BF46B45BF9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x-none" sz="2800" b="1" u="sng"/>
              <a:t>Surfaktan</a:t>
            </a:r>
            <a:r>
              <a:rPr lang="en-US" altLang="x-none" sz="2800"/>
              <a:t> </a:t>
            </a:r>
            <a:r>
              <a:rPr lang="en-US" altLang="x-none" sz="2800" b="1" u="sng"/>
              <a:t>nonionik</a:t>
            </a:r>
            <a:r>
              <a:rPr lang="en-US" altLang="x-none" sz="2800"/>
              <a:t>, bagian hidrofilik diperoleh dari gugus polar seperti polyethylene oxide atau gula</a:t>
            </a:r>
          </a:p>
          <a:p>
            <a:pPr>
              <a:lnSpc>
                <a:spcPct val="80000"/>
              </a:lnSpc>
              <a:defRPr/>
            </a:pPr>
            <a:r>
              <a:rPr lang="en-US" altLang="x-none" sz="2800"/>
              <a:t>Termasuk kelompok ini adalah alkylethylene oxide dikenal juga alkylethylene glycol</a:t>
            </a:r>
          </a:p>
          <a:p>
            <a:pPr>
              <a:lnSpc>
                <a:spcPct val="80000"/>
              </a:lnSpc>
              <a:defRPr/>
            </a:pPr>
            <a:r>
              <a:rPr lang="en-US" altLang="x-none" sz="2800"/>
              <a:t>Contoh senyawa : C</a:t>
            </a:r>
            <a:r>
              <a:rPr lang="en-US" altLang="x-none" sz="2800" baseline="-25000"/>
              <a:t>10</a:t>
            </a:r>
            <a:r>
              <a:rPr lang="en-US" altLang="x-none" sz="2800"/>
              <a:t>H</a:t>
            </a:r>
            <a:r>
              <a:rPr lang="en-US" altLang="x-none" sz="2800" baseline="-25000"/>
              <a:t>21</a:t>
            </a:r>
            <a:r>
              <a:rPr lang="en-US" altLang="x-none" sz="2800"/>
              <a:t>(OCH</a:t>
            </a:r>
            <a:r>
              <a:rPr lang="en-US" altLang="x-none" sz="2800" baseline="-25000"/>
              <a:t>2</a:t>
            </a:r>
            <a:r>
              <a:rPr lang="en-US" altLang="x-none" sz="2800"/>
              <a:t>CH</a:t>
            </a:r>
            <a:r>
              <a:rPr lang="en-US" altLang="x-none" sz="2800" baseline="-25000"/>
              <a:t>2</a:t>
            </a:r>
            <a:r>
              <a:rPr lang="en-US" altLang="x-none" sz="2800"/>
              <a:t>)</a:t>
            </a:r>
            <a:r>
              <a:rPr lang="en-US" altLang="x-none" sz="2800" baseline="-25000"/>
              <a:t>8</a:t>
            </a:r>
            <a:r>
              <a:rPr lang="en-US" altLang="x-none" sz="2800"/>
              <a:t>OH dan C</a:t>
            </a:r>
            <a:r>
              <a:rPr lang="en-US" altLang="x-none" sz="2800" baseline="-25000"/>
              <a:t>12</a:t>
            </a:r>
            <a:r>
              <a:rPr lang="en-US" altLang="x-none" sz="2800"/>
              <a:t>H</a:t>
            </a:r>
            <a:r>
              <a:rPr lang="en-US" altLang="x-none" sz="2800" baseline="-25000"/>
              <a:t>25</a:t>
            </a:r>
            <a:r>
              <a:rPr lang="en-US" altLang="x-none" sz="2800"/>
              <a:t>(OCH</a:t>
            </a:r>
            <a:r>
              <a:rPr lang="en-US" altLang="x-none" sz="2800" baseline="-25000"/>
              <a:t>2</a:t>
            </a:r>
            <a:r>
              <a:rPr lang="en-US" altLang="x-none" sz="2800"/>
              <a:t>CH</a:t>
            </a:r>
            <a:r>
              <a:rPr lang="en-US" altLang="x-none" sz="2800" baseline="-25000"/>
              <a:t>2</a:t>
            </a:r>
            <a:r>
              <a:rPr lang="en-US" altLang="x-none" sz="2800"/>
              <a:t>)</a:t>
            </a:r>
            <a:r>
              <a:rPr lang="en-US" altLang="x-none" sz="2800" baseline="-25000"/>
              <a:t>6</a:t>
            </a:r>
            <a:r>
              <a:rPr lang="en-US" altLang="x-none" sz="2800"/>
              <a:t>OH</a:t>
            </a:r>
          </a:p>
          <a:p>
            <a:pPr>
              <a:lnSpc>
                <a:spcPct val="80000"/>
              </a:lnSpc>
              <a:defRPr/>
            </a:pPr>
            <a:r>
              <a:rPr lang="en-US" altLang="x-none" sz="2800"/>
              <a:t>Alkylethylene glycol biasa ditulis dengan notasi C</a:t>
            </a:r>
            <a:r>
              <a:rPr lang="en-US" altLang="x-none" sz="2800" baseline="-25000"/>
              <a:t>nc</a:t>
            </a:r>
            <a:r>
              <a:rPr lang="en-US" altLang="x-none" sz="2800"/>
              <a:t>E</a:t>
            </a:r>
            <a:r>
              <a:rPr lang="en-US" altLang="x-none" sz="2800" baseline="-25000"/>
              <a:t>ne</a:t>
            </a:r>
            <a:r>
              <a:rPr lang="en-US" altLang="x-none" sz="2800"/>
              <a:t> dimana nc jumlah atom karbon dan ne jumlah unit ethylene oxide di kepala hidrofilik sehingga untuk kedua senyawa diatas dapat ditulis dengan C</a:t>
            </a:r>
            <a:r>
              <a:rPr lang="en-US" altLang="x-none" sz="2800" baseline="-25000"/>
              <a:t>10</a:t>
            </a:r>
            <a:r>
              <a:rPr lang="en-US" altLang="x-none" sz="2800"/>
              <a:t>E</a:t>
            </a:r>
            <a:r>
              <a:rPr lang="en-US" altLang="x-none" sz="2800" baseline="-25000"/>
              <a:t>8</a:t>
            </a:r>
            <a:r>
              <a:rPr lang="en-US" altLang="x-none" sz="2800"/>
              <a:t> dan C</a:t>
            </a:r>
            <a:r>
              <a:rPr lang="en-US" altLang="x-none" sz="2800" baseline="-25000"/>
              <a:t>12</a:t>
            </a:r>
            <a:r>
              <a:rPr lang="en-US" altLang="x-none" sz="2800"/>
              <a:t>E</a:t>
            </a:r>
            <a:r>
              <a:rPr lang="en-US" altLang="x-none" sz="2800" baseline="-25000"/>
              <a:t>6</a:t>
            </a:r>
            <a:r>
              <a:rPr lang="en-US" altLang="x-none" sz="28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1705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>
            <a:extLst>
              <a:ext uri="{FF2B5EF4-FFF2-40B4-BE49-F238E27FC236}">
                <a16:creationId xmlns:a16="http://schemas.microsoft.com/office/drawing/2014/main" id="{5AA2ABD6-E480-7C49-A68D-17FD27FD70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7650" name="Rectangle 3">
            <a:extLst>
              <a:ext uri="{FF2B5EF4-FFF2-40B4-BE49-F238E27FC236}">
                <a16:creationId xmlns:a16="http://schemas.microsoft.com/office/drawing/2014/main" id="{D447B58B-A0B8-DE4D-8E8B-56BF3701C8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b="1" u="sng"/>
              <a:t>Surfaktan</a:t>
            </a:r>
            <a:r>
              <a:rPr lang="en-US" altLang="en-US" sz="2800"/>
              <a:t> </a:t>
            </a:r>
            <a:r>
              <a:rPr lang="en-US" altLang="en-US" sz="2800" b="1" u="sng"/>
              <a:t>amphoteric</a:t>
            </a:r>
            <a:r>
              <a:rPr lang="en-US" altLang="en-US" sz="2800"/>
              <a:t> atau zwitterionik membawa muatan positif dan negatif sehingga muatan bersihnya nol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Beberapa lipid seperti phophatidylcholine adalah zwitterion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Kebanyakan surfaktan yang umum digunakan adalah surfaktan anionik diikuti oleh nonionik.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Surfaktan kationik memiliki potensi masalah lingkungan karena tidak mudah terbiodegradasi sementara surfaktan amphoter mahal dan hanya digunakan untuk keperluan khusus</a:t>
            </a:r>
          </a:p>
        </p:txBody>
      </p:sp>
    </p:spTree>
    <p:extLst>
      <p:ext uri="{BB962C8B-B14F-4D97-AF65-F5344CB8AC3E}">
        <p14:creationId xmlns:p14="http://schemas.microsoft.com/office/powerpoint/2010/main" val="4617690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4">
            <a:extLst>
              <a:ext uri="{FF2B5EF4-FFF2-40B4-BE49-F238E27FC236}">
                <a16:creationId xmlns:a16="http://schemas.microsoft.com/office/drawing/2014/main" id="{A68C990A-B2B4-964C-AAA7-DE5E9AA663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92150"/>
            <a:ext cx="8915400" cy="540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60375" algn="l"/>
                <a:tab pos="860425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60375" algn="l"/>
                <a:tab pos="860425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60375" algn="l"/>
                <a:tab pos="86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60375" algn="l"/>
                <a:tab pos="8604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60375" algn="l"/>
                <a:tab pos="8604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0375" algn="l"/>
                <a:tab pos="8604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0375" algn="l"/>
                <a:tab pos="8604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0375" algn="l"/>
                <a:tab pos="8604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0375" algn="l"/>
                <a:tab pos="8604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Char char="q"/>
            </a:pPr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</a:rPr>
              <a:t> 	</a:t>
            </a:r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Tegangan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Permukaan</a:t>
            </a:r>
            <a:endParaRPr lang="en-US" altLang="en-US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-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Terbentuk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karena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adanya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gaya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tarik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menarik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antara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molekul-molekul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pada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suatu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cairan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dengan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udara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 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-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mengubah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tegangan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permukaan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cairan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dengan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cara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memecah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gaya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yang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menahan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molekul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cairan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di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bagian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antarmuka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-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Dua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macam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cara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pengukuran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tegangan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permukaan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: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	a.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Tegangan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permukaan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kesetimbangan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(</a:t>
            </a:r>
            <a:r>
              <a:rPr lang="en-US" altLang="en-US" sz="1800" b="1" i="1" dirty="0">
                <a:solidFill>
                  <a:srgbClr val="FF0000"/>
                </a:solidFill>
                <a:latin typeface="Arial" panose="020B0604020202020204" pitchFamily="34" charset="0"/>
              </a:rPr>
              <a:t>equilibrium surface tension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), 			  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yaitu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mengukur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seberapa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efektif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mampu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menurunkan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	   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tegangan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permukaan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air.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		   Nilai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tegangan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permukaan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air = 72 dyne/cm.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	b.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Tegangan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permukaan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dinamis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(</a:t>
            </a:r>
            <a:r>
              <a:rPr lang="en-US" altLang="en-US" sz="1800" b="1" i="1" dirty="0">
                <a:solidFill>
                  <a:srgbClr val="FF0000"/>
                </a:solidFill>
                <a:latin typeface="Arial" panose="020B0604020202020204" pitchFamily="34" charset="0"/>
              </a:rPr>
              <a:t>dynamic surface tension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),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yaitu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	   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mengukur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seberapa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cepat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mampu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menurunkan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tegangan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	  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permukaan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suatu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larutan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	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-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Dalam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waktu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singkat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tegangan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permukaan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dinamis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mencapai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nilai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tegangan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permukaan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kesetimbangan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580333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028">
            <a:extLst>
              <a:ext uri="{FF2B5EF4-FFF2-40B4-BE49-F238E27FC236}">
                <a16:creationId xmlns:a16="http://schemas.microsoft.com/office/drawing/2014/main" id="{7A0718DC-2287-F543-876C-32D6997FC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81000"/>
            <a:ext cx="8915400" cy="416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60375" algn="l"/>
                <a:tab pos="860425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60375" algn="l"/>
                <a:tab pos="860425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60375" algn="l"/>
                <a:tab pos="86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60375" algn="l"/>
                <a:tab pos="8604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60375" algn="l"/>
                <a:tab pos="8604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0375" algn="l"/>
                <a:tab pos="8604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0375" algn="l"/>
                <a:tab pos="8604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0375" algn="l"/>
                <a:tab pos="8604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0375" algn="l"/>
                <a:tab pos="8604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Char char="q"/>
            </a:pPr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</a:rPr>
              <a:t> 	Critical Micelle Concentration (CMC)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chemeClr val="bg1"/>
                </a:solidFill>
                <a:latin typeface="Arial" panose="020B0604020202020204" pitchFamily="34" charset="0"/>
              </a:rPr>
              <a:t>	-	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Micelle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adalah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kumpulan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unit yang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terdiri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dari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sejumlah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molekul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bahan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aktif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permukaan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(</a:t>
            </a:r>
            <a:r>
              <a:rPr lang="en-US" altLang="en-US" sz="1800" b="1" i="1" dirty="0">
                <a:solidFill>
                  <a:srgbClr val="FF0000"/>
                </a:solidFill>
                <a:latin typeface="Arial" panose="020B0604020202020204" pitchFamily="34" charset="0"/>
              </a:rPr>
              <a:t>surface active material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).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-	Micelle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melarutkan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kotoran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minyak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dengan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cara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mengangkat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kotoran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tersebut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dari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permukaan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mendispersikannya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ke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larutan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-	CMC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adalah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konsentrasi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dimana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sejumlah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micelle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tebentuk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mampu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memisahkan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kotoran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-	CMC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untuk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mengukur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efisiensi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  CMC yang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rendah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menunjukkan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bahwa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makin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sedikit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yang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diperlukan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untuk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menjenuhkan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permukaan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membentuk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micelle.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-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Untuk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mendapatkan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kinerja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pembersihan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yang optimal,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umumnya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konsentrasi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yang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digunakan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adalah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1-5%.</a:t>
            </a:r>
          </a:p>
        </p:txBody>
      </p:sp>
      <p:pic>
        <p:nvPicPr>
          <p:cNvPr id="29698" name="Picture 1031">
            <a:extLst>
              <a:ext uri="{FF2B5EF4-FFF2-40B4-BE49-F238E27FC236}">
                <a16:creationId xmlns:a16="http://schemas.microsoft.com/office/drawing/2014/main" id="{25059849-A44F-AE48-87CD-E5B2EBBADB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800600"/>
            <a:ext cx="2286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1032">
            <a:extLst>
              <a:ext uri="{FF2B5EF4-FFF2-40B4-BE49-F238E27FC236}">
                <a16:creationId xmlns:a16="http://schemas.microsoft.com/office/drawing/2014/main" id="{939064C6-0F0F-1A4B-BF1A-D98EF650DB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105400"/>
            <a:ext cx="13716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Picture 1034" descr="D:\SURFAKTAN UMUM\Data\Image Surfaktan\solution.gif">
            <a:extLst>
              <a:ext uri="{FF2B5EF4-FFF2-40B4-BE49-F238E27FC236}">
                <a16:creationId xmlns:a16="http://schemas.microsoft.com/office/drawing/2014/main" id="{80F6F74D-8054-C746-ABA1-058CA61470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876800"/>
            <a:ext cx="1714500" cy="174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0499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4" descr="D:\SURFAKTAN UMUM\Data\Image Surfaktan\hargreaves_jul03_box1.gif">
            <a:extLst>
              <a:ext uri="{FF2B5EF4-FFF2-40B4-BE49-F238E27FC236}">
                <a16:creationId xmlns:a16="http://schemas.microsoft.com/office/drawing/2014/main" id="{5EBFF545-F31A-594C-B8A3-AF5BEC039E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47663"/>
            <a:ext cx="4572000" cy="616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2" name="Picture 5" descr="D:\SURFAKTAN UMUM\Data\Image Surfaktan\soap-hexagonal.jpg">
            <a:extLst>
              <a:ext uri="{FF2B5EF4-FFF2-40B4-BE49-F238E27FC236}">
                <a16:creationId xmlns:a16="http://schemas.microsoft.com/office/drawing/2014/main" id="{AFE0BDB0-D743-8740-AA8C-A2BAAC65D6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657600"/>
            <a:ext cx="365760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Picture 6" descr="D:\SURFAKTAN UMUM\Data\Image Surfaktan\soap-lamella.jpg">
            <a:extLst>
              <a:ext uri="{FF2B5EF4-FFF2-40B4-BE49-F238E27FC236}">
                <a16:creationId xmlns:a16="http://schemas.microsoft.com/office/drawing/2014/main" id="{65DCABC1-A43D-F049-B999-77CB0362E2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800" y="531813"/>
            <a:ext cx="2870200" cy="282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58149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028">
            <a:extLst>
              <a:ext uri="{FF2B5EF4-FFF2-40B4-BE49-F238E27FC236}">
                <a16:creationId xmlns:a16="http://schemas.microsoft.com/office/drawing/2014/main" id="{33AE8097-591F-CC49-80C0-0A4F4A7603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81000"/>
            <a:ext cx="89154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60375" algn="l"/>
                <a:tab pos="860425" algn="l"/>
                <a:tab pos="1090613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60375" algn="l"/>
                <a:tab pos="860425" algn="l"/>
                <a:tab pos="1090613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60375" algn="l"/>
                <a:tab pos="860425" algn="l"/>
                <a:tab pos="10906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60375" algn="l"/>
                <a:tab pos="860425" algn="l"/>
                <a:tab pos="1090613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60375" algn="l"/>
                <a:tab pos="860425" algn="l"/>
                <a:tab pos="1090613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0375" algn="l"/>
                <a:tab pos="860425" algn="l"/>
                <a:tab pos="1090613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0375" algn="l"/>
                <a:tab pos="860425" algn="l"/>
                <a:tab pos="1090613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0375" algn="l"/>
                <a:tab pos="860425" algn="l"/>
                <a:tab pos="1090613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0375" algn="l"/>
                <a:tab pos="860425" algn="l"/>
                <a:tab pos="1090613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Char char="q"/>
            </a:pPr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</a:rPr>
              <a:t> 	Hydrophile-Lipophile Balance (HLB)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CCCC"/>
                </a:solidFill>
                <a:latin typeface="Arial" panose="020B0604020202020204" pitchFamily="34" charset="0"/>
              </a:rPr>
              <a:t>	</a:t>
            </a:r>
            <a:r>
              <a:rPr lang="en-US" altLang="en-US" sz="1800" b="1" dirty="0">
                <a:solidFill>
                  <a:schemeClr val="bg1"/>
                </a:solidFill>
                <a:latin typeface="Arial" panose="020B0604020202020204" pitchFamily="34" charset="0"/>
              </a:rPr>
              <a:t>-	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HLB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adalah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ukuran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empiris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untuk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mengetahui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hubungan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antara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gugus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hidrofilik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hidrofobik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pada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suatu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- 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Sistem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HLB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digunakan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untuk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mengidentifikasi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emulsifikasi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minyak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air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oleh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-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Dua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tipe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emulsi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yaitu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: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	a. Water-in-oil (w/o),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artinya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air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terdispersi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di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dalam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minyak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Memerlukan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dengan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nilai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HLB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rendah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	b. Oil-in-water (o/w),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artinya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minyak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terdispersi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di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dalam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air 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Memerlukan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dengan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nilai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HLB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tinggi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-	Makin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tinggi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nilai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HLB,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maka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makin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bersifat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larut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air.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-	Makin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rendah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nilai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HLB,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makin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bersifat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larut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minyak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-	Nilai HLB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dapat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dihitung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untuk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jenis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alcohol ethoxylate 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sederhana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 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-	Nilai HLB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untuk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jenis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lainnya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diperhitungkan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secara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eksperimental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6859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C:\Users\arsil\Desktop\Smartcreative2.jpg">
            <a:extLst>
              <a:ext uri="{FF2B5EF4-FFF2-40B4-BE49-F238E27FC236}">
                <a16:creationId xmlns:a16="http://schemas.microsoft.com/office/drawing/2014/main" id="{80DE1D44-6FA7-0E4B-BA95-C95AF212B8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Title 5">
            <a:extLst>
              <a:ext uri="{FF2B5EF4-FFF2-40B4-BE49-F238E27FC236}">
                <a16:creationId xmlns:a16="http://schemas.microsoft.com/office/drawing/2014/main" id="{4096F518-ED71-1B49-860C-D646DC1B108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33400" y="685800"/>
            <a:ext cx="82296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</a:p>
        </p:txBody>
      </p:sp>
      <p:sp>
        <p:nvSpPr>
          <p:cNvPr id="15363" name="Content Placeholder 5">
            <a:extLst>
              <a:ext uri="{FF2B5EF4-FFF2-40B4-BE49-F238E27FC236}">
                <a16:creationId xmlns:a16="http://schemas.microsoft.com/office/drawing/2014/main" id="{A148C77D-8BCF-D047-89FF-E24326944B4C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524000"/>
            <a:ext cx="8229600" cy="4602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ID" altLang="en-US" dirty="0" err="1"/>
              <a:t>Mahasiswa</a:t>
            </a:r>
            <a:r>
              <a:rPr lang="en-ID" altLang="en-US" dirty="0"/>
              <a:t> </a:t>
            </a:r>
            <a:r>
              <a:rPr lang="en-ID" altLang="en-US" dirty="0" err="1"/>
              <a:t>mampu</a:t>
            </a:r>
            <a:r>
              <a:rPr lang="en-ID" altLang="en-US" dirty="0"/>
              <a:t> </a:t>
            </a:r>
            <a:r>
              <a:rPr lang="en-ID" altLang="en-US" dirty="0" err="1"/>
              <a:t>memahami</a:t>
            </a:r>
            <a:r>
              <a:rPr lang="en-ID" altLang="en-US" dirty="0"/>
              <a:t>  </a:t>
            </a:r>
            <a:r>
              <a:rPr lang="en-ID" altLang="en-US" dirty="0" err="1"/>
              <a:t>surfaktan</a:t>
            </a:r>
            <a:endParaRPr lang="en-ID" altLang="en-US" dirty="0"/>
          </a:p>
          <a:p>
            <a:pPr eaLnBrk="1" hangingPunct="1"/>
            <a:r>
              <a:rPr lang="en-ID" altLang="en-US" dirty="0" err="1"/>
              <a:t>Mahasiswa</a:t>
            </a:r>
            <a:r>
              <a:rPr lang="en-ID" altLang="en-US" dirty="0"/>
              <a:t> </a:t>
            </a:r>
            <a:r>
              <a:rPr lang="en-ID" altLang="en-US" dirty="0" err="1"/>
              <a:t>mampu</a:t>
            </a:r>
            <a:r>
              <a:rPr lang="en-ID" altLang="en-US" dirty="0"/>
              <a:t> </a:t>
            </a:r>
            <a:r>
              <a:rPr lang="en-ID" altLang="en-US" dirty="0" err="1"/>
              <a:t>memahami</a:t>
            </a:r>
            <a:r>
              <a:rPr lang="en-ID" altLang="en-US" dirty="0"/>
              <a:t>  </a:t>
            </a:r>
            <a:r>
              <a:rPr lang="en-ID" altLang="en-US" dirty="0" err="1"/>
              <a:t>jenis</a:t>
            </a:r>
            <a:r>
              <a:rPr lang="en-ID" altLang="en-US" dirty="0"/>
              <a:t> </a:t>
            </a:r>
            <a:r>
              <a:rPr lang="en-ID" altLang="en-US" dirty="0" err="1"/>
              <a:t>jenis</a:t>
            </a:r>
            <a:r>
              <a:rPr lang="en-ID" altLang="en-US" dirty="0"/>
              <a:t> </a:t>
            </a:r>
            <a:r>
              <a:rPr lang="en-ID" altLang="en-US" dirty="0" err="1"/>
              <a:t>surfaktan</a:t>
            </a:r>
            <a:endParaRPr lang="en-ID" altLang="en-US" dirty="0"/>
          </a:p>
          <a:p>
            <a:pPr eaLnBrk="1" hangingPunct="1"/>
            <a:r>
              <a:rPr lang="en-ID" altLang="en-US" dirty="0" err="1"/>
              <a:t>Mahasiswa</a:t>
            </a:r>
            <a:r>
              <a:rPr lang="en-ID" altLang="en-US" dirty="0"/>
              <a:t> </a:t>
            </a:r>
            <a:r>
              <a:rPr lang="en-ID" altLang="en-US" dirty="0" err="1"/>
              <a:t>mampu</a:t>
            </a:r>
            <a:r>
              <a:rPr lang="en-ID" altLang="en-US" dirty="0"/>
              <a:t> </a:t>
            </a:r>
            <a:r>
              <a:rPr lang="en-ID" altLang="en-US" dirty="0" err="1"/>
              <a:t>memahami</a:t>
            </a:r>
            <a:r>
              <a:rPr lang="en-ID" altLang="en-US" dirty="0"/>
              <a:t> </a:t>
            </a:r>
            <a:r>
              <a:rPr lang="en-ID" altLang="en-US" dirty="0" err="1"/>
              <a:t>mekanisme</a:t>
            </a:r>
            <a:r>
              <a:rPr lang="en-ID" altLang="en-US" dirty="0"/>
              <a:t> </a:t>
            </a:r>
            <a:r>
              <a:rPr lang="en-ID" altLang="en-US" dirty="0" err="1"/>
              <a:t>surfaktan</a:t>
            </a:r>
            <a:r>
              <a:rPr lang="en-ID" altLang="en-US" dirty="0"/>
              <a:t> </a:t>
            </a:r>
            <a:r>
              <a:rPr lang="en-ID" altLang="en-US" sz="2400" dirty="0"/>
              <a:t> </a:t>
            </a:r>
            <a:endParaRPr lang="id-ID" alt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852840"/>
      </p:ext>
    </p:extLst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130" name="Group 50">
            <a:extLst>
              <a:ext uri="{FF2B5EF4-FFF2-40B4-BE49-F238E27FC236}">
                <a16:creationId xmlns:a16="http://schemas.microsoft.com/office/drawing/2014/main" id="{DEBD71C4-B47E-CD42-98F7-FDE3B4984444}"/>
              </a:ext>
            </a:extLst>
          </p:cNvPr>
          <p:cNvGraphicFramePr>
            <a:graphicFrameLocks noGrp="1"/>
          </p:cNvGraphicFramePr>
          <p:nvPr/>
        </p:nvGraphicFramePr>
        <p:xfrm>
          <a:off x="1295400" y="1828800"/>
          <a:ext cx="6553200" cy="3565908"/>
        </p:xfrm>
        <a:graphic>
          <a:graphicData uri="http://schemas.openxmlformats.org/drawingml/2006/table">
            <a:tbl>
              <a:tblPr/>
              <a:tblGrid>
                <a:gridCol w="245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95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6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Nilai HLB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Karakteristik Kinerja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 10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Larut minyak (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oil soluble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 10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Larut air (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water soluble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9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4 - 8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Bahan anti pembusaan (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antifoaming agent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6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7 - 11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Emulsifier w/o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6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12 - 16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Emulsifier o/w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6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11 - 14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Bahan pembasahan (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wetting agent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6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12 - 15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Detergent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6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16 - 20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Penstabil (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stabilizer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2801" name="Text Box 30">
            <a:extLst>
              <a:ext uri="{FF2B5EF4-FFF2-40B4-BE49-F238E27FC236}">
                <a16:creationId xmlns:a16="http://schemas.microsoft.com/office/drawing/2014/main" id="{873979FD-E743-654F-94EE-AD642F8BEF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Nilai HLB dan Karakteristik Kinerja Surfaktan</a:t>
            </a:r>
          </a:p>
        </p:txBody>
      </p:sp>
    </p:spTree>
    <p:extLst>
      <p:ext uri="{BB962C8B-B14F-4D97-AF65-F5344CB8AC3E}">
        <p14:creationId xmlns:p14="http://schemas.microsoft.com/office/powerpoint/2010/main" val="2287775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6">
            <a:extLst>
              <a:ext uri="{FF2B5EF4-FFF2-40B4-BE49-F238E27FC236}">
                <a16:creationId xmlns:a16="http://schemas.microsoft.com/office/drawing/2014/main" id="{76F5132F-71FA-6B43-AB3E-AA6B08692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895600"/>
            <a:ext cx="3200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4925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925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9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9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9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bg1"/>
              </a:buClr>
              <a:buSzPct val="150000"/>
              <a:buFont typeface="Wingdings" pitchFamily="2" charset="2"/>
              <a:buChar char="ü"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Apakah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berdasarkan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	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tingkat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kinerja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	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?	                  	(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Efektivitas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) </a:t>
            </a:r>
          </a:p>
        </p:txBody>
      </p:sp>
      <p:sp>
        <p:nvSpPr>
          <p:cNvPr id="33794" name="AutoShape 7">
            <a:extLst>
              <a:ext uri="{FF2B5EF4-FFF2-40B4-BE49-F238E27FC236}">
                <a16:creationId xmlns:a16="http://schemas.microsoft.com/office/drawing/2014/main" id="{EA85FA9C-70AF-3043-903C-8C95919C0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362200"/>
            <a:ext cx="2971800" cy="25908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400 w 21600"/>
              <a:gd name="T13" fmla="*/ 5400 h 21600"/>
              <a:gd name="T14" fmla="*/ 162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5400"/>
                </a:moveTo>
                <a:lnTo>
                  <a:pt x="9450" y="5400"/>
                </a:lnTo>
                <a:lnTo>
                  <a:pt x="9450" y="2700"/>
                </a:lnTo>
                <a:lnTo>
                  <a:pt x="8100" y="2700"/>
                </a:lnTo>
                <a:lnTo>
                  <a:pt x="10800" y="0"/>
                </a:lnTo>
                <a:lnTo>
                  <a:pt x="13500" y="2700"/>
                </a:lnTo>
                <a:lnTo>
                  <a:pt x="12150" y="2700"/>
                </a:lnTo>
                <a:lnTo>
                  <a:pt x="12150" y="5400"/>
                </a:lnTo>
                <a:lnTo>
                  <a:pt x="16200" y="5400"/>
                </a:lnTo>
                <a:lnTo>
                  <a:pt x="16200" y="9450"/>
                </a:lnTo>
                <a:lnTo>
                  <a:pt x="18900" y="9450"/>
                </a:lnTo>
                <a:lnTo>
                  <a:pt x="18900" y="8100"/>
                </a:lnTo>
                <a:lnTo>
                  <a:pt x="21600" y="10800"/>
                </a:lnTo>
                <a:lnTo>
                  <a:pt x="18900" y="13500"/>
                </a:lnTo>
                <a:lnTo>
                  <a:pt x="18900" y="12150"/>
                </a:lnTo>
                <a:lnTo>
                  <a:pt x="16200" y="12150"/>
                </a:lnTo>
                <a:lnTo>
                  <a:pt x="16200" y="16200"/>
                </a:lnTo>
                <a:lnTo>
                  <a:pt x="12150" y="16200"/>
                </a:lnTo>
                <a:lnTo>
                  <a:pt x="12150" y="18900"/>
                </a:lnTo>
                <a:lnTo>
                  <a:pt x="13500" y="18900"/>
                </a:lnTo>
                <a:lnTo>
                  <a:pt x="10800" y="21600"/>
                </a:lnTo>
                <a:lnTo>
                  <a:pt x="8100" y="18900"/>
                </a:lnTo>
                <a:lnTo>
                  <a:pt x="9450" y="18900"/>
                </a:lnTo>
                <a:lnTo>
                  <a:pt x="9450" y="16200"/>
                </a:lnTo>
                <a:lnTo>
                  <a:pt x="5400" y="16200"/>
                </a:lnTo>
                <a:lnTo>
                  <a:pt x="5400" y="12150"/>
                </a:lnTo>
                <a:lnTo>
                  <a:pt x="2700" y="12150"/>
                </a:lnTo>
                <a:lnTo>
                  <a:pt x="2700" y="13500"/>
                </a:lnTo>
                <a:lnTo>
                  <a:pt x="0" y="10800"/>
                </a:lnTo>
                <a:lnTo>
                  <a:pt x="2700" y="8100"/>
                </a:lnTo>
                <a:lnTo>
                  <a:pt x="2700" y="9450"/>
                </a:lnTo>
                <a:lnTo>
                  <a:pt x="5400" y="9450"/>
                </a:lnTo>
                <a:lnTo>
                  <a:pt x="5400" y="5400"/>
                </a:lnTo>
                <a:close/>
              </a:path>
            </a:pathLst>
          </a:cu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800000"/>
                </a:solidFill>
                <a:latin typeface="Arial" panose="020B0604020202020204" pitchFamily="34" charset="0"/>
              </a:rPr>
              <a:t> Definisikan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800000"/>
                </a:solidFill>
                <a:latin typeface="Arial" panose="020B0604020202020204" pitchFamily="34" charset="0"/>
              </a:rPr>
              <a:t>Maksud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800000"/>
                </a:solidFill>
                <a:latin typeface="Arial" panose="020B0604020202020204" pitchFamily="34" charset="0"/>
              </a:rPr>
              <a:t>Terbaik </a:t>
            </a:r>
          </a:p>
        </p:txBody>
      </p:sp>
      <p:sp>
        <p:nvSpPr>
          <p:cNvPr id="33795" name="Text Box 8">
            <a:extLst>
              <a:ext uri="{FF2B5EF4-FFF2-40B4-BE49-F238E27FC236}">
                <a16:creationId xmlns:a16="http://schemas.microsoft.com/office/drawing/2014/main" id="{BC69677D-B76E-2247-9955-AC2C2620C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4572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  <a:latin typeface="Arial" panose="020B0604020202020204" pitchFamily="34" charset="0"/>
              </a:rPr>
              <a:t>Pemilihan Jenis Surfaktan</a:t>
            </a:r>
          </a:p>
        </p:txBody>
      </p:sp>
      <p:sp>
        <p:nvSpPr>
          <p:cNvPr id="33796" name="Text Box 9">
            <a:extLst>
              <a:ext uri="{FF2B5EF4-FFF2-40B4-BE49-F238E27FC236}">
                <a16:creationId xmlns:a16="http://schemas.microsoft.com/office/drawing/2014/main" id="{C91E5D55-2B4C-8843-B5FF-21EF3D620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241925"/>
            <a:ext cx="5867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4925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925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9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9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9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bg1"/>
              </a:buClr>
              <a:buSzPct val="150000"/>
              <a:buFont typeface="Wingdings" pitchFamily="2" charset="2"/>
              <a:buChar char="ü"/>
            </a:pP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Apakah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berdasarkan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seberapa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banyak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	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tersebut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dibutuhkan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untuk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	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mencapai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tingkat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kinerja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yang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diinginkan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?                                            	(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Efisiensi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) </a:t>
            </a:r>
          </a:p>
        </p:txBody>
      </p:sp>
      <p:sp>
        <p:nvSpPr>
          <p:cNvPr id="33797" name="Text Box 10">
            <a:extLst>
              <a:ext uri="{FF2B5EF4-FFF2-40B4-BE49-F238E27FC236}">
                <a16:creationId xmlns:a16="http://schemas.microsoft.com/office/drawing/2014/main" id="{F950A3A6-791F-D54A-9DAA-729994CE5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819400"/>
            <a:ext cx="35814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4925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925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9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9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9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bg1"/>
              </a:buClr>
              <a:buSzPct val="150000"/>
              <a:buFont typeface="Wingdings" pitchFamily="2" charset="2"/>
              <a:buChar char="ü"/>
            </a:pP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Apakah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berdasarkan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	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seberapa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cepat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	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mampu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	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mencapai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tingkat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kinerja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	yang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diinginkan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? 	(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Kecepatan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aksi</a:t>
            </a: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33798" name="Text Box 13">
            <a:extLst>
              <a:ext uri="{FF2B5EF4-FFF2-40B4-BE49-F238E27FC236}">
                <a16:creationId xmlns:a16="http://schemas.microsoft.com/office/drawing/2014/main" id="{F0F6850E-0EE3-CD4E-89C5-F1E82BC6F9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295400"/>
            <a:ext cx="4800600" cy="822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4925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925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9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9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9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chemeClr val="bg1"/>
              </a:buClr>
              <a:buSzPct val="150000"/>
              <a:buFont typeface="Wingdings" pitchFamily="2" charset="2"/>
              <a:buNone/>
            </a:pPr>
            <a:r>
              <a:rPr lang="en-US" altLang="en-US" sz="2400" b="1">
                <a:solidFill>
                  <a:schemeClr val="bg1"/>
                </a:solidFill>
                <a:latin typeface="Arial" panose="020B0604020202020204" pitchFamily="34" charset="0"/>
              </a:rPr>
              <a:t>Surfaktan jenis apa yang terbaik ?</a:t>
            </a:r>
          </a:p>
        </p:txBody>
      </p:sp>
    </p:spTree>
    <p:extLst>
      <p:ext uri="{BB962C8B-B14F-4D97-AF65-F5344CB8AC3E}">
        <p14:creationId xmlns:p14="http://schemas.microsoft.com/office/powerpoint/2010/main" val="9172576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5">
            <a:extLst>
              <a:ext uri="{FF2B5EF4-FFF2-40B4-BE49-F238E27FC236}">
                <a16:creationId xmlns:a16="http://schemas.microsoft.com/office/drawing/2014/main" id="{46474353-EFBB-8947-A062-1270392349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81000"/>
            <a:ext cx="8763000" cy="605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49250" algn="l"/>
                <a:tab pos="630238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9250" algn="l"/>
                <a:tab pos="630238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9250" algn="l"/>
                <a:tab pos="6302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9250" algn="l"/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9250" algn="l"/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bg1"/>
              </a:buClr>
              <a:buSzPct val="150000"/>
              <a:buFont typeface="Wingdings" pitchFamily="2" charset="2"/>
              <a:buChar char="ü"/>
            </a:pPr>
            <a:r>
              <a:rPr lang="en-US" altLang="en-US" sz="2000" b="1" dirty="0" err="1">
                <a:solidFill>
                  <a:schemeClr val="bg1"/>
                </a:solidFill>
                <a:latin typeface="Arial" panose="020B0604020202020204" pitchFamily="34" charset="0"/>
              </a:rPr>
              <a:t>Aspek</a:t>
            </a: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  <a:latin typeface="Arial" panose="020B0604020202020204" pitchFamily="34" charset="0"/>
              </a:rPr>
              <a:t>lainnya</a:t>
            </a: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</a:rPr>
              <a:t> yang </a:t>
            </a:r>
            <a:r>
              <a:rPr lang="en-US" altLang="en-US" sz="2000" b="1" dirty="0" err="1">
                <a:solidFill>
                  <a:schemeClr val="bg1"/>
                </a:solidFill>
                <a:latin typeface="Arial" panose="020B0604020202020204" pitchFamily="34" charset="0"/>
              </a:rPr>
              <a:t>perlu</a:t>
            </a: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  <a:latin typeface="Arial" panose="020B0604020202020204" pitchFamily="34" charset="0"/>
              </a:rPr>
              <a:t>dipertimbangkan</a:t>
            </a: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</a:rPr>
              <a:t> :</a:t>
            </a:r>
          </a:p>
          <a:p>
            <a:pPr eaLnBrk="1" hangingPunct="1">
              <a:spcBef>
                <a:spcPct val="50000"/>
              </a:spcBef>
              <a:buClr>
                <a:schemeClr val="bg1"/>
              </a:buClr>
              <a:buSzPct val="150000"/>
              <a:buFont typeface="Wingdings" pitchFamily="2" charset="2"/>
              <a:buNone/>
            </a:pP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</a:rPr>
              <a:t>	</a:t>
            </a:r>
            <a:r>
              <a:rPr lang="en-US" altLang="en-US" sz="2000" b="1" dirty="0">
                <a:solidFill>
                  <a:srgbClr val="FFFF66"/>
                </a:solidFill>
                <a:latin typeface="Arial" panose="020B0604020202020204" pitchFamily="34" charset="0"/>
              </a:rPr>
              <a:t>-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	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Stabilitas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kimia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dari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>
                <a:schemeClr val="bg1"/>
              </a:buClr>
              <a:buSzPct val="150000"/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Stabilitas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kimia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dalam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suatu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sistem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sangat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penting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misalnya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pada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formulasi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kosmetika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 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Pada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beberapa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kasus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kadang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diperlukan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yang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tidak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stabil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misalnya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pada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formulasi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coating 	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menggunakan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  <a:buClr>
                <a:schemeClr val="bg1"/>
              </a:buClr>
              <a:buSzPct val="150000"/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	-	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Dampak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terhadap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lingkungan</a:t>
            </a: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>
                <a:schemeClr val="bg1"/>
              </a:buClr>
              <a:buSzPct val="150000"/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Perlu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diperhatikan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pengaruh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bahan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kimia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terhadap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lingkungan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 	(1)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sifat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biodegradability </a:t>
            </a:r>
          </a:p>
          <a:p>
            <a:pPr eaLnBrk="1" hangingPunct="1">
              <a:spcBef>
                <a:spcPct val="50000"/>
              </a:spcBef>
              <a:buClr>
                <a:schemeClr val="bg1"/>
              </a:buClr>
              <a:buSzPct val="15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Contoh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: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degradasi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alcohol ethoxylate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sekunder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lebih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lambat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			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dibandingkan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alcohol ethoxylate primer.			</a:t>
            </a:r>
          </a:p>
          <a:p>
            <a:pPr eaLnBrk="1" hangingPunct="1">
              <a:spcBef>
                <a:spcPct val="50000"/>
              </a:spcBef>
              <a:buClr>
                <a:schemeClr val="bg1"/>
              </a:buClr>
              <a:buSzPct val="15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	(2)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sifat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toksisitas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terhadap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organisme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>
                <a:schemeClr val="bg1"/>
              </a:buClr>
              <a:buSzPct val="150000"/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	-	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Iritasi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terhadap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kulit</a:t>
            </a: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>
                <a:schemeClr val="bg1"/>
              </a:buClr>
              <a:buSzPct val="150000"/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iritasi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kulit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oleh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merupakan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faktor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utama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yang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perlu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diperhatikan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pada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produk-produk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yang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kontak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dengan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kulit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>
                <a:schemeClr val="bg1"/>
              </a:buClr>
              <a:buSzPct val="15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Contoh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: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pada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produk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kosmetika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shampo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sabun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deterjen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378546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5">
            <a:extLst>
              <a:ext uri="{FF2B5EF4-FFF2-40B4-BE49-F238E27FC236}">
                <a16:creationId xmlns:a16="http://schemas.microsoft.com/office/drawing/2014/main" id="{BF1BDF2C-3C1A-EB4B-8624-11B4966CD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4572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  <a:latin typeface="Arial" panose="020B0604020202020204" pitchFamily="34" charset="0"/>
              </a:rPr>
              <a:t>Karakteristik Kinerja Surfaktan</a:t>
            </a:r>
          </a:p>
        </p:txBody>
      </p:sp>
      <p:sp>
        <p:nvSpPr>
          <p:cNvPr id="35842" name="Text Box 7">
            <a:extLst>
              <a:ext uri="{FF2B5EF4-FFF2-40B4-BE49-F238E27FC236}">
                <a16:creationId xmlns:a16="http://schemas.microsoft.com/office/drawing/2014/main" id="{CA70BE52-882F-984B-8F9E-F866ED32D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143000"/>
            <a:ext cx="8915400" cy="477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49250" algn="l"/>
                <a:tab pos="630238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9250" algn="l"/>
                <a:tab pos="630238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9250" algn="l"/>
                <a:tab pos="6302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9250" algn="l"/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9250" algn="l"/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FF66"/>
              </a:buClr>
              <a:buFont typeface="Wingdings" pitchFamily="2" charset="2"/>
              <a:buChar char="q"/>
            </a:pP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</a:rPr>
              <a:t> 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Wetting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dan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Waterproofing</a:t>
            </a:r>
          </a:p>
          <a:p>
            <a:pPr eaLnBrk="1" hangingPunct="1">
              <a:spcBef>
                <a:spcPct val="50000"/>
              </a:spcBef>
              <a:buClr>
                <a:srgbClr val="FFFF66"/>
              </a:buClr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	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- 	Wetting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waterproofing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tergantung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pada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perubahan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yang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dihasilkan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oleh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terhadap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antarmuka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. </a:t>
            </a:r>
          </a:p>
          <a:p>
            <a:pPr eaLnBrk="1" hangingPunct="1">
              <a:spcBef>
                <a:spcPct val="50000"/>
              </a:spcBef>
              <a:buClr>
                <a:srgbClr val="FFFF66"/>
              </a:buClr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	-	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emacam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cairan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disebarkan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ke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substrat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(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cairan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atau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padatan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),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cairan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tersebut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memindahkan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fase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awal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yang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kontak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dengan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substrat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, 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menggantikannya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dengan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lapisan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yang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melingkupi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cairan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sehingga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terbentuk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antarmuka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baru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dimana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baik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substrat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fase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awalnya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kontak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dengan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lapisan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baru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tersebut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   </a:t>
            </a:r>
          </a:p>
          <a:p>
            <a:pPr eaLnBrk="1" hangingPunct="1">
              <a:spcBef>
                <a:spcPct val="50000"/>
              </a:spcBef>
              <a:buClr>
                <a:srgbClr val="FFFF66"/>
              </a:buClr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-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Perbedaan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wetting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waterproofing :</a:t>
            </a:r>
          </a:p>
          <a:p>
            <a:pPr eaLnBrk="1" hangingPunct="1">
              <a:spcBef>
                <a:spcPct val="50000"/>
              </a:spcBef>
              <a:buClr>
                <a:srgbClr val="FFFF66"/>
              </a:buClr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	a. 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Pada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wetting,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adsorpsi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ke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pemukaan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memungkinkan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air 	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untuk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disebarkan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ke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permukaan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berlilin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atau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berminyak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 </a:t>
            </a:r>
          </a:p>
          <a:p>
            <a:pPr eaLnBrk="1" hangingPunct="1">
              <a:spcBef>
                <a:spcPct val="50000"/>
              </a:spcBef>
              <a:buClr>
                <a:srgbClr val="FFFF66"/>
              </a:buClr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	b.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Pada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waterproofing,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antarmuka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suautu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permukaan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diubah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sehingga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lebih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bersifat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hidrofobik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sehingga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pembasahaan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oleh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air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menjadi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lebih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sulit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9333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4">
            <a:extLst>
              <a:ext uri="{FF2B5EF4-FFF2-40B4-BE49-F238E27FC236}">
                <a16:creationId xmlns:a16="http://schemas.microsoft.com/office/drawing/2014/main" id="{0448E5CC-466B-0B44-B68F-37385D705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8915400" cy="657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49250" algn="l"/>
                <a:tab pos="630238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9250" algn="l"/>
                <a:tab pos="630238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9250" algn="l"/>
                <a:tab pos="6302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9250" algn="l"/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9250" algn="l"/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FF66"/>
              </a:buClr>
              <a:buFont typeface="Wingdings" pitchFamily="2" charset="2"/>
              <a:buChar char="q"/>
            </a:pP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</a:rPr>
              <a:t> 	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Foaming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dan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Defoaming</a:t>
            </a: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>
                <a:srgbClr val="FFFF66"/>
              </a:buClr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	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- 	Foaming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defoaming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tergantung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pada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perubahan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yang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dilakukan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terhadap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antarmuka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gas/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larutan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>
                <a:srgbClr val="FFFF66"/>
              </a:buClr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-	Foam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dihasilkan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ketika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gas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dimasukan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ke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dalam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larutan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dimana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terbetuk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lapisan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permukaan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yang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bersifat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viskoelastis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>
                <a:srgbClr val="FFFF66"/>
              </a:buClr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-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Pada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foaming,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ditambahkan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untuk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meningkatkan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sifat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viskoelastis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sehingga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terbentuk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busa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lebih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banyak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>
                <a:srgbClr val="FFFF66"/>
              </a:buClr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-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Pada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defoaming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ditambahkan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untuk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mengurangi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atau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menghilangkan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sifat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viskoelastis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lapisan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antarmuka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gas/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larutan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  Hal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ini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dilakukan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baik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dengan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menetralkan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atau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mengganti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lapisan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awal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dengan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lapisan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baru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yang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lebih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bersifat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tidak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viskoelastis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>
                <a:srgbClr val="FFFF66"/>
              </a:buClr>
              <a:buFont typeface="Wingdings" pitchFamily="2" charset="2"/>
              <a:buNone/>
            </a:pPr>
            <a:endParaRPr lang="en-US" altLang="en-US" sz="1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>
                <a:srgbClr val="FFFF66"/>
              </a:buClr>
              <a:buFont typeface="Wingdings" pitchFamily="2" charset="2"/>
              <a:buChar char="q"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	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Emulsifikasi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dan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Demulsifikasi</a:t>
            </a: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>
                <a:srgbClr val="FFFF66"/>
              </a:buClr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	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-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Emulsi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adalah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dispersi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suatu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larutan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(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fasa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diskontinyu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)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pada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cairan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yang 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bersifat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immiscible (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fasa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kontinyu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).</a:t>
            </a:r>
          </a:p>
          <a:p>
            <a:pPr eaLnBrk="1" hangingPunct="1">
              <a:spcBef>
                <a:spcPct val="50000"/>
              </a:spcBef>
              <a:buClr>
                <a:srgbClr val="FFFF66"/>
              </a:buClr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-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Emulsi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distabilkan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oleh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lapisan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(emulsifying agent)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pada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antarmuka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antara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dua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cairan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sehingga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menghasilkan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pembatas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elektrik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yang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menghalangi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bersatunya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droplet-droplet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fase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cairan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yang 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terdispersi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51044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028">
            <a:extLst>
              <a:ext uri="{FF2B5EF4-FFF2-40B4-BE49-F238E27FC236}">
                <a16:creationId xmlns:a16="http://schemas.microsoft.com/office/drawing/2014/main" id="{4216CB39-8D57-1F44-9B6A-4EC413499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7838"/>
            <a:ext cx="8915400" cy="584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49250" algn="l"/>
                <a:tab pos="630238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9250" algn="l"/>
                <a:tab pos="630238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9250" algn="l"/>
                <a:tab pos="6302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9250" algn="l"/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9250" algn="l"/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FF66"/>
              </a:buClr>
              <a:buFont typeface="Wingdings" pitchFamily="2" charset="2"/>
              <a:buNone/>
            </a:pP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</a:rPr>
              <a:t>	</a:t>
            </a:r>
            <a:r>
              <a:rPr lang="en-US" altLang="en-US" sz="1800" b="1" dirty="0">
                <a:solidFill>
                  <a:schemeClr val="bg1"/>
                </a:solidFill>
                <a:latin typeface="Arial" panose="020B0604020202020204" pitchFamily="34" charset="0"/>
              </a:rPr>
              <a:t>-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Demulsifikasi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suatu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emulsi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terjadi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apabila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pembatas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elektrik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dikurangi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atau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dihilangkan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sehingga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menyebabkan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pecahnya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emulsi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  </a:t>
            </a:r>
          </a:p>
          <a:p>
            <a:pPr eaLnBrk="1" hangingPunct="1">
              <a:spcBef>
                <a:spcPct val="50000"/>
              </a:spcBef>
              <a:buClr>
                <a:srgbClr val="FFFF66"/>
              </a:buClr>
              <a:buFont typeface="Wingdings" pitchFamily="2" charset="2"/>
              <a:buNone/>
            </a:pPr>
            <a:endParaRPr lang="en-US" altLang="en-US" sz="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>
                <a:srgbClr val="FFFF66"/>
              </a:buClr>
              <a:buFont typeface="Wingdings" pitchFamily="2" charset="2"/>
              <a:buChar char="q"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	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Dispersi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dan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Flokulasi</a:t>
            </a: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>
                <a:srgbClr val="FFFF66"/>
              </a:buClr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	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-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Dalam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emulsi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dispersi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partikel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padatan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dalam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suatu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larutan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dimana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padatan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tersebut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bersifat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tidak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larut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distabilkan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menggunakan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lapisan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(dispersing agent)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pada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antarmuka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antara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dua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fasa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yang 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menghasilkan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pembatas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elektrik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sehingga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mencegah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bersatunya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partikel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-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partikel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padatan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yang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terdispersi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>
                <a:srgbClr val="FFFF66"/>
              </a:buClr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-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Pengurangan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atau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penghilangan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pembatas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elektrik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menyebabkan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terjadinya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flokulasi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>
                <a:srgbClr val="FFFF66"/>
              </a:buClr>
              <a:buFont typeface="Wingdings" pitchFamily="2" charset="2"/>
              <a:buNone/>
            </a:pPr>
            <a:endParaRPr lang="en-US" altLang="en-US" sz="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>
                <a:srgbClr val="FFFF66"/>
              </a:buClr>
              <a:buFont typeface="Wingdings" pitchFamily="2" charset="2"/>
              <a:buChar char="q"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	Adhesion Promotion</a:t>
            </a:r>
          </a:p>
          <a:p>
            <a:pPr eaLnBrk="1" hangingPunct="1">
              <a:spcBef>
                <a:spcPct val="50000"/>
              </a:spcBef>
              <a:buClr>
                <a:srgbClr val="FFFF66"/>
              </a:buClr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-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Adhesi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antara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2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fasa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immiscible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tergentung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pada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kekuatan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interaksi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antara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dua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molekul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berbeda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yang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berhadapan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saling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berseberangan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antarmuka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antara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dua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molekul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tersebut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>
                <a:srgbClr val="FFFF66"/>
              </a:buClr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-	Makin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kuat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interaksi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antara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dua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molekul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tersebut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makin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besar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gaya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adhesi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antara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dua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fasa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tersebut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29362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2">
            <a:extLst>
              <a:ext uri="{FF2B5EF4-FFF2-40B4-BE49-F238E27FC236}">
                <a16:creationId xmlns:a16="http://schemas.microsoft.com/office/drawing/2014/main" id="{8307671F-BB04-CF41-9594-E6ECE11F1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fld id="{701335DC-43ED-B24A-A747-2F384DCCB388}" type="slidenum">
              <a:rPr lang="en-US" altLang="en-US"/>
              <a:pPr algn="ctr" eaLnBrk="1" hangingPunct="1"/>
              <a:t>26</a:t>
            </a:fld>
            <a:endParaRPr lang="en-US" altLang="en-US"/>
          </a:p>
        </p:txBody>
      </p:sp>
      <p:sp>
        <p:nvSpPr>
          <p:cNvPr id="33795" name="Text Box 5">
            <a:extLst>
              <a:ext uri="{FF2B5EF4-FFF2-40B4-BE49-F238E27FC236}">
                <a16:creationId xmlns:a16="http://schemas.microsoft.com/office/drawing/2014/main" id="{5551DDBD-1F2D-CF4A-8BBF-428F2138C5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954213"/>
            <a:ext cx="6400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>
              <a:latin typeface="Calibri" panose="020F0502020204030204" pitchFamily="34" charset="0"/>
            </a:endParaRPr>
          </a:p>
        </p:txBody>
      </p:sp>
      <p:sp>
        <p:nvSpPr>
          <p:cNvPr id="33796" name="Text Box 6">
            <a:extLst>
              <a:ext uri="{FF2B5EF4-FFF2-40B4-BE49-F238E27FC236}">
                <a16:creationId xmlns:a16="http://schemas.microsoft.com/office/drawing/2014/main" id="{F64BA000-A008-794A-A0F8-3D366B5FBF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1925" y="2447925"/>
            <a:ext cx="6416675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latin typeface="Old English Text MT" pitchFamily="66" charset="0"/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988098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6">
            <a:extLst>
              <a:ext uri="{FF2B5EF4-FFF2-40B4-BE49-F238E27FC236}">
                <a16:creationId xmlns:a16="http://schemas.microsoft.com/office/drawing/2014/main" id="{B3DE6325-1FB4-3D4E-8243-47690BD87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57200"/>
            <a:ext cx="68580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Arial" panose="020B0604020202020204" pitchFamily="34" charset="0"/>
              </a:rPr>
              <a:t>DEFINISI SURFAKTAN</a:t>
            </a:r>
          </a:p>
        </p:txBody>
      </p:sp>
      <p:sp>
        <p:nvSpPr>
          <p:cNvPr id="15362" name="Text Box 7">
            <a:extLst>
              <a:ext uri="{FF2B5EF4-FFF2-40B4-BE49-F238E27FC236}">
                <a16:creationId xmlns:a16="http://schemas.microsoft.com/office/drawing/2014/main" id="{CF99BA58-06BF-E04E-87E1-0F78FD7FA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879725"/>
            <a:ext cx="54864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60375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60375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603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6037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6037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037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037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037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037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FF66"/>
              </a:buClr>
              <a:buFont typeface="Wingdings" pitchFamily="2" charset="2"/>
              <a:buChar char="v"/>
            </a:pPr>
            <a:r>
              <a:rPr lang="en-US" altLang="en-US" sz="2000" b="1" dirty="0">
                <a:solidFill>
                  <a:srgbClr val="FFFF66"/>
                </a:solidFill>
                <a:latin typeface="Arial" panose="020B0604020202020204" pitchFamily="34" charset="0"/>
              </a:rPr>
              <a:t> 	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Apabila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ditambahkan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ke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suatu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cairan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	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pada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konsentrasi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rendah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maka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dapat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	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mengubah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karakteristik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tegangan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	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permukaan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dan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antarmuka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cairan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	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tersebut</a:t>
            </a:r>
            <a:r>
              <a:rPr lang="en-US" altLang="en-US" sz="2000" b="1" dirty="0">
                <a:solidFill>
                  <a:srgbClr val="FFFF66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15363" name="AutoShape 21">
            <a:extLst>
              <a:ext uri="{FF2B5EF4-FFF2-40B4-BE49-F238E27FC236}">
                <a16:creationId xmlns:a16="http://schemas.microsoft.com/office/drawing/2014/main" id="{FF3810EA-EEF0-274F-929E-6F8E794C4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771650"/>
            <a:ext cx="2667000" cy="1485900"/>
          </a:xfrm>
          <a:prstGeom prst="rightArrowCallout">
            <a:avLst>
              <a:gd name="adj1" fmla="val 25000"/>
              <a:gd name="adj2" fmla="val 25000"/>
              <a:gd name="adj3" fmla="val 29915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800000"/>
                </a:solidFill>
                <a:latin typeface="Arial" panose="020B0604020202020204" pitchFamily="34" charset="0"/>
              </a:rPr>
              <a:t>SURFAKTAN</a:t>
            </a:r>
          </a:p>
        </p:txBody>
      </p:sp>
      <p:sp>
        <p:nvSpPr>
          <p:cNvPr id="15364" name="Text Box 30">
            <a:extLst>
              <a:ext uri="{FF2B5EF4-FFF2-40B4-BE49-F238E27FC236}">
                <a16:creationId xmlns:a16="http://schemas.microsoft.com/office/drawing/2014/main" id="{23E84100-3589-4A4A-9B3C-CCEFAC650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1431925"/>
            <a:ext cx="5486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60375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60375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603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6037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6037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037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037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037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037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FF66"/>
              </a:buClr>
              <a:buFont typeface="Wingdings" pitchFamily="2" charset="2"/>
              <a:buChar char="v"/>
            </a:pP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 	Senyawa organik yang dalam 	molekulnya memiliki sedikitnya satu 	gugus hidrofilik dan satu gugus 	hidrofobik. </a:t>
            </a:r>
          </a:p>
        </p:txBody>
      </p:sp>
      <p:sp>
        <p:nvSpPr>
          <p:cNvPr id="15365" name="Text Box 32">
            <a:extLst>
              <a:ext uri="{FF2B5EF4-FFF2-40B4-BE49-F238E27FC236}">
                <a16:creationId xmlns:a16="http://schemas.microsoft.com/office/drawing/2014/main" id="{39BE847D-98EA-5E46-808A-75E11645D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029200"/>
            <a:ext cx="89154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60375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60375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603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6037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6037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037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037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037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037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bg1"/>
              </a:buClr>
              <a:buSzPct val="150000"/>
              <a:buFont typeface="Wingdings" pitchFamily="2" charset="2"/>
              <a:buChar char="ü"/>
            </a:pPr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 	Antarmuka adalah bagian dimana dua fasa saling bertemu/kontak</a:t>
            </a:r>
          </a:p>
          <a:p>
            <a:pPr eaLnBrk="1" hangingPunct="1">
              <a:spcBef>
                <a:spcPct val="50000"/>
              </a:spcBef>
              <a:buClr>
                <a:schemeClr val="bg1"/>
              </a:buClr>
              <a:buSzPct val="150000"/>
              <a:buFont typeface="Wingdings" pitchFamily="2" charset="2"/>
              <a:buChar char="ü"/>
            </a:pPr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 	Permukaan yaitu antarmuka dimana satu fasa kontak dengan 	gas, biasanya udara.</a:t>
            </a:r>
          </a:p>
        </p:txBody>
      </p:sp>
    </p:spTree>
    <p:extLst>
      <p:ext uri="{BB962C8B-B14F-4D97-AF65-F5344CB8AC3E}">
        <p14:creationId xmlns:p14="http://schemas.microsoft.com/office/powerpoint/2010/main" val="4138803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5" name="Object 1024">
            <a:extLst>
              <a:ext uri="{FF2B5EF4-FFF2-40B4-BE49-F238E27FC236}">
                <a16:creationId xmlns:a16="http://schemas.microsoft.com/office/drawing/2014/main" id="{9E74F5C9-4732-CE46-A808-8130008F0E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2862263"/>
          <a:ext cx="5486400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VISIO" r:id="rId3" imgW="22707600" imgH="4775200" progId="Visio.Drawing.5">
                  <p:embed/>
                </p:oleObj>
              </mc:Choice>
              <mc:Fallback>
                <p:oleObj name="VISIO" r:id="rId3" imgW="22707600" imgH="4775200" progId="Visio.Drawing.5">
                  <p:embed/>
                  <p:pic>
                    <p:nvPicPr>
                      <p:cNvPr id="16385" name="Object 1024">
                        <a:extLst>
                          <a:ext uri="{FF2B5EF4-FFF2-40B4-BE49-F238E27FC236}">
                            <a16:creationId xmlns:a16="http://schemas.microsoft.com/office/drawing/2014/main" id="{9E74F5C9-4732-CE46-A808-8130008F0E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862263"/>
                        <a:ext cx="5486400" cy="795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6" name="Text Box 5">
            <a:extLst>
              <a:ext uri="{FF2B5EF4-FFF2-40B4-BE49-F238E27FC236}">
                <a16:creationId xmlns:a16="http://schemas.microsoft.com/office/drawing/2014/main" id="{05D9B902-F9A5-CE46-9AFC-22E01EA89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52863"/>
            <a:ext cx="426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Ekor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: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Hidrofobik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(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grup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nonpolar)</a:t>
            </a:r>
          </a:p>
        </p:txBody>
      </p:sp>
      <p:sp>
        <p:nvSpPr>
          <p:cNvPr id="16387" name="Text Box 6">
            <a:extLst>
              <a:ext uri="{FF2B5EF4-FFF2-40B4-BE49-F238E27FC236}">
                <a16:creationId xmlns:a16="http://schemas.microsoft.com/office/drawing/2014/main" id="{30EE8B5D-B3AA-5D45-A66F-698CCB6FA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962400"/>
            <a:ext cx="3657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Kepala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: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Hidrofilik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(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grup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polar</a:t>
            </a:r>
            <a:r>
              <a:rPr lang="en-US" altLang="en-US" sz="1800" b="1" dirty="0">
                <a:solidFill>
                  <a:schemeClr val="bg1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6388" name="Text Box 7">
            <a:extLst>
              <a:ext uri="{FF2B5EF4-FFF2-40B4-BE49-F238E27FC236}">
                <a16:creationId xmlns:a16="http://schemas.microsoft.com/office/drawing/2014/main" id="{985BDFBA-E343-1D49-BCDE-BE74CCD747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343400"/>
            <a:ext cx="3810000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168275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168275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1682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6827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6827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827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827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827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827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-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Bersifat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hidrofobik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dalam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media 	air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-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Bersifat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hidrofilik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dalam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media 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hidrokarbon</a:t>
            </a:r>
            <a:endParaRPr lang="en-US" altLang="en-US" sz="1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6389" name="Text Box 8">
            <a:extLst>
              <a:ext uri="{FF2B5EF4-FFF2-40B4-BE49-F238E27FC236}">
                <a16:creationId xmlns:a16="http://schemas.microsoft.com/office/drawing/2014/main" id="{4B422914-F343-BD43-A5B6-F22C368F6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462463"/>
            <a:ext cx="3810000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168275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168275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1682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6827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6827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827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827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827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827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  <a:latin typeface="Arial" panose="020B0604020202020204" pitchFamily="34" charset="0"/>
              </a:rPr>
              <a:t>-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Bersifat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hidrofilik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dalam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media 	air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-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Bersifat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hidrofobik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dalam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media 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hidrokarbon</a:t>
            </a:r>
            <a:endParaRPr lang="en-US" altLang="en-US" sz="1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6390" name="Text Box 9">
            <a:extLst>
              <a:ext uri="{FF2B5EF4-FFF2-40B4-BE49-F238E27FC236}">
                <a16:creationId xmlns:a16="http://schemas.microsoft.com/office/drawing/2014/main" id="{7F341A77-1594-194C-AF6A-10808EF5D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4800"/>
            <a:ext cx="9144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Skema Molekul Surfaktan</a:t>
            </a:r>
          </a:p>
        </p:txBody>
      </p:sp>
      <p:pic>
        <p:nvPicPr>
          <p:cNvPr id="16391" name="Picture 11">
            <a:extLst>
              <a:ext uri="{FF2B5EF4-FFF2-40B4-BE49-F238E27FC236}">
                <a16:creationId xmlns:a16="http://schemas.microsoft.com/office/drawing/2014/main" id="{4BC52BC3-707A-B342-B334-2C9954F17C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66800"/>
            <a:ext cx="46482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5743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052" descr="D:\SURFAKTAN UMUM\Data\Image Surfaktan\fund7.jpg">
            <a:extLst>
              <a:ext uri="{FF2B5EF4-FFF2-40B4-BE49-F238E27FC236}">
                <a16:creationId xmlns:a16="http://schemas.microsoft.com/office/drawing/2014/main" id="{9B3C6136-3145-C947-B9F1-FC0109E2F3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38" b="11266"/>
          <a:stretch>
            <a:fillRect/>
          </a:stretch>
        </p:blipFill>
        <p:spPr bwMode="auto">
          <a:xfrm>
            <a:off x="2538413" y="838200"/>
            <a:ext cx="4067175" cy="177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0" name="Picture 2056" descr="D:\SURFAKTAN UMUM\Data\Image Surfaktan\solidliquid.jpg">
            <a:extLst>
              <a:ext uri="{FF2B5EF4-FFF2-40B4-BE49-F238E27FC236}">
                <a16:creationId xmlns:a16="http://schemas.microsoft.com/office/drawing/2014/main" id="{A719260C-B295-714A-84F1-C452098F33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429000"/>
            <a:ext cx="6096000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4237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4">
            <a:extLst>
              <a:ext uri="{FF2B5EF4-FFF2-40B4-BE49-F238E27FC236}">
                <a16:creationId xmlns:a16="http://schemas.microsoft.com/office/drawing/2014/main" id="{9AEDE920-ECE5-CD41-ACC8-918D4599C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184275"/>
            <a:ext cx="8915400" cy="293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60375" algn="l"/>
                <a:tab pos="860425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60375" algn="l"/>
                <a:tab pos="860425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60375" algn="l"/>
                <a:tab pos="86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60375" algn="l"/>
                <a:tab pos="8604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60375" algn="l"/>
                <a:tab pos="8604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0375" algn="l"/>
                <a:tab pos="8604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0375" algn="l"/>
                <a:tab pos="8604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0375" algn="l"/>
                <a:tab pos="8604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0375" algn="l"/>
                <a:tab pos="8604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Char char="q"/>
            </a:pPr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</a:rPr>
              <a:t> 	</a:t>
            </a:r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</a:rPr>
              <a:t>Gugus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</a:rPr>
              <a:t>Hidrofilik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 :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endParaRPr lang="en-US" altLang="en-US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(1) 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Bermuatan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negatif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  ==&gt;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anionik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(2) 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Bermuatan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positif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 ==&gt;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kationik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(3) 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Bermuatan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positif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negatif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  ==&gt;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amfoterik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(ampholyte, 							   zwitterion)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(4) 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Tidak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bermuatan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 ==&gt;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nonionik</a:t>
            </a:r>
            <a:r>
              <a:rPr lang="en-US" altLang="en-US" sz="1800" b="1" dirty="0">
                <a:solidFill>
                  <a:srgbClr val="FFFF66"/>
                </a:solidFill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1531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254" name="Group 78">
            <a:extLst>
              <a:ext uri="{FF2B5EF4-FFF2-40B4-BE49-F238E27FC236}">
                <a16:creationId xmlns:a16="http://schemas.microsoft.com/office/drawing/2014/main" id="{BC260ECE-EC75-C04B-92C7-2664D48A24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688390"/>
              </p:ext>
            </p:extLst>
          </p:nvPr>
        </p:nvGraphicFramePr>
        <p:xfrm>
          <a:off x="304800" y="1066800"/>
          <a:ext cx="8153400" cy="5053474"/>
        </p:xfrm>
        <a:graphic>
          <a:graphicData uri="http://schemas.openxmlformats.org/drawingml/2006/table">
            <a:tbl>
              <a:tblPr/>
              <a:tblGrid>
                <a:gridCol w="426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2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Gugus Hidrofilik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Struktur Kimia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42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Anionik :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 Sulfate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 OSO</a:t>
                      </a:r>
                      <a:r>
                        <a:rPr kumimoji="0" lang="en-US" altLang="x-none" sz="1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altLang="x-none" sz="1600" b="1" i="0" u="none" strike="noStrike" cap="none" normalizeH="0" baseline="30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 Sulfonate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 SO</a:t>
                      </a:r>
                      <a:r>
                        <a:rPr kumimoji="0" lang="en-US" altLang="x-none" sz="1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altLang="x-none" sz="1600" b="1" i="0" u="none" strike="noStrike" cap="none" normalizeH="0" baseline="30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781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altLang="x-none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Phosphated</a:t>
                      </a:r>
                      <a:r>
                        <a:rPr kumimoji="0" lang="en-US" altLang="x-non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ethoxylate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 [(OC</a:t>
                      </a:r>
                      <a:r>
                        <a:rPr kumimoji="0" lang="en-US" altLang="x-none" sz="1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altLang="x-none" sz="1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en-US" altLang="x-none" sz="1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]</a:t>
                      </a:r>
                      <a:r>
                        <a:rPr kumimoji="0" lang="en-US" altLang="x-none" sz="1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P(O)O</a:t>
                      </a:r>
                      <a:r>
                        <a:rPr kumimoji="0" lang="en-US" altLang="x-none" sz="1600" b="1" i="0" u="none" strike="noStrike" cap="none" normalizeH="0" baseline="30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 [(OC</a:t>
                      </a:r>
                      <a:r>
                        <a:rPr kumimoji="0" lang="en-US" altLang="x-none" sz="1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altLang="x-none" sz="1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en-US" altLang="x-none" sz="1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] P(O)(O</a:t>
                      </a:r>
                      <a:r>
                        <a:rPr kumimoji="0" lang="en-US" altLang="x-none" sz="1600" b="1" i="0" u="none" strike="noStrike" cap="none" normalizeH="0" baseline="30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en-US" altLang="x-none" sz="1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2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altLang="x-none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Karboksilat</a:t>
                      </a:r>
                      <a:endParaRPr kumimoji="0" lang="en-US" altLang="x-none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 COO</a:t>
                      </a:r>
                      <a:r>
                        <a:rPr kumimoji="0" lang="en-US" altLang="x-none" sz="1600" b="1" i="0" u="none" strike="noStrike" cap="none" normalizeH="0" baseline="30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242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Kationik</a:t>
                      </a:r>
                      <a:r>
                        <a:rPr kumimoji="0" lang="en-US" altLang="x-non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: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2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Ammonium, primer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 NH</a:t>
                      </a:r>
                      <a:r>
                        <a:rPr kumimoji="0" lang="en-US" altLang="x-none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altLang="x-none" sz="16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781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Ammonium, sekunder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  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 NH</a:t>
                      </a:r>
                      <a:r>
                        <a:rPr kumimoji="0" lang="en-US" altLang="x-none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altLang="x-none" sz="16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2781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Ammonium, tersier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  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 NH</a:t>
                      </a:r>
                      <a:r>
                        <a:rPr kumimoji="0" lang="en-US" altLang="x-none" sz="16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2286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Ammonium, kuartener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  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 N</a:t>
                      </a:r>
                      <a:r>
                        <a:rPr kumimoji="0" lang="en-US" altLang="x-none" sz="16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altLang="x-non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en-US" altLang="x-none" sz="1600" b="1" i="0" u="none" strike="noStrike" cap="none" normalizeH="0" baseline="300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    l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9495" name="Text Box 42">
            <a:extLst>
              <a:ext uri="{FF2B5EF4-FFF2-40B4-BE49-F238E27FC236}">
                <a16:creationId xmlns:a16="http://schemas.microsoft.com/office/drawing/2014/main" id="{7A5D02DD-D808-5342-BF3C-D9D82ACD4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9144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Beberapa Gugus Hidrofilik pada Surfaktan Komersial</a:t>
            </a:r>
          </a:p>
        </p:txBody>
      </p:sp>
    </p:spTree>
    <p:extLst>
      <p:ext uri="{BB962C8B-B14F-4D97-AF65-F5344CB8AC3E}">
        <p14:creationId xmlns:p14="http://schemas.microsoft.com/office/powerpoint/2010/main" val="2282844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66" name="Group 1090">
            <a:extLst>
              <a:ext uri="{FF2B5EF4-FFF2-40B4-BE49-F238E27FC236}">
                <a16:creationId xmlns:a16="http://schemas.microsoft.com/office/drawing/2014/main" id="{DA32382C-9383-C14A-A259-90D9A97401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825778"/>
              </p:ext>
            </p:extLst>
          </p:nvPr>
        </p:nvGraphicFramePr>
        <p:xfrm>
          <a:off x="304800" y="304800"/>
          <a:ext cx="8534400" cy="6407149"/>
        </p:xfrm>
        <a:graphic>
          <a:graphicData uri="http://schemas.openxmlformats.org/drawingml/2006/table">
            <a:tbl>
              <a:tblPr/>
              <a:tblGrid>
                <a:gridCol w="4466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77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2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Gugus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Hidrofilik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Struktur Kimia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Nonionik :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Polyoxyethylene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(ethoxylate)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 (OCH</a:t>
                      </a:r>
                      <a:r>
                        <a:rPr kumimoji="0" lang="en-US" sz="1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CH</a:t>
                      </a:r>
                      <a:r>
                        <a:rPr kumimoji="0" lang="en-US" sz="1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en-US" sz="1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OH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Monogliserida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 OCH</a:t>
                      </a:r>
                      <a:r>
                        <a:rPr kumimoji="0" lang="en-US" sz="1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CHOHCH</a:t>
                      </a:r>
                      <a:r>
                        <a:rPr kumimoji="0" lang="en-US" sz="1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OH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9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Digliserida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 OCH</a:t>
                      </a:r>
                      <a:r>
                        <a:rPr kumimoji="0" lang="en-US" sz="1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CH(O-)CH</a:t>
                      </a:r>
                      <a:r>
                        <a:rPr kumimoji="0" lang="en-US" sz="1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OH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2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 OCH</a:t>
                      </a:r>
                      <a:r>
                        <a:rPr kumimoji="0" lang="en-US" sz="1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CHOHCH</a:t>
                      </a:r>
                      <a:r>
                        <a:rPr kumimoji="0" lang="en-US" sz="1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O-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Monoetanolamida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 NHCH</a:t>
                      </a:r>
                      <a:r>
                        <a:rPr kumimoji="0" lang="en-US" sz="1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CH</a:t>
                      </a:r>
                      <a:r>
                        <a:rPr kumimoji="0" lang="en-US" sz="1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OH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Dietanolamida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 N(CH</a:t>
                      </a:r>
                      <a:r>
                        <a:rPr kumimoji="0" lang="en-US" sz="1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CH</a:t>
                      </a:r>
                      <a:r>
                        <a:rPr kumimoji="0" lang="en-US" sz="1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OH)</a:t>
                      </a:r>
                      <a:r>
                        <a:rPr kumimoji="0" lang="en-US" sz="1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2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Amfoterik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: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27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Aminocarboxylate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                               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16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NH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(CH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en-US" sz="1600" b="1" i="0" u="none" strike="noStrike" cap="none" normalizeH="0" baseline="-2500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COO</a:t>
                      </a:r>
                      <a:r>
                        <a:rPr kumimoji="0" lang="en-US" sz="16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, -N</a:t>
                      </a:r>
                      <a:r>
                        <a:rPr kumimoji="0" lang="en-US" sz="16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H(CH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en-US" sz="1600" b="1" i="0" u="none" strike="noStrike" cap="none" normalizeH="0" baseline="-2500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COO</a:t>
                      </a:r>
                      <a:r>
                        <a:rPr kumimoji="0" lang="en-US" sz="16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9205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 Betaine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 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-N</a:t>
                      </a:r>
                      <a:r>
                        <a:rPr kumimoji="0" lang="en-US" sz="16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(CH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en-US" sz="1600" b="1" i="0" u="none" strike="noStrike" cap="none" normalizeH="0" baseline="-2500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COO</a:t>
                      </a:r>
                      <a:r>
                        <a:rPr kumimoji="0" lang="en-US" sz="16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 l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9205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 Sulfobetaine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-N</a:t>
                      </a:r>
                      <a:r>
                        <a:rPr kumimoji="0" lang="en-US" sz="16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(CH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CH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SO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6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 l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9205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 Amine oxide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-N</a:t>
                      </a:r>
                      <a:r>
                        <a:rPr kumimoji="0" lang="en-US" sz="16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-O</a:t>
                      </a:r>
                      <a:r>
                        <a:rPr kumimoji="0" lang="en-US" sz="16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 l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1858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4">
            <a:extLst>
              <a:ext uri="{FF2B5EF4-FFF2-40B4-BE49-F238E27FC236}">
                <a16:creationId xmlns:a16="http://schemas.microsoft.com/office/drawing/2014/main" id="{CDD292B9-D015-6546-8588-83C7BD11E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838200"/>
            <a:ext cx="8915400" cy="458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60375" algn="l"/>
                <a:tab pos="860425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60375" algn="l"/>
                <a:tab pos="860425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60375" algn="l"/>
                <a:tab pos="86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60375" algn="l"/>
                <a:tab pos="8604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60375" algn="l"/>
                <a:tab pos="8604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0375" algn="l"/>
                <a:tab pos="8604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0375" algn="l"/>
                <a:tab pos="8604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0375" algn="l"/>
                <a:tab pos="8604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0375" algn="l"/>
                <a:tab pos="8604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Char char="q"/>
            </a:pPr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</a:rPr>
              <a:t> 	</a:t>
            </a:r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</a:rPr>
              <a:t>Gugus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</a:rPr>
              <a:t>Hidrofobik</a:t>
            </a:r>
            <a:endParaRPr lang="en-US" altLang="en-US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endParaRPr lang="en-US" altLang="en-US" sz="1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(1) 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Hidrokarbon</a:t>
            </a:r>
            <a:endParaRPr lang="en-US" altLang="en-US" sz="1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Dapat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berupa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rantai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alkyl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lurus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becabang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jenuh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tidak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jenuh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sebagian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siklik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ataupun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aromatik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(2)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Perfluorohidrokarbon</a:t>
            </a:r>
            <a:endParaRPr lang="en-US" altLang="en-US" sz="1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Dapat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berupa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rantai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lurus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atau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bercabang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perfluoronated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sempurna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atau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diikat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pada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hidrokarbon</a:t>
            </a:r>
            <a:endParaRPr lang="en-US" altLang="en-US" sz="1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(3)	Siloxane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Seringkali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diikatkan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ke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gugus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hidrofilik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melalui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perantara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rantai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alkyl 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pendek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(4)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Polyoxypropylene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atau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polyoxybutylene</a:t>
            </a:r>
            <a:endParaRPr lang="en-US" altLang="en-US" sz="1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906641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PT UEU Pertemuan 1 - Copy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UEU Pertemuan 1 - Copy 1</Template>
  <TotalTime>1749</TotalTime>
  <Words>782</Words>
  <Application>Microsoft Macintosh PowerPoint</Application>
  <PresentationFormat>On-screen Show (4:3)</PresentationFormat>
  <Paragraphs>235</Paragraphs>
  <Slides>26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Garamond</vt:lpstr>
      <vt:lpstr>Old English Text MT</vt:lpstr>
      <vt:lpstr>Wingdings</vt:lpstr>
      <vt:lpstr>Template PPT UEU Pertemuan 1 - Copy 1</vt:lpstr>
      <vt:lpstr>VISIO 5 Drawing</vt:lpstr>
      <vt:lpstr>PowerPoint Presentation</vt:lpstr>
      <vt:lpstr>KEMAMPUAN AKHIR YANG DIHARAPKAN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 Jenis Surfaktan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signDesign Communications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afre raya</cp:lastModifiedBy>
  <cp:revision>234</cp:revision>
  <dcterms:created xsi:type="dcterms:W3CDTF">2010-08-24T06:47:44Z</dcterms:created>
  <dcterms:modified xsi:type="dcterms:W3CDTF">2019-04-24T02:03:45Z</dcterms:modified>
</cp:coreProperties>
</file>