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16" r:id="rId2"/>
    <p:sldId id="335" r:id="rId3"/>
    <p:sldId id="454" r:id="rId4"/>
    <p:sldId id="294" r:id="rId5"/>
    <p:sldId id="444" r:id="rId6"/>
    <p:sldId id="455" r:id="rId7"/>
    <p:sldId id="295" r:id="rId8"/>
    <p:sldId id="259" r:id="rId9"/>
    <p:sldId id="260" r:id="rId10"/>
    <p:sldId id="261" r:id="rId11"/>
    <p:sldId id="302" r:id="rId12"/>
    <p:sldId id="303" r:id="rId13"/>
    <p:sldId id="29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592" autoAdjust="0"/>
    <p:restoredTop sz="93027" autoAdjust="0"/>
  </p:normalViewPr>
  <p:slideViewPr>
    <p:cSldViewPr showGuides="1">
      <p:cViewPr varScale="1">
        <p:scale>
          <a:sx n="68" d="100"/>
          <a:sy n="68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D9754F7D-CCAD-6646-ACB9-F299D0AB23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B6C97E-5C0A-3E4B-B9DD-4D0D4AAB28F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43080B-2D72-6149-A8A0-2F4194617D35}" type="datetimeFigureOut">
              <a:rPr lang="id-ID"/>
              <a:pPr>
                <a:defRPr/>
              </a:pPr>
              <a:t>13/05/2019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9A889461-E46E-584D-B753-1FACD98D15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016BBA6A-5326-DD40-9CC6-C209D9DF2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D5FE7B-B85C-6C4C-9B32-3CDA05CD40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EA5086-51D0-5E4E-8156-1477ACAE1B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DD121EB-F6FE-2047-8B90-8A7955238C4C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xmlns="" id="{708BD9B1-CD01-6C46-8DB8-34FF451640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xmlns="" id="{AE78D0D8-C82F-4246-8F60-BA1B00568C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xmlns="" id="{F337F98E-A361-2040-BDA5-9F5846C32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BF15BE-8413-3742-AFD9-2D5597407045}" type="slidenum">
              <a:rPr lang="id-ID" altLang="en-US"/>
              <a:pPr>
                <a:spcBef>
                  <a:spcPct val="0"/>
                </a:spcBef>
              </a:pPr>
              <a:t>2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xmlns="" val="12306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F2B4E0-4486-8C43-AF58-924A5E22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6D16812-0C94-F44E-BF59-107C25526859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909EE2-AB2C-BD43-94CD-498DB8F7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42ABD8-EAEE-524F-94B5-2C43A46E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22F8FC-025D-D74A-B723-C5183F13B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4317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86C0AB-31D3-0B4C-8AE8-E45CF8C0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619347E-686D-FD46-819A-DAA95C30419E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2DAE94-2F91-A849-A8AE-FFBE5E38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D5C2E2-892B-8A45-A9E2-A65C6E73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CEA0E5D-1DAF-984A-AFAC-861D9BE3C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4384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156DB0-4FF7-264F-A11D-B1FA3FA8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BCB3DC4-18C9-764B-9462-5F3277F92E0F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71F884-664C-4D4E-B550-3F7A18B7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D1CC2F-E92D-1341-A9BA-5A0A1D06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FFD98DC-E3BB-AA4B-BF79-DDF45E2BE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5365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551BFA-170C-E348-A10C-8525E30C1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28A239-BF97-F944-A41A-540742C74841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C87C36-29DF-214F-941F-64FD1CC85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0E2528-4A77-D940-B3F2-BB85B830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26B55CF-566C-C144-BDD5-055F6AE449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180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94E512-01E5-1E48-ACA8-C39301A5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DAF0BAB-2F3B-324A-BBD1-FBDFAAC098F7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F40858-BA16-8F46-B29D-33F585BE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3836AB-776B-A74B-8FFF-6C6C380B3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F122098-E2DD-4B42-822E-D057982E2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2016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20AB539-34E8-C04D-96C7-0FB4B84A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D41D2B0-93D2-964C-8F36-C01294907FF9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C1807BA-66C4-EF49-9045-AE88073D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581FE82-92D0-5149-B5C0-1C420BCCB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6074996-FC55-D346-B435-2856E48845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1467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E6587BEA-833C-2D4D-B1D9-E40F3935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9F27B7F-0650-264E-B3A8-17D3997F0C51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0C89BCA-1316-9F48-BB34-66A082E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88296241-B63B-BE49-BD98-ACE4E4D8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1313F7E-1307-6746-9EC8-8219D26A4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6305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B273C68E-7924-154E-A68C-CD39E1D816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3283F2F-EB94-9D4E-B004-362D91131CD6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354E30A6-0BD2-F449-9691-2FD9279E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EDFE178-0DFD-414F-83FE-5850EC6E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2572BEC-699F-8948-83A4-BD1B88F65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9971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212FC8DC-BEEA-AA4D-93FD-4D6D8DCC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534B8EA-F17B-DB42-8E01-155F038B8132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A2AAD2E4-21C9-3649-9A78-D29B6D91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25E6B47-85E6-4D4E-A445-CA9EDFC6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1C91C1-A625-BB45-A52D-000D09846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0825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94AC34B-507E-5947-B2D3-958A2C1A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E06E991-3B1E-9F48-AABC-AA6EB683D37A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6F8DD1D-C163-1A45-BBE7-5D7F56CD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2298AE7-26D3-1D4A-B916-0AE1ADE06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1622BEA-A668-7349-9676-70FBDBAC1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947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1DBE61F-B044-8848-8287-FE203674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3E12B7-B1B9-0F44-89BA-A2D403253C11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EC06131-7502-BF42-8CE1-4615396A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9024CB2-657B-0443-9EBB-9423A6AB7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2B4CE02-E992-9C4A-8A0C-1CE03BFBC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063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xmlns="" id="{6DE23F86-E41F-C341-AA4F-00B42BBCA6F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rsil\Desktop\Smartcreative.jpg">
            <a:extLst>
              <a:ext uri="{FF2B5EF4-FFF2-40B4-BE49-F238E27FC236}">
                <a16:creationId xmlns:a16="http://schemas.microsoft.com/office/drawing/2014/main" xmlns="" id="{58ABF55E-F0E8-E04B-9141-97D01CDDA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>
            <a:extLst>
              <a:ext uri="{FF2B5EF4-FFF2-40B4-BE49-F238E27FC236}">
                <a16:creationId xmlns:a16="http://schemas.microsoft.com/office/drawing/2014/main" xmlns="" id="{9037CCDC-4C1C-FB40-B7A8-6CABDBBC7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505200"/>
            <a:ext cx="5638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SURFAKTAN</a:t>
            </a: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PERTEMUAN  </a:t>
            </a:r>
            <a:r>
              <a:rPr lang="en-US" altLang="en-US" sz="2000" b="1" dirty="0" err="1">
                <a:solidFill>
                  <a:schemeClr val="bg1"/>
                </a:solidFill>
              </a:rPr>
              <a:t>ke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id-ID" altLang="en-US" sz="2000" b="1" dirty="0" smtClean="0">
                <a:solidFill>
                  <a:schemeClr val="bg1"/>
                </a:solidFill>
              </a:rPr>
              <a:t>9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Dra </a:t>
            </a:r>
            <a:r>
              <a:rPr lang="en-US" altLang="en-US" sz="2000" b="1" dirty="0" err="1">
                <a:solidFill>
                  <a:schemeClr val="bg1"/>
                </a:solidFill>
              </a:rPr>
              <a:t>Ratih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Dyah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Pertiwi,M.Farm,Apt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NAMA PRODI : </a:t>
            </a:r>
            <a:r>
              <a:rPr lang="en-US" altLang="en-US" sz="2000" b="1" dirty="0" err="1">
                <a:solidFill>
                  <a:schemeClr val="bg1"/>
                </a:solidFill>
              </a:rPr>
              <a:t>Kesehatan</a:t>
            </a:r>
            <a:r>
              <a:rPr lang="en-US" altLang="en-US" sz="2000" b="1" dirty="0">
                <a:solidFill>
                  <a:schemeClr val="bg1"/>
                </a:solidFill>
              </a:rPr>
              <a:t> Masyarakat</a:t>
            </a:r>
          </a:p>
          <a:p>
            <a:pPr algn="ctr" eaLnBrk="1" hangingPunct="1"/>
            <a:r>
              <a:rPr lang="en-US" altLang="en-US" sz="2000" b="1" dirty="0" err="1">
                <a:solidFill>
                  <a:schemeClr val="bg1"/>
                </a:solidFill>
              </a:rPr>
              <a:t>Fakultas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Ilmu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Ilmu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Kesehatan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5">
            <a:extLst>
              <a:ext uri="{FF2B5EF4-FFF2-40B4-BE49-F238E27FC236}">
                <a16:creationId xmlns:a16="http://schemas.microsoft.com/office/drawing/2014/main" xmlns="" id="{BF1BDF2C-3C1A-EB4B-8624-11B4966CD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Arial" panose="020B0604020202020204" pitchFamily="34" charset="0"/>
              </a:rPr>
              <a:t>Karakteristik Kinerja Surfaktan</a:t>
            </a:r>
          </a:p>
        </p:txBody>
      </p:sp>
      <p:sp>
        <p:nvSpPr>
          <p:cNvPr id="35842" name="Text Box 7">
            <a:extLst>
              <a:ext uri="{FF2B5EF4-FFF2-40B4-BE49-F238E27FC236}">
                <a16:creationId xmlns:a16="http://schemas.microsoft.com/office/drawing/2014/main" xmlns="" id="{CA70BE52-882F-984B-8F9E-F866ED32D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8915400" cy="477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9250" algn="l"/>
                <a:tab pos="63023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0" algn="l"/>
                <a:tab pos="630238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0" algn="l"/>
                <a:tab pos="630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q"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Wetting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Waterproofing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- 	Wetting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waterproofing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tergantung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perubahan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dihasilkan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oleh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terhadap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emacam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disebarkan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substrat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atau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),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memindahkan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fase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awal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kontak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substrat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menggantikannya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lapisan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melingkupi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sehingga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terbentuk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baru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dimana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substrat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fase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awalnya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kontak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lapisan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baru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  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Perbedaan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wetting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waterproofing :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a. 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wetting,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adsorpsi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memungkinkan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air 	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disebarkan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berlilin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atau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berminyak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b.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waterproofing,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suautu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diubah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sehingga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lebih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hidrofobik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sehingga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pembasahaan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oleh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air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menjadi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lebih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sulit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933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>
            <a:extLst>
              <a:ext uri="{FF2B5EF4-FFF2-40B4-BE49-F238E27FC236}">
                <a16:creationId xmlns:a16="http://schemas.microsoft.com/office/drawing/2014/main" xmlns="" id="{0448E5CC-466B-0B44-B68F-37385D705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8915400" cy="657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9250" algn="l"/>
                <a:tab pos="63023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0" algn="l"/>
                <a:tab pos="630238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0" algn="l"/>
                <a:tab pos="630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q"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Foaming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Defoaming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- 	Foaming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defoaming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tergantung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perubahan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dilakukan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terhadap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gas/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Foam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dihasilkan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ketika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gas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dimasukan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dimana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terbetuk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lapisan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viskoelastis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foaming,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ditambahkan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meningkatkan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viskoelastis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sehingga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terbentuk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busa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lebih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banyak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defoaming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ditambahkan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mengurangi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atau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menghilangkan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viskoelastis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lapisan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gas/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 Hal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ini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dilakukan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menetralkan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atau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mengganti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lapisan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awal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lapisan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baru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lebih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tidak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viskoelastis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q"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Emulsifikasi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Demulsifikasi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Emulsi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adalah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dispersi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fasa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diskontinyu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)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immiscible (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fasa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kontinyu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).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Emulsi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distabilkan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oleh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lapisan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(emulsifying agent)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sehingga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menghasilkan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pembatas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elektrik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menghalangi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bersatunya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droplet-droplet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fase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terdispersi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051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028">
            <a:extLst>
              <a:ext uri="{FF2B5EF4-FFF2-40B4-BE49-F238E27FC236}">
                <a16:creationId xmlns:a16="http://schemas.microsoft.com/office/drawing/2014/main" xmlns="" id="{4216CB39-8D57-1F44-9B6A-4EC413499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7838"/>
            <a:ext cx="8915400" cy="584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9250" algn="l"/>
                <a:tab pos="63023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0" algn="l"/>
                <a:tab pos="630238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0" algn="l"/>
                <a:tab pos="630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Demulsifikasi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emulsi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terjadi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apabila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pembatas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elektrik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dikurangi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atau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dihilangkan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sehingga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menyebabkan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pecahnya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emulsi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 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endParaRPr lang="en-US" altLang="en-US" sz="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q"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Dispersi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Flokulasi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emulsi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dispersi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partikel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dimana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tidak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distabilkan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menggunakan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lapisan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(dispersing agent)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fasa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menghasilkan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pembatas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elektrik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sehingga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mencegah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bersatunya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partikel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-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partikel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terdispersi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Pengurangan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atau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penghilangan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pembatas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elektrik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menyebabkan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terjadinya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flokulasi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endParaRPr lang="en-US" altLang="en-US" sz="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Char char="q"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Adhesion Promotion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Adhesi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2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fasa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immiscible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tergentung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kekuatan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interaksi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molekul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berbeda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berhadapan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saling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berseberangan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molekul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Makin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kuat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interaksi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molekul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makin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besar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gaya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adhesi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fasa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82936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2">
            <a:extLst>
              <a:ext uri="{FF2B5EF4-FFF2-40B4-BE49-F238E27FC236}">
                <a16:creationId xmlns:a16="http://schemas.microsoft.com/office/drawing/2014/main" xmlns="" id="{8307671F-BB04-CF41-9594-E6ECE11F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701335DC-43ED-B24A-A747-2F384DCCB388}" type="slidenum">
              <a:rPr lang="en-US" altLang="en-US"/>
              <a:pPr algn="ctr" eaLnBrk="1" hangingPunct="1"/>
              <a:t>13</a:t>
            </a:fld>
            <a:endParaRPr lang="en-US" altLang="en-US"/>
          </a:p>
        </p:txBody>
      </p:sp>
      <p:sp>
        <p:nvSpPr>
          <p:cNvPr id="33795" name="Text Box 5">
            <a:extLst>
              <a:ext uri="{FF2B5EF4-FFF2-40B4-BE49-F238E27FC236}">
                <a16:creationId xmlns:a16="http://schemas.microsoft.com/office/drawing/2014/main" xmlns="" id="{5551DDBD-1F2D-CF4A-8BBF-428F2138C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54213"/>
            <a:ext cx="6400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>
              <a:latin typeface="Calibri" panose="020F0502020204030204" pitchFamily="34" charset="0"/>
            </a:endParaRPr>
          </a:p>
        </p:txBody>
      </p:sp>
      <p:sp>
        <p:nvSpPr>
          <p:cNvPr id="33796" name="Text Box 6">
            <a:extLst>
              <a:ext uri="{FF2B5EF4-FFF2-40B4-BE49-F238E27FC236}">
                <a16:creationId xmlns:a16="http://schemas.microsoft.com/office/drawing/2014/main" xmlns="" id="{F64BA000-A008-794A-A0F8-3D366B5FB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2447925"/>
            <a:ext cx="641667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800">
                <a:latin typeface="Old English Text MT" pitchFamily="66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xmlns="" val="98809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rsil\Desktop\Smartcreative2.jpg">
            <a:extLst>
              <a:ext uri="{FF2B5EF4-FFF2-40B4-BE49-F238E27FC236}">
                <a16:creationId xmlns:a16="http://schemas.microsoft.com/office/drawing/2014/main" xmlns="" id="{80DE1D44-6FA7-0E4B-BA95-C95AF212B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5">
            <a:extLst>
              <a:ext uri="{FF2B5EF4-FFF2-40B4-BE49-F238E27FC236}">
                <a16:creationId xmlns:a16="http://schemas.microsoft.com/office/drawing/2014/main" xmlns="" id="{4096F518-ED71-1B49-860C-D646DC1B10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3400" y="685800"/>
            <a:ext cx="8229600" cy="685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15363" name="Content Placeholder 5">
            <a:extLst>
              <a:ext uri="{FF2B5EF4-FFF2-40B4-BE49-F238E27FC236}">
                <a16:creationId xmlns:a16="http://schemas.microsoft.com/office/drawing/2014/main" xmlns="" id="{A148C77D-8BCF-D047-89FF-E24326944B4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 </a:t>
            </a:r>
            <a:r>
              <a:rPr lang="en-ID" altLang="en-US" dirty="0" err="1"/>
              <a:t>surfaktan</a:t>
            </a:r>
            <a:endParaRPr lang="en-ID" altLang="en-US" dirty="0"/>
          </a:p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 </a:t>
            </a:r>
            <a:r>
              <a:rPr lang="en-ID" altLang="en-US" dirty="0" err="1"/>
              <a:t>jenis</a:t>
            </a:r>
            <a:r>
              <a:rPr lang="en-ID" altLang="en-US" dirty="0"/>
              <a:t> </a:t>
            </a:r>
            <a:r>
              <a:rPr lang="en-ID" altLang="en-US" dirty="0" err="1"/>
              <a:t>jenis</a:t>
            </a:r>
            <a:r>
              <a:rPr lang="en-ID" altLang="en-US" dirty="0"/>
              <a:t> </a:t>
            </a:r>
            <a:r>
              <a:rPr lang="en-ID" altLang="en-US" dirty="0" err="1"/>
              <a:t>surfaktan</a:t>
            </a:r>
            <a:endParaRPr lang="en-ID" altLang="en-US" dirty="0"/>
          </a:p>
          <a:p>
            <a:pPr eaLnBrk="1" hangingPunct="1"/>
            <a:r>
              <a:rPr lang="en-ID" altLang="en-US" dirty="0" err="1"/>
              <a:t>Mahasiswa</a:t>
            </a:r>
            <a:r>
              <a:rPr lang="en-ID" altLang="en-US" dirty="0"/>
              <a:t> </a:t>
            </a:r>
            <a:r>
              <a:rPr lang="en-ID" altLang="en-US" dirty="0" err="1"/>
              <a:t>mampu</a:t>
            </a:r>
            <a:r>
              <a:rPr lang="en-ID" altLang="en-US" dirty="0"/>
              <a:t> </a:t>
            </a:r>
            <a:r>
              <a:rPr lang="en-ID" altLang="en-US" dirty="0" err="1"/>
              <a:t>memahami</a:t>
            </a:r>
            <a:r>
              <a:rPr lang="en-ID" altLang="en-US" dirty="0"/>
              <a:t> </a:t>
            </a:r>
            <a:r>
              <a:rPr lang="en-ID" altLang="en-US" dirty="0" err="1"/>
              <a:t>mekanisme</a:t>
            </a:r>
            <a:r>
              <a:rPr lang="en-ID" altLang="en-US" dirty="0"/>
              <a:t> </a:t>
            </a:r>
            <a:r>
              <a:rPr lang="en-ID" altLang="en-US" dirty="0" err="1"/>
              <a:t>surfaktan</a:t>
            </a:r>
            <a:r>
              <a:rPr lang="en-ID" altLang="en-US" dirty="0"/>
              <a:t> </a:t>
            </a:r>
            <a:r>
              <a:rPr lang="en-ID" altLang="en-US" sz="2400" dirty="0"/>
              <a:t> </a:t>
            </a:r>
            <a:endParaRPr lang="id-ID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85284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>
            <a:extLst>
              <a:ext uri="{FF2B5EF4-FFF2-40B4-BE49-F238E27FC236}">
                <a16:creationId xmlns:a16="http://schemas.microsoft.com/office/drawing/2014/main" xmlns="" id="{A68C990A-B2B4-964C-AAA7-DE5E9AA66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92150"/>
            <a:ext cx="8915400" cy="54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60375" algn="l"/>
                <a:tab pos="8604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60375" algn="l"/>
                <a:tab pos="8604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60375" algn="l"/>
                <a:tab pos="86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Char char="q"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endParaRPr lang="en-US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Terbentuk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karena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adanya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gaya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tarik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menarik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molekul-molekul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udara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mengubah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memecah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gaya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menahan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molekul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cairan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di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bagian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antarmuka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macam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pengukuran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a.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kesetimbangan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altLang="en-US" sz="1800" b="1" i="1" dirty="0">
                <a:solidFill>
                  <a:srgbClr val="FF0000"/>
                </a:solidFill>
                <a:latin typeface="Arial" panose="020B0604020202020204" pitchFamily="34" charset="0"/>
              </a:rPr>
              <a:t>equilibrium surface tension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), 			  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yaitu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mengukur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seberapa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efektif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mampu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menurunkan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   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air.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	   Nilai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air = 72 dyne/cm.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b.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dinamis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altLang="en-US" sz="1800" b="1" i="1" dirty="0">
                <a:solidFill>
                  <a:srgbClr val="FF0000"/>
                </a:solidFill>
                <a:latin typeface="Arial" panose="020B0604020202020204" pitchFamily="34" charset="0"/>
              </a:rPr>
              <a:t>dynamic surface tension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),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yaitu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   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mengukur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seberapa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cepat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mampu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menurunkan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  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waktu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singkat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dinamis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mencapai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nilai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tegangan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kesetimbangan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65803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028">
            <a:extLst>
              <a:ext uri="{FF2B5EF4-FFF2-40B4-BE49-F238E27FC236}">
                <a16:creationId xmlns:a16="http://schemas.microsoft.com/office/drawing/2014/main" xmlns="" id="{7A0718DC-2287-F543-876C-32D6997FC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"/>
            <a:ext cx="89154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60375" algn="l"/>
                <a:tab pos="86042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60375" algn="l"/>
                <a:tab pos="86042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60375" algn="l"/>
                <a:tab pos="86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Char char="q"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 	Critical Micelle Concentration (CMC)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Micelle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adalah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kumpulan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unit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terdiri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dari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sejumlah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molekul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bahan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aktif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(</a:t>
            </a:r>
            <a:r>
              <a:rPr lang="en-US" altLang="en-US" sz="1800" b="1" i="1" dirty="0">
                <a:solidFill>
                  <a:srgbClr val="FF0000"/>
                </a:solidFill>
                <a:latin typeface="Arial" panose="020B0604020202020204" pitchFamily="34" charset="0"/>
              </a:rPr>
              <a:t>surface active material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).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Micelle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melarutkan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kotoran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minyak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mengangkat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kotoran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dari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mendispersikannya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CMC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adalah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konsentrasi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dimana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sejumlah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micelle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tebentuk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mampu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memisahkan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kotoran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CMC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mengukur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efisiensi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 CMC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rendah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menunjukkan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bahwa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makin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sedikit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diperlukan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menjenuhkan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permukaan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membentuk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micelle.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mendapatkan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kinerja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pembersihan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optimal,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umumnya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konsentrasi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digunakan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adalah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1-5%.</a:t>
            </a:r>
          </a:p>
        </p:txBody>
      </p:sp>
      <p:pic>
        <p:nvPicPr>
          <p:cNvPr id="29698" name="Picture 1031">
            <a:extLst>
              <a:ext uri="{FF2B5EF4-FFF2-40B4-BE49-F238E27FC236}">
                <a16:creationId xmlns:a16="http://schemas.microsoft.com/office/drawing/2014/main" xmlns="" id="{25059849-A44F-AE48-87CD-E5B2EBBAD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00600"/>
            <a:ext cx="2286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1032">
            <a:extLst>
              <a:ext uri="{FF2B5EF4-FFF2-40B4-BE49-F238E27FC236}">
                <a16:creationId xmlns:a16="http://schemas.microsoft.com/office/drawing/2014/main" xmlns="" id="{939064C6-0F0F-1A4B-BF1A-D98EF650D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105400"/>
            <a:ext cx="1371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1034" descr="D:\SURFAKTAN UMUM\Data\Image Surfaktan\solution.gif">
            <a:extLst>
              <a:ext uri="{FF2B5EF4-FFF2-40B4-BE49-F238E27FC236}">
                <a16:creationId xmlns:a16="http://schemas.microsoft.com/office/drawing/2014/main" xmlns="" id="{80F6F74D-8054-C746-ABA1-058CA6147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76800"/>
            <a:ext cx="1714500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3049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 descr="D:\SURFAKTAN UMUM\Data\Image Surfaktan\hargreaves_jul03_box1.gif">
            <a:extLst>
              <a:ext uri="{FF2B5EF4-FFF2-40B4-BE49-F238E27FC236}">
                <a16:creationId xmlns:a16="http://schemas.microsoft.com/office/drawing/2014/main" xmlns="" id="{5EBFF545-F31A-594C-B8A3-AF5BEC039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7663"/>
            <a:ext cx="4572000" cy="616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5" descr="D:\SURFAKTAN UMUM\Data\Image Surfaktan\soap-hexagonal.jpg">
            <a:extLst>
              <a:ext uri="{FF2B5EF4-FFF2-40B4-BE49-F238E27FC236}">
                <a16:creationId xmlns:a16="http://schemas.microsoft.com/office/drawing/2014/main" xmlns="" id="{AFE0BDB0-D743-8740-AA8C-A2BAAC65D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57600"/>
            <a:ext cx="36576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6" descr="D:\SURFAKTAN UMUM\Data\Image Surfaktan\soap-lamella.jpg">
            <a:extLst>
              <a:ext uri="{FF2B5EF4-FFF2-40B4-BE49-F238E27FC236}">
                <a16:creationId xmlns:a16="http://schemas.microsoft.com/office/drawing/2014/main" xmlns="" id="{65DCABC1-A43D-F049-B999-77CB0362E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1800" y="531813"/>
            <a:ext cx="2870200" cy="282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35814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028">
            <a:extLst>
              <a:ext uri="{FF2B5EF4-FFF2-40B4-BE49-F238E27FC236}">
                <a16:creationId xmlns:a16="http://schemas.microsoft.com/office/drawing/2014/main" xmlns="" id="{33AE8097-591F-CC49-80C0-0A4F4A760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"/>
            <a:ext cx="8915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60375" algn="l"/>
                <a:tab pos="860425" algn="l"/>
                <a:tab pos="1090613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60375" algn="l"/>
                <a:tab pos="860425" algn="l"/>
                <a:tab pos="1090613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60375" algn="l"/>
                <a:tab pos="860425" algn="l"/>
                <a:tab pos="10906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60375" algn="l"/>
                <a:tab pos="860425" algn="l"/>
                <a:tab pos="10906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60375" algn="l"/>
                <a:tab pos="860425" algn="l"/>
                <a:tab pos="10906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  <a:tab pos="10906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  <a:tab pos="10906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  <a:tab pos="10906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60375" algn="l"/>
                <a:tab pos="860425" algn="l"/>
                <a:tab pos="109061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Char char="q"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 	Hydrophile-Lipophile Balance (HLB)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CCCC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-	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HLB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adalah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ukuran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empiris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mengetahui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hubungan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gugus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hidrofilik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hidrofobik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 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Sistem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HLB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digunakan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mengidentifikasi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emulsifikasi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minyak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air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oleh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Dua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tipe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emulsi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yaitu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a. Water-in-oil (w/o),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artinya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air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terdispersi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di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minyak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Memerlukan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nilai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HLB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rendah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b. Oil-in-water (o/w),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artinya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minyak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terdispersi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di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air 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Memerlukan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nilai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HLB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tinggi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Makin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tinggi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nilai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HLB,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makin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air.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Makin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rendah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nilai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HLB,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makin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larut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minyak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Nilai HLB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dapat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dihitung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jenis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alcohol ethoxylate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sederhana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SzPct val="12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-	Nilai HLB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jenis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lainnya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diperhitungkan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secara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eksperimental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36859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30" name="Group 50">
            <a:extLst>
              <a:ext uri="{FF2B5EF4-FFF2-40B4-BE49-F238E27FC236}">
                <a16:creationId xmlns:a16="http://schemas.microsoft.com/office/drawing/2014/main" xmlns="" id="{DEBD71C4-B47E-CD42-98F7-FDE3B4984444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1828800"/>
          <a:ext cx="6553200" cy="3565908"/>
        </p:xfrm>
        <a:graphic>
          <a:graphicData uri="http://schemas.openxmlformats.org/drawingml/2006/table">
            <a:tbl>
              <a:tblPr/>
              <a:tblGrid>
                <a:gridCol w="2457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95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 HLB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Karakteristik Kinerja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10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Larut minyak 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oil soluble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 10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Larut air 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 soluble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9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4 - 8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Bahan anti pembusaan 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antifoaming agent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7 - 11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Emulsifier w/o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12 - 16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Emulsifier o/w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11 - 14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Bahan pembasahan 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wetting agent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12 - 15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Detergent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16 - 20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Penstabil 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stabilizer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2801" name="Text Box 30">
            <a:extLst>
              <a:ext uri="{FF2B5EF4-FFF2-40B4-BE49-F238E27FC236}">
                <a16:creationId xmlns:a16="http://schemas.microsoft.com/office/drawing/2014/main" xmlns="" id="{873979FD-E743-654F-94EE-AD642F8BE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Nilai HLB dan Karakteristik Kinerja Surfaktan</a:t>
            </a:r>
          </a:p>
        </p:txBody>
      </p:sp>
    </p:spTree>
    <p:extLst>
      <p:ext uri="{BB962C8B-B14F-4D97-AF65-F5344CB8AC3E}">
        <p14:creationId xmlns:p14="http://schemas.microsoft.com/office/powerpoint/2010/main" xmlns="" val="22877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6">
            <a:extLst>
              <a:ext uri="{FF2B5EF4-FFF2-40B4-BE49-F238E27FC236}">
                <a16:creationId xmlns:a16="http://schemas.microsoft.com/office/drawing/2014/main" xmlns="" id="{76F5132F-71FA-6B43-AB3E-AA6B08692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95600"/>
            <a:ext cx="3200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925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Apakah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berdasarkan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tingkat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kinerja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?	                  	(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Efektivitas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) </a:t>
            </a:r>
          </a:p>
        </p:txBody>
      </p:sp>
      <p:sp>
        <p:nvSpPr>
          <p:cNvPr id="33794" name="AutoShape 7">
            <a:extLst>
              <a:ext uri="{FF2B5EF4-FFF2-40B4-BE49-F238E27FC236}">
                <a16:creationId xmlns:a16="http://schemas.microsoft.com/office/drawing/2014/main" xmlns="" id="{EA85FA9C-70AF-3043-903C-8C95919C0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362200"/>
            <a:ext cx="2971800" cy="25908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lnTo>
                  <a:pt x="5400" y="5400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Arial" panose="020B0604020202020204" pitchFamily="34" charset="0"/>
              </a:rPr>
              <a:t> Definisikan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Arial" panose="020B0604020202020204" pitchFamily="34" charset="0"/>
              </a:rPr>
              <a:t>Maksud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Arial" panose="020B0604020202020204" pitchFamily="34" charset="0"/>
              </a:rPr>
              <a:t>Terbaik </a:t>
            </a:r>
          </a:p>
        </p:txBody>
      </p:sp>
      <p:sp>
        <p:nvSpPr>
          <p:cNvPr id="33795" name="Text Box 8">
            <a:extLst>
              <a:ext uri="{FF2B5EF4-FFF2-40B4-BE49-F238E27FC236}">
                <a16:creationId xmlns:a16="http://schemas.microsoft.com/office/drawing/2014/main" xmlns="" id="{BC69677D-B76E-2247-9955-AC2C2620C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Arial" panose="020B0604020202020204" pitchFamily="34" charset="0"/>
              </a:rPr>
              <a:t>Pemilihan Jenis Surfaktan</a:t>
            </a:r>
          </a:p>
        </p:txBody>
      </p:sp>
      <p:sp>
        <p:nvSpPr>
          <p:cNvPr id="33796" name="Text Box 9">
            <a:extLst>
              <a:ext uri="{FF2B5EF4-FFF2-40B4-BE49-F238E27FC236}">
                <a16:creationId xmlns:a16="http://schemas.microsoft.com/office/drawing/2014/main" xmlns="" id="{C91E5D55-2B4C-8843-B5FF-21EF3D620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241925"/>
            <a:ext cx="5867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925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Apakah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berdasarkan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seberapa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banyak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tersebut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dibutuhkan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untuk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mencapai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tingkat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kinerja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diinginkan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?                                            	(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Efisiensi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) </a:t>
            </a:r>
          </a:p>
        </p:txBody>
      </p:sp>
      <p:sp>
        <p:nvSpPr>
          <p:cNvPr id="33797" name="Text Box 10">
            <a:extLst>
              <a:ext uri="{FF2B5EF4-FFF2-40B4-BE49-F238E27FC236}">
                <a16:creationId xmlns:a16="http://schemas.microsoft.com/office/drawing/2014/main" xmlns="" id="{F950A3A6-791F-D54A-9DAA-729994CE5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819400"/>
            <a:ext cx="35814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925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Char char="ü"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Apakah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berdasarkan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seberapa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cepat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mampu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mencapai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tingkat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kinerja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	yang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diinginkan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? 	(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Kecepatan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aksi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3798" name="Text Box 13">
            <a:extLst>
              <a:ext uri="{FF2B5EF4-FFF2-40B4-BE49-F238E27FC236}">
                <a16:creationId xmlns:a16="http://schemas.microsoft.com/office/drawing/2014/main" xmlns="" id="{F0F6850E-0EE3-CD4E-89C5-F1E82BC6F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295400"/>
            <a:ext cx="4800600" cy="822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925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Surfaktan jenis apa yang terbaik ?</a:t>
            </a:r>
          </a:p>
        </p:txBody>
      </p:sp>
    </p:spTree>
    <p:extLst>
      <p:ext uri="{BB962C8B-B14F-4D97-AF65-F5344CB8AC3E}">
        <p14:creationId xmlns:p14="http://schemas.microsoft.com/office/powerpoint/2010/main" xmlns="" val="917257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5">
            <a:extLst>
              <a:ext uri="{FF2B5EF4-FFF2-40B4-BE49-F238E27FC236}">
                <a16:creationId xmlns:a16="http://schemas.microsoft.com/office/drawing/2014/main" xmlns="" id="{46474353-EFBB-8947-A062-127039234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8763000" cy="605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9250" algn="l"/>
                <a:tab pos="63023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9250" algn="l"/>
                <a:tab pos="630238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9250" algn="l"/>
                <a:tab pos="630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9250" algn="l"/>
                <a:tab pos="63023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Char char="ü"/>
            </a:pPr>
            <a:r>
              <a:rPr lang="en-US" altLang="en-US" sz="2000" b="1" dirty="0" err="1">
                <a:solidFill>
                  <a:schemeClr val="bg1"/>
                </a:solidFill>
                <a:latin typeface="Arial" panose="020B0604020202020204" pitchFamily="34" charset="0"/>
              </a:rPr>
              <a:t>Aspek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Arial" panose="020B0604020202020204" pitchFamily="34" charset="0"/>
              </a:rPr>
              <a:t>lainnya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2000" b="1" dirty="0" err="1">
                <a:solidFill>
                  <a:schemeClr val="bg1"/>
                </a:solidFill>
                <a:latin typeface="Arial" panose="020B0604020202020204" pitchFamily="34" charset="0"/>
              </a:rPr>
              <a:t>perlu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Arial" panose="020B0604020202020204" pitchFamily="34" charset="0"/>
              </a:rPr>
              <a:t>dipertimbangkan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000" b="1" dirty="0">
                <a:solidFill>
                  <a:srgbClr val="FFFF66"/>
                </a:solidFill>
                <a:latin typeface="Arial" panose="020B0604020202020204" pitchFamily="34" charset="0"/>
              </a:rPr>
              <a:t>-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Stabilitas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kimia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dari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Stabilitas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kimia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dalam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suatu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sistem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sangat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penting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misalnya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formulasi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kosmetika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beberapa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kasus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kadang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diperlukan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tidak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stabil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misalnya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formulasi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coating 	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menggunakan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Dampak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terhadap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lingkungan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Perlu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diperhatikan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pengaruh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bahan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kimia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terhadap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lingkungan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 	(1)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biodegradability 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Contoh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: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degradasi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alcohol ethoxylate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sekunder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lebih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lambat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		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dibandingkan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alcohol ethoxylate primer.			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(2)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sifat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toksisitas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terhadap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organisme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-	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Iritasi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terhadap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kulit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iritasi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kulit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oleh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surfaktan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merupakan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faktor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utama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perlu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	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diperhatikan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produk-produk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yang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kontak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dengan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kulit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chemeClr val="bg1"/>
              </a:buClr>
              <a:buSzPct val="150000"/>
              <a:buFont typeface="Wingdings" pitchFamily="2" charset="2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Contoh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: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pada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produk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kosmetika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shampo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sabun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1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deterjen</a:t>
            </a: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537854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Pertemuan 1 - Copy 1</Template>
  <TotalTime>1751</TotalTime>
  <Words>147</Words>
  <Application>Microsoft Macintosh PowerPoint</Application>
  <PresentationFormat>On-screen Show (4:3)</PresentationFormat>
  <Paragraphs>100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Template PPT UEU Pertemuan 1 - Copy 1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Acer</cp:lastModifiedBy>
  <cp:revision>235</cp:revision>
  <dcterms:created xsi:type="dcterms:W3CDTF">2010-08-24T06:47:44Z</dcterms:created>
  <dcterms:modified xsi:type="dcterms:W3CDTF">2019-05-13T13:30:36Z</dcterms:modified>
</cp:coreProperties>
</file>