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78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029201"/>
            <a:ext cx="79248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5029201"/>
            <a:ext cx="34544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1219200"/>
            <a:ext cx="79248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1" y="6567105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"/>
            <a:ext cx="12192000" cy="6835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51240" y="6581002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Alkaloid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201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110"/>
          <a:stretch/>
        </p:blipFill>
        <p:spPr>
          <a:xfrm>
            <a:off x="862885" y="0"/>
            <a:ext cx="100970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918" y="-1418"/>
            <a:ext cx="9195516" cy="685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262"/>
            <a:ext cx="10515599" cy="684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186" y="365125"/>
            <a:ext cx="11401814" cy="580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730" y="365124"/>
            <a:ext cx="10746346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636" y="789904"/>
            <a:ext cx="8596668" cy="84571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Pharmacological classification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28767"/>
            <a:ext cx="4184035" cy="3880772"/>
          </a:xfrm>
        </p:spPr>
        <p:txBody>
          <a:bodyPr>
            <a:noAutofit/>
          </a:bodyPr>
          <a:lstStyle/>
          <a:p>
            <a:r>
              <a:rPr lang="en-US" sz="1900" dirty="0" smtClean="0"/>
              <a:t>Narcotic </a:t>
            </a:r>
            <a:r>
              <a:rPr lang="en-US" sz="1900" dirty="0"/>
              <a:t>analgesic </a:t>
            </a:r>
            <a:r>
              <a:rPr lang="en-US" sz="1900" dirty="0" err="1" smtClean="0"/>
              <a:t>e.g.Morphine</a:t>
            </a:r>
            <a:endParaRPr lang="en-US" sz="1900" dirty="0" smtClean="0"/>
          </a:p>
          <a:p>
            <a:r>
              <a:rPr lang="en-US" sz="1900" dirty="0" err="1" smtClean="0"/>
              <a:t>Antimalerial</a:t>
            </a:r>
            <a:r>
              <a:rPr lang="en-US" sz="1900" dirty="0" smtClean="0"/>
              <a:t> </a:t>
            </a:r>
            <a:r>
              <a:rPr lang="en-US" sz="1900" dirty="0"/>
              <a:t>e.g. </a:t>
            </a:r>
            <a:r>
              <a:rPr lang="en-US" sz="1900" dirty="0" smtClean="0"/>
              <a:t>Quinine</a:t>
            </a:r>
          </a:p>
          <a:p>
            <a:r>
              <a:rPr lang="en-US" sz="1900" dirty="0" smtClean="0"/>
              <a:t>Reflux </a:t>
            </a:r>
            <a:r>
              <a:rPr lang="en-US" sz="1900" dirty="0"/>
              <a:t>excitability </a:t>
            </a:r>
            <a:r>
              <a:rPr lang="en-US" sz="1900" dirty="0" err="1" smtClean="0"/>
              <a:t>e.g.Strychnine</a:t>
            </a:r>
            <a:endParaRPr lang="en-US" sz="1900" dirty="0" smtClean="0"/>
          </a:p>
          <a:p>
            <a:r>
              <a:rPr lang="en-US" sz="1900" dirty="0" smtClean="0"/>
              <a:t>Respiratory </a:t>
            </a:r>
            <a:r>
              <a:rPr lang="en-US" sz="1900" dirty="0"/>
              <a:t>stimulant </a:t>
            </a:r>
            <a:r>
              <a:rPr lang="en-US" sz="1900" dirty="0" err="1" smtClean="0"/>
              <a:t>e.g.Lobeline</a:t>
            </a:r>
            <a:endParaRPr lang="en-US" sz="1900" dirty="0" smtClean="0"/>
          </a:p>
          <a:p>
            <a:r>
              <a:rPr lang="en-US" sz="1900" dirty="0" smtClean="0"/>
              <a:t>Neuralgia </a:t>
            </a:r>
            <a:r>
              <a:rPr lang="en-US" sz="1900" dirty="0"/>
              <a:t>e.g. </a:t>
            </a:r>
            <a:r>
              <a:rPr lang="en-US" sz="1900" dirty="0" err="1" smtClean="0"/>
              <a:t>Aconitine</a:t>
            </a:r>
            <a:endParaRPr lang="en-US" sz="1900" dirty="0" smtClean="0"/>
          </a:p>
          <a:p>
            <a:r>
              <a:rPr lang="en-US" sz="1900" dirty="0" smtClean="0"/>
              <a:t>Oxytocic </a:t>
            </a:r>
            <a:r>
              <a:rPr lang="en-US" sz="1900" dirty="0"/>
              <a:t>e.g. </a:t>
            </a:r>
            <a:r>
              <a:rPr lang="en-US" sz="1900" dirty="0" err="1" smtClean="0"/>
              <a:t>Erogotometrine</a:t>
            </a:r>
            <a:endParaRPr lang="en-US" sz="1900" dirty="0" smtClean="0"/>
          </a:p>
          <a:p>
            <a:r>
              <a:rPr lang="en-US" sz="1900" dirty="0" smtClean="0"/>
              <a:t>Bronchodilator </a:t>
            </a:r>
            <a:r>
              <a:rPr lang="en-US" sz="1900" dirty="0"/>
              <a:t>e.g. Ephedrine, </a:t>
            </a:r>
            <a:r>
              <a:rPr lang="en-US" sz="1900" dirty="0" err="1" smtClean="0"/>
              <a:t>vasicine</a:t>
            </a:r>
            <a:endParaRPr lang="en-US" sz="19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928767"/>
            <a:ext cx="4184034" cy="3880773"/>
          </a:xfrm>
        </p:spPr>
        <p:txBody>
          <a:bodyPr/>
          <a:lstStyle/>
          <a:p>
            <a:r>
              <a:rPr lang="en-US" dirty="0"/>
              <a:t>Anticholinergic e.g. </a:t>
            </a:r>
            <a:r>
              <a:rPr lang="en-US" dirty="0" smtClean="0"/>
              <a:t>Atropine</a:t>
            </a:r>
          </a:p>
          <a:p>
            <a:r>
              <a:rPr lang="en-US" dirty="0" smtClean="0"/>
              <a:t>CNS </a:t>
            </a:r>
            <a:r>
              <a:rPr lang="en-US" dirty="0"/>
              <a:t>stimulant e.g. Caffeine</a:t>
            </a:r>
          </a:p>
          <a:p>
            <a:r>
              <a:rPr lang="en-US" dirty="0"/>
              <a:t>Antitussive e.g. Codeine</a:t>
            </a:r>
          </a:p>
          <a:p>
            <a:r>
              <a:rPr lang="en-US" dirty="0" err="1"/>
              <a:t>Antiarrythmic</a:t>
            </a:r>
            <a:r>
              <a:rPr lang="en-US" dirty="0"/>
              <a:t> </a:t>
            </a:r>
            <a:r>
              <a:rPr lang="en-US" dirty="0" err="1"/>
              <a:t>e.g.Quinidine</a:t>
            </a:r>
            <a:endParaRPr lang="en-US" dirty="0"/>
          </a:p>
          <a:p>
            <a:r>
              <a:rPr lang="en-US" dirty="0"/>
              <a:t>Antihypertensive e.g. Reserpine</a:t>
            </a:r>
          </a:p>
          <a:p>
            <a:r>
              <a:rPr lang="en-US" dirty="0"/>
              <a:t>Anticancer e.g. Vincristine</a:t>
            </a:r>
          </a:p>
          <a:p>
            <a:r>
              <a:rPr lang="en-US" dirty="0" err="1"/>
              <a:t>Antiglucoma</a:t>
            </a:r>
            <a:r>
              <a:rPr lang="en-US" dirty="0"/>
              <a:t> e.g. Pilocarpine</a:t>
            </a:r>
          </a:p>
        </p:txBody>
      </p:sp>
    </p:spTree>
    <p:extLst>
      <p:ext uri="{BB962C8B-B14F-4D97-AF65-F5344CB8AC3E}">
        <p14:creationId xmlns:p14="http://schemas.microsoft.com/office/powerpoint/2010/main" val="18026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5" y="2163651"/>
            <a:ext cx="10440288" cy="4122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735"/>
            <a:ext cx="10515600" cy="4351338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term “alkaloid” (alkali-like) is commonly used to designate </a:t>
            </a:r>
            <a:r>
              <a:rPr lang="en-US" sz="2400" dirty="0" smtClean="0"/>
              <a:t>basic heterocyclic </a:t>
            </a:r>
            <a:r>
              <a:rPr lang="en-US" sz="2400" dirty="0"/>
              <a:t>nitrogenous compounds of plant origin that are physiologically active</a:t>
            </a:r>
            <a:r>
              <a:rPr lang="en-US" sz="2400" i="1" dirty="0"/>
              <a:t>.</a:t>
            </a:r>
            <a:br>
              <a:rPr lang="en-US" sz="2400" i="1" dirty="0"/>
            </a:br>
            <a:r>
              <a:rPr lang="en-US" sz="2400" dirty="0"/>
              <a:t>Derived from amino acids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DEVIATION FROM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Basicity</a:t>
            </a:r>
            <a:r>
              <a:rPr lang="en-US" dirty="0"/>
              <a:t>: Some alkaloids are not basic e.g. Colchicine, </a:t>
            </a:r>
            <a:r>
              <a:rPr lang="en-US" dirty="0" err="1"/>
              <a:t>Piperine</a:t>
            </a:r>
            <a:r>
              <a:rPr lang="en-US" dirty="0"/>
              <a:t>, </a:t>
            </a:r>
            <a:r>
              <a:rPr lang="en-US" dirty="0" smtClean="0"/>
              <a:t>Quaternary alkaloids.</a:t>
            </a:r>
          </a:p>
          <a:p>
            <a:r>
              <a:rPr lang="en-US" b="1" i="1" dirty="0" smtClean="0"/>
              <a:t>Nitrogen</a:t>
            </a:r>
            <a:r>
              <a:rPr lang="en-US" dirty="0"/>
              <a:t>: The nitrogen in some alkaloids is not in a heterocyclic ring </a:t>
            </a:r>
            <a:r>
              <a:rPr lang="en-US" dirty="0" smtClean="0"/>
              <a:t>e.g. Ephedrine</a:t>
            </a:r>
            <a:r>
              <a:rPr lang="en-US" dirty="0"/>
              <a:t>, Colchicine, </a:t>
            </a:r>
            <a:r>
              <a:rPr lang="en-US" dirty="0" smtClean="0"/>
              <a:t>Mescaline.</a:t>
            </a:r>
          </a:p>
          <a:p>
            <a:r>
              <a:rPr lang="en-US" b="1" i="1" dirty="0" smtClean="0"/>
              <a:t>Plant </a:t>
            </a:r>
            <a:r>
              <a:rPr lang="en-US" b="1" i="1" dirty="0"/>
              <a:t>Origin</a:t>
            </a:r>
            <a:r>
              <a:rPr lang="en-US" dirty="0"/>
              <a:t>: Some alkaloids are derived from</a:t>
            </a:r>
            <a:br>
              <a:rPr lang="en-US" dirty="0"/>
            </a:br>
            <a:r>
              <a:rPr lang="en-US" dirty="0"/>
              <a:t>Bacteria, Fungi, Insects, Frogs, </a:t>
            </a:r>
            <a:r>
              <a:rPr lang="en-US" dirty="0" smtClean="0"/>
              <a:t>Animals</a:t>
            </a:r>
            <a:r>
              <a:rPr lang="en-US" b="1" dirty="0" smtClean="0"/>
              <a:t>.</a:t>
            </a:r>
          </a:p>
          <a:p>
            <a:r>
              <a:rPr lang="en-US" b="1" i="1" dirty="0" smtClean="0"/>
              <a:t>Biosynthesis</a:t>
            </a:r>
            <a:r>
              <a:rPr lang="en-US" b="1" dirty="0"/>
              <a:t>: </a:t>
            </a:r>
            <a:r>
              <a:rPr lang="en-US" dirty="0"/>
              <a:t>Some alkaloids are not derived from amino acids </a:t>
            </a:r>
            <a:r>
              <a:rPr lang="en-US" dirty="0" err="1"/>
              <a:t>e.g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purine, steroidal alkaloid 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QUALITATIVE CHEMICAL TESTS FOR ALKALOIDS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General </a:t>
            </a:r>
            <a:r>
              <a:rPr lang="en-US" dirty="0"/>
              <a:t>tests answered by all alkaloids are as </a:t>
            </a:r>
            <a:r>
              <a:rPr lang="en-US" dirty="0" smtClean="0"/>
              <a:t>follows:</a:t>
            </a:r>
          </a:p>
          <a:p>
            <a:r>
              <a:rPr lang="en-US" b="1" i="1" dirty="0" err="1" smtClean="0"/>
              <a:t>Dragendorff’s</a:t>
            </a:r>
            <a:r>
              <a:rPr lang="en-US" b="1" i="1" dirty="0" smtClean="0"/>
              <a:t>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</a:t>
            </a:r>
            <a:br>
              <a:rPr lang="en-US" i="1" dirty="0"/>
            </a:br>
            <a:r>
              <a:rPr lang="en-US" i="1" dirty="0" err="1"/>
              <a:t>Dragendorff’s</a:t>
            </a:r>
            <a:r>
              <a:rPr lang="en-US" i="1" dirty="0"/>
              <a:t> reagent </a:t>
            </a:r>
            <a:r>
              <a:rPr lang="en-US" dirty="0"/>
              <a:t>(potassium bismuth iodide solution). An orange brown</a:t>
            </a:r>
            <a:br>
              <a:rPr lang="en-US" dirty="0"/>
            </a:br>
            <a:r>
              <a:rPr lang="en-US" dirty="0"/>
              <a:t>precipitate is formed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Mayer’s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 Mayer’s reagent</a:t>
            </a:r>
            <a:br>
              <a:rPr lang="en-US" i="1" dirty="0"/>
            </a:br>
            <a:r>
              <a:rPr lang="en-US" i="1" dirty="0"/>
              <a:t>(potassium </a:t>
            </a:r>
            <a:r>
              <a:rPr lang="en-US" dirty="0"/>
              <a:t>mercuric iodide solution). White brown precipitate is </a:t>
            </a:r>
            <a:r>
              <a:rPr lang="en-US" dirty="0" smtClean="0"/>
              <a:t>formed.</a:t>
            </a:r>
          </a:p>
          <a:p>
            <a:r>
              <a:rPr lang="en-US" b="1" i="1" dirty="0" smtClean="0"/>
              <a:t>Hager’s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 Hager’s reagent</a:t>
            </a:r>
            <a:br>
              <a:rPr lang="en-US" i="1" dirty="0"/>
            </a:br>
            <a:r>
              <a:rPr lang="en-US" i="1" dirty="0"/>
              <a:t>(saturated </a:t>
            </a:r>
            <a:r>
              <a:rPr lang="en-US" dirty="0"/>
              <a:t>solution of picric acid). Yellow precipitate is </a:t>
            </a:r>
            <a:r>
              <a:rPr lang="en-US" dirty="0" smtClean="0"/>
              <a:t>formed.</a:t>
            </a:r>
          </a:p>
          <a:p>
            <a:r>
              <a:rPr lang="en-US" b="1" i="1" dirty="0" smtClean="0"/>
              <a:t>Wagner’s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 Wagner’s</a:t>
            </a:r>
            <a:br>
              <a:rPr lang="en-US" i="1" dirty="0"/>
            </a:br>
            <a:r>
              <a:rPr lang="en-US" i="1" dirty="0"/>
              <a:t>reagent (iodine– </a:t>
            </a:r>
            <a:r>
              <a:rPr lang="en-US" dirty="0"/>
              <a:t>potassium iodide solution). Reddish brown precipitate is formed.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alkaloids are crystalline </a:t>
            </a:r>
            <a:r>
              <a:rPr lang="en-US" dirty="0" smtClean="0"/>
              <a:t>solids.</a:t>
            </a:r>
          </a:p>
          <a:p>
            <a:pPr lvl="1"/>
            <a:r>
              <a:rPr lang="en-US" dirty="0" smtClean="0"/>
              <a:t>Few </a:t>
            </a:r>
            <a:r>
              <a:rPr lang="en-US" dirty="0"/>
              <a:t>alkaloids are amorphous solids e.g. </a:t>
            </a:r>
            <a:r>
              <a:rPr lang="en-US" dirty="0" smtClean="0"/>
              <a:t>emetine.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are liquids that are either:</a:t>
            </a:r>
            <a:br>
              <a:rPr lang="en-US" dirty="0"/>
            </a:br>
            <a:r>
              <a:rPr lang="en-US" dirty="0" smtClean="0"/>
              <a:t>	Volatile </a:t>
            </a:r>
            <a:r>
              <a:rPr lang="en-US" dirty="0"/>
              <a:t>e.g. nicotine and coniine, or</a:t>
            </a:r>
            <a:br>
              <a:rPr lang="en-US" dirty="0"/>
            </a:br>
            <a:r>
              <a:rPr lang="en-US" dirty="0" smtClean="0"/>
              <a:t>	Non-volatile </a:t>
            </a:r>
            <a:r>
              <a:rPr lang="en-US" dirty="0"/>
              <a:t>e.g. pilocarpine and hyoscine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Color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The majority of alkaloids are colorless but some are colored e.g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Colchicine </a:t>
            </a:r>
            <a:r>
              <a:rPr lang="en-US" dirty="0"/>
              <a:t>and </a:t>
            </a:r>
            <a:r>
              <a:rPr lang="en-US" dirty="0" err="1"/>
              <a:t>berberine</a:t>
            </a:r>
            <a:r>
              <a:rPr lang="en-US" dirty="0"/>
              <a:t> are </a:t>
            </a:r>
            <a:r>
              <a:rPr lang="en-US" dirty="0" smtClean="0"/>
              <a:t>yellow.</a:t>
            </a:r>
          </a:p>
          <a:p>
            <a:pPr lvl="1"/>
            <a:r>
              <a:rPr lang="en-US" dirty="0" err="1" smtClean="0"/>
              <a:t>Betanidine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orange.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salts of </a:t>
            </a:r>
            <a:r>
              <a:rPr lang="en-US" dirty="0" err="1"/>
              <a:t>sanguinarine</a:t>
            </a:r>
            <a:r>
              <a:rPr lang="en-US" dirty="0"/>
              <a:t> are copper-red.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Solubility:</a:t>
            </a:r>
          </a:p>
          <a:p>
            <a:r>
              <a:rPr lang="en-US" dirty="0" err="1" smtClean="0"/>
              <a:t>Basa</a:t>
            </a:r>
            <a:r>
              <a:rPr lang="en-US" dirty="0" smtClean="0"/>
              <a:t> alkaloid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garamnya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alcohol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organic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Exceptions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air: </a:t>
            </a:r>
            <a:r>
              <a:rPr lang="en-US" dirty="0"/>
              <a:t>caffeine, ephedrine, codeine, colchicine, pilocarpine</a:t>
            </a:r>
            <a:br>
              <a:rPr lang="en-US" dirty="0"/>
            </a:br>
            <a:r>
              <a:rPr lang="en-US" dirty="0"/>
              <a:t>and quaternary ammonium bases.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 smtClean="0"/>
              <a:t>Basa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organic </a:t>
            </a:r>
            <a:r>
              <a:rPr lang="en-US" dirty="0" err="1" smtClean="0"/>
              <a:t>tertentu</a:t>
            </a:r>
            <a:r>
              <a:rPr lang="en-US" dirty="0" smtClean="0"/>
              <a:t>:  </a:t>
            </a:r>
            <a:r>
              <a:rPr lang="en-US" dirty="0"/>
              <a:t>morphine </a:t>
            </a:r>
            <a:r>
              <a:rPr lang="en-US" dirty="0" smtClean="0"/>
              <a:t>in ether</a:t>
            </a:r>
            <a:r>
              <a:rPr lang="en-US" dirty="0"/>
              <a:t>, theobromine and theophylline in </a:t>
            </a:r>
            <a:r>
              <a:rPr lang="en-US" dirty="0" smtClean="0"/>
              <a:t>benzene.</a:t>
            </a:r>
          </a:p>
          <a:p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organic.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Exceptions:</a:t>
            </a:r>
            <a:br>
              <a:rPr lang="en-US" b="1" dirty="0"/>
            </a:br>
            <a:r>
              <a:rPr lang="en-US" dirty="0"/>
              <a:t>– Salts insoluble in water: quinine </a:t>
            </a:r>
            <a:r>
              <a:rPr lang="en-US" dirty="0" err="1"/>
              <a:t>monosulphate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Salts soluble in organic solvents: </a:t>
            </a:r>
            <a:r>
              <a:rPr lang="en-US" dirty="0" err="1"/>
              <a:t>lobeline</a:t>
            </a:r>
            <a:r>
              <a:rPr lang="en-US" dirty="0"/>
              <a:t> and </a:t>
            </a:r>
            <a:r>
              <a:rPr lang="en-US" dirty="0" err="1" smtClean="0"/>
              <a:t>apoatropine</a:t>
            </a:r>
            <a:r>
              <a:rPr lang="en-US" dirty="0" smtClean="0"/>
              <a:t> hydrochlorides are soluble </a:t>
            </a:r>
            <a:r>
              <a:rPr lang="en-US" dirty="0"/>
              <a:t>in chloroform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Isomerization:</a:t>
            </a:r>
          </a:p>
          <a:p>
            <a:r>
              <a:rPr lang="en-US" dirty="0" smtClean="0"/>
              <a:t>Optically </a:t>
            </a:r>
            <a:r>
              <a:rPr lang="en-US" dirty="0"/>
              <a:t>active isomers may show different physiological activities.</a:t>
            </a:r>
            <a:br>
              <a:rPr lang="en-US" dirty="0"/>
            </a:br>
            <a:r>
              <a:rPr lang="en-US" i="1" dirty="0"/>
              <a:t>l</a:t>
            </a:r>
            <a:r>
              <a:rPr lang="en-US" dirty="0"/>
              <a:t>-ephedrine is 3.5 times more active than </a:t>
            </a:r>
            <a:r>
              <a:rPr lang="en-US" i="1" dirty="0"/>
              <a:t>d</a:t>
            </a:r>
            <a:r>
              <a:rPr lang="en-US" dirty="0"/>
              <a:t>-ephedrine.</a:t>
            </a:r>
            <a:br>
              <a:rPr lang="en-US" dirty="0"/>
            </a:br>
            <a:r>
              <a:rPr lang="en-US" i="1" dirty="0"/>
              <a:t>l</a:t>
            </a:r>
            <a:r>
              <a:rPr lang="en-US" dirty="0"/>
              <a:t>-ergotamine is 3-4 times more active than </a:t>
            </a:r>
            <a:r>
              <a:rPr lang="en-US" i="1" dirty="0"/>
              <a:t>d</a:t>
            </a:r>
            <a:r>
              <a:rPr lang="en-US" dirty="0"/>
              <a:t>-ergotamine.</a:t>
            </a:r>
            <a:br>
              <a:rPr lang="en-US" dirty="0"/>
            </a:br>
            <a:r>
              <a:rPr lang="en-US" i="1" dirty="0"/>
              <a:t>d</a:t>
            </a:r>
            <a:r>
              <a:rPr lang="en-US" dirty="0"/>
              <a:t>- </a:t>
            </a:r>
            <a:r>
              <a:rPr lang="en-US" dirty="0" err="1"/>
              <a:t>Tubocurarine</a:t>
            </a:r>
            <a:r>
              <a:rPr lang="en-US" dirty="0"/>
              <a:t> is more active than the corresponding </a:t>
            </a:r>
            <a:r>
              <a:rPr lang="en-US" i="1" dirty="0"/>
              <a:t>l</a:t>
            </a:r>
            <a:r>
              <a:rPr lang="en-US" dirty="0"/>
              <a:t>- </a:t>
            </a:r>
            <a:r>
              <a:rPr lang="en-US" dirty="0" smtClean="0"/>
              <a:t>form.</a:t>
            </a:r>
          </a:p>
          <a:p>
            <a:r>
              <a:rPr lang="en-US" dirty="0" smtClean="0"/>
              <a:t>Quinine 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-form) is antimalarial and its </a:t>
            </a:r>
            <a:r>
              <a:rPr lang="en-US" i="1" dirty="0"/>
              <a:t>d</a:t>
            </a:r>
            <a:r>
              <a:rPr lang="en-US" dirty="0"/>
              <a:t>- isomer quinidine is </a:t>
            </a:r>
            <a:r>
              <a:rPr lang="en-US" dirty="0" err="1" smtClean="0"/>
              <a:t>antiarrythmic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/>
              <a:t>racemic (</a:t>
            </a:r>
            <a:r>
              <a:rPr lang="en-US" dirty="0"/>
              <a:t>optically inactive) </a:t>
            </a:r>
            <a:r>
              <a:rPr lang="en-US" i="1" dirty="0"/>
              <a:t>dl</a:t>
            </a:r>
            <a:r>
              <a:rPr lang="en-US" dirty="0"/>
              <a:t>-atropine is physiologically active.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5" y="1445989"/>
            <a:ext cx="10515600" cy="4486275"/>
          </a:xfrm>
        </p:spPr>
        <p:txBody>
          <a:bodyPr>
            <a:noAutofit/>
          </a:bodyPr>
          <a:lstStyle/>
          <a:p>
            <a:r>
              <a:rPr lang="en-US" sz="1900" dirty="0" smtClean="0"/>
              <a:t>Most </a:t>
            </a:r>
            <a:r>
              <a:rPr lang="en-US" sz="1900" dirty="0"/>
              <a:t>of the alkaloids are </a:t>
            </a:r>
            <a:r>
              <a:rPr lang="en-US" sz="1900" i="1" dirty="0"/>
              <a:t>basic </a:t>
            </a:r>
            <a:r>
              <a:rPr lang="en-US" sz="1900" dirty="0"/>
              <a:t>in nature, due to the availability of lone pair of electrons on</a:t>
            </a:r>
            <a:br>
              <a:rPr lang="en-US" sz="1900" dirty="0"/>
            </a:br>
            <a:r>
              <a:rPr lang="en-US" sz="1900" dirty="0" smtClean="0"/>
              <a:t>nitrogen.</a:t>
            </a:r>
          </a:p>
          <a:p>
            <a:r>
              <a:rPr lang="en-US" sz="1900" dirty="0" smtClean="0"/>
              <a:t>The </a:t>
            </a:r>
            <a:r>
              <a:rPr lang="en-US" sz="1900" dirty="0"/>
              <a:t>basic character of the alkaloid compound is enhanced if the adjacent functional groups</a:t>
            </a:r>
            <a:br>
              <a:rPr lang="en-US" sz="1900" dirty="0"/>
            </a:br>
            <a:r>
              <a:rPr lang="en-US" sz="1900" dirty="0"/>
              <a:t>are </a:t>
            </a:r>
            <a:r>
              <a:rPr lang="en-US" sz="1900" i="1" dirty="0"/>
              <a:t>electron </a:t>
            </a:r>
            <a:r>
              <a:rPr lang="en-US" sz="1900" i="1" dirty="0" smtClean="0"/>
              <a:t>releasing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The </a:t>
            </a:r>
            <a:r>
              <a:rPr lang="en-US" sz="1900" dirty="0"/>
              <a:t>alkaloid turns to be neutral or acidic when the adjacent functional groups are </a:t>
            </a:r>
            <a:r>
              <a:rPr lang="en-US" sz="1900" i="1" dirty="0"/>
              <a:t>electron</a:t>
            </a:r>
            <a:br>
              <a:rPr lang="en-US" sz="1900" i="1" dirty="0"/>
            </a:br>
            <a:r>
              <a:rPr lang="en-US" sz="1900" i="1" dirty="0"/>
              <a:t>withdrawing </a:t>
            </a:r>
            <a:r>
              <a:rPr lang="en-US" sz="1900" dirty="0"/>
              <a:t>like amide group which reduces the availability of the lone pair of </a:t>
            </a:r>
            <a:r>
              <a:rPr lang="en-US" sz="1900" dirty="0" smtClean="0"/>
              <a:t>electron.</a:t>
            </a:r>
          </a:p>
          <a:p>
            <a:r>
              <a:rPr lang="en-US" sz="1900" dirty="0" smtClean="0"/>
              <a:t>In </a:t>
            </a:r>
            <a:r>
              <a:rPr lang="en-US" sz="1900" dirty="0"/>
              <a:t>the natural form, the alkaloids exist either in Free State, as amine or as salt with acid or</a:t>
            </a:r>
            <a:br>
              <a:rPr lang="en-US" sz="1900" dirty="0"/>
            </a:br>
            <a:r>
              <a:rPr lang="en-US" sz="1900" dirty="0"/>
              <a:t>alkaloid </a:t>
            </a:r>
            <a:r>
              <a:rPr lang="en-US" sz="1900" dirty="0" smtClean="0"/>
              <a:t>N-oxides.</a:t>
            </a:r>
          </a:p>
          <a:p>
            <a:r>
              <a:rPr lang="en-US" sz="1900" dirty="0" smtClean="0"/>
              <a:t>The </a:t>
            </a:r>
            <a:r>
              <a:rPr lang="en-US" sz="1900" dirty="0"/>
              <a:t>alkaloid may contain one or more nitrogen and exist in the form of</a:t>
            </a:r>
            <a:br>
              <a:rPr lang="en-US" sz="1900" dirty="0"/>
            </a:br>
            <a:r>
              <a:rPr lang="en-US" sz="1900" dirty="0"/>
              <a:t>• Primary amines R-NH2 e.g. </a:t>
            </a:r>
            <a:r>
              <a:rPr lang="en-US" sz="1900" dirty="0" err="1"/>
              <a:t>Norephedrine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• Secondary amines R2-NH e.g. Ephedrine</a:t>
            </a:r>
            <a:br>
              <a:rPr lang="en-US" sz="1900" dirty="0"/>
            </a:br>
            <a:r>
              <a:rPr lang="en-US" sz="1900" dirty="0"/>
              <a:t>• Tertiary amines R3-N e.g. Atropine</a:t>
            </a:r>
            <a:br>
              <a:rPr lang="en-US" sz="1900" dirty="0"/>
            </a:br>
            <a:r>
              <a:rPr lang="en-US" sz="1900" dirty="0"/>
              <a:t>• Quaternary ammonium salts R4-N </a:t>
            </a:r>
            <a:r>
              <a:rPr lang="en-US" sz="1900" dirty="0" err="1"/>
              <a:t>e.g</a:t>
            </a:r>
            <a:r>
              <a:rPr lang="en-US" sz="1900" dirty="0"/>
              <a:t> </a:t>
            </a:r>
            <a:r>
              <a:rPr lang="en-US" sz="1900" i="1" dirty="0"/>
              <a:t>d</a:t>
            </a:r>
            <a:r>
              <a:rPr lang="en-US" sz="1900" dirty="0"/>
              <a:t>-</a:t>
            </a:r>
            <a:r>
              <a:rPr lang="en-US" sz="1900" dirty="0" err="1"/>
              <a:t>Tubocurarine</a:t>
            </a:r>
            <a:r>
              <a:rPr lang="en-US" sz="1900" dirty="0" smtClean="0"/>
              <a:t> </a:t>
            </a:r>
            <a:br>
              <a:rPr lang="en-US" sz="1900" dirty="0" smtClean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1126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28541"/>
            <a:ext cx="8596668" cy="871470"/>
          </a:xfrm>
        </p:spPr>
        <p:txBody>
          <a:bodyPr/>
          <a:lstStyle/>
          <a:p>
            <a:r>
              <a:rPr lang="en-US" dirty="0" smtClean="0"/>
              <a:t>Distribution in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011"/>
            <a:ext cx="8596668" cy="43413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</a:t>
            </a:r>
            <a:r>
              <a:rPr lang="en-US" sz="2400" dirty="0"/>
              <a:t>Parts e.g. </a:t>
            </a:r>
            <a:r>
              <a:rPr lang="en-US" sz="2400" dirty="0" smtClean="0"/>
              <a:t>Datura.</a:t>
            </a:r>
          </a:p>
          <a:p>
            <a:r>
              <a:rPr lang="en-US" sz="2400" dirty="0" smtClean="0"/>
              <a:t>Barks </a:t>
            </a:r>
            <a:r>
              <a:rPr lang="en-US" sz="2400" dirty="0"/>
              <a:t>e.g. </a:t>
            </a:r>
            <a:r>
              <a:rPr lang="en-US" sz="2400" dirty="0" smtClean="0"/>
              <a:t>Cinchona</a:t>
            </a:r>
          </a:p>
          <a:p>
            <a:r>
              <a:rPr lang="en-US" sz="2400" dirty="0" smtClean="0"/>
              <a:t>Seeds </a:t>
            </a:r>
            <a:r>
              <a:rPr lang="en-US" sz="2400" dirty="0"/>
              <a:t>e.g. </a:t>
            </a:r>
            <a:r>
              <a:rPr lang="en-US" sz="2400" dirty="0" err="1"/>
              <a:t>Nux</a:t>
            </a:r>
            <a:r>
              <a:rPr lang="en-US" sz="2400" dirty="0"/>
              <a:t> </a:t>
            </a:r>
            <a:r>
              <a:rPr lang="en-US" sz="2400" dirty="0" smtClean="0"/>
              <a:t>vomica</a:t>
            </a:r>
          </a:p>
          <a:p>
            <a:r>
              <a:rPr lang="en-US" sz="2400" dirty="0" smtClean="0"/>
              <a:t>Roots </a:t>
            </a:r>
            <a:r>
              <a:rPr lang="en-US" sz="2400" dirty="0"/>
              <a:t>e.g. </a:t>
            </a:r>
            <a:r>
              <a:rPr lang="en-US" sz="2400" dirty="0" smtClean="0"/>
              <a:t>Aconite</a:t>
            </a:r>
          </a:p>
          <a:p>
            <a:r>
              <a:rPr lang="en-US" sz="2400" dirty="0" smtClean="0"/>
              <a:t>Fruits </a:t>
            </a:r>
            <a:r>
              <a:rPr lang="en-US" sz="2400" dirty="0"/>
              <a:t>e.g. Black </a:t>
            </a:r>
            <a:r>
              <a:rPr lang="en-US" sz="2400" dirty="0" smtClean="0"/>
              <a:t>pepper</a:t>
            </a:r>
          </a:p>
          <a:p>
            <a:r>
              <a:rPr lang="en-US" sz="2400" dirty="0" smtClean="0"/>
              <a:t>Leaves </a:t>
            </a:r>
            <a:r>
              <a:rPr lang="en-US" sz="2400" dirty="0"/>
              <a:t>e.g. </a:t>
            </a:r>
            <a:r>
              <a:rPr lang="en-US" sz="2400" dirty="0" smtClean="0"/>
              <a:t>Tobacco</a:t>
            </a:r>
          </a:p>
          <a:p>
            <a:r>
              <a:rPr lang="en-US" sz="2400" dirty="0" smtClean="0"/>
              <a:t>Latex </a:t>
            </a:r>
            <a:r>
              <a:rPr lang="en-US" sz="2400" dirty="0"/>
              <a:t>e.g. Opium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63</TotalTime>
  <Words>275</Words>
  <Application>Microsoft Office PowerPoint</Application>
  <PresentationFormat>Custom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 PPT UEU New Version (add link)1</vt:lpstr>
      <vt:lpstr>Alkaloid</vt:lpstr>
      <vt:lpstr>PowerPoint Presentation</vt:lpstr>
      <vt:lpstr>DEVIATION FROM DEFINITION</vt:lpstr>
      <vt:lpstr>QUALITATIVE CHEMICAL TESTS FOR ALKALOIDS</vt:lpstr>
      <vt:lpstr>Physical Properties</vt:lpstr>
      <vt:lpstr>PowerPoint Presentation</vt:lpstr>
      <vt:lpstr>PowerPoint Presentation</vt:lpstr>
      <vt:lpstr>Chemical Properties</vt:lpstr>
      <vt:lpstr>Distribution in Plant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Pharmacological classification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Alkaloid</dc:title>
  <dc:creator>AYA-LAPTOP</dc:creator>
  <cp:lastModifiedBy>BPISTI2008</cp:lastModifiedBy>
  <cp:revision>7</cp:revision>
  <dcterms:created xsi:type="dcterms:W3CDTF">2019-05-12T20:21:42Z</dcterms:created>
  <dcterms:modified xsi:type="dcterms:W3CDTF">2019-08-01T04:51:42Z</dcterms:modified>
</cp:coreProperties>
</file>