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2" r:id="rId4"/>
    <p:sldId id="438" r:id="rId5"/>
    <p:sldId id="432" r:id="rId6"/>
    <p:sldId id="301" r:id="rId7"/>
    <p:sldId id="272" r:id="rId8"/>
    <p:sldId id="264" r:id="rId9"/>
    <p:sldId id="433" r:id="rId10"/>
    <p:sldId id="439" r:id="rId11"/>
    <p:sldId id="271" r:id="rId12"/>
    <p:sldId id="434" r:id="rId13"/>
    <p:sldId id="265" r:id="rId14"/>
  </p:sldIdLst>
  <p:sldSz cx="9144000" cy="6858000" type="screen4x3"/>
  <p:notesSz cx="7004050" cy="1111885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FF"/>
    <a:srgbClr val="CC33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7"/>
    <p:restoredTop sz="94549"/>
  </p:normalViewPr>
  <p:slideViewPr>
    <p:cSldViewPr showGuides="1">
      <p:cViewPr>
        <p:scale>
          <a:sx n="125" d="100"/>
          <a:sy n="125" d="100"/>
        </p:scale>
        <p:origin x="-1944" y="-2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10561638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sz="1400" dirty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12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>
            <a:lvl1pPr algn="r" defTabSz="1035050">
              <a:defRPr sz="1400"/>
            </a:lvl1pPr>
          </a:lstStyle>
          <a:p>
            <a:pPr marL="0" marR="0" lvl="0" indent="0" algn="r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01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22313" y="833438"/>
            <a:ext cx="5561012" cy="41703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5281613"/>
            <a:ext cx="5137150" cy="5003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>
            <a:lvl1pPr defTabSz="1035050">
              <a:defRPr sz="1400"/>
            </a:lvl1pPr>
          </a:lstStyle>
          <a:p>
            <a:pPr marL="0" marR="0" lvl="0" indent="0" algn="l" defTabSz="10350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10563225"/>
            <a:ext cx="3035300" cy="555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3556" tIns="51778" rIns="103556" bIns="51778" numCol="1" anchor="b" anchorCtr="0" compatLnSpc="1"/>
          <a:lstStyle/>
          <a:p>
            <a:pPr lvl="0" algn="r" defTabSz="1035050"/>
            <a:fld id="{9A0DB2DC-4C9A-4742-B13C-FB6460FD3503}" type="slidenum">
              <a:rPr lang="en-US" altLang="en-US" sz="1400" dirty="0"/>
              <a:t>‹#›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71574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aunggul.ac.id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6567104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https://www.esaunggul.ac.id/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86131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en-US" dirty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9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7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6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4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72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Chapter 9</a:t>
            </a:r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fld id="{9A0DB2DC-4C9A-4742-B13C-FB6460FD3503}" type="slidenum">
              <a:rPr lang="en-US" altLang="en-US" smtClean="0">
                <a:latin typeface="Times" charset="0"/>
              </a:rPr>
              <a:t>‹#›</a:t>
            </a:fld>
            <a:endParaRPr lang="en-US" altLang="en-US" dirty="0"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429" y="6581001"/>
            <a:ext cx="2055571" cy="27699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15"/>
              </a:rPr>
              <a:t>https://www.esaunggul.ac.id/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8" y="1670685"/>
            <a:ext cx="8459787" cy="3744913"/>
          </a:xfrm>
          <a:noFill/>
          <a:ln>
            <a:noFill/>
            <a:miter lim="800000"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j-ea"/>
                <a:cs typeface="+mj-cs"/>
              </a:rPr>
              <a:t>SPECTROSCOPY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Tools for Structure Determination</a:t>
            </a:r>
            <a: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altLang="en-US" sz="54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  yang mempengaruhi pergeseran kimia :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Gugus penarik elektron (elektronegatif) biasanya menyebabkan pergeseran kimia medan bawah 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 pitchFamily="18" charset="2"/>
              <a:buNone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Keberadaan elektron phi. H yang melekat pada C ik. Majemuk/cincin aromatik muncul di medan bawah dari H pada C jenuh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10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1916113"/>
            <a:ext cx="2676525" cy="122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marL="182880" lvl="4" algn="ctr" eaLnBrk="1" hangingPunct="1">
              <a:buNone/>
            </a:pPr>
            <a:r>
              <a:rPr lang="id-ID" altLang="en-US" sz="1800" b="1" dirty="0"/>
              <a:t>Pergeseran kimia  H-NMR</a:t>
            </a:r>
            <a:endParaRPr lang="en-US" altLang="en-US" sz="1800" b="1" dirty="0"/>
          </a:p>
        </p:txBody>
      </p:sp>
      <p:sp>
        <p:nvSpPr>
          <p:cNvPr id="5120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11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8" y="1138238"/>
            <a:ext cx="8274050" cy="4306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195263"/>
            <a:ext cx="6429375" cy="644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/>
          </p:nvPr>
        </p:nvSpPr>
        <p:spPr>
          <a:xfrm>
            <a:off x="684213" y="260350"/>
            <a:ext cx="7772400" cy="5114925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800" dirty="0"/>
              <a:t>Signal Splitting</a:t>
            </a:r>
          </a:p>
          <a:p>
            <a:pPr lvl="2" eaLnBrk="1" hangingPunct="1"/>
            <a:r>
              <a:rPr lang="id-ID" altLang="en-US" dirty="0"/>
              <a:t>Sinyal NMR bisa terjadi pembelahan akibat efek dari medan magnet yang berhubungan dengan proton dari karbon yang berdekatan (bertetangga)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Characteristic peak patterns result from signal splitting that are related to the number of protons on adjacent carbons</a:t>
            </a:r>
            <a:endParaRPr lang="id-ID" altLang="en-US" dirty="0"/>
          </a:p>
          <a:p>
            <a:pPr lvl="2" eaLnBrk="1" hangingPunct="1"/>
            <a:r>
              <a:rPr lang="en-US" altLang="en-US" dirty="0"/>
              <a:t>Signal splitting occurs only when two sets of protons have different chemical shifts (</a:t>
            </a:r>
            <a:r>
              <a:rPr lang="en-US" altLang="en-US" i="1" dirty="0"/>
              <a:t>i.e</a:t>
            </a:r>
            <a:r>
              <a:rPr lang="en-US" altLang="en-US" dirty="0"/>
              <a:t>., are not chemical shift equivalent)</a:t>
            </a:r>
          </a:p>
          <a:p>
            <a:pPr lvl="2" eaLnBrk="1" hangingPunct="1"/>
            <a:r>
              <a:rPr lang="en-US" altLang="en-US" dirty="0"/>
              <a:t>Example: 1,1,2-trichloroethane</a:t>
            </a:r>
          </a:p>
        </p:txBody>
      </p:sp>
      <p:sp>
        <p:nvSpPr>
          <p:cNvPr id="45058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13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88" y="3284538"/>
            <a:ext cx="6821487" cy="353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/>
          </p:nvPr>
        </p:nvSpPr>
        <p:spPr/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Spectroscopy: the study of the interaction of energy with matter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to matter can be absorbed, emitted, cause a chemical change, or be transmitted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 can be used to elucidate the structure of a molecule</a:t>
            </a:r>
          </a:p>
          <a:p>
            <a:pPr marL="640080" marR="0" lvl="1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kumimoji="0" lang="en-US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Spectroscopy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(IR) Spectroscopy	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 energy causes bonds to stretch and bend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 is useful for identifying functional groups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Magnetic Resonance (NMR)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applied in the presence of a strong magnetic field causes absorption by the nuclei of some elements (most importantly, hydrogen and carbon nuclei)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NMR is used to identify connectivity of atoms in a molecule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 Spectrometry (MS)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Molecules are converted to ions by one of several methods (including bombardment by a beam of electrons)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ions formed may remain intact (as molecular ions, M+), or they may fragment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resulting mixture of ions is sorted by mass/charge (</a:t>
            </a:r>
            <a:r>
              <a:rPr kumimoji="0" lang="en-US" altLang="en-US" sz="16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m/z</a:t>
            </a: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ratio, and detected 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weight and chemical formula may be derived from the M+ and M+1 ions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 structure may be deduced from the distribution of fragment ions </a:t>
            </a:r>
          </a:p>
        </p:txBody>
      </p:sp>
      <p:sp>
        <p:nvSpPr>
          <p:cNvPr id="614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2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/>
          </p:nvPr>
        </p:nvSpPr>
        <p:spPr>
          <a:xfrm>
            <a:off x="685800" y="609600"/>
            <a:ext cx="79248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dirty="0"/>
              <a:t>Nuclear Magnetic Resonance (NMR) Spectroscopy</a:t>
            </a:r>
          </a:p>
          <a:p>
            <a:pPr lvl="1" eaLnBrk="1" hangingPunct="1"/>
            <a:r>
              <a:rPr lang="id-ID" altLang="x-none" dirty="0"/>
              <a:t>NMR spectroscopy </a:t>
            </a:r>
            <a:r>
              <a:rPr dirty="0"/>
              <a:t>membantu mengidentifikasi kerangka (framework) carbon-hydrogen dari suatu senyawa organik</a:t>
            </a:r>
            <a:endParaRPr lang="id-ID" altLang="x-none" dirty="0"/>
          </a:p>
          <a:p>
            <a:pPr lvl="1" eaLnBrk="1" hangingPunct="1"/>
            <a:r>
              <a:rPr lang="id-ID" altLang="en-US" dirty="0"/>
              <a:t>Didasarkan pada penyerapan gelombang radio oleh inti-inti tertentu dalam molekul organik, apabila molekul ini berada dalam medan magnet yang sangat kuat.</a:t>
            </a:r>
          </a:p>
          <a:p>
            <a:pPr lvl="1" eaLnBrk="1" hangingPunct="1"/>
            <a:r>
              <a:rPr lang="id-ID" altLang="en-US" dirty="0"/>
              <a:t>Inti tertentu menunjukkan perilaku seolah-olah mereka berputar (spin), karena inti bermuatan </a:t>
            </a:r>
            <a:r>
              <a:rPr lang="id-ID" altLang="en-US" dirty="0">
                <a:sym typeface="Wingdings" panose="05000000000000000000" pitchFamily="2" charset="2"/>
              </a:rPr>
              <a:t> menciptakan medan magnet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0962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3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149725"/>
            <a:ext cx="1343025" cy="218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4149725"/>
            <a:ext cx="4781550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r>
              <a:rPr lang="id-ID" altLang="x-none" dirty="0"/>
              <a:t>Contoh Spektra H-NMR </a:t>
            </a:r>
            <a:r>
              <a:rPr lang="id-ID" altLang="x-none" dirty="0">
                <a:sym typeface="Wingdings" panose="05000000000000000000" pitchFamily="2" charset="2"/>
              </a:rPr>
              <a:t> sinyal NMR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4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504950"/>
            <a:ext cx="8391525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5013325"/>
            <a:ext cx="71247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2997200"/>
            <a:ext cx="3919537" cy="1857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itle 3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id-ID" sz="4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The number of signals</a:t>
            </a:r>
          </a:p>
        </p:txBody>
      </p:sp>
      <p:sp>
        <p:nvSpPr>
          <p:cNvPr id="20486" name="Content Placeholder 4"/>
          <p:cNvSpPr>
            <a:spLocks noGrp="1"/>
          </p:cNvSpPr>
          <p:nvPr>
            <p:ph idx="1"/>
          </p:nvPr>
        </p:nvSpPr>
        <p:spPr>
          <a:xfrm>
            <a:off x="428625" y="1196975"/>
            <a:ext cx="8229600" cy="180022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dirty="0"/>
              <a:t>Protons in the same environment are called </a:t>
            </a:r>
            <a:r>
              <a:rPr b="1" dirty="0"/>
              <a:t>chemically equivalent protons</a:t>
            </a:r>
            <a:endParaRPr lang="id-ID" altLang="x-none" b="1" dirty="0"/>
          </a:p>
          <a:p>
            <a:pPr eaLnBrk="1" hangingPunct="1"/>
            <a:r>
              <a:rPr dirty="0"/>
              <a:t>Each set of chemically equivalent protons </a:t>
            </a:r>
            <a:r>
              <a:rPr lang="id-ID" altLang="x-none" dirty="0"/>
              <a:t> </a:t>
            </a:r>
            <a:r>
              <a:rPr dirty="0"/>
              <a:t>in a compound gives rise to a signal in</a:t>
            </a:r>
            <a:r>
              <a:rPr lang="id-ID" altLang="x-none" dirty="0"/>
              <a:t> </a:t>
            </a:r>
            <a:r>
              <a:rPr dirty="0"/>
              <a:t>the </a:t>
            </a:r>
            <a:r>
              <a:rPr lang="id-ID" altLang="x-none" baseline="30000" dirty="0"/>
              <a:t>1</a:t>
            </a:r>
            <a:r>
              <a:rPr lang="id-ID" altLang="x-none" dirty="0"/>
              <a:t>H-</a:t>
            </a:r>
            <a:r>
              <a:rPr dirty="0"/>
              <a:t>NMR spectrum of that compound</a:t>
            </a:r>
            <a:endParaRPr lang="id-ID" altLang="x-none" dirty="0"/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5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/>
          </p:cNvSpPr>
          <p:nvPr>
            <p:ph/>
          </p:nvPr>
        </p:nvSpPr>
        <p:spPr>
          <a:xfrm>
            <a:off x="685800" y="609600"/>
            <a:ext cx="7772400" cy="5891213"/>
          </a:xfrm>
        </p:spPr>
        <p:txBody>
          <a:bodyPr vert="horz" wrap="square" lIns="91440" tIns="45720" rIns="91440" bIns="45720" anchor="t"/>
          <a:lstStyle/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Chemical Shift</a:t>
            </a:r>
            <a:r>
              <a:rPr lang="id-ID" altLang="en-US" sz="2800" dirty="0"/>
              <a:t> / Pergeseran Kimia </a:t>
            </a:r>
            <a:r>
              <a:rPr lang="en-US" altLang="en-US" sz="2800" dirty="0"/>
              <a:t>: Peak Position in an NMR Spectrum</a:t>
            </a:r>
          </a:p>
          <a:p>
            <a:pPr lvl="2" eaLnBrk="1" hangingPunct="1"/>
            <a:r>
              <a:rPr lang="id-ID" altLang="en-US" sz="2000" dirty="0"/>
              <a:t>Tidak semua inti H membalikkan spinnya tepat sama dengan frekuensi radio </a:t>
            </a:r>
            <a:r>
              <a:rPr lang="id-ID" altLang="en-US" sz="2000" dirty="0">
                <a:sym typeface="Wingdings" panose="05000000000000000000" pitchFamily="2" charset="2"/>
              </a:rPr>
              <a:t> </a:t>
            </a:r>
            <a:r>
              <a:rPr lang="id-ID" altLang="en-US" sz="2000" dirty="0"/>
              <a:t>adanya perbedaan lingkungan kimianya dalam molekul</a:t>
            </a:r>
            <a:endParaRPr lang="en-US" altLang="en-US" sz="2000" dirty="0"/>
          </a:p>
          <a:p>
            <a:pPr lvl="2" eaLnBrk="1" hangingPunct="1"/>
            <a:r>
              <a:rPr sz="2000" dirty="0"/>
              <a:t>Posisi dimana muncul sinyal pada spektrum NMR dianamakan</a:t>
            </a:r>
            <a:r>
              <a:rPr lang="id-ID" altLang="x-none" sz="2000" dirty="0"/>
              <a:t> </a:t>
            </a:r>
            <a:r>
              <a:rPr sz="2000" i="1" dirty="0"/>
              <a:t>chemical shift (pergeseran kimia). </a:t>
            </a:r>
            <a:r>
              <a:rPr sz="2000" dirty="0"/>
              <a:t>Pergeseran kimia merupakan ukuran seberapa jauh sinyal dari sinyal standar TMS</a:t>
            </a:r>
            <a:endParaRPr lang="en-US" altLang="en-US" sz="2000" dirty="0"/>
          </a:p>
          <a:p>
            <a:pPr lvl="2" eaLnBrk="1" hangingPunct="1"/>
            <a:r>
              <a:rPr sz="2000" dirty="0"/>
              <a:t>The most common scale for chemical shifts is the </a:t>
            </a:r>
            <a:r>
              <a:rPr lang="el-GR" altLang="x-none" sz="2000" dirty="0"/>
              <a:t>δ</a:t>
            </a:r>
            <a:r>
              <a:rPr lang="id-ID" altLang="x-none" sz="2000" dirty="0"/>
              <a:t> </a:t>
            </a:r>
            <a:r>
              <a:rPr sz="2000" dirty="0"/>
              <a:t>(delta) scale. The TMS signal is used to define the zero position on this scale</a:t>
            </a:r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43010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6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4797425"/>
            <a:ext cx="164782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5229225"/>
            <a:ext cx="6819900" cy="78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/>
          </p:nvPr>
        </p:nvSpPr>
        <p:spPr>
          <a:xfrm>
            <a:off x="685800" y="800100"/>
            <a:ext cx="7772400" cy="5486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Chemical Shift Equivalent and Nonequivalent Protons</a:t>
            </a:r>
          </a:p>
          <a:p>
            <a:pPr lvl="2" eaLnBrk="1" hangingPunct="1"/>
            <a:r>
              <a:rPr lang="en-US" altLang="en-US" dirty="0"/>
              <a:t>To predict the number of signals to expect in an NMR spectrum it is necessary to determine how many sets of protons are in unique environments</a:t>
            </a:r>
            <a:endParaRPr lang="en-US" altLang="en-US" i="1" dirty="0"/>
          </a:p>
          <a:p>
            <a:pPr lvl="2" eaLnBrk="1" hangingPunct="1"/>
            <a:r>
              <a:rPr lang="en-US" altLang="en-US" i="1" dirty="0"/>
              <a:t>Chemically equivalent protons</a:t>
            </a:r>
            <a:r>
              <a:rPr lang="en-US" altLang="en-US" dirty="0"/>
              <a:t> are in the same environment and will produce only one signal</a:t>
            </a:r>
          </a:p>
        </p:txBody>
      </p:sp>
      <p:sp>
        <p:nvSpPr>
          <p:cNvPr id="52226" name="Slide Number Placeholder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7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3357563"/>
            <a:ext cx="685800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/>
          </p:nvPr>
        </p:nvSpPr>
        <p:spPr>
          <a:xfrm>
            <a:off x="685800" y="142875"/>
            <a:ext cx="7772400" cy="652621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1,4-dimethylbenzene</a:t>
            </a: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Monotype Sorts" pitchFamily="2" charset="2"/>
              <a:buNone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4701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 2" panose="05020102010507070707"/>
              <a:buChar char=""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spectrum is measured on a delta (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scale in units of parts per million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ppm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ter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kiri spektrum,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“medan bawah”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(downfield)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Frekuensi te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rkecil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sebelah kanan spektrum, absorbsinya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disebut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 “medan atas”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(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upfield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) 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small signal at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(nol)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corresponds to an internal standard (reference) called </a:t>
            </a:r>
            <a:r>
              <a:rPr kumimoji="0" lang="en-US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tetramethylsilane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(TMS) used to calibrate the chemical shift scale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signals in the spectrum corresponds to the number of unique sets of protons</a:t>
            </a:r>
          </a:p>
          <a:p>
            <a:pPr marL="1188720" marR="0" lvl="3" indent="-21018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Wingdings 2" panose="05020102010507070707"/>
              <a:buChar char=""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1,4-dimethylbenzene has protons in two unique environments and so shows two signals</a:t>
            </a:r>
          </a:p>
        </p:txBody>
      </p:sp>
      <p:sp>
        <p:nvSpPr>
          <p:cNvPr id="44034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3900488" y="6381750"/>
            <a:ext cx="1828800" cy="365125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8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00063"/>
            <a:ext cx="6524625" cy="2928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/>
          </p:nvPr>
        </p:nvSpPr>
        <p:spPr>
          <a:xfrm>
            <a:off x="395288" y="609600"/>
            <a:ext cx="8062913" cy="5486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Integration of Peak Areas. The Integral Curve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r>
              <a:rPr kumimoji="0" lang="id-ID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 di bawah puncak (luas puncak) berbanding lurus dengan jumlah inti H pada masing-masing lingkungan kimia dalam molekul itu (tinggi puncak proporsional dengan luas puncak)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/>
            </a:pP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</a:lstStyle>
          <a:p>
            <a:pPr lvl="0" algn="ctr"/>
            <a:fld id="{9A0DB2DC-4C9A-4742-B13C-FB6460FD3503}" type="slidenum">
              <a:rPr lang="en-US" altLang="en-US" sz="1200" b="1" dirty="0">
                <a:solidFill>
                  <a:srgbClr val="7F7F7F"/>
                </a:solidFill>
              </a:rPr>
              <a:t>9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2"/>
          <a:srcRect l="38199"/>
          <a:stretch>
            <a:fillRect/>
          </a:stretch>
        </p:blipFill>
        <p:spPr>
          <a:xfrm>
            <a:off x="3941763" y="2133600"/>
            <a:ext cx="4572000" cy="341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5730875"/>
            <a:ext cx="1495425" cy="25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4"/>
          <a:srcRect r="59886"/>
          <a:stretch>
            <a:fillRect/>
          </a:stretch>
        </p:blipFill>
        <p:spPr>
          <a:xfrm>
            <a:off x="1220788" y="2220913"/>
            <a:ext cx="1814512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4"/>
          <a:srcRect l="47420"/>
          <a:stretch>
            <a:fillRect/>
          </a:stretch>
        </p:blipFill>
        <p:spPr>
          <a:xfrm>
            <a:off x="938213" y="4090988"/>
            <a:ext cx="2379662" cy="145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UEU New Version (add link)1</Template>
  <TotalTime>3</TotalTime>
  <Words>553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PPT UEU New Version (add link)1</vt:lpstr>
      <vt:lpstr>SPECTROSCOPY  Tools for Structure Determination </vt:lpstr>
      <vt:lpstr>PowerPoint Presentation</vt:lpstr>
      <vt:lpstr>PowerPoint Presentation</vt:lpstr>
      <vt:lpstr>PowerPoint Presentation</vt:lpstr>
      <vt:lpstr>The number of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1--Title</dc:title>
  <dc:creator>F. G. West</dc:creator>
  <cp:lastModifiedBy>BPISTI2008</cp:lastModifiedBy>
  <cp:revision>360</cp:revision>
  <cp:lastPrinted>2003-10-08T19:48:00Z</cp:lastPrinted>
  <dcterms:created xsi:type="dcterms:W3CDTF">2003-05-15T00:27:00Z</dcterms:created>
  <dcterms:modified xsi:type="dcterms:W3CDTF">2019-08-01T04:52:07Z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