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6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aunggul.ac.id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000" y="5029201"/>
            <a:ext cx="79248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3200" y="5029201"/>
            <a:ext cx="3454400" cy="1692275"/>
          </a:xfrm>
          <a:prstGeom prst="rect">
            <a:avLst/>
          </a:prstGeo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2BE451C3-0FF4-47C4-B829-773ADF60F88C}" type="datetimeFigureOut">
              <a:rPr lang="en-US" smtClean="0"/>
              <a:t>01-Aug-19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0" y="1219200"/>
            <a:ext cx="79248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1" y="6567105"/>
            <a:ext cx="2740761" cy="276999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hlinkClick r:id="rId3"/>
              </a:rPr>
              <a:t>https://www.esaunggul.ac.id/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6861313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3086D93-FCAC-47E0-A2EE-787E62CA814C}" type="datetimeFigureOut">
              <a:rPr lang="en-US" smtClean="0"/>
              <a:t>01-Aug-19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6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DA879A6-0FD0-4734-A311-86BFCA472E6E}" type="datetimeFigureOut">
              <a:rPr lang="en-US" smtClean="0"/>
              <a:t>01-Aug-19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03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9C9CA7B-DFD4-44B5-8C60-D14B8CD1FB59}" type="datetimeFigureOut">
              <a:rPr lang="en-US" smtClean="0"/>
              <a:t>01-Aug-19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3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34E6425-0181-43F2-84FC-787E803FD2F8}" type="datetimeFigureOut">
              <a:rPr lang="en-US" smtClean="0"/>
              <a:t>01-Aug-19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9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DB8791-F1B0-41E7-B7FD-A781E65C4266}" type="datetimeFigureOut">
              <a:rPr lang="en-US" smtClean="0"/>
              <a:t>01-Aug-19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79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FDD63B2-E120-4ED8-B27B-C685F510A5FE}" type="datetimeFigureOut">
              <a:rPr lang="en-US" smtClean="0"/>
              <a:t>01-Aug-19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67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AA18ACC-A947-437B-A130-35BD54FDF1E9}" type="datetimeFigureOut">
              <a:rPr lang="en-US" smtClean="0"/>
              <a:t>01-Aug-19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86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C8D7E02-BCB8-4D50-A234-369438C08659}" type="datetimeFigureOut">
              <a:rPr lang="en-US" smtClean="0"/>
              <a:t>01-Aug-19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42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6E86A4C-8E40-4F87-A4F0-01A0687C5742}" type="datetimeFigureOut">
              <a:rPr lang="en-US" smtClean="0"/>
              <a:t>01-Aug-19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24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5E72C73-2D91-4E12-BA25-F0AA0C03599B}" type="datetimeFigureOut">
              <a:rPr lang="en-US" smtClean="0"/>
              <a:t>01-Aug-19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72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esaunggul.ac.id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92"/>
            <a:ext cx="12192000" cy="68352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451240" y="6581002"/>
            <a:ext cx="2740761" cy="276999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hlinkClick r:id="rId14"/>
              </a:rPr>
              <a:t>https://www.esaunggul.ac.id/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Antrakuinon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640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’..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31075"/>
            <a:ext cx="9998150" cy="4224271"/>
          </a:xfrm>
        </p:spPr>
        <p:txBody>
          <a:bodyPr>
            <a:noAutofit/>
          </a:bodyPr>
          <a:lstStyle/>
          <a:p>
            <a:r>
              <a:rPr lang="en-US" sz="2000" b="1" dirty="0" err="1"/>
              <a:t>Reaksi</a:t>
            </a:r>
            <a:r>
              <a:rPr lang="en-US" sz="2000" b="1" dirty="0"/>
              <a:t> </a:t>
            </a:r>
            <a:r>
              <a:rPr lang="en-US" sz="2000" b="1" dirty="0" err="1"/>
              <a:t>Borntrager</a:t>
            </a:r>
            <a:endParaRPr lang="en-US" sz="2000" b="1" dirty="0"/>
          </a:p>
          <a:p>
            <a:pPr lvl="1"/>
            <a:r>
              <a:rPr lang="en-US" sz="2000" dirty="0" err="1"/>
              <a:t>Serbuk</a:t>
            </a:r>
            <a:r>
              <a:rPr lang="en-US" sz="2000" dirty="0"/>
              <a:t> </a:t>
            </a:r>
            <a:r>
              <a:rPr lang="en-US" sz="2000" dirty="0" err="1"/>
              <a:t>simplisia</a:t>
            </a:r>
            <a:r>
              <a:rPr lang="en-US" sz="2000" dirty="0"/>
              <a:t> (0,5 g) </a:t>
            </a:r>
            <a:r>
              <a:rPr lang="en-US" sz="2000" dirty="0" err="1"/>
              <a:t>disari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25 mL H2SO4 2N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pemanasan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penangas</a:t>
            </a:r>
            <a:r>
              <a:rPr lang="en-US" sz="2000" dirty="0"/>
              <a:t> air </a:t>
            </a:r>
            <a:r>
              <a:rPr lang="en-US" sz="2000" dirty="0" err="1"/>
              <a:t>selama</a:t>
            </a:r>
            <a:r>
              <a:rPr lang="en-US" sz="2000" dirty="0"/>
              <a:t> 20 </a:t>
            </a:r>
            <a:r>
              <a:rPr lang="en-US" sz="2000" dirty="0" err="1"/>
              <a:t>menit</a:t>
            </a:r>
            <a:r>
              <a:rPr lang="en-US" sz="2000" dirty="0"/>
              <a:t>, </a:t>
            </a:r>
            <a:r>
              <a:rPr lang="en-US" sz="2000" dirty="0" err="1"/>
              <a:t>kemudian</a:t>
            </a:r>
            <a:r>
              <a:rPr lang="en-US" sz="2000" dirty="0"/>
              <a:t> </a:t>
            </a:r>
            <a:r>
              <a:rPr lang="en-US" sz="2000" dirty="0" err="1"/>
              <a:t>didinginkan</a:t>
            </a:r>
            <a:r>
              <a:rPr lang="en-US" sz="2000" dirty="0"/>
              <a:t>. </a:t>
            </a:r>
            <a:r>
              <a:rPr lang="en-US" sz="2000" dirty="0" err="1"/>
              <a:t>Selanjutnya</a:t>
            </a:r>
            <a:r>
              <a:rPr lang="en-US" sz="2000" dirty="0"/>
              <a:t>, </a:t>
            </a:r>
            <a:r>
              <a:rPr lang="en-US" sz="2000" dirty="0" err="1"/>
              <a:t>larutan</a:t>
            </a:r>
            <a:r>
              <a:rPr lang="en-US" sz="2000" dirty="0"/>
              <a:t> </a:t>
            </a:r>
            <a:r>
              <a:rPr lang="en-US" sz="2000" dirty="0" err="1"/>
              <a:t>ditambah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10 mL benzene, </a:t>
            </a:r>
            <a:r>
              <a:rPr lang="en-US" sz="2000" dirty="0" err="1"/>
              <a:t>kemudian</a:t>
            </a:r>
            <a:r>
              <a:rPr lang="en-US" sz="2000" dirty="0"/>
              <a:t> </a:t>
            </a:r>
            <a:r>
              <a:rPr lang="en-US" sz="2000" dirty="0" err="1"/>
              <a:t>dikocok</a:t>
            </a:r>
            <a:r>
              <a:rPr lang="en-US" sz="2000" dirty="0"/>
              <a:t>. </a:t>
            </a:r>
            <a:r>
              <a:rPr lang="en-US" sz="2000" dirty="0" err="1"/>
              <a:t>Lapisan</a:t>
            </a:r>
            <a:r>
              <a:rPr lang="en-US" sz="2000" dirty="0"/>
              <a:t> benzene </a:t>
            </a:r>
            <a:r>
              <a:rPr lang="en-US" sz="2000" dirty="0" err="1"/>
              <a:t>dipisahkan</a:t>
            </a:r>
            <a:r>
              <a:rPr lang="en-US" sz="2000" dirty="0"/>
              <a:t>.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bewarna</a:t>
            </a:r>
            <a:r>
              <a:rPr lang="en-US" sz="2000" dirty="0"/>
              <a:t> </a:t>
            </a:r>
            <a:r>
              <a:rPr lang="en-US" sz="2000" dirty="0" err="1"/>
              <a:t>kuning</a:t>
            </a:r>
            <a:r>
              <a:rPr lang="en-US" sz="2000" dirty="0"/>
              <a:t>, </a:t>
            </a:r>
            <a:r>
              <a:rPr lang="en-US" sz="2000" dirty="0" err="1"/>
              <a:t>menunjukkan</a:t>
            </a:r>
            <a:r>
              <a:rPr lang="en-US" sz="2000" dirty="0"/>
              <a:t> </a:t>
            </a:r>
            <a:r>
              <a:rPr lang="en-US" sz="2000" dirty="0" err="1"/>
              <a:t>adanya</a:t>
            </a:r>
            <a:r>
              <a:rPr lang="en-US" sz="2000" dirty="0"/>
              <a:t> </a:t>
            </a:r>
            <a:r>
              <a:rPr lang="en-US" sz="2000" dirty="0" err="1"/>
              <a:t>antrakuinon</a:t>
            </a:r>
            <a:r>
              <a:rPr lang="en-US" sz="2000" dirty="0"/>
              <a:t>. </a:t>
            </a:r>
            <a:r>
              <a:rPr lang="en-US" sz="2000" dirty="0" err="1"/>
              <a:t>Selajutnya</a:t>
            </a:r>
            <a:r>
              <a:rPr lang="en-US" sz="2000" dirty="0"/>
              <a:t>, </a:t>
            </a:r>
            <a:r>
              <a:rPr lang="en-US" sz="2000" dirty="0" err="1"/>
              <a:t>lapisan</a:t>
            </a:r>
            <a:r>
              <a:rPr lang="en-US" sz="2000" dirty="0"/>
              <a:t> benzene </a:t>
            </a:r>
            <a:r>
              <a:rPr lang="en-US" sz="2000" dirty="0" err="1"/>
              <a:t>dikocok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1-5 mL </a:t>
            </a:r>
            <a:r>
              <a:rPr lang="en-US" sz="2000" dirty="0" err="1"/>
              <a:t>NaOH</a:t>
            </a:r>
            <a:r>
              <a:rPr lang="en-US" sz="2000" dirty="0"/>
              <a:t> 2 N, </a:t>
            </a:r>
            <a:r>
              <a:rPr lang="en-US" sz="2000" dirty="0" err="1"/>
              <a:t>lalu</a:t>
            </a:r>
            <a:r>
              <a:rPr lang="en-US" sz="2000" dirty="0"/>
              <a:t> </a:t>
            </a:r>
            <a:r>
              <a:rPr lang="en-US" sz="2000" dirty="0" err="1"/>
              <a:t>diamkan</a:t>
            </a:r>
            <a:r>
              <a:rPr lang="en-US" sz="2000" dirty="0"/>
              <a:t>. </a:t>
            </a:r>
            <a:r>
              <a:rPr lang="en-US" sz="2000" dirty="0" err="1"/>
              <a:t>Lapisan</a:t>
            </a:r>
            <a:r>
              <a:rPr lang="en-US" sz="2000" dirty="0"/>
              <a:t> air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berwarna</a:t>
            </a:r>
            <a:r>
              <a:rPr lang="en-US" sz="2000" dirty="0"/>
              <a:t> </a:t>
            </a:r>
            <a:r>
              <a:rPr lang="en-US" sz="2000" dirty="0" err="1"/>
              <a:t>merah</a:t>
            </a:r>
            <a:r>
              <a:rPr lang="en-US" sz="2000" dirty="0"/>
              <a:t> </a:t>
            </a:r>
            <a:r>
              <a:rPr lang="en-US" sz="2000" dirty="0" err="1"/>
              <a:t>intensif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lapisan</a:t>
            </a:r>
            <a:r>
              <a:rPr lang="en-US" sz="2000" dirty="0"/>
              <a:t> benzene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bewarna</a:t>
            </a:r>
            <a:r>
              <a:rPr lang="en-US" sz="2000" dirty="0"/>
              <a:t>. </a:t>
            </a:r>
          </a:p>
          <a:p>
            <a:pPr lvl="1"/>
            <a:r>
              <a:rPr lang="en-US" sz="2000" dirty="0" err="1"/>
              <a:t>Simplisia</a:t>
            </a:r>
            <a:r>
              <a:rPr lang="en-US" sz="2000" dirty="0"/>
              <a:t> (0,5 g) </a:t>
            </a:r>
            <a:r>
              <a:rPr lang="en-US" sz="2000" dirty="0" err="1"/>
              <a:t>diekstraksi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10 ml </a:t>
            </a:r>
            <a:r>
              <a:rPr lang="en-US" sz="2000" dirty="0" err="1"/>
              <a:t>metanoll</a:t>
            </a:r>
            <a:r>
              <a:rPr lang="en-US" sz="2000" dirty="0"/>
              <a:t> 50%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pemanasan</a:t>
            </a:r>
            <a:r>
              <a:rPr lang="en-US" sz="2000" dirty="0"/>
              <a:t> </a:t>
            </a:r>
            <a:r>
              <a:rPr lang="en-US" sz="2000" dirty="0" err="1"/>
              <a:t>selama</a:t>
            </a:r>
            <a:r>
              <a:rPr lang="en-US" sz="2000" dirty="0"/>
              <a:t> 20 </a:t>
            </a:r>
            <a:r>
              <a:rPr lang="en-US" sz="2000" dirty="0" err="1"/>
              <a:t>menit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penangas</a:t>
            </a:r>
            <a:r>
              <a:rPr lang="en-US" sz="2000" dirty="0"/>
              <a:t> air, </a:t>
            </a:r>
            <a:r>
              <a:rPr lang="en-US" sz="2000" dirty="0" err="1"/>
              <a:t>lalu</a:t>
            </a:r>
            <a:r>
              <a:rPr lang="en-US" sz="2000" dirty="0"/>
              <a:t> </a:t>
            </a:r>
            <a:r>
              <a:rPr lang="en-US" sz="2000" dirty="0" err="1"/>
              <a:t>ditambahkan</a:t>
            </a:r>
            <a:r>
              <a:rPr lang="en-US" sz="2000" dirty="0"/>
              <a:t> </a:t>
            </a:r>
            <a:r>
              <a:rPr lang="en-US" sz="2000" dirty="0" err="1"/>
              <a:t>pelarut</a:t>
            </a:r>
            <a:r>
              <a:rPr lang="en-US" sz="2000" dirty="0"/>
              <a:t> benzene. </a:t>
            </a:r>
            <a:r>
              <a:rPr lang="en-US" sz="2000" dirty="0" err="1"/>
              <a:t>Selanjutnya</a:t>
            </a:r>
            <a:r>
              <a:rPr lang="en-US" sz="2000" dirty="0"/>
              <a:t>, </a:t>
            </a:r>
            <a:r>
              <a:rPr lang="en-US" sz="2000" dirty="0" err="1"/>
              <a:t>lapisan</a:t>
            </a:r>
            <a:r>
              <a:rPr lang="en-US" sz="2000" dirty="0"/>
              <a:t> benzene </a:t>
            </a:r>
            <a:r>
              <a:rPr lang="en-US" sz="2000" dirty="0" err="1"/>
              <a:t>disari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5 ml </a:t>
            </a:r>
            <a:r>
              <a:rPr lang="en-US" sz="2000" dirty="0" err="1"/>
              <a:t>NaOH</a:t>
            </a:r>
            <a:r>
              <a:rPr lang="en-US" sz="2000" dirty="0"/>
              <a:t> 2N.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warna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kuning</a:t>
            </a:r>
            <a:r>
              <a:rPr lang="en-US" sz="2000" dirty="0"/>
              <a:t> (</a:t>
            </a:r>
            <a:r>
              <a:rPr lang="en-US" sz="2000" dirty="0" err="1"/>
              <a:t>lapisan</a:t>
            </a:r>
            <a:r>
              <a:rPr lang="en-US" sz="2000" dirty="0"/>
              <a:t> benzene)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merah</a:t>
            </a:r>
            <a:r>
              <a:rPr lang="en-US" sz="2000" dirty="0"/>
              <a:t> (</a:t>
            </a:r>
            <a:r>
              <a:rPr lang="en-US" sz="2000" dirty="0" err="1"/>
              <a:t>lapisan</a:t>
            </a:r>
            <a:r>
              <a:rPr lang="en-US" sz="2000" dirty="0"/>
              <a:t> air</a:t>
            </a:r>
            <a:r>
              <a:rPr lang="en-US" sz="2000" dirty="0" smtClean="0"/>
              <a:t>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0785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’..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err="1"/>
              <a:t>Reaksi</a:t>
            </a:r>
            <a:r>
              <a:rPr lang="en-US" sz="2000" b="1" dirty="0"/>
              <a:t> </a:t>
            </a:r>
            <a:r>
              <a:rPr lang="en-US" sz="2000" b="1" dirty="0" err="1"/>
              <a:t>Schonteten</a:t>
            </a:r>
            <a:endParaRPr lang="en-US" sz="2000" b="1" dirty="0"/>
          </a:p>
          <a:p>
            <a:pPr lvl="1"/>
            <a:r>
              <a:rPr lang="en-US" sz="2000" dirty="0" err="1"/>
              <a:t>Simplisia</a:t>
            </a:r>
            <a:r>
              <a:rPr lang="en-US" sz="2000" dirty="0"/>
              <a:t> (0,1 g) </a:t>
            </a:r>
            <a:r>
              <a:rPr lang="en-US" sz="2000" dirty="0" err="1"/>
              <a:t>disari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10 ml air di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penangas</a:t>
            </a:r>
            <a:r>
              <a:rPr lang="en-US" sz="2000" dirty="0"/>
              <a:t> air, </a:t>
            </a:r>
            <a:r>
              <a:rPr lang="en-US" sz="2000" dirty="0" err="1"/>
              <a:t>lalu</a:t>
            </a:r>
            <a:r>
              <a:rPr lang="en-US" sz="2000" dirty="0"/>
              <a:t> </a:t>
            </a:r>
            <a:r>
              <a:rPr lang="en-US" sz="2000" dirty="0" err="1"/>
              <a:t>didinginkan</a:t>
            </a:r>
            <a:r>
              <a:rPr lang="en-US" sz="2000" dirty="0"/>
              <a:t>, </a:t>
            </a:r>
            <a:r>
              <a:rPr lang="en-US" sz="2000" dirty="0" err="1"/>
              <a:t>disaring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diencerkan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5 ml air. </a:t>
            </a:r>
            <a:r>
              <a:rPr lang="en-US" sz="2000" dirty="0" err="1"/>
              <a:t>Sejumlah</a:t>
            </a:r>
            <a:r>
              <a:rPr lang="en-US" sz="2000" dirty="0"/>
              <a:t> 5 ml </a:t>
            </a:r>
            <a:r>
              <a:rPr lang="en-US" sz="2000" dirty="0" err="1"/>
              <a:t>larutan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ditambah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5 ml </a:t>
            </a:r>
            <a:r>
              <a:rPr lang="en-US" sz="2000" dirty="0" err="1"/>
              <a:t>larutan</a:t>
            </a:r>
            <a:r>
              <a:rPr lang="en-US" sz="2000" dirty="0"/>
              <a:t> </a:t>
            </a:r>
            <a:r>
              <a:rPr lang="en-US" sz="2000" dirty="0" err="1"/>
              <a:t>boraks</a:t>
            </a:r>
            <a:r>
              <a:rPr lang="en-US" sz="2000" dirty="0"/>
              <a:t> 5%. </a:t>
            </a:r>
            <a:r>
              <a:rPr lang="en-US" sz="2000" dirty="0" err="1"/>
              <a:t>Perhatikan</a:t>
            </a:r>
            <a:r>
              <a:rPr lang="en-US" sz="2000" dirty="0"/>
              <a:t> </a:t>
            </a:r>
            <a:r>
              <a:rPr lang="en-US" sz="2000" dirty="0" err="1"/>
              <a:t>warna</a:t>
            </a:r>
            <a:r>
              <a:rPr lang="en-US" sz="2000" dirty="0"/>
              <a:t> yang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sinar</a:t>
            </a:r>
            <a:r>
              <a:rPr lang="en-US" sz="2000" dirty="0"/>
              <a:t> UV 366 nm *</a:t>
            </a:r>
            <a:r>
              <a:rPr lang="en-US" sz="2000" dirty="0" err="1"/>
              <a:t>sebelum</a:t>
            </a:r>
            <a:r>
              <a:rPr lang="en-US" sz="2000" dirty="0"/>
              <a:t> 30 </a:t>
            </a:r>
            <a:r>
              <a:rPr lang="en-US" sz="2000" dirty="0" err="1"/>
              <a:t>menit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647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Antrakuinon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238297" cy="3578359"/>
          </a:xfrm>
        </p:spPr>
        <p:txBody>
          <a:bodyPr>
            <a:normAutofit/>
          </a:bodyPr>
          <a:lstStyle/>
          <a:p>
            <a:r>
              <a:rPr lang="en-US" sz="2000" dirty="0" err="1"/>
              <a:t>Kuinon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senyawa</a:t>
            </a:r>
            <a:r>
              <a:rPr lang="en-US" sz="2000" dirty="0"/>
              <a:t> </a:t>
            </a:r>
            <a:r>
              <a:rPr lang="en-US" sz="2000" dirty="0" err="1"/>
              <a:t>berwarna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kromofor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kromofor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benzokuinon</a:t>
            </a:r>
            <a:r>
              <a:rPr lang="en-US" sz="2000" dirty="0"/>
              <a:t>, </a:t>
            </a:r>
            <a:r>
              <a:rPr lang="en-US" sz="2000" dirty="0" err="1"/>
              <a:t>yangterdiri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gugus</a:t>
            </a:r>
            <a:r>
              <a:rPr lang="en-US" sz="2000" dirty="0"/>
              <a:t> </a:t>
            </a:r>
            <a:r>
              <a:rPr lang="en-US" sz="2000" dirty="0" err="1"/>
              <a:t>karbonil</a:t>
            </a:r>
            <a:r>
              <a:rPr lang="en-US" sz="2000" dirty="0"/>
              <a:t> yang </a:t>
            </a:r>
            <a:r>
              <a:rPr lang="en-US" sz="2000" dirty="0" err="1"/>
              <a:t>berkonjugasi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ikatan</a:t>
            </a:r>
            <a:r>
              <a:rPr lang="en-US" sz="2000" dirty="0"/>
              <a:t> </a:t>
            </a:r>
            <a:r>
              <a:rPr lang="en-US" sz="2000" dirty="0" err="1"/>
              <a:t>rangkap</a:t>
            </a:r>
            <a:r>
              <a:rPr lang="en-US" sz="2000" dirty="0"/>
              <a:t> </a:t>
            </a:r>
            <a:r>
              <a:rPr lang="en-US" sz="2000" dirty="0" err="1"/>
              <a:t>karbon-karbon</a:t>
            </a:r>
            <a:r>
              <a:rPr lang="en-US" sz="2000" dirty="0"/>
              <a:t>. (</a:t>
            </a:r>
            <a:r>
              <a:rPr lang="en-US" sz="2000" dirty="0" err="1"/>
              <a:t>Harborne</a:t>
            </a:r>
            <a:r>
              <a:rPr lang="en-US" sz="2000" dirty="0"/>
              <a:t>, 1987</a:t>
            </a:r>
            <a:r>
              <a:rPr lang="en-US" sz="2000" dirty="0" smtClean="0"/>
              <a:t>)</a:t>
            </a:r>
          </a:p>
          <a:p>
            <a:r>
              <a:rPr lang="en-US" sz="2000" dirty="0" err="1"/>
              <a:t>Golongan</a:t>
            </a:r>
            <a:r>
              <a:rPr lang="en-US" sz="2000" dirty="0"/>
              <a:t> </a:t>
            </a:r>
            <a:r>
              <a:rPr lang="en-US" sz="2000" dirty="0" err="1"/>
              <a:t>kuinon</a:t>
            </a:r>
            <a:r>
              <a:rPr lang="en-US" sz="2000" dirty="0"/>
              <a:t> </a:t>
            </a:r>
            <a:r>
              <a:rPr lang="en-US" sz="2000" dirty="0" err="1"/>
              <a:t>alam</a:t>
            </a:r>
            <a:r>
              <a:rPr lang="en-US" sz="2000" dirty="0"/>
              <a:t> </a:t>
            </a:r>
            <a:r>
              <a:rPr lang="en-US" sz="2000" dirty="0" err="1"/>
              <a:t>terbesar</a:t>
            </a:r>
            <a:r>
              <a:rPr lang="en-US" sz="2000" dirty="0"/>
              <a:t> </a:t>
            </a:r>
            <a:r>
              <a:rPr lang="en-US" sz="2000" dirty="0" err="1"/>
              <a:t>terdiri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antrakuinondan</a:t>
            </a:r>
            <a:r>
              <a:rPr lang="en-US" sz="2000" dirty="0"/>
              <a:t> </a:t>
            </a:r>
            <a:r>
              <a:rPr lang="en-US" sz="2000" dirty="0" err="1"/>
              <a:t>keluarga</a:t>
            </a:r>
            <a:r>
              <a:rPr lang="en-US" sz="2000" dirty="0"/>
              <a:t> </a:t>
            </a:r>
            <a:r>
              <a:rPr lang="en-US" sz="2000" dirty="0" err="1"/>
              <a:t>tumbuhan</a:t>
            </a:r>
            <a:r>
              <a:rPr lang="en-US" sz="2000" dirty="0"/>
              <a:t> yang kaya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senyawa</a:t>
            </a:r>
            <a:r>
              <a:rPr lang="en-US" sz="2000" dirty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Rubiaceae</a:t>
            </a:r>
            <a:r>
              <a:rPr lang="en-US" sz="2000" dirty="0"/>
              <a:t>, </a:t>
            </a:r>
            <a:r>
              <a:rPr lang="en-US" sz="2000" dirty="0" err="1"/>
              <a:t>Rhamnaceae</a:t>
            </a:r>
            <a:r>
              <a:rPr lang="en-US" sz="2000" dirty="0"/>
              <a:t>, </a:t>
            </a:r>
            <a:r>
              <a:rPr lang="en-US" sz="2000" dirty="0" err="1"/>
              <a:t>Polygonaceae</a:t>
            </a:r>
            <a:r>
              <a:rPr lang="en-US" sz="2000" dirty="0"/>
              <a:t> (Robinson, 1995). </a:t>
            </a:r>
            <a:r>
              <a:rPr lang="en-US" sz="2000" dirty="0" err="1"/>
              <a:t>Antrakuinon</a:t>
            </a:r>
            <a:r>
              <a:rPr lang="en-US" sz="2000" dirty="0"/>
              <a:t> juga </a:t>
            </a:r>
            <a:r>
              <a:rPr lang="en-US" sz="2000" dirty="0" err="1"/>
              <a:t>disebut</a:t>
            </a:r>
            <a:r>
              <a:rPr lang="en-US" sz="2000" dirty="0"/>
              <a:t> 9,10-dioxo-dihydro-anthracen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rumus</a:t>
            </a:r>
            <a:r>
              <a:rPr lang="en-US" sz="2000" dirty="0"/>
              <a:t> </a:t>
            </a:r>
            <a:r>
              <a:rPr lang="en-US" sz="2000" dirty="0" smtClean="0"/>
              <a:t>C14H8O2 (Merck</a:t>
            </a:r>
            <a:r>
              <a:rPr lang="en-US" sz="2000" dirty="0"/>
              <a:t>, 1989</a:t>
            </a:r>
            <a:r>
              <a:rPr lang="en-US" sz="2000" dirty="0" smtClean="0"/>
              <a:t>)</a:t>
            </a:r>
          </a:p>
          <a:p>
            <a:r>
              <a:rPr lang="en-US" sz="2000" dirty="0" err="1" smtClean="0"/>
              <a:t>Warna</a:t>
            </a:r>
            <a:r>
              <a:rPr lang="en-US" sz="2000" dirty="0" smtClean="0"/>
              <a:t> </a:t>
            </a:r>
            <a:r>
              <a:rPr lang="en-US" sz="2000" dirty="0" err="1" smtClean="0"/>
              <a:t>umumnya</a:t>
            </a:r>
            <a:r>
              <a:rPr lang="en-US" sz="2000" dirty="0" smtClean="0"/>
              <a:t> </a:t>
            </a:r>
            <a:r>
              <a:rPr lang="en-US" sz="2000" dirty="0" err="1" smtClean="0"/>
              <a:t>mulai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kuning</a:t>
            </a:r>
            <a:r>
              <a:rPr lang="en-US" sz="2000" dirty="0" smtClean="0"/>
              <a:t> </a:t>
            </a:r>
            <a:r>
              <a:rPr lang="en-US" sz="2000" dirty="0" err="1" smtClean="0"/>
              <a:t>hingga</a:t>
            </a:r>
            <a:r>
              <a:rPr lang="en-US" sz="2000" dirty="0" smtClean="0"/>
              <a:t> </a:t>
            </a:r>
            <a:r>
              <a:rPr lang="en-US" sz="2000" dirty="0" err="1" smtClean="0"/>
              <a:t>coklat</a:t>
            </a:r>
            <a:r>
              <a:rPr lang="en-US" sz="2000" dirty="0" smtClean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</a:t>
            </a:r>
            <a:r>
              <a:rPr lang="en-US" sz="2000" dirty="0" err="1" smtClean="0"/>
              <a:t>hitam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118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394925" y="1600200"/>
            <a:ext cx="9402149" cy="4525963"/>
          </a:xfrm>
        </p:spPr>
      </p:pic>
    </p:spTree>
    <p:extLst>
      <p:ext uri="{BB962C8B-B14F-4D97-AF65-F5344CB8AC3E}">
        <p14:creationId xmlns:p14="http://schemas.microsoft.com/office/powerpoint/2010/main" val="513104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" t="7619" b="10201"/>
          <a:stretch/>
        </p:blipFill>
        <p:spPr>
          <a:xfrm>
            <a:off x="1776919" y="0"/>
            <a:ext cx="8139448" cy="6735651"/>
          </a:xfr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307354" y="2755900"/>
            <a:ext cx="8825659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43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3" y="2603500"/>
            <a:ext cx="9070871" cy="3416300"/>
          </a:xfrm>
        </p:spPr>
        <p:txBody>
          <a:bodyPr>
            <a:noAutofit/>
          </a:bodyPr>
          <a:lstStyle/>
          <a:p>
            <a:r>
              <a:rPr lang="en-US" sz="2000" dirty="0" err="1"/>
              <a:t>Antrakuinon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tumbuhan</a:t>
            </a:r>
            <a:r>
              <a:rPr lang="en-US" sz="2000" dirty="0"/>
              <a:t> </a:t>
            </a:r>
            <a:r>
              <a:rPr lang="en-US" sz="2000" dirty="0" err="1"/>
              <a:t>biasanya</a:t>
            </a:r>
            <a:r>
              <a:rPr lang="en-US" sz="2000" dirty="0"/>
              <a:t>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turunan</a:t>
            </a:r>
            <a:r>
              <a:rPr lang="en-US" sz="2000" dirty="0"/>
              <a:t> </a:t>
            </a:r>
            <a:r>
              <a:rPr lang="en-US" sz="2000" dirty="0" err="1"/>
              <a:t>antrakuinon</a:t>
            </a:r>
            <a:r>
              <a:rPr lang="en-US" sz="2000" dirty="0"/>
              <a:t> </a:t>
            </a:r>
            <a:r>
              <a:rPr lang="en-US" sz="2000" dirty="0" err="1"/>
              <a:t>terhidloksilasi</a:t>
            </a:r>
            <a:r>
              <a:rPr lang="en-US" sz="2000" dirty="0"/>
              <a:t>, </a:t>
            </a:r>
            <a:r>
              <a:rPr lang="en-US" sz="2000" dirty="0" err="1"/>
              <a:t>termitilasi</a:t>
            </a:r>
            <a:r>
              <a:rPr lang="en-US" sz="2000" dirty="0"/>
              <a:t>, </a:t>
            </a:r>
            <a:r>
              <a:rPr lang="en-US" sz="2000" dirty="0" err="1" smtClean="0"/>
              <a:t>atau</a:t>
            </a:r>
            <a:r>
              <a:rPr lang="en-US" sz="2000" dirty="0"/>
              <a:t> </a:t>
            </a:r>
            <a:r>
              <a:rPr lang="en-US" sz="2000" dirty="0" err="1" smtClean="0"/>
              <a:t>terkarboksilasi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Antrakuinon</a:t>
            </a:r>
            <a:r>
              <a:rPr lang="en-US" sz="2000" dirty="0"/>
              <a:t>  </a:t>
            </a:r>
            <a:r>
              <a:rPr lang="en-US" sz="2000" dirty="0" err="1"/>
              <a:t>berikatan</a:t>
            </a:r>
            <a:r>
              <a:rPr lang="en-US" sz="2000" dirty="0"/>
              <a:t>  </a:t>
            </a:r>
            <a:r>
              <a:rPr lang="en-US" sz="2000" dirty="0" err="1"/>
              <a:t>dengan</a:t>
            </a:r>
            <a:r>
              <a:rPr lang="en-US" sz="2000" dirty="0"/>
              <a:t>  </a:t>
            </a:r>
            <a:r>
              <a:rPr lang="en-US" sz="2000" dirty="0" err="1"/>
              <a:t>gula</a:t>
            </a:r>
            <a:r>
              <a:rPr lang="en-US" sz="2000" dirty="0"/>
              <a:t>  </a:t>
            </a:r>
            <a:r>
              <a:rPr lang="en-US" sz="2000" dirty="0" err="1"/>
              <a:t>sebagai</a:t>
            </a:r>
            <a:r>
              <a:rPr lang="en-US" sz="2000" dirty="0"/>
              <a:t>  o-</a:t>
            </a:r>
            <a:r>
              <a:rPr lang="en-US" sz="2000" dirty="0" err="1"/>
              <a:t>glikosida</a:t>
            </a:r>
            <a:r>
              <a:rPr lang="en-US" sz="2000" dirty="0"/>
              <a:t> 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  </a:t>
            </a:r>
            <a:r>
              <a:rPr lang="en-US" sz="2000" dirty="0" smtClean="0"/>
              <a:t>C-</a:t>
            </a:r>
            <a:r>
              <a:rPr lang="en-US" sz="2000" dirty="0" err="1" smtClean="0"/>
              <a:t>glikosida</a:t>
            </a:r>
            <a:r>
              <a:rPr lang="en-US" sz="2000" dirty="0" smtClean="0"/>
              <a:t>. </a:t>
            </a:r>
          </a:p>
          <a:p>
            <a:r>
              <a:rPr lang="en-US" sz="2000" dirty="0" err="1" smtClean="0"/>
              <a:t>Turunan</a:t>
            </a:r>
            <a:r>
              <a:rPr lang="en-US" sz="2000" dirty="0"/>
              <a:t>  </a:t>
            </a:r>
            <a:r>
              <a:rPr lang="en-US" sz="2000" dirty="0" err="1"/>
              <a:t>antrakuinon</a:t>
            </a:r>
            <a:r>
              <a:rPr lang="en-US" sz="2000" dirty="0"/>
              <a:t>  </a:t>
            </a:r>
            <a:r>
              <a:rPr lang="en-US" sz="2000" dirty="0" err="1"/>
              <a:t>umumnya</a:t>
            </a:r>
            <a:r>
              <a:rPr lang="en-US" sz="2000" dirty="0"/>
              <a:t>  </a:t>
            </a:r>
            <a:r>
              <a:rPr lang="en-US" sz="2000" dirty="0" err="1"/>
              <a:t>larut</a:t>
            </a:r>
            <a:r>
              <a:rPr lang="en-US" sz="2000" dirty="0"/>
              <a:t>  </a:t>
            </a:r>
            <a:r>
              <a:rPr lang="en-US" sz="2000" dirty="0" err="1"/>
              <a:t>dalam</a:t>
            </a:r>
            <a:r>
              <a:rPr lang="en-US" sz="2000" dirty="0"/>
              <a:t>  air  </a:t>
            </a:r>
            <a:r>
              <a:rPr lang="en-US" sz="2000" dirty="0" err="1"/>
              <a:t>panas</a:t>
            </a:r>
            <a:r>
              <a:rPr lang="en-US" sz="2000" dirty="0"/>
              <a:t> 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alkohol</a:t>
            </a:r>
            <a:r>
              <a:rPr lang="en-US" sz="2000" dirty="0"/>
              <a:t> </a:t>
            </a:r>
            <a:r>
              <a:rPr lang="en-US" sz="2000" dirty="0" err="1"/>
              <a:t>encer</a:t>
            </a:r>
            <a:r>
              <a:rPr lang="en-US" sz="2000" dirty="0"/>
              <a:t>.  </a:t>
            </a:r>
            <a:endParaRPr lang="en-US" sz="2000" dirty="0" smtClean="0"/>
          </a:p>
          <a:p>
            <a:r>
              <a:rPr lang="en-US" sz="2000" dirty="0" err="1" smtClean="0"/>
              <a:t>Senyawa</a:t>
            </a:r>
            <a:r>
              <a:rPr lang="en-US" sz="2000" dirty="0"/>
              <a:t>   </a:t>
            </a:r>
            <a:r>
              <a:rPr lang="en-US" sz="2000" dirty="0" err="1"/>
              <a:t>antrakuinon</a:t>
            </a:r>
            <a:r>
              <a:rPr lang="en-US" sz="2000" dirty="0"/>
              <a:t>   </a:t>
            </a:r>
            <a:r>
              <a:rPr lang="en-US" sz="2000" dirty="0" err="1"/>
              <a:t>dapat</a:t>
            </a:r>
            <a:r>
              <a:rPr lang="en-US" sz="2000" dirty="0"/>
              <a:t>   </a:t>
            </a:r>
            <a:r>
              <a:rPr lang="en-US" sz="2000" dirty="0" err="1"/>
              <a:t>bereaksi</a:t>
            </a:r>
            <a:r>
              <a:rPr lang="en-US" sz="2000" dirty="0"/>
              <a:t>   </a:t>
            </a:r>
            <a:r>
              <a:rPr lang="en-US" sz="2000" dirty="0" err="1"/>
              <a:t>dengan</a:t>
            </a:r>
            <a:r>
              <a:rPr lang="en-US" sz="2000" dirty="0"/>
              <a:t>   </a:t>
            </a:r>
            <a:r>
              <a:rPr lang="en-US" sz="2000" dirty="0" err="1"/>
              <a:t>basa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warna</a:t>
            </a:r>
            <a:r>
              <a:rPr lang="en-US" sz="2000" dirty="0"/>
              <a:t> </a:t>
            </a:r>
            <a:r>
              <a:rPr lang="en-US" sz="2000" dirty="0" err="1"/>
              <a:t>ungu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hijau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6846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antrakuinon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pencahar</a:t>
            </a:r>
            <a:endParaRPr lang="en-US" dirty="0" smtClean="0"/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gugus</a:t>
            </a:r>
            <a:r>
              <a:rPr lang="en-US" dirty="0" smtClean="0"/>
              <a:t> </a:t>
            </a:r>
            <a:r>
              <a:rPr lang="en-US" dirty="0" err="1" smtClean="0"/>
              <a:t>fenol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 </a:t>
            </a:r>
            <a:r>
              <a:rPr lang="en-US" dirty="0" err="1" smtClean="0"/>
              <a:t>posisi</a:t>
            </a:r>
            <a:r>
              <a:rPr lang="en-US" dirty="0" smtClean="0"/>
              <a:t> C-1 </a:t>
            </a:r>
            <a:r>
              <a:rPr lang="en-US" dirty="0" err="1" smtClean="0"/>
              <a:t>dan</a:t>
            </a:r>
            <a:r>
              <a:rPr lang="en-US" dirty="0" smtClean="0"/>
              <a:t> C-8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gugus</a:t>
            </a:r>
            <a:r>
              <a:rPr lang="en-US" dirty="0" smtClean="0"/>
              <a:t> keto </a:t>
            </a:r>
            <a:r>
              <a:rPr lang="en-US" dirty="0" err="1" smtClean="0"/>
              <a:t>pada</a:t>
            </a:r>
            <a:r>
              <a:rPr lang="en-US" dirty="0" smtClean="0"/>
              <a:t> C-9 </a:t>
            </a:r>
            <a:r>
              <a:rPr lang="en-US" dirty="0" err="1" smtClean="0"/>
              <a:t>dan</a:t>
            </a:r>
            <a:r>
              <a:rPr lang="en-US" dirty="0" smtClean="0"/>
              <a:t> C-10.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antron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antranol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C-9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gugus</a:t>
            </a:r>
            <a:r>
              <a:rPr lang="en-US" dirty="0" smtClean="0"/>
              <a:t> </a:t>
            </a:r>
            <a:r>
              <a:rPr lang="en-US" dirty="0" err="1" smtClean="0"/>
              <a:t>metil</a:t>
            </a:r>
            <a:r>
              <a:rPr lang="en-US" dirty="0" smtClean="0"/>
              <a:t>, </a:t>
            </a:r>
            <a:r>
              <a:rPr lang="en-US" dirty="0" err="1" smtClean="0"/>
              <a:t>oksimetil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karbonil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C-3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hidrokis</a:t>
            </a:r>
            <a:r>
              <a:rPr lang="en-US" dirty="0" smtClean="0"/>
              <a:t>, </a:t>
            </a:r>
            <a:r>
              <a:rPr lang="en-US" dirty="0" err="1" smtClean="0"/>
              <a:t>metoksi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C-6.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-</a:t>
            </a:r>
            <a:r>
              <a:rPr lang="en-US" dirty="0" err="1" smtClean="0"/>
              <a:t>glikosida</a:t>
            </a:r>
            <a:r>
              <a:rPr lang="en-US" dirty="0" smtClean="0"/>
              <a:t>, </a:t>
            </a:r>
            <a:r>
              <a:rPr lang="en-US" dirty="0" err="1" smtClean="0"/>
              <a:t>biaanya</a:t>
            </a:r>
            <a:r>
              <a:rPr lang="en-US" dirty="0" smtClean="0"/>
              <a:t> </a:t>
            </a:r>
            <a:r>
              <a:rPr lang="en-US" dirty="0" err="1" smtClean="0"/>
              <a:t>molekul</a:t>
            </a:r>
            <a:r>
              <a:rPr lang="en-US" dirty="0" smtClean="0"/>
              <a:t> </a:t>
            </a:r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C-1, C-8, </a:t>
            </a:r>
            <a:r>
              <a:rPr lang="en-US" dirty="0" err="1" smtClean="0"/>
              <a:t>atau</a:t>
            </a:r>
            <a:r>
              <a:rPr lang="en-US" dirty="0" smtClean="0"/>
              <a:t> C-6.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-</a:t>
            </a:r>
            <a:r>
              <a:rPr lang="en-US" dirty="0" err="1" smtClean="0"/>
              <a:t>glikosida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antron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C-C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C-10.</a:t>
            </a:r>
          </a:p>
          <a:p>
            <a:r>
              <a:rPr lang="en-US" dirty="0" err="1" smtClean="0"/>
              <a:t>Gula</a:t>
            </a:r>
            <a:r>
              <a:rPr lang="en-US" dirty="0" smtClean="0"/>
              <a:t> yang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, </a:t>
            </a:r>
            <a:r>
              <a:rPr lang="en-US" dirty="0" err="1" smtClean="0"/>
              <a:t>ramnosa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apiosa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042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Biosintesis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367085" cy="3926089"/>
          </a:xfrm>
        </p:spPr>
        <p:txBody>
          <a:bodyPr>
            <a:normAutofit/>
          </a:bodyPr>
          <a:lstStyle/>
          <a:p>
            <a:r>
              <a:rPr lang="en-US" sz="1900" dirty="0" err="1" smtClean="0"/>
              <a:t>Ditemukan</a:t>
            </a:r>
            <a:r>
              <a:rPr lang="en-US" sz="1900" dirty="0" smtClean="0"/>
              <a:t> </a:t>
            </a:r>
            <a:r>
              <a:rPr lang="en-US" sz="1900" dirty="0" err="1" smtClean="0"/>
              <a:t>lewat</a:t>
            </a:r>
            <a:r>
              <a:rPr lang="en-US" sz="1900" dirty="0" smtClean="0"/>
              <a:t> </a:t>
            </a:r>
            <a:r>
              <a:rPr lang="en-US" sz="1900" dirty="0" err="1" smtClean="0"/>
              <a:t>jalur</a:t>
            </a:r>
            <a:r>
              <a:rPr lang="en-US" sz="1900" dirty="0" smtClean="0"/>
              <a:t> malonate yang </a:t>
            </a:r>
            <a:r>
              <a:rPr lang="en-US" sz="1900" dirty="0" err="1" smtClean="0"/>
              <a:t>terbentuk</a:t>
            </a:r>
            <a:r>
              <a:rPr lang="en-US" sz="1900" dirty="0" smtClean="0"/>
              <a:t> </a:t>
            </a:r>
            <a:r>
              <a:rPr lang="en-US" sz="1900" dirty="0" err="1" smtClean="0"/>
              <a:t>dari</a:t>
            </a:r>
            <a:r>
              <a:rPr lang="en-US" sz="1900" dirty="0" smtClean="0"/>
              <a:t> </a:t>
            </a:r>
            <a:r>
              <a:rPr lang="en-US" sz="1900" dirty="0" err="1" smtClean="0"/>
              <a:t>asetil</a:t>
            </a:r>
            <a:r>
              <a:rPr lang="en-US" sz="1900" dirty="0" smtClean="0"/>
              <a:t> </a:t>
            </a:r>
            <a:r>
              <a:rPr lang="en-US" sz="1900" dirty="0" err="1" smtClean="0"/>
              <a:t>KoA</a:t>
            </a:r>
            <a:r>
              <a:rPr lang="en-US" sz="1900" dirty="0" smtClean="0"/>
              <a:t> </a:t>
            </a:r>
            <a:r>
              <a:rPr lang="en-US" sz="1900" dirty="0" err="1" smtClean="0"/>
              <a:t>membentuk</a:t>
            </a:r>
            <a:r>
              <a:rPr lang="en-US" sz="1900" dirty="0" smtClean="0"/>
              <a:t> </a:t>
            </a:r>
            <a:r>
              <a:rPr lang="en-US" sz="1900" dirty="0" err="1" smtClean="0"/>
              <a:t>asetoasetil-KoA</a:t>
            </a:r>
            <a:r>
              <a:rPr lang="en-US" sz="1900" dirty="0" smtClean="0"/>
              <a:t>,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selanjutnya</a:t>
            </a:r>
            <a:r>
              <a:rPr lang="en-US" sz="1900" dirty="0" smtClean="0"/>
              <a:t> </a:t>
            </a:r>
            <a:r>
              <a:rPr lang="en-US" sz="1900" dirty="0" err="1" smtClean="0"/>
              <a:t>dari</a:t>
            </a:r>
            <a:r>
              <a:rPr lang="en-US" sz="1900" dirty="0" smtClean="0"/>
              <a:t> </a:t>
            </a:r>
            <a:r>
              <a:rPr lang="en-US" sz="1900" dirty="0" err="1" smtClean="0"/>
              <a:t>senyawa</a:t>
            </a:r>
            <a:r>
              <a:rPr lang="en-US" sz="1900" dirty="0" smtClean="0"/>
              <a:t> </a:t>
            </a:r>
            <a:r>
              <a:rPr lang="en-US" sz="1900" dirty="0" err="1" smtClean="0"/>
              <a:t>ini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malont</a:t>
            </a:r>
            <a:r>
              <a:rPr lang="en-US" sz="1900" dirty="0" smtClean="0"/>
              <a:t>-ACP </a:t>
            </a:r>
            <a:r>
              <a:rPr lang="en-US" sz="1900" dirty="0" err="1" smtClean="0"/>
              <a:t>membenruk</a:t>
            </a:r>
            <a:r>
              <a:rPr lang="en-US" sz="1900" dirty="0" smtClean="0"/>
              <a:t> </a:t>
            </a:r>
            <a:r>
              <a:rPr lang="en-US" sz="1900" dirty="0" err="1" smtClean="0"/>
              <a:t>suatu</a:t>
            </a:r>
            <a:r>
              <a:rPr lang="en-US" sz="1900" dirty="0" smtClean="0"/>
              <a:t> </a:t>
            </a:r>
            <a:r>
              <a:rPr lang="en-US" sz="1900" dirty="0" err="1" smtClean="0"/>
              <a:t>rangakaian</a:t>
            </a:r>
            <a:r>
              <a:rPr lang="en-US" sz="1900" dirty="0" smtClean="0"/>
              <a:t> </a:t>
            </a:r>
            <a:r>
              <a:rPr lang="en-US" sz="1900" dirty="0" err="1" smtClean="0"/>
              <a:t>senyawa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16 atom </a:t>
            </a:r>
            <a:r>
              <a:rPr lang="en-US" sz="1900" dirty="0" err="1" smtClean="0"/>
              <a:t>karbon</a:t>
            </a:r>
            <a:r>
              <a:rPr lang="en-US" sz="1900" dirty="0" smtClean="0"/>
              <a:t>. </a:t>
            </a:r>
            <a:r>
              <a:rPr lang="en-US" sz="1900" dirty="0" err="1" smtClean="0"/>
              <a:t>Melalui</a:t>
            </a:r>
            <a:r>
              <a:rPr lang="en-US" sz="1900" dirty="0" smtClean="0"/>
              <a:t> </a:t>
            </a:r>
            <a:r>
              <a:rPr lang="en-US" sz="1900" dirty="0" err="1" smtClean="0"/>
              <a:t>beberapa</a:t>
            </a:r>
            <a:r>
              <a:rPr lang="en-US" sz="1900" dirty="0" smtClean="0"/>
              <a:t> </a:t>
            </a:r>
            <a:r>
              <a:rPr lang="en-US" sz="1900" dirty="0" err="1" smtClean="0"/>
              <a:t>tahap</a:t>
            </a:r>
            <a:r>
              <a:rPr lang="en-US" sz="1900" dirty="0" smtClean="0"/>
              <a:t> </a:t>
            </a:r>
            <a:r>
              <a:rPr lang="en-US" sz="1900" dirty="0" err="1" smtClean="0"/>
              <a:t>reaksi</a:t>
            </a:r>
            <a:r>
              <a:rPr lang="en-US" sz="1900" dirty="0" smtClean="0"/>
              <a:t> </a:t>
            </a:r>
            <a:r>
              <a:rPr lang="en-US" sz="1900" dirty="0" err="1" smtClean="0"/>
              <a:t>siklisasi</a:t>
            </a:r>
            <a:r>
              <a:rPr lang="en-US" sz="1900" dirty="0" smtClean="0"/>
              <a:t>, </a:t>
            </a:r>
            <a:r>
              <a:rPr lang="en-US" sz="1900" dirty="0" err="1" smtClean="0"/>
              <a:t>reduksi</a:t>
            </a:r>
            <a:r>
              <a:rPr lang="en-US" sz="1900" dirty="0" smtClean="0"/>
              <a:t>, </a:t>
            </a:r>
            <a:r>
              <a:rPr lang="en-US" sz="1900" dirty="0" err="1" smtClean="0"/>
              <a:t>atau</a:t>
            </a:r>
            <a:r>
              <a:rPr lang="en-US" sz="1900" dirty="0" smtClean="0"/>
              <a:t> </a:t>
            </a:r>
            <a:r>
              <a:rPr lang="en-US" sz="1900" dirty="0" err="1" smtClean="0"/>
              <a:t>oksidasi</a:t>
            </a:r>
            <a:r>
              <a:rPr lang="en-US" sz="1900" dirty="0" smtClean="0"/>
              <a:t>, </a:t>
            </a:r>
            <a:r>
              <a:rPr lang="en-US" sz="1900" dirty="0" err="1" smtClean="0"/>
              <a:t>senyawa</a:t>
            </a:r>
            <a:r>
              <a:rPr lang="en-US" sz="1900" dirty="0" smtClean="0"/>
              <a:t> </a:t>
            </a:r>
            <a:r>
              <a:rPr lang="en-US" sz="1900" dirty="0" err="1" smtClean="0"/>
              <a:t>asam</a:t>
            </a:r>
            <a:r>
              <a:rPr lang="en-US" sz="1900" dirty="0" smtClean="0"/>
              <a:t> beta-</a:t>
            </a:r>
            <a:r>
              <a:rPr lang="en-US" sz="1900" dirty="0" err="1" smtClean="0"/>
              <a:t>poliketo</a:t>
            </a:r>
            <a:r>
              <a:rPr lang="en-US" sz="1900" dirty="0" smtClean="0"/>
              <a:t> </a:t>
            </a:r>
            <a:r>
              <a:rPr lang="en-US" sz="1900" dirty="0" err="1" smtClean="0"/>
              <a:t>diubah</a:t>
            </a:r>
            <a:r>
              <a:rPr lang="en-US" sz="1900" dirty="0" smtClean="0"/>
              <a:t> </a:t>
            </a:r>
            <a:r>
              <a:rPr lang="en-US" sz="1900" dirty="0" err="1" smtClean="0"/>
              <a:t>menjadi</a:t>
            </a:r>
            <a:r>
              <a:rPr lang="en-US" sz="1900" dirty="0" smtClean="0"/>
              <a:t> </a:t>
            </a:r>
            <a:r>
              <a:rPr lang="en-US" sz="1900" dirty="0" err="1" smtClean="0"/>
              <a:t>antrakuinon</a:t>
            </a:r>
            <a:r>
              <a:rPr lang="en-US" sz="1900" dirty="0" smtClean="0"/>
              <a:t> </a:t>
            </a:r>
            <a:r>
              <a:rPr lang="en-US" sz="1900" dirty="0" err="1" smtClean="0"/>
              <a:t>frangulaemodin</a:t>
            </a:r>
            <a:r>
              <a:rPr lang="en-US" sz="1900" dirty="0" smtClean="0"/>
              <a:t>. </a:t>
            </a:r>
          </a:p>
          <a:p>
            <a:r>
              <a:rPr lang="en-US" sz="1900" dirty="0" err="1" smtClean="0"/>
              <a:t>Teori</a:t>
            </a:r>
            <a:r>
              <a:rPr lang="en-US" sz="1900" dirty="0" smtClean="0"/>
              <a:t> lain, </a:t>
            </a:r>
            <a:r>
              <a:rPr lang="en-US" sz="1900" dirty="0" err="1" smtClean="0"/>
              <a:t>dimulai</a:t>
            </a:r>
            <a:r>
              <a:rPr lang="en-US" sz="1900" dirty="0" smtClean="0"/>
              <a:t> </a:t>
            </a:r>
            <a:r>
              <a:rPr lang="en-US" sz="1900" dirty="0" err="1" smtClean="0"/>
              <a:t>dari</a:t>
            </a:r>
            <a:r>
              <a:rPr lang="en-US" sz="1900" dirty="0" smtClean="0"/>
              <a:t> </a:t>
            </a:r>
            <a:r>
              <a:rPr lang="en-US" sz="1900" dirty="0" err="1" smtClean="0"/>
              <a:t>terbentuknya</a:t>
            </a:r>
            <a:r>
              <a:rPr lang="en-US" sz="1900" dirty="0" smtClean="0"/>
              <a:t> </a:t>
            </a:r>
            <a:r>
              <a:rPr lang="en-US" sz="1900" dirty="0" err="1" smtClean="0"/>
              <a:t>pigmen</a:t>
            </a:r>
            <a:r>
              <a:rPr lang="en-US" sz="1900" dirty="0" smtClean="0"/>
              <a:t> alizarin </a:t>
            </a:r>
            <a:r>
              <a:rPr lang="en-US" sz="1900" dirty="0" err="1" smtClean="0"/>
              <a:t>dari</a:t>
            </a:r>
            <a:r>
              <a:rPr lang="en-US" sz="1900" dirty="0" smtClean="0"/>
              <a:t> </a:t>
            </a:r>
            <a:r>
              <a:rPr lang="en-US" sz="1900" dirty="0" err="1" smtClean="0"/>
              <a:t>asam</a:t>
            </a:r>
            <a:r>
              <a:rPr lang="en-US" sz="1900" dirty="0" smtClean="0"/>
              <a:t> </a:t>
            </a:r>
            <a:r>
              <a:rPr lang="en-US" sz="1900" dirty="0" err="1" smtClean="0"/>
              <a:t>sikimat</a:t>
            </a:r>
            <a:r>
              <a:rPr lang="en-US" sz="1900" dirty="0" smtClean="0"/>
              <a:t> yang </a:t>
            </a:r>
            <a:r>
              <a:rPr lang="en-US" sz="1900" dirty="0" err="1" smtClean="0"/>
              <a:t>bereaksi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>
                <a:latin typeface="+mj-lt"/>
              </a:rPr>
              <a:t>asam</a:t>
            </a:r>
            <a:r>
              <a:rPr lang="en-US" sz="1900" dirty="0" smtClean="0">
                <a:latin typeface="+mj-lt"/>
              </a:rPr>
              <a:t> </a:t>
            </a:r>
            <a:r>
              <a:rPr lang="el-GR" sz="1900" dirty="0" smtClean="0">
                <a:latin typeface="+mj-lt"/>
                <a:cs typeface="Times New Roman" panose="02020603050405020304" pitchFamily="18" charset="0"/>
              </a:rPr>
              <a:t>α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-ketoglutarate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membentuk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i="1" dirty="0" smtClean="0">
                <a:latin typeface="+mj-lt"/>
                <a:cs typeface="Times New Roman" panose="02020603050405020304" pitchFamily="18" charset="0"/>
              </a:rPr>
              <a:t>o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-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asam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suksinilbenzoat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.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Selanjutnya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senyawa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ini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bersama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dengan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asam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mevalonate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membentuk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alizarin,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dengan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cincin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A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berasal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dari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asam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sikimat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cincin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C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dari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asam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asetat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.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Cincin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B, C-9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diturunkan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dari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asam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sikimat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sedangkan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C-10, C-13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dan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C-14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dari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+mj-lt"/>
                <a:cs typeface="Times New Roman" panose="02020603050405020304" pitchFamily="18" charset="0"/>
              </a:rPr>
              <a:t>asam</a:t>
            </a:r>
            <a:r>
              <a:rPr lang="en-US" sz="1900" dirty="0" smtClean="0">
                <a:latin typeface="+mj-lt"/>
                <a:cs typeface="Times New Roman" panose="02020603050405020304" pitchFamily="18" charset="0"/>
              </a:rPr>
              <a:t> ketoglutarate. </a:t>
            </a:r>
            <a:endParaRPr lang="en-US" sz="19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1865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2" t="2912" r="4372" b="2407"/>
          <a:stretch/>
        </p:blipFill>
        <p:spPr>
          <a:xfrm>
            <a:off x="2704564" y="0"/>
            <a:ext cx="6233374" cy="6858000"/>
          </a:xfrm>
        </p:spPr>
      </p:pic>
    </p:spTree>
    <p:extLst>
      <p:ext uri="{BB962C8B-B14F-4D97-AF65-F5344CB8AC3E}">
        <p14:creationId xmlns:p14="http://schemas.microsoft.com/office/powerpoint/2010/main" val="3970006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663300" cy="3964726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Glikosida</a:t>
            </a:r>
            <a:r>
              <a:rPr lang="en-US" dirty="0" smtClean="0"/>
              <a:t> </a:t>
            </a:r>
            <a:r>
              <a:rPr lang="en-US" dirty="0" err="1" smtClean="0"/>
              <a:t>antrakuinon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diekstraksi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pelarut</a:t>
            </a:r>
            <a:r>
              <a:rPr lang="en-US" dirty="0" smtClean="0"/>
              <a:t> air, </a:t>
            </a:r>
            <a:r>
              <a:rPr lang="en-US" dirty="0" err="1" smtClean="0"/>
              <a:t>etanol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metanol</a:t>
            </a:r>
            <a:r>
              <a:rPr lang="en-US" dirty="0" smtClean="0"/>
              <a:t>. </a:t>
            </a:r>
            <a:r>
              <a:rPr lang="en-US" dirty="0" err="1" smtClean="0"/>
              <a:t>Aglikon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pelarut</a:t>
            </a:r>
            <a:r>
              <a:rPr lang="en-US" dirty="0" smtClean="0"/>
              <a:t> non polar, ex: benzene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eter</a:t>
            </a:r>
            <a:r>
              <a:rPr lang="en-US" dirty="0" smtClean="0"/>
              <a:t>. 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hidrolisis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klorida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asetat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yang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i="1" dirty="0" smtClean="0"/>
              <a:t>reversible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Mempunyai</a:t>
            </a:r>
            <a:r>
              <a:rPr lang="en-US" dirty="0" smtClean="0"/>
              <a:t> 4 </a:t>
            </a:r>
            <a:r>
              <a:rPr lang="en-US" dirty="0" err="1" smtClean="0"/>
              <a:t>atau</a:t>
            </a:r>
            <a:r>
              <a:rPr lang="en-US" dirty="0" smtClean="0"/>
              <a:t> 5 pita </a:t>
            </a:r>
            <a:r>
              <a:rPr lang="en-US" dirty="0" err="1" smtClean="0"/>
              <a:t>serapan</a:t>
            </a:r>
            <a:r>
              <a:rPr lang="en-US" dirty="0" smtClean="0"/>
              <a:t> di </a:t>
            </a:r>
            <a:r>
              <a:rPr lang="en-US" dirty="0" err="1" smtClean="0"/>
              <a:t>daerah</a:t>
            </a:r>
            <a:r>
              <a:rPr lang="en-US" dirty="0" smtClean="0"/>
              <a:t> UV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endParaRPr lang="en-US" dirty="0" smtClean="0"/>
          </a:p>
          <a:p>
            <a:r>
              <a:rPr lang="en-US" dirty="0" err="1" smtClean="0"/>
              <a:t>Uji</a:t>
            </a:r>
            <a:r>
              <a:rPr lang="en-US" dirty="0" smtClean="0"/>
              <a:t> KLT</a:t>
            </a:r>
          </a:p>
          <a:p>
            <a:pPr lvl="1"/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: </a:t>
            </a:r>
            <a:r>
              <a:rPr lang="en-US" dirty="0" err="1" smtClean="0"/>
              <a:t>Lempeng</a:t>
            </a:r>
            <a:r>
              <a:rPr lang="en-US" dirty="0" smtClean="0"/>
              <a:t> silica gel 60 F254</a:t>
            </a:r>
          </a:p>
          <a:p>
            <a:pPr lvl="1"/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gerak</a:t>
            </a:r>
            <a:r>
              <a:rPr lang="en-US" dirty="0" smtClean="0"/>
              <a:t> : </a:t>
            </a:r>
            <a:r>
              <a:rPr lang="en-US" dirty="0" err="1" smtClean="0"/>
              <a:t>heksan-aseton-asam</a:t>
            </a:r>
            <a:r>
              <a:rPr lang="en-US" dirty="0" smtClean="0"/>
              <a:t> </a:t>
            </a:r>
            <a:r>
              <a:rPr lang="en-US" dirty="0" err="1" smtClean="0"/>
              <a:t>asetat</a:t>
            </a:r>
            <a:r>
              <a:rPr lang="en-US" dirty="0" smtClean="0"/>
              <a:t> (15:5:0,3), </a:t>
            </a:r>
            <a:r>
              <a:rPr lang="en-US" dirty="0" err="1" smtClean="0"/>
              <a:t>kloroform-etil</a:t>
            </a:r>
            <a:r>
              <a:rPr lang="en-US" dirty="0" smtClean="0"/>
              <a:t> </a:t>
            </a:r>
            <a:r>
              <a:rPr lang="en-US" dirty="0" err="1" smtClean="0"/>
              <a:t>asetat-heksan-asam</a:t>
            </a:r>
            <a:r>
              <a:rPr lang="en-US" dirty="0" smtClean="0"/>
              <a:t> </a:t>
            </a:r>
            <a:r>
              <a:rPr lang="en-US" dirty="0" err="1" smtClean="0"/>
              <a:t>asetat</a:t>
            </a:r>
            <a:r>
              <a:rPr lang="en-US" dirty="0" smtClean="0"/>
              <a:t> (10:5:5:0,3), </a:t>
            </a:r>
            <a:r>
              <a:rPr lang="en-US" dirty="0" err="1" smtClean="0"/>
              <a:t>atau</a:t>
            </a:r>
            <a:r>
              <a:rPr lang="en-US" dirty="0" smtClean="0"/>
              <a:t> benzene-</a:t>
            </a:r>
            <a:r>
              <a:rPr lang="en-US" dirty="0" err="1" smtClean="0"/>
              <a:t>nitrometana</a:t>
            </a:r>
            <a:r>
              <a:rPr lang="en-US" dirty="0" smtClean="0"/>
              <a:t>-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asetat</a:t>
            </a:r>
            <a:r>
              <a:rPr lang="en-US" dirty="0" smtClean="0"/>
              <a:t> (75:25:2). </a:t>
            </a:r>
            <a:r>
              <a:rPr lang="en-US" dirty="0" err="1" smtClean="0"/>
              <a:t>Etil</a:t>
            </a:r>
            <a:r>
              <a:rPr lang="en-US" dirty="0" smtClean="0"/>
              <a:t> </a:t>
            </a:r>
            <a:r>
              <a:rPr lang="en-US" dirty="0" err="1" smtClean="0"/>
              <a:t>asetat</a:t>
            </a:r>
            <a:r>
              <a:rPr lang="en-US" dirty="0" smtClean="0"/>
              <a:t>-</a:t>
            </a:r>
            <a:r>
              <a:rPr lang="en-US" dirty="0" err="1" smtClean="0"/>
              <a:t>metanol</a:t>
            </a:r>
            <a:r>
              <a:rPr lang="en-US" dirty="0" smtClean="0"/>
              <a:t>-air (100:13,5:10)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glikosida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Larutan</a:t>
            </a:r>
            <a:r>
              <a:rPr lang="en-US" dirty="0" smtClean="0"/>
              <a:t> </a:t>
            </a:r>
            <a:r>
              <a:rPr lang="en-US" dirty="0" err="1" smtClean="0"/>
              <a:t>deteksi</a:t>
            </a:r>
            <a:r>
              <a:rPr lang="en-US" dirty="0" smtClean="0"/>
              <a:t> : 10% KOH-</a:t>
            </a:r>
            <a:r>
              <a:rPr lang="en-US" dirty="0" err="1" smtClean="0"/>
              <a:t>etanol</a:t>
            </a:r>
            <a:r>
              <a:rPr lang="en-US" dirty="0" smtClean="0"/>
              <a:t> (</a:t>
            </a:r>
            <a:r>
              <a:rPr lang="en-US" dirty="0" err="1" smtClean="0"/>
              <a:t>sinar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, </a:t>
            </a:r>
            <a:r>
              <a:rPr lang="en-US" dirty="0" err="1" smtClean="0"/>
              <a:t>sinar</a:t>
            </a:r>
            <a:r>
              <a:rPr lang="en-US" dirty="0" smtClean="0"/>
              <a:t> UV 254 </a:t>
            </a:r>
            <a:r>
              <a:rPr lang="en-US" dirty="0" err="1" smtClean="0"/>
              <a:t>dan</a:t>
            </a:r>
            <a:r>
              <a:rPr lang="en-US" dirty="0" smtClean="0"/>
              <a:t> 366).</a:t>
            </a:r>
          </a:p>
        </p:txBody>
      </p:sp>
    </p:spTree>
    <p:extLst>
      <p:ext uri="{BB962C8B-B14F-4D97-AF65-F5344CB8AC3E}">
        <p14:creationId xmlns:p14="http://schemas.microsoft.com/office/powerpoint/2010/main" val="258021644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PT UEU New Version (add link)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UEU New Version (add link)1</Template>
  <TotalTime>186</TotalTime>
  <Words>599</Words>
  <Application>Microsoft Office PowerPoint</Application>
  <PresentationFormat>Custom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Template PPT UEU New Version (add link)1</vt:lpstr>
      <vt:lpstr>Antrakuinon</vt:lpstr>
      <vt:lpstr>Antrakuinon</vt:lpstr>
      <vt:lpstr>PowerPoint Presentation</vt:lpstr>
      <vt:lpstr>PowerPoint Presentation</vt:lpstr>
      <vt:lpstr>PowerPoint Presentation</vt:lpstr>
      <vt:lpstr>PowerPoint Presentation</vt:lpstr>
      <vt:lpstr>Biosintesis</vt:lpstr>
      <vt:lpstr>PowerPoint Presentation</vt:lpstr>
      <vt:lpstr>Identifikasi </vt:lpstr>
      <vt:lpstr>Cont’..</vt:lpstr>
      <vt:lpstr>Cont’..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AYA-LAPTOP</dc:creator>
  <cp:lastModifiedBy>BPISTI2008</cp:lastModifiedBy>
  <cp:revision>13</cp:revision>
  <dcterms:created xsi:type="dcterms:W3CDTF">2019-03-31T15:41:01Z</dcterms:created>
  <dcterms:modified xsi:type="dcterms:W3CDTF">2019-08-01T04:50:32Z</dcterms:modified>
</cp:coreProperties>
</file>