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27BB-CFEC-4CA8-9567-EEFFEDE264E1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26FB-779B-491E-9321-1DF66AD99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Elektrofisika</a:t>
            </a:r>
            <a:r>
              <a:rPr lang="en-US" dirty="0" smtClean="0"/>
              <a:t> &amp;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Fisis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Muthiah</a:t>
            </a:r>
            <a:r>
              <a:rPr lang="en-US" dirty="0" smtClean="0"/>
              <a:t> </a:t>
            </a:r>
            <a:r>
              <a:rPr lang="en-US" dirty="0" err="1" smtClean="0"/>
              <a:t>Munawwarah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Thermoreceptors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 smtClean="0"/>
          </a:p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Group IIIA Fiber </a:t>
            </a:r>
            <a:r>
              <a:rPr lang="en-US" dirty="0" err="1" smtClean="0"/>
              <a:t>dan</a:t>
            </a:r>
            <a:r>
              <a:rPr lang="en-US" dirty="0" smtClean="0"/>
              <a:t> C Fiber</a:t>
            </a:r>
          </a:p>
          <a:p>
            <a:r>
              <a:rPr lang="en-US" dirty="0" err="1" smtClean="0"/>
              <a:t>Spesific</a:t>
            </a:r>
            <a:r>
              <a:rPr lang="en-US" dirty="0" smtClean="0"/>
              <a:t> receptor Krause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Ruffini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endParaRPr lang="en-US" dirty="0" smtClean="0"/>
          </a:p>
          <a:p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20-45C, &gt;45C </a:t>
            </a:r>
            <a:r>
              <a:rPr lang="en-US" dirty="0" err="1" smtClean="0"/>
              <a:t>reseptor</a:t>
            </a:r>
            <a:r>
              <a:rPr lang="en-US" dirty="0" smtClean="0"/>
              <a:t> pain </a:t>
            </a:r>
            <a:r>
              <a:rPr lang="en-US" dirty="0" err="1" smtClean="0"/>
              <a:t>aktif</a:t>
            </a:r>
            <a:endParaRPr lang="en-US" dirty="0" smtClean="0"/>
          </a:p>
          <a:p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15-29C,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</a:rPr>
              <a:t>Stimulasi</a:t>
            </a:r>
            <a:r>
              <a:rPr lang="en-US" sz="2400" dirty="0" smtClean="0">
                <a:solidFill>
                  <a:srgbClr val="FF0000"/>
                </a:solidFill>
              </a:rPr>
              <a:t> Pain: electrical, mechanical, extremes of heat and cold, and chemical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Electromagnetic receptors 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neuroepithelial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cell ex: retina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cahaya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Pain receptors 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nociceptors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Three kind of pain are sense: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Deep Pain from: muscle, tendon, joint and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fascia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Superficial 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cutaneus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Visceral pain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Biophysical Properties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Electrical properties of skin: water with salt dissolved from sweat glands, chemically pure water does not conduct electricity, moist skin conducts electricity ex: palm and soles, </a:t>
            </a:r>
          </a:p>
          <a:p>
            <a:r>
              <a:rPr lang="en-US" dirty="0" smtClean="0"/>
              <a:t>Surface electrical Resistance of skin</a:t>
            </a:r>
          </a:p>
          <a:p>
            <a:r>
              <a:rPr lang="en-US" dirty="0" smtClean="0"/>
              <a:t>Thermoregulatory Sweating</a:t>
            </a:r>
          </a:p>
          <a:p>
            <a:r>
              <a:rPr lang="en-US" dirty="0" smtClean="0"/>
              <a:t>Electrolyte conductivity in skin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Thermostatic control of temperature occurs in spinal cord and hypothalamic </a:t>
            </a:r>
          </a:p>
          <a:p>
            <a:r>
              <a:rPr lang="en-US" dirty="0" smtClean="0"/>
              <a:t>Reflex thermoregulatory include: autonomic, </a:t>
            </a:r>
            <a:r>
              <a:rPr lang="en-US" dirty="0" err="1" smtClean="0"/>
              <a:t>spmatic</a:t>
            </a:r>
            <a:r>
              <a:rPr lang="en-US" dirty="0" smtClean="0"/>
              <a:t>, endocrine and </a:t>
            </a:r>
            <a:r>
              <a:rPr lang="en-US" dirty="0" err="1" smtClean="0"/>
              <a:t>behavioural</a:t>
            </a:r>
            <a:r>
              <a:rPr lang="en-US" dirty="0" smtClean="0"/>
              <a:t> pattern</a:t>
            </a:r>
          </a:p>
          <a:p>
            <a:r>
              <a:rPr lang="en-US" dirty="0" smtClean="0"/>
              <a:t>Control cold from the posterior hypothalamus</a:t>
            </a:r>
          </a:p>
          <a:p>
            <a:r>
              <a:rPr lang="en-US" dirty="0" smtClean="0"/>
              <a:t>Control warmth from the anterior hypothalamus</a:t>
            </a:r>
          </a:p>
          <a:p>
            <a:r>
              <a:rPr lang="en-US" dirty="0" smtClean="0"/>
              <a:t>Increase catecholamine from adrenal is an important endocrine </a:t>
            </a:r>
            <a:r>
              <a:rPr lang="en-US" dirty="0" err="1" smtClean="0"/>
              <a:t>respone</a:t>
            </a:r>
            <a:r>
              <a:rPr lang="en-US" dirty="0" smtClean="0"/>
              <a:t> to cold</a:t>
            </a:r>
          </a:p>
          <a:p>
            <a:r>
              <a:rPr lang="en-US" dirty="0" smtClean="0"/>
              <a:t>Increase heating would increase </a:t>
            </a:r>
            <a:r>
              <a:rPr lang="en-US" dirty="0" err="1" smtClean="0"/>
              <a:t>reflexly</a:t>
            </a:r>
            <a:r>
              <a:rPr lang="en-US" dirty="0" smtClean="0"/>
              <a:t> the blood supply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Physiological Effects of heat and Cold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Vascular control in skin: </a:t>
            </a:r>
            <a:r>
              <a:rPr lang="en-US" sz="2400" dirty="0" err="1" smtClean="0"/>
              <a:t>hyperaemia</a:t>
            </a:r>
            <a:r>
              <a:rPr lang="en-US" sz="2400" dirty="0" smtClean="0"/>
              <a:t> (increase blood flowing into dilated makes skin become fiery red</a:t>
            </a:r>
          </a:p>
          <a:p>
            <a:r>
              <a:rPr lang="en-US" sz="2400" dirty="0" smtClean="0"/>
              <a:t>Vasodilatation with heating release of histamine like substance that dilate the capillaries and axon reflex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565140"/>
          <a:ext cx="6019800" cy="29880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06600"/>
                <a:gridCol w="2006600"/>
                <a:gridCol w="2006600"/>
              </a:tblGrid>
              <a:tr h="496819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mechanism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Vasoconstriction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Vasodilatation </a:t>
                      </a:r>
                      <a:endParaRPr lang="en-US" dirty="0"/>
                    </a:p>
                  </a:txBody>
                  <a:tcPr/>
                </a:tc>
              </a:tr>
              <a:tr h="496819">
                <a:tc>
                  <a:txBody>
                    <a:bodyPr/>
                    <a:lstStyle/>
                    <a:p>
                      <a:r>
                        <a:rPr lang="en-US" dirty="0" smtClean="0"/>
                        <a:t>Neural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Sympathetic</a:t>
                      </a:r>
                      <a:r>
                        <a:rPr lang="en-US" baseline="0" dirty="0" smtClean="0"/>
                        <a:t> 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Axon reflex</a:t>
                      </a:r>
                      <a:endParaRPr lang="en-US" dirty="0"/>
                    </a:p>
                  </a:txBody>
                  <a:tcPr/>
                </a:tc>
              </a:tr>
              <a:tr h="857523">
                <a:tc>
                  <a:txBody>
                    <a:bodyPr/>
                    <a:lstStyle/>
                    <a:p>
                      <a:r>
                        <a:rPr lang="en-US" dirty="0" smtClean="0"/>
                        <a:t>Hormonal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L-</a:t>
                      </a:r>
                      <a:r>
                        <a:rPr lang="en-US" dirty="0" err="1" smtClean="0"/>
                        <a:t>epinephrin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Norepinephrin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Bradikinin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Acetylcholine </a:t>
                      </a:r>
                      <a:endParaRPr lang="en-US" dirty="0"/>
                    </a:p>
                  </a:txBody>
                  <a:tcPr/>
                </a:tc>
              </a:tr>
              <a:tr h="496819">
                <a:tc>
                  <a:txBody>
                    <a:bodyPr/>
                    <a:lstStyle/>
                    <a:p>
                      <a:r>
                        <a:rPr lang="en-US" dirty="0" smtClean="0"/>
                        <a:t>Local Chemical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Histamine</a:t>
                      </a:r>
                      <a:endParaRPr lang="en-US" dirty="0"/>
                    </a:p>
                  </a:txBody>
                  <a:tcPr/>
                </a:tc>
              </a:tr>
              <a:tr h="496819">
                <a:tc>
                  <a:txBody>
                    <a:bodyPr/>
                    <a:lstStyle/>
                    <a:p>
                      <a:r>
                        <a:rPr lang="en-US" dirty="0" smtClean="0"/>
                        <a:t>Radiations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UV, IRR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Vascular control in muscles: relation to muscle oxygen requirements </a:t>
            </a:r>
          </a:p>
          <a:p>
            <a:r>
              <a:rPr lang="en-US" dirty="0" smtClean="0"/>
              <a:t>Evidence base showing that muscle blood flow is not increased by heat. </a:t>
            </a:r>
          </a:p>
          <a:p>
            <a:r>
              <a:rPr lang="en-US" dirty="0" smtClean="0"/>
              <a:t>Heat and exercise will increase blood flow more than exercise alone</a:t>
            </a:r>
          </a:p>
          <a:p>
            <a:r>
              <a:rPr lang="en-US" dirty="0" smtClean="0"/>
              <a:t>Local heating over 45C increase capillary permeability  and dilatation cause redness and </a:t>
            </a:r>
            <a:r>
              <a:rPr lang="en-US" dirty="0" err="1" smtClean="0"/>
              <a:t>oedema</a:t>
            </a:r>
            <a:r>
              <a:rPr lang="en-US" dirty="0" smtClean="0"/>
              <a:t>, blister formation is due to activity of </a:t>
            </a:r>
            <a:r>
              <a:rPr lang="en-US" dirty="0" err="1" smtClean="0"/>
              <a:t>proteolytic</a:t>
            </a:r>
            <a:r>
              <a:rPr lang="en-US" dirty="0" smtClean="0"/>
              <a:t> enzymes in skin, and </a:t>
            </a:r>
            <a:r>
              <a:rPr lang="en-US" dirty="0" err="1" smtClean="0"/>
              <a:t>denaturation</a:t>
            </a:r>
            <a:r>
              <a:rPr lang="en-US" dirty="0" smtClean="0"/>
              <a:t> and death of cells and tissue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Summary of the local physiological effects of heating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990600"/>
            <a:ext cx="31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 in temperature 39-44C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1752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2"/>
          </p:cNvCxnSpPr>
          <p:nvPr/>
        </p:nvCxnSpPr>
        <p:spPr>
          <a:xfrm rot="5400000">
            <a:off x="4404519" y="1585119"/>
            <a:ext cx="3349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1905000"/>
            <a:ext cx="106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Analgesic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1872533" y="1860866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000" y="2133600"/>
            <a:ext cx="1944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Efffects</a:t>
            </a:r>
            <a:r>
              <a:rPr lang="en-US" dirty="0" smtClean="0"/>
              <a:t> on sensory</a:t>
            </a:r>
          </a:p>
          <a:p>
            <a:r>
              <a:rPr lang="en-US" dirty="0" smtClean="0"/>
              <a:t>Nerve endings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1905000"/>
            <a:ext cx="1150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Capillary</a:t>
            </a:r>
          </a:p>
          <a:p>
            <a:r>
              <a:rPr lang="en-US" dirty="0" smtClean="0"/>
              <a:t>Dilatation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82690" y="1828800"/>
            <a:ext cx="123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Axon reflex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22473" y="3124200"/>
            <a:ext cx="1925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Reduction of pain</a:t>
            </a:r>
          </a:p>
          <a:p>
            <a:r>
              <a:rPr lang="en-US" dirty="0" smtClean="0"/>
              <a:t>And muscle spasm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4996733" y="1860866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8197133" y="1860866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1682436" y="2977435"/>
            <a:ext cx="445531" cy="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7740335" y="3003866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3" idx="1"/>
            <a:endCxn id="40" idx="3"/>
          </p:cNvCxnSpPr>
          <p:nvPr/>
        </p:nvCxnSpPr>
        <p:spPr>
          <a:xfrm rot="10800000" flipV="1">
            <a:off x="5863508" y="3371166"/>
            <a:ext cx="1832693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3048000" y="3352800"/>
            <a:ext cx="1524004" cy="515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3657599" y="4571999"/>
            <a:ext cx="3048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781300" y="2781300"/>
            <a:ext cx="2057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-152400" y="2971800"/>
            <a:ext cx="2438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729533" y="4920533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561808" y="4419602"/>
            <a:ext cx="1524792" cy="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197133" y="4539533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8197535" y="3777533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083036" y="2977633"/>
            <a:ext cx="445531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8197133" y="2241866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4997135" y="4463333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4996733" y="3701333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4996733" y="2634533"/>
            <a:ext cx="216932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0" y="2667000"/>
            <a:ext cx="109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Increased</a:t>
            </a:r>
          </a:p>
          <a:p>
            <a:r>
              <a:rPr lang="en-US" dirty="0" smtClean="0"/>
              <a:t>Capillary</a:t>
            </a:r>
          </a:p>
          <a:p>
            <a:r>
              <a:rPr lang="en-US" dirty="0" smtClean="0"/>
              <a:t>filtration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0" y="3733800"/>
            <a:ext cx="1291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Clearing of</a:t>
            </a:r>
          </a:p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4459069"/>
            <a:ext cx="1381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Reduction of</a:t>
            </a:r>
          </a:p>
          <a:p>
            <a:r>
              <a:rPr lang="en-US" dirty="0" err="1" smtClean="0"/>
              <a:t>oedema</a:t>
            </a:r>
            <a:endParaRPr lang="en-US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7772400" y="2209800"/>
            <a:ext cx="1076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Arteriole</a:t>
            </a:r>
          </a:p>
          <a:p>
            <a:r>
              <a:rPr lang="en-US" dirty="0" smtClean="0"/>
              <a:t>dilatation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96200" y="3048000"/>
            <a:ext cx="149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Increased</a:t>
            </a:r>
          </a:p>
          <a:p>
            <a:r>
              <a:rPr lang="en-US" dirty="0" smtClean="0"/>
              <a:t>vasodilatation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0" y="3773269"/>
            <a:ext cx="2374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 nutrient </a:t>
            </a:r>
          </a:p>
          <a:p>
            <a:r>
              <a:rPr lang="en-US" dirty="0" smtClean="0"/>
              <a:t>Antibodies </a:t>
            </a:r>
            <a:r>
              <a:rPr lang="en-US" dirty="0" err="1" smtClean="0"/>
              <a:t>leucotysosis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130333" y="4572000"/>
            <a:ext cx="208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Cronic</a:t>
            </a:r>
            <a:r>
              <a:rPr lang="en-US" dirty="0" smtClean="0"/>
              <a:t> inflammation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01000" y="488846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162800" y="5181600"/>
            <a:ext cx="203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Acute inflammation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47902" y="5029200"/>
            <a:ext cx="1162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 </a:t>
            </a:r>
          </a:p>
          <a:p>
            <a:r>
              <a:rPr lang="en-US" dirty="0" smtClean="0"/>
              <a:t>Skin blood</a:t>
            </a:r>
          </a:p>
          <a:p>
            <a:r>
              <a:rPr lang="en-US" dirty="0" smtClean="0"/>
              <a:t>Flow 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324600" y="36576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24200" y="3801070"/>
            <a:ext cx="1457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INCREASED</a:t>
            </a:r>
          </a:p>
          <a:p>
            <a:r>
              <a:rPr lang="en-US" dirty="0" smtClean="0"/>
              <a:t>METABOLISM</a:t>
            </a: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188787" y="4637782"/>
            <a:ext cx="13806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Biochemical</a:t>
            </a:r>
          </a:p>
          <a:p>
            <a:r>
              <a:rPr lang="en-US" sz="1600" dirty="0" smtClean="0"/>
              <a:t>And </a:t>
            </a:r>
            <a:r>
              <a:rPr lang="en-US" sz="1600" dirty="0" err="1" smtClean="0"/>
              <a:t>biopysical</a:t>
            </a:r>
            <a:endParaRPr lang="en-US" sz="1600" dirty="0" smtClean="0"/>
          </a:p>
          <a:p>
            <a:r>
              <a:rPr lang="en-US" sz="1600" dirty="0" smtClean="0"/>
              <a:t>Reaction</a:t>
            </a:r>
          </a:p>
          <a:p>
            <a:r>
              <a:rPr lang="en-US" sz="1600" dirty="0" smtClean="0"/>
              <a:t>stimulated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4191000"/>
            <a:ext cx="2298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DECREASED VISCOSITY</a:t>
            </a:r>
          </a:p>
          <a:p>
            <a:r>
              <a:rPr lang="en-US" dirty="0" smtClean="0"/>
              <a:t>OF COLLAGEN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200" y="4942582"/>
            <a:ext cx="24306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Increased extensibility</a:t>
            </a:r>
          </a:p>
          <a:p>
            <a:r>
              <a:rPr lang="en-US" sz="1600" dirty="0" smtClean="0"/>
              <a:t>Of tendon and capsule </a:t>
            </a:r>
          </a:p>
          <a:p>
            <a:r>
              <a:rPr lang="en-US" sz="1600" dirty="0" smtClean="0"/>
              <a:t>Ligament is produced by</a:t>
            </a:r>
          </a:p>
          <a:p>
            <a:r>
              <a:rPr lang="en-US" sz="1600" dirty="0" smtClean="0"/>
              <a:t>Stretch and load adhesions</a:t>
            </a:r>
            <a:endParaRPr lang="en-US" sz="1600" dirty="0"/>
          </a:p>
        </p:txBody>
      </p:sp>
      <p:cxnSp>
        <p:nvCxnSpPr>
          <p:cNvPr id="70" name="Elbow Connector 69"/>
          <p:cNvCxnSpPr/>
          <p:nvPr/>
        </p:nvCxnSpPr>
        <p:spPr>
          <a:xfrm>
            <a:off x="5410202" y="2514602"/>
            <a:ext cx="2438399" cy="38099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HEAT AND SKIN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CONDUCTIVE AND CONVECTIVE HEATING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CONVERSIVE HEATING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CRYOTHERAPY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ULTRASONIC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CURRENT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FREQUENCY CURRENT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MEDIUM FREQUENCY CURRENT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ELECTRODIAGNOSIS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PHOTOTHERAPY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OF PHYSICAL AGENTS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990600"/>
          <a:ext cx="7162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544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MODALITIES</a:t>
                      </a:r>
                      <a:endParaRPr lang="en-US" dirty="0"/>
                    </a:p>
                  </a:txBody>
                  <a:tcPr/>
                </a:tc>
              </a:tr>
              <a:tr h="7849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CONDUCTION HEATING</a:t>
                      </a:r>
                    </a:p>
                    <a:p>
                      <a:r>
                        <a:rPr lang="en-US" sz="1400" dirty="0" smtClean="0"/>
                        <a:t>HEATING</a:t>
                      </a:r>
                      <a:r>
                        <a:rPr lang="en-US" sz="1400" baseline="0" dirty="0" smtClean="0"/>
                        <a:t> BY RADIATION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HOT PACKS, PARAFFIN WAX, INFRARED</a:t>
                      </a:r>
                      <a:endParaRPr lang="en-US" sz="1400" dirty="0"/>
                    </a:p>
                  </a:txBody>
                  <a:tcPr/>
                </a:tc>
              </a:tr>
              <a:tr h="9746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THERMAL AND NON THERMAL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DIATHERMY PRODUCING CONVERSIVE HEATING AND NON THERMAL EFFECTS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WAVE DIATHERMY, MICROWAVE DIATHERMY, ULTRASONIC</a:t>
                      </a:r>
                      <a:r>
                        <a:rPr lang="en-US" sz="1400" baseline="0" dirty="0" smtClean="0"/>
                        <a:t> ENEREGY</a:t>
                      </a:r>
                      <a:endParaRPr lang="en-US" sz="1400" dirty="0"/>
                    </a:p>
                  </a:txBody>
                  <a:tcPr/>
                </a:tc>
              </a:tr>
              <a:tr h="13290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STIMULATION</a:t>
                      </a:r>
                      <a:r>
                        <a:rPr lang="en-US" sz="1400" baseline="0" dirty="0" smtClean="0"/>
                        <a:t> OF NERVE OR MUSCLE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FREQUENCY CURRENT, MEDIUM FREQUENCY CURRENT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FARADIC TYPE CURRENT, SINUSOIDAL CURRENT, DIRECT CURRENT, INTERFERENTIAL</a:t>
                      </a:r>
                      <a:r>
                        <a:rPr lang="en-US" sz="1400" baseline="0" dirty="0" smtClean="0"/>
                        <a:t> CURRENT, TENS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9569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STIMULATION CIRCULATORY</a:t>
                      </a:r>
                      <a:r>
                        <a:rPr lang="en-US" sz="1400" baseline="0" dirty="0" smtClean="0"/>
                        <a:t> MECHANISMS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COMPRESSION UNIT, LOW FREQUENCY CURRENT, MEDIUM FREQUENCY CURRENT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INTERMITTENT PRESSURE,</a:t>
                      </a:r>
                      <a:r>
                        <a:rPr lang="en-US" sz="1400" baseline="0" dirty="0" smtClean="0"/>
                        <a:t> SINUSOIDAL CURRENT, INTERFERENTIAL CURRENT, DIADYNAMIC CURRENTS</a:t>
                      </a:r>
                      <a:endParaRPr lang="en-US" sz="1400" dirty="0"/>
                    </a:p>
                  </a:txBody>
                  <a:tcPr/>
                </a:tc>
              </a:tr>
              <a:tr h="7442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EFFECTS ON SKIN AND SUPERFICIAL TISSUE FOR INFECTION AND SKIN LESIONS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ULTRAVIOLET RAYS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DIATHERMY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MERCURY VAPOR LAMPS, SHORT WAVE DIATHERMY, INFRARED RADIATION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6324600"/>
            <a:ext cx="16530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BY:HILARY WADSWORTH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SKIN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Pembungkus  Elastis Yang Melindungi Kulit Dari Pengaruh Lingkungan. 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Organ Terberat Dan Terbesar Dari Tubuh. 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Seluruh Kulit Beratnya Sekitar 16 % Berat Tubuh, 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Pada Orang Dewasa Sekitar 2,7 – 3,6 Kg Dan Luasnya Sekitar 1,5 – 1,9 Meter Persegi.</a:t>
            </a:r>
            <a:endParaRPr lang="sv-SE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69502"/>
            <a:ext cx="6172200" cy="579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LAPISAN KULIT</a:t>
            </a: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1828800" y="990600"/>
            <a:ext cx="5791200" cy="2057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EPIDERMIS IS NON VASCULAR,</a:t>
            </a:r>
          </a:p>
          <a:p>
            <a:pPr algn="ctr"/>
            <a:r>
              <a:rPr lang="en-US" dirty="0" smtClean="0"/>
              <a:t> 0.07-0.12mm THICKNESS MOST OF THE BODY</a:t>
            </a:r>
          </a:p>
          <a:p>
            <a:pPr algn="ctr"/>
            <a:r>
              <a:rPr lang="en-US" dirty="0" smtClean="0"/>
              <a:t>0.8-1.4mm PALMS AND SOLES</a:t>
            </a:r>
          </a:p>
          <a:p>
            <a:pPr algn="ctr"/>
            <a:r>
              <a:rPr lang="en-US" dirty="0" smtClean="0"/>
              <a:t>PIGMENTATION OF THE SKIN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5029200"/>
            <a:ext cx="5943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HYPODERMIS IS A DEEPER</a:t>
            </a:r>
          </a:p>
          <a:p>
            <a:pPr algn="ctr"/>
            <a:r>
              <a:rPr lang="en-US" dirty="0" smtClean="0"/>
              <a:t>30mm IN ABDOMEN, CONTAINS FAT CELL</a:t>
            </a:r>
          </a:p>
          <a:p>
            <a:pPr algn="ctr"/>
            <a:r>
              <a:rPr lang="en-US" dirty="0" smtClean="0"/>
              <a:t>MANY BLOOD VESSELS AND NERVE ENDING</a:t>
            </a:r>
          </a:p>
          <a:p>
            <a:pPr algn="ctr"/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1752600" y="3048000"/>
            <a:ext cx="5867400" cy="1981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DERMIS HIGHLY ELASTIC</a:t>
            </a:r>
          </a:p>
          <a:p>
            <a:pPr algn="ctr"/>
            <a:r>
              <a:rPr lang="en-US" dirty="0" smtClean="0"/>
              <a:t>1-2mm THICKNESS, 3mm PALMS AND SOLES</a:t>
            </a:r>
          </a:p>
          <a:p>
            <a:pPr algn="ctr"/>
            <a:r>
              <a:rPr lang="en-US" dirty="0" smtClean="0"/>
              <a:t>HAIR FOLLICLES, SEBACEOUS, AND SWEAT GLANDS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>
          <a:xfrm>
            <a:off x="2133600" y="0"/>
            <a:ext cx="4191000" cy="19812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CIRCULATIORY SYSTEM </a:t>
            </a:r>
          </a:p>
          <a:p>
            <a:pPr algn="ctr"/>
            <a:r>
              <a:rPr lang="en-US" dirty="0" smtClean="0"/>
              <a:t>OF THE SKIN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685800"/>
            <a:ext cx="2820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CONDUCTION SYSTEM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3726" y="685800"/>
            <a:ext cx="19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NUTRITIVE SYSTEM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990600"/>
            <a:ext cx="2874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err="1" smtClean="0"/>
              <a:t>Arteriovenous</a:t>
            </a:r>
            <a:r>
              <a:rPr lang="en-US" sz="1600" dirty="0" smtClean="0"/>
              <a:t> </a:t>
            </a:r>
            <a:r>
              <a:rPr lang="en-US" sz="1600" dirty="0" err="1"/>
              <a:t>A</a:t>
            </a:r>
            <a:r>
              <a:rPr lang="en-US" sz="1600" dirty="0" err="1" smtClean="0"/>
              <a:t>nastomoses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Blood Flow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Lymphatic System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98018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dirty="0" smtClean="0"/>
              <a:t>Arteries that supply the skin</a:t>
            </a:r>
          </a:p>
          <a:p>
            <a:pPr marL="342900" indent="-342900"/>
            <a:endParaRPr lang="en-US" sz="1600" dirty="0" smtClean="0"/>
          </a:p>
          <a:p>
            <a:endParaRPr lang="en-US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90600" y="2438400"/>
          <a:ext cx="6629400" cy="417915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62000"/>
                <a:gridCol w="2133600"/>
                <a:gridCol w="1371600"/>
                <a:gridCol w="2362200"/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FIBER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SERNSATION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 AND SYMPTOMS</a:t>
                      </a:r>
                      <a:endParaRPr lang="en-US" dirty="0"/>
                    </a:p>
                  </a:txBody>
                  <a:tcPr/>
                </a:tc>
              </a:tr>
              <a:tr h="1958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CUTANEOUS</a:t>
                      </a:r>
                      <a:r>
                        <a:rPr lang="en-US" sz="1200" baseline="0" dirty="0" smtClean="0"/>
                        <a:t> SENSATION</a:t>
                      </a:r>
                    </a:p>
                    <a:p>
                      <a:r>
                        <a:rPr lang="en-US" sz="1200" baseline="0" dirty="0" smtClean="0"/>
                        <a:t>Pain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Temperature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Exteroceptors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All sensory</a:t>
                      </a:r>
                      <a:r>
                        <a:rPr lang="en-US" sz="1200" baseline="0" dirty="0" smtClean="0"/>
                        <a:t> Nerve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All Sensory Nerve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Decrease</a:t>
                      </a:r>
                      <a:r>
                        <a:rPr lang="en-US" sz="1200" baseline="0" dirty="0" smtClean="0"/>
                        <a:t>             HYPOAESTHESIA</a:t>
                      </a:r>
                    </a:p>
                    <a:p>
                      <a:r>
                        <a:rPr lang="en-US" sz="1200" baseline="0" dirty="0" smtClean="0"/>
                        <a:t>Complete Loss    ANASTHESIA               </a:t>
                      </a:r>
                    </a:p>
                    <a:p>
                      <a:r>
                        <a:rPr lang="en-US" sz="1200" baseline="0" dirty="0" smtClean="0"/>
                        <a:t>Sensation 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Pain                     HYPOALGESIA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Sensation           HYPERALGESIA</a:t>
                      </a:r>
                    </a:p>
                    <a:p>
                      <a:r>
                        <a:rPr lang="en-US" sz="1200" baseline="0" dirty="0" smtClean="0"/>
                        <a:t>Loss                     ANALGESIA</a:t>
                      </a:r>
                    </a:p>
                    <a:p>
                      <a:r>
                        <a:rPr lang="en-US" sz="1200" baseline="0" dirty="0" smtClean="0"/>
                        <a:t>Complete Loss  ATHERMAESTHESIA</a:t>
                      </a:r>
                    </a:p>
                    <a:p>
                      <a:r>
                        <a:rPr lang="en-US" sz="1200" baseline="0" dirty="0" smtClean="0"/>
                        <a:t>Decrease           HYPO</a:t>
                      </a:r>
                    </a:p>
                    <a:p>
                      <a:r>
                        <a:rPr lang="en-US" sz="1200" baseline="0" dirty="0" smtClean="0"/>
                        <a:t>Increase             HYPER</a:t>
                      </a:r>
                    </a:p>
                  </a:txBody>
                  <a:tcPr/>
                </a:tc>
              </a:tr>
              <a:tr h="6781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DEEP SENSATION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Proprioceptors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Mototr</a:t>
                      </a:r>
                      <a:r>
                        <a:rPr lang="en-US" sz="1200" dirty="0" smtClean="0"/>
                        <a:t> Branches</a:t>
                      </a:r>
                      <a:r>
                        <a:rPr lang="en-US" sz="1200" baseline="0" dirty="0" smtClean="0"/>
                        <a:t> of spinal nerve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Loss of muscle  BATHAESTHESIA</a:t>
                      </a:r>
                    </a:p>
                    <a:p>
                      <a:r>
                        <a:rPr lang="en-US" sz="1200" dirty="0" smtClean="0"/>
                        <a:t>Joint</a:t>
                      </a:r>
                      <a:r>
                        <a:rPr lang="en-US" sz="1200" baseline="0" dirty="0" smtClean="0"/>
                        <a:t> tendon</a:t>
                      </a:r>
                      <a:endParaRPr lang="en-US" sz="1200" dirty="0"/>
                    </a:p>
                  </a:txBody>
                  <a:tcPr/>
                </a:tc>
              </a:tr>
              <a:tr h="902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VISCERAL SENSE</a:t>
                      </a:r>
                    </a:p>
                    <a:p>
                      <a:r>
                        <a:rPr lang="en-US" sz="1200" dirty="0" smtClean="0"/>
                        <a:t>Organic Sensation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Visceral</a:t>
                      </a:r>
                      <a:r>
                        <a:rPr lang="en-US" sz="1200" baseline="0" dirty="0" smtClean="0"/>
                        <a:t> Pain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Visceroceptors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autonomic </a:t>
                      </a:r>
                    </a:p>
                    <a:p>
                      <a:r>
                        <a:rPr lang="en-US" sz="1200" dirty="0" smtClean="0"/>
                        <a:t>Nerve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Hunger, </a:t>
                      </a:r>
                      <a:r>
                        <a:rPr lang="en-US" sz="1200" dirty="0" err="1" smtClean="0"/>
                        <a:t>Nausae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Referred Pain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38134" y="2069068"/>
            <a:ext cx="290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Sensory receptors of the skin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Mechanoreceptors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397000"/>
          <a:ext cx="7239000" cy="50038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19500"/>
                <a:gridCol w="3619500"/>
              </a:tblGrid>
              <a:tr h="504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SITE</a:t>
                      </a:r>
                      <a:endParaRPr lang="en-US" dirty="0"/>
                    </a:p>
                  </a:txBody>
                  <a:tcPr/>
                </a:tc>
              </a:tr>
              <a:tr h="1244039">
                <a:tc>
                  <a:txBody>
                    <a:bodyPr/>
                    <a:lstStyle/>
                    <a:p>
                      <a:r>
                        <a:rPr lang="en-US" dirty="0" smtClean="0"/>
                        <a:t>TOUCH AND PRASSURE RECEPTORS</a:t>
                      </a:r>
                    </a:p>
                    <a:p>
                      <a:r>
                        <a:rPr lang="en-US" dirty="0" smtClean="0"/>
                        <a:t>Free nerve 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dirty="0" smtClean="0"/>
                        <a:t>MEISSNER’S</a:t>
                      </a:r>
                    </a:p>
                    <a:p>
                      <a:r>
                        <a:rPr lang="en-US" dirty="0" smtClean="0"/>
                        <a:t>tactile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527">
                <a:tc>
                  <a:txBody>
                    <a:bodyPr/>
                    <a:lstStyle/>
                    <a:p>
                      <a:r>
                        <a:rPr lang="en-US" dirty="0" smtClean="0"/>
                        <a:t>PACINIAN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527">
                <a:tc>
                  <a:txBody>
                    <a:bodyPr/>
                    <a:lstStyle/>
                    <a:p>
                      <a:r>
                        <a:rPr lang="en-US" dirty="0" smtClean="0"/>
                        <a:t>HAIR END ORGANS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527">
                <a:tc>
                  <a:txBody>
                    <a:bodyPr/>
                    <a:lstStyle/>
                    <a:p>
                      <a:r>
                        <a:rPr lang="en-US" dirty="0" smtClean="0"/>
                        <a:t>PROPRIOCEPTORS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Tendon Of Muscle</a:t>
                      </a:r>
                      <a:endParaRPr lang="en-US" dirty="0"/>
                    </a:p>
                  </a:txBody>
                  <a:tcPr/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dirty="0" smtClean="0"/>
                        <a:t>PRESSORECEPTORS AND STRETCH RECEPTORS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Sensory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Mechanoreceptor </a:t>
            </a:r>
          </a:p>
          <a:p>
            <a:r>
              <a:rPr lang="en-US" dirty="0" err="1" smtClean="0"/>
              <a:t>Chemoreceptors</a:t>
            </a:r>
            <a:endParaRPr lang="en-US" dirty="0" smtClean="0"/>
          </a:p>
          <a:p>
            <a:r>
              <a:rPr lang="en-US" dirty="0" err="1" smtClean="0"/>
              <a:t>Thermoreceptor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Electromagnetic radiation and pain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755</Words>
  <Application>Microsoft Office PowerPoint</Application>
  <PresentationFormat>On-screen Show (4:3)</PresentationFormat>
  <Paragraphs>214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Elektrofisika &amp; Sumber Fisis 1</vt:lpstr>
      <vt:lpstr>Content</vt:lpstr>
      <vt:lpstr>CLASSIFICATION OF PHYSICAL AGENTS</vt:lpstr>
      <vt:lpstr>STRUCTURE OF THE SKIN</vt:lpstr>
      <vt:lpstr>PowerPoint Presentation</vt:lpstr>
      <vt:lpstr>LAPISAN KULIT</vt:lpstr>
      <vt:lpstr>PowerPoint Presentation</vt:lpstr>
      <vt:lpstr>Mechanoreceptors </vt:lpstr>
      <vt:lpstr>Type of Sensory Receptors</vt:lpstr>
      <vt:lpstr>Thermoreceptors </vt:lpstr>
      <vt:lpstr>Stimulasi Pain: electrical, mechanical, extremes of heat and cold, and chemical</vt:lpstr>
      <vt:lpstr>Biophysical Properties of the Skin</vt:lpstr>
      <vt:lpstr>Regulation of body temperature</vt:lpstr>
      <vt:lpstr>Physiological Effects of heat and Cold</vt:lpstr>
      <vt:lpstr>PowerPoint Presentation</vt:lpstr>
      <vt:lpstr>Summary of the local physiological effects of heating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Elektrofisika &amp; Sumber Fisis 1</dc:title>
  <dc:creator>user</dc:creator>
  <cp:lastModifiedBy>May</cp:lastModifiedBy>
  <cp:revision>5</cp:revision>
  <dcterms:created xsi:type="dcterms:W3CDTF">2000-01-01T08:07:05Z</dcterms:created>
  <dcterms:modified xsi:type="dcterms:W3CDTF">2015-02-21T07:57:52Z</dcterms:modified>
</cp:coreProperties>
</file>