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57" r:id="rId6"/>
    <p:sldId id="275" r:id="rId7"/>
    <p:sldId id="259" r:id="rId8"/>
    <p:sldId id="258" r:id="rId9"/>
    <p:sldId id="276" r:id="rId10"/>
    <p:sldId id="269" r:id="rId11"/>
    <p:sldId id="271" r:id="rId12"/>
    <p:sldId id="278" r:id="rId13"/>
    <p:sldId id="270" r:id="rId14"/>
    <p:sldId id="277" r:id="rId15"/>
    <p:sldId id="279" r:id="rId16"/>
    <p:sldId id="280" r:id="rId17"/>
    <p:sldId id="281" r:id="rId18"/>
    <p:sldId id="265" r:id="rId19"/>
    <p:sldId id="267" r:id="rId20"/>
    <p:sldId id="260" r:id="rId21"/>
    <p:sldId id="261" r:id="rId22"/>
    <p:sldId id="262" r:id="rId23"/>
    <p:sldId id="263" r:id="rId24"/>
    <p:sldId id="264" r:id="rId25"/>
    <p:sldId id="266" r:id="rId26"/>
    <p:sldId id="268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9BFE72-5404-42BE-B7BF-BB1D7E425E4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30D083-D59E-4884-9EF8-B8EE82487E83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600" b="1" dirty="0" err="1" smtClean="0"/>
            <a:t>Otot</a:t>
          </a:r>
          <a:r>
            <a:rPr lang="en-US" sz="3600" b="1" dirty="0" smtClean="0"/>
            <a:t> &amp; </a:t>
          </a:r>
          <a:r>
            <a:rPr lang="en-US" sz="3600" b="1" dirty="0" err="1" smtClean="0"/>
            <a:t>saraf</a:t>
          </a:r>
          <a:endParaRPr lang="en-US" sz="3600" b="1" dirty="0"/>
        </a:p>
      </dgm:t>
    </dgm:pt>
    <dgm:pt modelId="{8B362F8C-C5CE-4B74-B38F-9BFAFFD8B463}" type="parTrans" cxnId="{CB6DAF05-B8A8-47F8-906F-64ECC8B76EE0}">
      <dgm:prSet/>
      <dgm:spPr/>
      <dgm:t>
        <a:bodyPr/>
        <a:lstStyle/>
        <a:p>
          <a:endParaRPr lang="en-US"/>
        </a:p>
      </dgm:t>
    </dgm:pt>
    <dgm:pt modelId="{9C2A6559-64AA-404D-8637-DB6DABB607E7}" type="sibTrans" cxnId="{CB6DAF05-B8A8-47F8-906F-64ECC8B76EE0}">
      <dgm:prSet/>
      <dgm:spPr/>
      <dgm:t>
        <a:bodyPr/>
        <a:lstStyle/>
        <a:p>
          <a:endParaRPr lang="en-US"/>
        </a:p>
      </dgm:t>
    </dgm:pt>
    <dgm:pt modelId="{72B38CDF-69EC-4A94-81B0-1E332CE8456D}">
      <dgm:prSet phldrT="[Text]" custT="1"/>
      <dgm:spPr/>
      <dgm:t>
        <a:bodyPr/>
        <a:lstStyle/>
        <a:p>
          <a:r>
            <a:rPr lang="en-US" sz="2400" dirty="0" err="1" smtClean="0"/>
            <a:t>Dpt</a:t>
          </a:r>
          <a:r>
            <a:rPr lang="en-US" sz="2400" dirty="0" smtClean="0"/>
            <a:t> </a:t>
          </a:r>
          <a:r>
            <a:rPr lang="en-US" sz="2400" dirty="0" err="1" smtClean="0"/>
            <a:t>diberikan</a:t>
          </a:r>
          <a:r>
            <a:rPr lang="en-US" sz="2400" dirty="0" smtClean="0"/>
            <a:t> stimulus </a:t>
          </a:r>
          <a:r>
            <a:rPr lang="en-US" sz="2400" dirty="0" err="1" smtClean="0"/>
            <a:t>elektrik</a:t>
          </a:r>
          <a:endParaRPr lang="en-US" sz="2400" dirty="0"/>
        </a:p>
      </dgm:t>
    </dgm:pt>
    <dgm:pt modelId="{46CE549A-15A6-40A1-AC0C-72F28420EC38}" type="parTrans" cxnId="{95EA06F4-884C-45D2-93F7-2A8697398681}">
      <dgm:prSet/>
      <dgm:spPr/>
      <dgm:t>
        <a:bodyPr/>
        <a:lstStyle/>
        <a:p>
          <a:endParaRPr lang="en-US"/>
        </a:p>
      </dgm:t>
    </dgm:pt>
    <dgm:pt modelId="{04287008-C8D7-41F9-B78A-F1DF94B0958B}" type="sibTrans" cxnId="{95EA06F4-884C-45D2-93F7-2A8697398681}">
      <dgm:prSet/>
      <dgm:spPr/>
      <dgm:t>
        <a:bodyPr/>
        <a:lstStyle/>
        <a:p>
          <a:endParaRPr lang="en-US"/>
        </a:p>
      </dgm:t>
    </dgm:pt>
    <dgm:pt modelId="{3AAA7E87-076F-45B3-875F-75AE50E3FF50}">
      <dgm:prSet phldrT="[Text]" custT="1"/>
      <dgm:spPr/>
      <dgm:t>
        <a:bodyPr/>
        <a:lstStyle/>
        <a:p>
          <a:r>
            <a:rPr lang="en-US" sz="1800" dirty="0" err="1" smtClean="0"/>
            <a:t>Kekuatan</a:t>
          </a:r>
          <a:r>
            <a:rPr lang="en-US" sz="1800" dirty="0" smtClean="0"/>
            <a:t> stimulus x </a:t>
          </a:r>
          <a:r>
            <a:rPr lang="en-US" sz="1800" dirty="0" err="1" smtClean="0"/>
            <a:t>durasi</a:t>
          </a:r>
          <a:r>
            <a:rPr lang="en-US" sz="1800" dirty="0" smtClean="0"/>
            <a:t> : stimulus </a:t>
          </a:r>
          <a:r>
            <a:rPr lang="en-US" sz="1800" dirty="0" err="1" smtClean="0"/>
            <a:t>kecil</a:t>
          </a:r>
          <a:endParaRPr lang="en-US" sz="1800" dirty="0" smtClean="0"/>
        </a:p>
      </dgm:t>
    </dgm:pt>
    <dgm:pt modelId="{E9115A7F-C79B-49CE-8D54-FE2CE86B6803}" type="parTrans" cxnId="{B23350B7-E69C-4E43-A8C3-1BB7D0E2C649}">
      <dgm:prSet/>
      <dgm:spPr/>
      <dgm:t>
        <a:bodyPr/>
        <a:lstStyle/>
        <a:p>
          <a:endParaRPr lang="en-US"/>
        </a:p>
      </dgm:t>
    </dgm:pt>
    <dgm:pt modelId="{5141737C-9AC5-4287-8829-18CB6B7A6E75}" type="sibTrans" cxnId="{B23350B7-E69C-4E43-A8C3-1BB7D0E2C649}">
      <dgm:prSet/>
      <dgm:spPr/>
      <dgm:t>
        <a:bodyPr/>
        <a:lstStyle/>
        <a:p>
          <a:endParaRPr lang="en-US"/>
        </a:p>
      </dgm:t>
    </dgm:pt>
    <dgm:pt modelId="{6725B3ED-8609-4EDF-A709-7B225C4F2DEE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800" b="1" dirty="0" smtClean="0"/>
            <a:t>Strength Duration Curve (SDC)</a:t>
          </a:r>
          <a:endParaRPr lang="en-US" sz="2800" b="1" dirty="0"/>
        </a:p>
      </dgm:t>
    </dgm:pt>
    <dgm:pt modelId="{ADDFC893-318D-4A19-B218-E4110B2A565D}" type="parTrans" cxnId="{DD7987A6-B429-418E-85B8-9A0BDABD76AC}">
      <dgm:prSet/>
      <dgm:spPr/>
      <dgm:t>
        <a:bodyPr/>
        <a:lstStyle/>
        <a:p>
          <a:endParaRPr lang="en-US"/>
        </a:p>
      </dgm:t>
    </dgm:pt>
    <dgm:pt modelId="{FE678FC0-6D62-46CB-8224-5ADAF20BF8BC}" type="sibTrans" cxnId="{DD7987A6-B429-418E-85B8-9A0BDABD76AC}">
      <dgm:prSet/>
      <dgm:spPr/>
      <dgm:t>
        <a:bodyPr/>
        <a:lstStyle/>
        <a:p>
          <a:endParaRPr lang="en-US"/>
        </a:p>
      </dgm:t>
    </dgm:pt>
    <dgm:pt modelId="{A924740A-CC8F-44E1-8874-041D621396B6}">
      <dgm:prSet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u/ </a:t>
          </a:r>
          <a:r>
            <a:rPr lang="en-US" sz="1800" b="1" dirty="0" err="1" smtClean="0">
              <a:solidFill>
                <a:schemeClr val="tx1"/>
              </a:solidFill>
            </a:rPr>
            <a:t>melihat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kemampuan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kontraksi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otot</a:t>
          </a:r>
          <a:r>
            <a:rPr lang="en-US" sz="1800" b="1" dirty="0" smtClean="0">
              <a:solidFill>
                <a:schemeClr val="tx1"/>
              </a:solidFill>
            </a:rPr>
            <a:t> pd </a:t>
          </a:r>
          <a:r>
            <a:rPr lang="en-US" sz="1800" b="1" dirty="0" err="1" smtClean="0">
              <a:solidFill>
                <a:schemeClr val="tx1"/>
              </a:solidFill>
            </a:rPr>
            <a:t>cedera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saraf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tepi</a:t>
          </a:r>
          <a:r>
            <a:rPr lang="en-US" sz="1800" b="1" dirty="0" smtClean="0">
              <a:solidFill>
                <a:schemeClr val="tx1"/>
              </a:solidFill>
            </a:rPr>
            <a:t> (</a:t>
          </a:r>
          <a:r>
            <a:rPr lang="en-US" sz="1800" b="1" dirty="0" err="1" smtClean="0">
              <a:solidFill>
                <a:schemeClr val="tx1"/>
              </a:solidFill>
            </a:rPr>
            <a:t>traumatik</a:t>
          </a:r>
          <a:r>
            <a:rPr lang="en-US" sz="1800" b="1" dirty="0" smtClean="0">
              <a:solidFill>
                <a:schemeClr val="tx1"/>
              </a:solidFill>
            </a:rPr>
            <a:t>/</a:t>
          </a:r>
          <a:r>
            <a:rPr lang="en-US" sz="1800" b="1" dirty="0" err="1" smtClean="0">
              <a:solidFill>
                <a:schemeClr val="tx1"/>
              </a:solidFill>
            </a:rPr>
            <a:t>lesi</a:t>
          </a:r>
          <a:r>
            <a:rPr lang="en-US" sz="1800" b="1" dirty="0" smtClean="0">
              <a:solidFill>
                <a:schemeClr val="tx1"/>
              </a:solidFill>
            </a:rPr>
            <a:t> LMN), </a:t>
          </a:r>
          <a:r>
            <a:rPr lang="en-US" sz="1800" b="1" dirty="0" err="1" smtClean="0">
              <a:solidFill>
                <a:schemeClr val="tx1"/>
              </a:solidFill>
            </a:rPr>
            <a:t>dijelaskan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pada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gelombang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persegi</a:t>
          </a:r>
          <a:r>
            <a:rPr lang="en-US" sz="1800" b="1" dirty="0" smtClean="0">
              <a:solidFill>
                <a:schemeClr val="tx1"/>
              </a:solidFill>
            </a:rPr>
            <a:t> (square waves)/triangle pulse</a:t>
          </a:r>
          <a:endParaRPr lang="en-US" sz="1800" b="1" dirty="0">
            <a:solidFill>
              <a:schemeClr val="tx1"/>
            </a:solidFill>
          </a:endParaRPr>
        </a:p>
      </dgm:t>
    </dgm:pt>
    <dgm:pt modelId="{6DE40284-1C39-46AB-8ED0-42F1C7CFB408}" type="parTrans" cxnId="{880042A2-43B6-4D49-A8CB-D0B1A06C5E8C}">
      <dgm:prSet/>
      <dgm:spPr/>
      <dgm:t>
        <a:bodyPr/>
        <a:lstStyle/>
        <a:p>
          <a:endParaRPr lang="en-US"/>
        </a:p>
      </dgm:t>
    </dgm:pt>
    <dgm:pt modelId="{1970A5F9-BD53-45DF-B349-948BBD9CF821}" type="sibTrans" cxnId="{880042A2-43B6-4D49-A8CB-D0B1A06C5E8C}">
      <dgm:prSet/>
      <dgm:spPr/>
      <dgm:t>
        <a:bodyPr/>
        <a:lstStyle/>
        <a:p>
          <a:endParaRPr lang="en-US"/>
        </a:p>
      </dgm:t>
    </dgm:pt>
    <dgm:pt modelId="{6A8EA447-EC3B-4B61-909B-1B3CC7797E4D}" type="pres">
      <dgm:prSet presAssocID="{6E9BFE72-5404-42BE-B7BF-BB1D7E425E4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D7F6B8-AD3F-4067-A081-A1BF73C66CDF}" type="pres">
      <dgm:prSet presAssocID="{6E9BFE72-5404-42BE-B7BF-BB1D7E425E4F}" presName="dummyMaxCanvas" presStyleCnt="0">
        <dgm:presLayoutVars/>
      </dgm:prSet>
      <dgm:spPr/>
    </dgm:pt>
    <dgm:pt modelId="{A7D30DAC-21DB-4DEC-A332-E626D5859E04}" type="pres">
      <dgm:prSet presAssocID="{6E9BFE72-5404-42BE-B7BF-BB1D7E425E4F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A6C1FB-FFA8-4FDC-9769-E1B7F23F1985}" type="pres">
      <dgm:prSet presAssocID="{6E9BFE72-5404-42BE-B7BF-BB1D7E425E4F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127B11-F6B9-4342-887C-4FED52F68514}" type="pres">
      <dgm:prSet presAssocID="{6E9BFE72-5404-42BE-B7BF-BB1D7E425E4F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19C9A0-99A5-4551-A82E-356B1B397ACD}" type="pres">
      <dgm:prSet presAssocID="{6E9BFE72-5404-42BE-B7BF-BB1D7E425E4F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36222F-A7E2-4DD9-8E49-680887F06F59}" type="pres">
      <dgm:prSet presAssocID="{6E9BFE72-5404-42BE-B7BF-BB1D7E425E4F}" presName="FiveNodes_5" presStyleLbl="node1" presStyleIdx="4" presStyleCnt="5" custScaleX="102654" custScaleY="111715" custLinFactNeighborY="53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F803B-0E2D-4C78-86A8-CAB9B58FE8D0}" type="pres">
      <dgm:prSet presAssocID="{6E9BFE72-5404-42BE-B7BF-BB1D7E425E4F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A85050-8EA8-426D-BC7B-A0F343320BE6}" type="pres">
      <dgm:prSet presAssocID="{6E9BFE72-5404-42BE-B7BF-BB1D7E425E4F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826B23-9578-4503-A703-6B418F19F2F4}" type="pres">
      <dgm:prSet presAssocID="{6E9BFE72-5404-42BE-B7BF-BB1D7E425E4F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3D5A1D-C554-4DFA-A235-C4EA0708C907}" type="pres">
      <dgm:prSet presAssocID="{6E9BFE72-5404-42BE-B7BF-BB1D7E425E4F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6681A3-C4BA-47CB-A2B4-68CF482D3717}" type="pres">
      <dgm:prSet presAssocID="{6E9BFE72-5404-42BE-B7BF-BB1D7E425E4F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592354-5DFE-4BF4-978C-95AF1C0C8428}" type="pres">
      <dgm:prSet presAssocID="{6E9BFE72-5404-42BE-B7BF-BB1D7E425E4F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143588-D8A9-4C58-B148-D1AFBAE0D78B}" type="pres">
      <dgm:prSet presAssocID="{6E9BFE72-5404-42BE-B7BF-BB1D7E425E4F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42377D-5E4A-451F-ADC3-D5473FBC3E9F}" type="pres">
      <dgm:prSet presAssocID="{6E9BFE72-5404-42BE-B7BF-BB1D7E425E4F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6B3581-FE91-48E9-B6DA-66A0DB2EAB6C}" type="pres">
      <dgm:prSet presAssocID="{6E9BFE72-5404-42BE-B7BF-BB1D7E425E4F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9798A0-7EA2-45E5-96CC-B4C287BCC410}" type="presOf" srcId="{A924740A-CC8F-44E1-8874-041D621396B6}" destId="{F86B3581-FE91-48E9-B6DA-66A0DB2EAB6C}" srcOrd="1" destOrd="0" presId="urn:microsoft.com/office/officeart/2005/8/layout/vProcess5"/>
    <dgm:cxn modelId="{CA20A63D-5FF0-465A-AB01-7685559E237B}" type="presOf" srcId="{3AAA7E87-076F-45B3-875F-75AE50E3FF50}" destId="{1B143588-D8A9-4C58-B148-D1AFBAE0D78B}" srcOrd="1" destOrd="0" presId="urn:microsoft.com/office/officeart/2005/8/layout/vProcess5"/>
    <dgm:cxn modelId="{A6C114AC-DD0C-425B-A630-A1D9071F6D11}" type="presOf" srcId="{9C2A6559-64AA-404D-8637-DB6DABB607E7}" destId="{931F803B-0E2D-4C78-86A8-CAB9B58FE8D0}" srcOrd="0" destOrd="0" presId="urn:microsoft.com/office/officeart/2005/8/layout/vProcess5"/>
    <dgm:cxn modelId="{B23350B7-E69C-4E43-A8C3-1BB7D0E2C649}" srcId="{6E9BFE72-5404-42BE-B7BF-BB1D7E425E4F}" destId="{3AAA7E87-076F-45B3-875F-75AE50E3FF50}" srcOrd="2" destOrd="0" parTransId="{E9115A7F-C79B-49CE-8D54-FE2CE86B6803}" sibTransId="{5141737C-9AC5-4287-8829-18CB6B7A6E75}"/>
    <dgm:cxn modelId="{6F23C7FB-0835-4573-9E3F-EDD3AB16F25C}" type="presOf" srcId="{5141737C-9AC5-4287-8829-18CB6B7A6E75}" destId="{85826B23-9578-4503-A703-6B418F19F2F4}" srcOrd="0" destOrd="0" presId="urn:microsoft.com/office/officeart/2005/8/layout/vProcess5"/>
    <dgm:cxn modelId="{1410BC0B-52F5-4547-A5C3-A10C3D0FEB33}" type="presOf" srcId="{72B38CDF-69EC-4A94-81B0-1E332CE8456D}" destId="{82A6C1FB-FFA8-4FDC-9769-E1B7F23F1985}" srcOrd="0" destOrd="0" presId="urn:microsoft.com/office/officeart/2005/8/layout/vProcess5"/>
    <dgm:cxn modelId="{01ABF2D1-3C2E-42BE-BD40-CDEBB1AD5B54}" type="presOf" srcId="{6E9BFE72-5404-42BE-B7BF-BB1D7E425E4F}" destId="{6A8EA447-EC3B-4B61-909B-1B3CC7797E4D}" srcOrd="0" destOrd="0" presId="urn:microsoft.com/office/officeart/2005/8/layout/vProcess5"/>
    <dgm:cxn modelId="{CB6DAF05-B8A8-47F8-906F-64ECC8B76EE0}" srcId="{6E9BFE72-5404-42BE-B7BF-BB1D7E425E4F}" destId="{0A30D083-D59E-4884-9EF8-B8EE82487E83}" srcOrd="0" destOrd="0" parTransId="{8B362F8C-C5CE-4B74-B38F-9BFAFFD8B463}" sibTransId="{9C2A6559-64AA-404D-8637-DB6DABB607E7}"/>
    <dgm:cxn modelId="{76BBCC93-2EBF-4721-A72C-E4A33A721634}" type="presOf" srcId="{6725B3ED-8609-4EDF-A709-7B225C4F2DEE}" destId="{2342377D-5E4A-451F-ADC3-D5473FBC3E9F}" srcOrd="1" destOrd="0" presId="urn:microsoft.com/office/officeart/2005/8/layout/vProcess5"/>
    <dgm:cxn modelId="{880042A2-43B6-4D49-A8CB-D0B1A06C5E8C}" srcId="{6E9BFE72-5404-42BE-B7BF-BB1D7E425E4F}" destId="{A924740A-CC8F-44E1-8874-041D621396B6}" srcOrd="4" destOrd="0" parTransId="{6DE40284-1C39-46AB-8ED0-42F1C7CFB408}" sibTransId="{1970A5F9-BD53-45DF-B349-948BBD9CF821}"/>
    <dgm:cxn modelId="{06BF84A8-33D4-4A75-B174-4F4586766223}" type="presOf" srcId="{A924740A-CC8F-44E1-8874-041D621396B6}" destId="{2F36222F-A7E2-4DD9-8E49-680887F06F59}" srcOrd="0" destOrd="0" presId="urn:microsoft.com/office/officeart/2005/8/layout/vProcess5"/>
    <dgm:cxn modelId="{EEB36271-F1C1-40AB-B58C-1E03CB9FBAC2}" type="presOf" srcId="{3AAA7E87-076F-45B3-875F-75AE50E3FF50}" destId="{1B127B11-F6B9-4342-887C-4FED52F68514}" srcOrd="0" destOrd="0" presId="urn:microsoft.com/office/officeart/2005/8/layout/vProcess5"/>
    <dgm:cxn modelId="{95EA06F4-884C-45D2-93F7-2A8697398681}" srcId="{6E9BFE72-5404-42BE-B7BF-BB1D7E425E4F}" destId="{72B38CDF-69EC-4A94-81B0-1E332CE8456D}" srcOrd="1" destOrd="0" parTransId="{46CE549A-15A6-40A1-AC0C-72F28420EC38}" sibTransId="{04287008-C8D7-41F9-B78A-F1DF94B0958B}"/>
    <dgm:cxn modelId="{E9AD8806-8E43-442F-9163-FDD4E8231EA7}" type="presOf" srcId="{6725B3ED-8609-4EDF-A709-7B225C4F2DEE}" destId="{5B19C9A0-99A5-4551-A82E-356B1B397ACD}" srcOrd="0" destOrd="0" presId="urn:microsoft.com/office/officeart/2005/8/layout/vProcess5"/>
    <dgm:cxn modelId="{9D87384F-E2FC-4D6E-8FD2-D9096A796E40}" type="presOf" srcId="{72B38CDF-69EC-4A94-81B0-1E332CE8456D}" destId="{0F592354-5DFE-4BF4-978C-95AF1C0C8428}" srcOrd="1" destOrd="0" presId="urn:microsoft.com/office/officeart/2005/8/layout/vProcess5"/>
    <dgm:cxn modelId="{1E560593-0D80-48EB-9F17-DBAB3821B919}" type="presOf" srcId="{04287008-C8D7-41F9-B78A-F1DF94B0958B}" destId="{CBA85050-8EA8-426D-BC7B-A0F343320BE6}" srcOrd="0" destOrd="0" presId="urn:microsoft.com/office/officeart/2005/8/layout/vProcess5"/>
    <dgm:cxn modelId="{DD7987A6-B429-418E-85B8-9A0BDABD76AC}" srcId="{6E9BFE72-5404-42BE-B7BF-BB1D7E425E4F}" destId="{6725B3ED-8609-4EDF-A709-7B225C4F2DEE}" srcOrd="3" destOrd="0" parTransId="{ADDFC893-318D-4A19-B218-E4110B2A565D}" sibTransId="{FE678FC0-6D62-46CB-8224-5ADAF20BF8BC}"/>
    <dgm:cxn modelId="{DDA942E1-0500-41B5-A1E5-467EDA6663C5}" type="presOf" srcId="{FE678FC0-6D62-46CB-8224-5ADAF20BF8BC}" destId="{093D5A1D-C554-4DFA-A235-C4EA0708C907}" srcOrd="0" destOrd="0" presId="urn:microsoft.com/office/officeart/2005/8/layout/vProcess5"/>
    <dgm:cxn modelId="{34DFA797-1ECC-49CB-9EC8-3A797A750A50}" type="presOf" srcId="{0A30D083-D59E-4884-9EF8-B8EE82487E83}" destId="{A7D30DAC-21DB-4DEC-A332-E626D5859E04}" srcOrd="0" destOrd="0" presId="urn:microsoft.com/office/officeart/2005/8/layout/vProcess5"/>
    <dgm:cxn modelId="{50F90BDF-C884-4775-A1E2-3235753F6A06}" type="presOf" srcId="{0A30D083-D59E-4884-9EF8-B8EE82487E83}" destId="{116681A3-C4BA-47CB-A2B4-68CF482D3717}" srcOrd="1" destOrd="0" presId="urn:microsoft.com/office/officeart/2005/8/layout/vProcess5"/>
    <dgm:cxn modelId="{C8065D6B-DB6E-409A-B86A-26B22D3D9E3D}" type="presParOf" srcId="{6A8EA447-EC3B-4B61-909B-1B3CC7797E4D}" destId="{B6D7F6B8-AD3F-4067-A081-A1BF73C66CDF}" srcOrd="0" destOrd="0" presId="urn:microsoft.com/office/officeart/2005/8/layout/vProcess5"/>
    <dgm:cxn modelId="{6384BC75-4EF0-4B5C-B4E0-C9CD4756E39C}" type="presParOf" srcId="{6A8EA447-EC3B-4B61-909B-1B3CC7797E4D}" destId="{A7D30DAC-21DB-4DEC-A332-E626D5859E04}" srcOrd="1" destOrd="0" presId="urn:microsoft.com/office/officeart/2005/8/layout/vProcess5"/>
    <dgm:cxn modelId="{F44E9877-7D77-4A3D-B3F5-95C3FB760ED8}" type="presParOf" srcId="{6A8EA447-EC3B-4B61-909B-1B3CC7797E4D}" destId="{82A6C1FB-FFA8-4FDC-9769-E1B7F23F1985}" srcOrd="2" destOrd="0" presId="urn:microsoft.com/office/officeart/2005/8/layout/vProcess5"/>
    <dgm:cxn modelId="{8B0B9934-69C3-45D6-BFB5-DB552F5323FD}" type="presParOf" srcId="{6A8EA447-EC3B-4B61-909B-1B3CC7797E4D}" destId="{1B127B11-F6B9-4342-887C-4FED52F68514}" srcOrd="3" destOrd="0" presId="urn:microsoft.com/office/officeart/2005/8/layout/vProcess5"/>
    <dgm:cxn modelId="{9373FBB5-48A0-44B9-A20A-04317528EB19}" type="presParOf" srcId="{6A8EA447-EC3B-4B61-909B-1B3CC7797E4D}" destId="{5B19C9A0-99A5-4551-A82E-356B1B397ACD}" srcOrd="4" destOrd="0" presId="urn:microsoft.com/office/officeart/2005/8/layout/vProcess5"/>
    <dgm:cxn modelId="{5A9D535E-602B-49E7-B438-6CBE146B2E04}" type="presParOf" srcId="{6A8EA447-EC3B-4B61-909B-1B3CC7797E4D}" destId="{2F36222F-A7E2-4DD9-8E49-680887F06F59}" srcOrd="5" destOrd="0" presId="urn:microsoft.com/office/officeart/2005/8/layout/vProcess5"/>
    <dgm:cxn modelId="{C1528B25-6C01-4A72-B425-8D964BFDF92C}" type="presParOf" srcId="{6A8EA447-EC3B-4B61-909B-1B3CC7797E4D}" destId="{931F803B-0E2D-4C78-86A8-CAB9B58FE8D0}" srcOrd="6" destOrd="0" presId="urn:microsoft.com/office/officeart/2005/8/layout/vProcess5"/>
    <dgm:cxn modelId="{0EE182E3-2E0A-47EA-BF1C-9250EEE0C776}" type="presParOf" srcId="{6A8EA447-EC3B-4B61-909B-1B3CC7797E4D}" destId="{CBA85050-8EA8-426D-BC7B-A0F343320BE6}" srcOrd="7" destOrd="0" presId="urn:microsoft.com/office/officeart/2005/8/layout/vProcess5"/>
    <dgm:cxn modelId="{26936C3A-04BD-4742-8D0E-8EB009D0DE63}" type="presParOf" srcId="{6A8EA447-EC3B-4B61-909B-1B3CC7797E4D}" destId="{85826B23-9578-4503-A703-6B418F19F2F4}" srcOrd="8" destOrd="0" presId="urn:microsoft.com/office/officeart/2005/8/layout/vProcess5"/>
    <dgm:cxn modelId="{B0861380-7339-4E8A-A7F6-04B73DCD7B07}" type="presParOf" srcId="{6A8EA447-EC3B-4B61-909B-1B3CC7797E4D}" destId="{093D5A1D-C554-4DFA-A235-C4EA0708C907}" srcOrd="9" destOrd="0" presId="urn:microsoft.com/office/officeart/2005/8/layout/vProcess5"/>
    <dgm:cxn modelId="{15DA46A3-054B-493D-B85A-A3F79E531D0A}" type="presParOf" srcId="{6A8EA447-EC3B-4B61-909B-1B3CC7797E4D}" destId="{116681A3-C4BA-47CB-A2B4-68CF482D3717}" srcOrd="10" destOrd="0" presId="urn:microsoft.com/office/officeart/2005/8/layout/vProcess5"/>
    <dgm:cxn modelId="{6192B665-AC93-40ED-ADA6-430CC38DF05C}" type="presParOf" srcId="{6A8EA447-EC3B-4B61-909B-1B3CC7797E4D}" destId="{0F592354-5DFE-4BF4-978C-95AF1C0C8428}" srcOrd="11" destOrd="0" presId="urn:microsoft.com/office/officeart/2005/8/layout/vProcess5"/>
    <dgm:cxn modelId="{CC6820B9-4825-430A-8EAC-6CF00854F9CF}" type="presParOf" srcId="{6A8EA447-EC3B-4B61-909B-1B3CC7797E4D}" destId="{1B143588-D8A9-4C58-B148-D1AFBAE0D78B}" srcOrd="12" destOrd="0" presId="urn:microsoft.com/office/officeart/2005/8/layout/vProcess5"/>
    <dgm:cxn modelId="{BFD980ED-7531-48A7-A7B7-61B6163FF602}" type="presParOf" srcId="{6A8EA447-EC3B-4B61-909B-1B3CC7797E4D}" destId="{2342377D-5E4A-451F-ADC3-D5473FBC3E9F}" srcOrd="13" destOrd="0" presId="urn:microsoft.com/office/officeart/2005/8/layout/vProcess5"/>
    <dgm:cxn modelId="{C78D0585-0012-48B8-8FD3-1317F88E1807}" type="presParOf" srcId="{6A8EA447-EC3B-4B61-909B-1B3CC7797E4D}" destId="{F86B3581-FE91-48E9-B6DA-66A0DB2EAB6C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D30DAC-21DB-4DEC-A332-E626D5859E04}">
      <dsp:nvSpPr>
        <dsp:cNvPr id="0" name=""/>
        <dsp:cNvSpPr/>
      </dsp:nvSpPr>
      <dsp:spPr>
        <a:xfrm>
          <a:off x="-32701" y="-28521"/>
          <a:ext cx="4928616" cy="973836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/>
            <a:t>Otot</a:t>
          </a:r>
          <a:r>
            <a:rPr lang="en-US" sz="3600" b="1" kern="1200" dirty="0" smtClean="0"/>
            <a:t> &amp; </a:t>
          </a:r>
          <a:r>
            <a:rPr lang="en-US" sz="3600" b="1" kern="1200" dirty="0" err="1" smtClean="0"/>
            <a:t>saraf</a:t>
          </a:r>
          <a:endParaRPr lang="en-US" sz="3600" b="1" kern="1200" dirty="0"/>
        </a:p>
      </dsp:txBody>
      <dsp:txXfrm>
        <a:off x="-4178" y="2"/>
        <a:ext cx="3763831" cy="916790"/>
      </dsp:txXfrm>
    </dsp:sp>
    <dsp:sp modelId="{82A6C1FB-FFA8-4FDC-9769-E1B7F23F1985}">
      <dsp:nvSpPr>
        <dsp:cNvPr id="0" name=""/>
        <dsp:cNvSpPr/>
      </dsp:nvSpPr>
      <dsp:spPr>
        <a:xfrm>
          <a:off x="335344" y="1080569"/>
          <a:ext cx="4928616" cy="973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Dpt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diberikan</a:t>
          </a:r>
          <a:r>
            <a:rPr lang="en-US" sz="2400" kern="1200" dirty="0" smtClean="0"/>
            <a:t> stimulus </a:t>
          </a:r>
          <a:r>
            <a:rPr lang="en-US" sz="2400" kern="1200" dirty="0" err="1" smtClean="0"/>
            <a:t>elektrik</a:t>
          </a:r>
          <a:endParaRPr lang="en-US" sz="2400" kern="1200" dirty="0"/>
        </a:p>
      </dsp:txBody>
      <dsp:txXfrm>
        <a:off x="363867" y="1109092"/>
        <a:ext cx="3870530" cy="916790"/>
      </dsp:txXfrm>
    </dsp:sp>
    <dsp:sp modelId="{1B127B11-F6B9-4342-887C-4FED52F68514}">
      <dsp:nvSpPr>
        <dsp:cNvPr id="0" name=""/>
        <dsp:cNvSpPr/>
      </dsp:nvSpPr>
      <dsp:spPr>
        <a:xfrm>
          <a:off x="703390" y="2189660"/>
          <a:ext cx="4928616" cy="973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Kekuatan</a:t>
          </a:r>
          <a:r>
            <a:rPr lang="en-US" sz="1800" kern="1200" dirty="0" smtClean="0"/>
            <a:t> stimulus x </a:t>
          </a:r>
          <a:r>
            <a:rPr lang="en-US" sz="1800" kern="1200" dirty="0" err="1" smtClean="0"/>
            <a:t>durasi</a:t>
          </a:r>
          <a:r>
            <a:rPr lang="en-US" sz="1800" kern="1200" dirty="0" smtClean="0"/>
            <a:t> : stimulus </a:t>
          </a:r>
          <a:r>
            <a:rPr lang="en-US" sz="1800" kern="1200" dirty="0" err="1" smtClean="0"/>
            <a:t>kecil</a:t>
          </a:r>
          <a:endParaRPr lang="en-US" sz="1800" kern="1200" dirty="0" smtClean="0"/>
        </a:p>
      </dsp:txBody>
      <dsp:txXfrm>
        <a:off x="731913" y="2218183"/>
        <a:ext cx="3870530" cy="916790"/>
      </dsp:txXfrm>
    </dsp:sp>
    <dsp:sp modelId="{5B19C9A0-99A5-4551-A82E-356B1B397ACD}">
      <dsp:nvSpPr>
        <dsp:cNvPr id="0" name=""/>
        <dsp:cNvSpPr/>
      </dsp:nvSpPr>
      <dsp:spPr>
        <a:xfrm>
          <a:off x="1071436" y="3298751"/>
          <a:ext cx="4928616" cy="973836"/>
        </a:xfrm>
        <a:prstGeom prst="roundRect">
          <a:avLst>
            <a:gd name="adj" fmla="val 10000"/>
          </a:avLst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Strength Duration Curve (SDC)</a:t>
          </a:r>
          <a:endParaRPr lang="en-US" sz="2800" b="1" kern="1200" dirty="0"/>
        </a:p>
      </dsp:txBody>
      <dsp:txXfrm>
        <a:off x="1099959" y="3327274"/>
        <a:ext cx="3870530" cy="916790"/>
      </dsp:txXfrm>
    </dsp:sp>
    <dsp:sp modelId="{2F36222F-A7E2-4DD9-8E49-680887F06F59}">
      <dsp:nvSpPr>
        <dsp:cNvPr id="0" name=""/>
        <dsp:cNvSpPr/>
      </dsp:nvSpPr>
      <dsp:spPr>
        <a:xfrm>
          <a:off x="1374079" y="4350800"/>
          <a:ext cx="5059421" cy="10879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u/ </a:t>
          </a:r>
          <a:r>
            <a:rPr lang="en-US" sz="1800" b="1" kern="1200" dirty="0" err="1" smtClean="0">
              <a:solidFill>
                <a:schemeClr val="tx1"/>
              </a:solidFill>
            </a:rPr>
            <a:t>melihat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kemampuan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kontraksi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otot</a:t>
          </a:r>
          <a:r>
            <a:rPr lang="en-US" sz="1800" b="1" kern="1200" dirty="0" smtClean="0">
              <a:solidFill>
                <a:schemeClr val="tx1"/>
              </a:solidFill>
            </a:rPr>
            <a:t> pd </a:t>
          </a:r>
          <a:r>
            <a:rPr lang="en-US" sz="1800" b="1" kern="1200" dirty="0" err="1" smtClean="0">
              <a:solidFill>
                <a:schemeClr val="tx1"/>
              </a:solidFill>
            </a:rPr>
            <a:t>cedera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saraf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tepi</a:t>
          </a:r>
          <a:r>
            <a:rPr lang="en-US" sz="1800" b="1" kern="1200" dirty="0" smtClean="0">
              <a:solidFill>
                <a:schemeClr val="tx1"/>
              </a:solidFill>
            </a:rPr>
            <a:t> (</a:t>
          </a:r>
          <a:r>
            <a:rPr lang="en-US" sz="1800" b="1" kern="1200" dirty="0" err="1" smtClean="0">
              <a:solidFill>
                <a:schemeClr val="tx1"/>
              </a:solidFill>
            </a:rPr>
            <a:t>traumatik</a:t>
          </a:r>
          <a:r>
            <a:rPr lang="en-US" sz="1800" b="1" kern="1200" dirty="0" smtClean="0">
              <a:solidFill>
                <a:schemeClr val="tx1"/>
              </a:solidFill>
            </a:rPr>
            <a:t>/</a:t>
          </a:r>
          <a:r>
            <a:rPr lang="en-US" sz="1800" b="1" kern="1200" dirty="0" err="1" smtClean="0">
              <a:solidFill>
                <a:schemeClr val="tx1"/>
              </a:solidFill>
            </a:rPr>
            <a:t>lesi</a:t>
          </a:r>
          <a:r>
            <a:rPr lang="en-US" sz="1800" b="1" kern="1200" dirty="0" smtClean="0">
              <a:solidFill>
                <a:schemeClr val="tx1"/>
              </a:solidFill>
            </a:rPr>
            <a:t> LMN), </a:t>
          </a:r>
          <a:r>
            <a:rPr lang="en-US" sz="1800" b="1" kern="1200" dirty="0" err="1" smtClean="0">
              <a:solidFill>
                <a:schemeClr val="tx1"/>
              </a:solidFill>
            </a:rPr>
            <a:t>dijelaskan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pada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gelombang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persegi</a:t>
          </a:r>
          <a:r>
            <a:rPr lang="en-US" sz="1800" b="1" kern="1200" dirty="0" smtClean="0">
              <a:solidFill>
                <a:schemeClr val="tx1"/>
              </a:solidFill>
            </a:rPr>
            <a:t> (square waves)/triangle pulse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1405943" y="4382664"/>
        <a:ext cx="3968086" cy="1024192"/>
      </dsp:txXfrm>
    </dsp:sp>
    <dsp:sp modelId="{931F803B-0E2D-4C78-86A8-CAB9B58FE8D0}">
      <dsp:nvSpPr>
        <dsp:cNvPr id="0" name=""/>
        <dsp:cNvSpPr/>
      </dsp:nvSpPr>
      <dsp:spPr>
        <a:xfrm>
          <a:off x="4262921" y="682920"/>
          <a:ext cx="632993" cy="63299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4405344" y="682920"/>
        <a:ext cx="348147" cy="476327"/>
      </dsp:txXfrm>
    </dsp:sp>
    <dsp:sp modelId="{CBA85050-8EA8-426D-BC7B-A0F343320BE6}">
      <dsp:nvSpPr>
        <dsp:cNvPr id="0" name=""/>
        <dsp:cNvSpPr/>
      </dsp:nvSpPr>
      <dsp:spPr>
        <a:xfrm>
          <a:off x="4630967" y="1792011"/>
          <a:ext cx="632993" cy="63299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4773390" y="1792011"/>
        <a:ext cx="348147" cy="476327"/>
      </dsp:txXfrm>
    </dsp:sp>
    <dsp:sp modelId="{85826B23-9578-4503-A703-6B418F19F2F4}">
      <dsp:nvSpPr>
        <dsp:cNvPr id="0" name=""/>
        <dsp:cNvSpPr/>
      </dsp:nvSpPr>
      <dsp:spPr>
        <a:xfrm>
          <a:off x="4999013" y="2884871"/>
          <a:ext cx="632993" cy="63299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5141436" y="2884871"/>
        <a:ext cx="348147" cy="476327"/>
      </dsp:txXfrm>
    </dsp:sp>
    <dsp:sp modelId="{093D5A1D-C554-4DFA-A235-C4EA0708C907}">
      <dsp:nvSpPr>
        <dsp:cNvPr id="0" name=""/>
        <dsp:cNvSpPr/>
      </dsp:nvSpPr>
      <dsp:spPr>
        <a:xfrm>
          <a:off x="5367059" y="4004782"/>
          <a:ext cx="632993" cy="63299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5509482" y="4004782"/>
        <a:ext cx="348147" cy="476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2690-1FEE-4A89-B443-FF0439A17F88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2398-B064-4A08-B6F5-859BD1A24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2690-1FEE-4A89-B443-FF0439A17F88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2398-B064-4A08-B6F5-859BD1A24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2690-1FEE-4A89-B443-FF0439A17F88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2398-B064-4A08-B6F5-859BD1A24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2690-1FEE-4A89-B443-FF0439A17F88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2398-B064-4A08-B6F5-859BD1A24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2690-1FEE-4A89-B443-FF0439A17F88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2398-B064-4A08-B6F5-859BD1A24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2690-1FEE-4A89-B443-FF0439A17F88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2398-B064-4A08-B6F5-859BD1A24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2690-1FEE-4A89-B443-FF0439A17F88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2398-B064-4A08-B6F5-859BD1A24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2690-1FEE-4A89-B443-FF0439A17F88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2398-B064-4A08-B6F5-859BD1A24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2690-1FEE-4A89-B443-FF0439A17F88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2398-B064-4A08-B6F5-859BD1A24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2690-1FEE-4A89-B443-FF0439A17F88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2398-B064-4A08-B6F5-859BD1A24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2690-1FEE-4A89-B443-FF0439A17F88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2398-B064-4A08-B6F5-859BD1A24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2690-1FEE-4A89-B443-FF0439A17F88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F2398-B064-4A08-B6F5-859BD1A24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27654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smtClean="0"/>
              <a:t>APLIKASI STRENGTH-DURATION CURVE DALAM KLINIS</a:t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1800" b="1" dirty="0" err="1" smtClean="0"/>
              <a:t>ABDURRASYID,SSt</a:t>
            </a:r>
            <a:r>
              <a:rPr lang="en-US" sz="1800" b="1" dirty="0" smtClean="0"/>
              <a:t>. FT</a:t>
            </a:r>
            <a:endParaRPr lang="en-US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838200" marR="0" lvl="0" indent="-838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Peristiwa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listrik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pada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saraf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perifer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dan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otot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skelet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1538" y="1473200"/>
            <a:ext cx="6900862" cy="421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39" y="838200"/>
            <a:ext cx="7947661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 smtClean="0"/>
              <a:t>Tujuan</a:t>
            </a:r>
            <a:r>
              <a:rPr lang="en-US" b="1" dirty="0" smtClean="0"/>
              <a:t> SDC </a:t>
            </a:r>
            <a:r>
              <a:rPr lang="en-US" b="1" dirty="0" err="1" smtClean="0"/>
              <a:t>dlm</a:t>
            </a:r>
            <a:r>
              <a:rPr lang="en-US" b="1" dirty="0" smtClean="0"/>
              <a:t> </a:t>
            </a:r>
            <a:r>
              <a:rPr lang="en-US" b="1" dirty="0" err="1" smtClean="0"/>
              <a:t>penerapan</a:t>
            </a:r>
            <a:r>
              <a:rPr lang="en-US" b="1" dirty="0" smtClean="0"/>
              <a:t> </a:t>
            </a:r>
            <a:r>
              <a:rPr lang="en-US" b="1" dirty="0" err="1" smtClean="0"/>
              <a:t>Fisioterapi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lesi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perifer</a:t>
            </a:r>
            <a:endParaRPr lang="en-US" dirty="0" smtClean="0"/>
          </a:p>
          <a:p>
            <a:r>
              <a:rPr lang="en-US" dirty="0" err="1" smtClean="0"/>
              <a:t>Sebagai</a:t>
            </a:r>
            <a:r>
              <a:rPr lang="en-US" dirty="0" smtClean="0"/>
              <a:t> parameter </a:t>
            </a:r>
            <a:r>
              <a:rPr lang="en-US" dirty="0" err="1" smtClean="0"/>
              <a:t>stimulasi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(pulse, Frequency, &amp; </a:t>
            </a:r>
            <a:r>
              <a:rPr lang="en-US" dirty="0" err="1" smtClean="0"/>
              <a:t>intensitas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pemulihan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tepi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" y="0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/>
              <a:t>Kontraksi</a:t>
            </a:r>
            <a:r>
              <a:rPr lang="en-US" sz="2400" b="1" dirty="0"/>
              <a:t> minimal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arus</a:t>
            </a:r>
            <a:r>
              <a:rPr lang="en-US" sz="2400" b="1" dirty="0"/>
              <a:t> rectangular </a:t>
            </a:r>
            <a:r>
              <a:rPr lang="en-US" sz="2400" b="1" dirty="0" err="1"/>
              <a:t>durasi</a:t>
            </a:r>
            <a:r>
              <a:rPr lang="en-US" sz="2400" b="1" dirty="0"/>
              <a:t> </a:t>
            </a:r>
            <a:r>
              <a:rPr lang="en-US" sz="2400" b="1" dirty="0" err="1"/>
              <a:t>pendek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durasi</a:t>
            </a:r>
            <a:r>
              <a:rPr lang="en-US" sz="2400" b="1" dirty="0"/>
              <a:t> </a:t>
            </a:r>
            <a:r>
              <a:rPr lang="en-US" sz="2400" b="1" dirty="0" err="1"/>
              <a:t>panjang</a:t>
            </a:r>
            <a:endParaRPr lang="en-US" sz="2400" b="1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0375" y="914400"/>
            <a:ext cx="8229600" cy="129063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223838" indent="-223838" algn="just" eaLnBrk="1" hangingPunct="1">
              <a:buFontTx/>
              <a:buChar char="-"/>
              <a:defRPr/>
            </a:pPr>
            <a:r>
              <a:rPr lang="en-US" sz="1600" b="1" dirty="0" err="1" smtClean="0"/>
              <a:t>Tidak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merangsang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serabut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otot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langsung</a:t>
            </a:r>
            <a:r>
              <a:rPr lang="en-US" sz="1600" b="1" dirty="0" smtClean="0">
                <a:sym typeface="Wingdings" pitchFamily="2" charset="2"/>
              </a:rPr>
              <a:t> </a:t>
            </a:r>
            <a:r>
              <a:rPr lang="en-US" sz="1600" b="1" dirty="0" err="1" smtClean="0">
                <a:sym typeface="Wingdings" pitchFamily="2" charset="2"/>
              </a:rPr>
              <a:t>terinervasi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dan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denervasilebih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mudah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digunakan</a:t>
            </a:r>
            <a:endParaRPr lang="en-US" sz="1600" b="1" dirty="0" smtClean="0"/>
          </a:p>
          <a:p>
            <a:pPr marL="223838" indent="-223838" algn="just" eaLnBrk="1" hangingPunct="1">
              <a:buFontTx/>
              <a:buChar char="-"/>
              <a:defRPr/>
            </a:pPr>
            <a:r>
              <a:rPr lang="en-US" sz="1600" b="1" dirty="0" err="1" smtClean="0"/>
              <a:t>Melalui</a:t>
            </a:r>
            <a:r>
              <a:rPr lang="en-US" sz="1600" b="1" dirty="0" smtClean="0"/>
              <a:t> motor neuron</a:t>
            </a:r>
          </a:p>
          <a:p>
            <a:pPr marL="223838" indent="-223838" algn="just" eaLnBrk="1" hangingPunct="1">
              <a:buFontTx/>
              <a:buChar char="-"/>
              <a:defRPr/>
            </a:pPr>
            <a:r>
              <a:rPr lang="en-US" sz="1600" b="1" dirty="0" err="1" smtClean="0"/>
              <a:t>Pada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sisi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kanan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dalam</a:t>
            </a:r>
            <a:r>
              <a:rPr lang="en-US" sz="1600" b="1" dirty="0" smtClean="0"/>
              <a:t> 1 </a:t>
            </a:r>
            <a:r>
              <a:rPr lang="en-US" sz="1600" b="1" dirty="0" err="1" smtClean="0"/>
              <a:t>garis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datar</a:t>
            </a:r>
            <a:r>
              <a:rPr lang="en-US" sz="1600" b="1" dirty="0" smtClean="0"/>
              <a:t> </a:t>
            </a:r>
            <a:r>
              <a:rPr lang="en-US" sz="1600" b="1" dirty="0" smtClean="0">
                <a:sym typeface="Wingdings" pitchFamily="2" charset="2"/>
              </a:rPr>
              <a:t> motor unit </a:t>
            </a:r>
            <a:r>
              <a:rPr lang="en-US" sz="1600" b="1" dirty="0" err="1" smtClean="0">
                <a:sym typeface="Wingdings" pitchFamily="2" charset="2"/>
              </a:rPr>
              <a:t>dgn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ambang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rangsang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relatif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sama</a:t>
            </a:r>
            <a:endParaRPr lang="en-US" sz="1600" b="1" dirty="0" smtClean="0">
              <a:sym typeface="Wingdings" pitchFamily="2" charset="2"/>
            </a:endParaRPr>
          </a:p>
          <a:p>
            <a:pPr marL="223838" indent="-223838" algn="just" eaLnBrk="1" hangingPunct="1">
              <a:buFontTx/>
              <a:buChar char="-"/>
              <a:defRPr/>
            </a:pPr>
            <a:r>
              <a:rPr lang="en-US" sz="1600" b="1" dirty="0" err="1" smtClean="0">
                <a:sym typeface="Wingdings" pitchFamily="2" charset="2"/>
              </a:rPr>
              <a:t>Pada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sisi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kiri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tidak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dalam</a:t>
            </a:r>
            <a:r>
              <a:rPr lang="en-US" sz="1600" b="1" dirty="0" smtClean="0">
                <a:sym typeface="Wingdings" pitchFamily="2" charset="2"/>
              </a:rPr>
              <a:t> 1 </a:t>
            </a:r>
            <a:r>
              <a:rPr lang="en-US" sz="1600" b="1" dirty="0" err="1" smtClean="0">
                <a:sym typeface="Wingdings" pitchFamily="2" charset="2"/>
              </a:rPr>
              <a:t>garis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datar</a:t>
            </a:r>
            <a:r>
              <a:rPr lang="en-US" sz="1600" b="1" dirty="0" smtClean="0">
                <a:sym typeface="Wingdings" pitchFamily="2" charset="2"/>
              </a:rPr>
              <a:t>  </a:t>
            </a:r>
            <a:r>
              <a:rPr lang="en-US" sz="1600" b="1" dirty="0" err="1" smtClean="0">
                <a:sym typeface="Wingdings" pitchFamily="2" charset="2"/>
              </a:rPr>
              <a:t>tidak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ditentukan</a:t>
            </a:r>
            <a:r>
              <a:rPr lang="en-US" sz="1600" b="1" dirty="0" smtClean="0">
                <a:sym typeface="Wingdings" pitchFamily="2" charset="2"/>
              </a:rPr>
              <a:t> motor unit</a:t>
            </a:r>
            <a:endParaRPr lang="en-US" sz="1600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362200"/>
            <a:ext cx="5943600" cy="434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 flipH="1">
            <a:off x="5486400" y="2743200"/>
            <a:ext cx="8382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248400" y="2209800"/>
            <a:ext cx="1981200" cy="1219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934200" y="3810000"/>
            <a:ext cx="1828800" cy="1219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Butuh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intesitas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besar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00800" y="23622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chronaxie</a:t>
            </a:r>
            <a:r>
              <a:rPr lang="en-US" dirty="0" smtClean="0"/>
              <a:t> &amp; temps utile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7086600" y="5257800"/>
            <a:ext cx="2057400" cy="1295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Merusak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otot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sehat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disekitarnya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Curved Left Arrow 16"/>
          <p:cNvSpPr/>
          <p:nvPr/>
        </p:nvSpPr>
        <p:spPr>
          <a:xfrm rot="20332062">
            <a:off x="8330211" y="2876832"/>
            <a:ext cx="533400" cy="1472542"/>
          </a:xfrm>
          <a:prstGeom prst="curvedLeftArrow">
            <a:avLst>
              <a:gd name="adj1" fmla="val 34508"/>
              <a:gd name="adj2" fmla="val 34508"/>
              <a:gd name="adj3" fmla="val 25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Left Arrow 17"/>
          <p:cNvSpPr/>
          <p:nvPr/>
        </p:nvSpPr>
        <p:spPr>
          <a:xfrm rot="20332062">
            <a:off x="8523782" y="4624976"/>
            <a:ext cx="529640" cy="1264306"/>
          </a:xfrm>
          <a:prstGeom prst="curvedLeftArrow">
            <a:avLst>
              <a:gd name="adj1" fmla="val 34508"/>
              <a:gd name="adj2" fmla="val 34508"/>
              <a:gd name="adj3" fmla="val 25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04800" y="38100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/>
              <a:t>Kontraksi</a:t>
            </a:r>
            <a:r>
              <a:rPr lang="en-US" sz="2000" dirty="0"/>
              <a:t> minimal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arus</a:t>
            </a:r>
            <a:r>
              <a:rPr lang="en-US" sz="2000" dirty="0"/>
              <a:t> triangular </a:t>
            </a:r>
            <a:r>
              <a:rPr lang="en-US" sz="2000" dirty="0" err="1"/>
              <a:t>durasi</a:t>
            </a:r>
            <a:r>
              <a:rPr lang="en-US" sz="2000" dirty="0"/>
              <a:t> </a:t>
            </a:r>
            <a:r>
              <a:rPr lang="en-US" sz="2000" dirty="0" err="1"/>
              <a:t>pendek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durasi</a:t>
            </a:r>
            <a:r>
              <a:rPr lang="en-US" sz="2000" dirty="0"/>
              <a:t> </a:t>
            </a:r>
            <a:r>
              <a:rPr lang="en-US" sz="2000" dirty="0" err="1"/>
              <a:t>panjang</a:t>
            </a:r>
            <a:endParaRPr lang="en-US" sz="20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19100" y="1295400"/>
            <a:ext cx="8229600" cy="13716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223838" indent="-223838" algn="just" eaLnBrk="1" hangingPunct="1">
              <a:buFontTx/>
              <a:buChar char="-"/>
              <a:defRPr/>
            </a:pPr>
            <a:r>
              <a:rPr lang="en-US" sz="1600" b="1" dirty="0" err="1" smtClean="0"/>
              <a:t>merangsang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serabut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otot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saraf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motorik</a:t>
            </a:r>
            <a:endParaRPr lang="en-US" sz="1600" b="1" dirty="0" smtClean="0"/>
          </a:p>
          <a:p>
            <a:pPr marL="161925" indent="-161925" algn="just" eaLnBrk="1" hangingPunct="1">
              <a:buFontTx/>
              <a:buChar char="-"/>
              <a:defRPr/>
            </a:pPr>
            <a:r>
              <a:rPr lang="en-US" sz="1600" b="1" dirty="0" err="1" smtClean="0"/>
              <a:t>Bentuk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kurva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pada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sisi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kiri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lebih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tinggi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pada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sisi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kanan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terdapat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kenaikan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kurva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yg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menjadi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datar</a:t>
            </a:r>
            <a:r>
              <a:rPr lang="en-US" sz="1600" b="1" dirty="0" smtClean="0"/>
              <a:t> </a:t>
            </a:r>
            <a:r>
              <a:rPr lang="en-US" sz="1600" b="1" dirty="0" smtClean="0">
                <a:sym typeface="Wingdings" pitchFamily="2" charset="2"/>
              </a:rPr>
              <a:t> </a:t>
            </a:r>
            <a:r>
              <a:rPr lang="en-US" sz="1600" b="1" dirty="0" err="1" smtClean="0">
                <a:sym typeface="Wingdings" pitchFamily="2" charset="2"/>
              </a:rPr>
              <a:t>krn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akomodasi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saraf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motorik</a:t>
            </a:r>
            <a:r>
              <a:rPr lang="en-US" sz="1600" b="1" dirty="0" smtClean="0">
                <a:sym typeface="Wingdings" pitchFamily="2" charset="2"/>
              </a:rPr>
              <a:t>, </a:t>
            </a:r>
            <a:r>
              <a:rPr lang="en-US" sz="1600" b="1" dirty="0" err="1" smtClean="0">
                <a:sym typeface="Wingdings" pitchFamily="2" charset="2"/>
              </a:rPr>
              <a:t>dimana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perubahan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intensitas</a:t>
            </a:r>
            <a:r>
              <a:rPr lang="en-US" sz="1600" b="1" dirty="0" smtClean="0">
                <a:sym typeface="Wingdings" pitchFamily="2" charset="2"/>
              </a:rPr>
              <a:t> yang </a:t>
            </a:r>
            <a:r>
              <a:rPr lang="en-US" sz="1600" b="1" dirty="0" err="1" smtClean="0">
                <a:sym typeface="Wingdings" pitchFamily="2" charset="2"/>
              </a:rPr>
              <a:t>makin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lambat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makin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sulit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Depolarisasi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sehingga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perlu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intensitas</a:t>
            </a:r>
            <a:r>
              <a:rPr lang="en-US" sz="1600" b="1" dirty="0" smtClean="0">
                <a:sym typeface="Wingdings" pitchFamily="2" charset="2"/>
              </a:rPr>
              <a:t> yang </a:t>
            </a:r>
            <a:r>
              <a:rPr lang="en-US" sz="1600" b="1" dirty="0" err="1" smtClean="0">
                <a:sym typeface="Wingdings" pitchFamily="2" charset="2"/>
              </a:rPr>
              <a:t>tinggi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untuk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dapat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depolarisasi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kembali</a:t>
            </a:r>
            <a:endParaRPr lang="en-US" sz="1600" b="1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743200"/>
            <a:ext cx="5626952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096000" y="2819400"/>
            <a:ext cx="1905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AQ = 2-6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0" y="3810000"/>
            <a:ext cx="1981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Hyposensitif</a:t>
            </a:r>
            <a:r>
              <a:rPr lang="en-US" dirty="0" smtClean="0"/>
              <a:t> (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dirangsang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96000" y="4953000"/>
            <a:ext cx="1981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Hypersensitif</a:t>
            </a:r>
            <a:r>
              <a:rPr lang="en-US" dirty="0" smtClean="0"/>
              <a:t> (</a:t>
            </a:r>
            <a:r>
              <a:rPr lang="en-US" dirty="0" err="1" smtClean="0"/>
              <a:t>sensitif</a:t>
            </a:r>
            <a:r>
              <a:rPr lang="en-US" dirty="0" smtClean="0"/>
              <a:t> </a:t>
            </a:r>
            <a:r>
              <a:rPr lang="en-US" dirty="0" err="1" smtClean="0"/>
              <a:t>rangsang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6934200" y="3505200"/>
            <a:ext cx="304800" cy="304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6934200" y="4648200"/>
            <a:ext cx="304800" cy="304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dirty="0" smtClean="0"/>
              <a:t>Tidak seperti serabut saraf, serat otot tidak memiliki kemampuan untuk mengakomodasi. The TIC (kurva B, </a:t>
            </a:r>
            <a:r>
              <a:rPr lang="en-US" dirty="0" err="1" smtClean="0"/>
              <a:t>gambar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bawah) akan terlihat persis seperti RIC tersebut. Perbedaan antara serat saraf dan serat otot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id-ID" dirty="0" smtClean="0"/>
              <a:t>kemungkinan untuk membedakan antara serat otot innervated dan denervated.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016509" cy="4069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277" y="5562600"/>
            <a:ext cx="883272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5029200" y="2362200"/>
            <a:ext cx="9906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24600" y="0"/>
            <a:ext cx="2514600" cy="152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Jika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terjadi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kemiringan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denervasi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parsial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4600" y="1905000"/>
            <a:ext cx="2514600" cy="1447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Jika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titik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tertentu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melewati</a:t>
            </a:r>
            <a:r>
              <a:rPr lang="en-US" sz="2000" dirty="0" smtClean="0">
                <a:solidFill>
                  <a:schemeClr val="tx1"/>
                </a:solidFill>
              </a:rPr>
              <a:t> TIC </a:t>
            </a:r>
            <a:r>
              <a:rPr lang="en-US" sz="2000" dirty="0" err="1" smtClean="0">
                <a:solidFill>
                  <a:schemeClr val="tx1"/>
                </a:solidFill>
              </a:rPr>
              <a:t>normal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otot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derveasi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24600" y="3657600"/>
            <a:ext cx="2514600" cy="1447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Stimulus hrs </a:t>
            </a:r>
            <a:r>
              <a:rPr lang="en-US" sz="2000" dirty="0" err="1" smtClean="0">
                <a:solidFill>
                  <a:schemeClr val="tx1"/>
                </a:solidFill>
              </a:rPr>
              <a:t>durasi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yg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panjang</a:t>
            </a:r>
            <a:r>
              <a:rPr lang="en-US" sz="2000" dirty="0" smtClean="0">
                <a:solidFill>
                  <a:schemeClr val="tx1"/>
                </a:solidFill>
              </a:rPr>
              <a:t> pd </a:t>
            </a:r>
            <a:r>
              <a:rPr lang="en-US" sz="2000" dirty="0" err="1" smtClean="0">
                <a:solidFill>
                  <a:schemeClr val="tx1"/>
                </a:solidFill>
              </a:rPr>
              <a:t>satu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titik</a:t>
            </a:r>
            <a:r>
              <a:rPr lang="en-US" sz="2000" dirty="0" smtClean="0">
                <a:solidFill>
                  <a:schemeClr val="tx1"/>
                </a:solidFill>
              </a:rPr>
              <a:t> Hz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7391400" y="14478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7391400" y="32766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437"/>
            <a:ext cx="8229600" cy="4830763"/>
          </a:xfrm>
          <a:solidFill>
            <a:schemeClr val="accent1">
              <a:lumMod val="40000"/>
              <a:lumOff val="6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Dalam kasus denervasi total (misalnya dalam kasus pecahnya saraf) kurva pulsa persegi panjang (RIC) akan bergeser ke sisi kanan dan ke atas. </a:t>
            </a:r>
            <a:endParaRPr lang="en-US" dirty="0" smtClean="0"/>
          </a:p>
          <a:p>
            <a:r>
              <a:rPr lang="id-ID" dirty="0" smtClean="0"/>
              <a:t>Kurva segitiga (TIC) akan menunjukkan bahwa kemampuan untuk mengakomodasi telah hilang. Jika kurva mulai bergeser ke bawah dan ke kiri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normal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id-ID" dirty="0" smtClean="0"/>
              <a:t>reinnervation otot telah dimulai. </a:t>
            </a:r>
            <a:endParaRPr lang="en-US" dirty="0" smtClean="0"/>
          </a:p>
          <a:p>
            <a:r>
              <a:rPr lang="id-ID" dirty="0" smtClean="0"/>
              <a:t>Pemulihan klinis kadang-kadang dapat diamati sebanyak 6 sampai 8 minggu kemudian.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hasil</a:t>
            </a:r>
            <a:r>
              <a:rPr lang="en-US" dirty="0" smtClean="0"/>
              <a:t> S-D Curve Normal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76400"/>
            <a:ext cx="7924799" cy="4646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5142" y="838199"/>
            <a:ext cx="6555858" cy="4640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5" name="Oval 4"/>
          <p:cNvSpPr/>
          <p:nvPr/>
        </p:nvSpPr>
        <p:spPr>
          <a:xfrm>
            <a:off x="4800600" y="2438400"/>
            <a:ext cx="533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86200" y="3276600"/>
            <a:ext cx="533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Neurophysiological</a:t>
            </a:r>
            <a:r>
              <a:rPr lang="en-US" b="1" dirty="0" smtClean="0"/>
              <a:t> principle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2500"/>
          </a:bodyPr>
          <a:lstStyle/>
          <a:p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ibaratkan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kabel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dlm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tubuh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saling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terhubung</a:t>
            </a:r>
            <a:r>
              <a:rPr lang="en-US" dirty="0" smtClean="0">
                <a:sym typeface="Wingdings" pitchFamily="2" charset="2"/>
              </a:rPr>
              <a:t> 1 </a:t>
            </a:r>
            <a:r>
              <a:rPr lang="en-US" dirty="0" err="1" smtClean="0">
                <a:sym typeface="Wingdings" pitchFamily="2" charset="2"/>
              </a:rPr>
              <a:t>dgn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lainnya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Saraf</a:t>
            </a:r>
            <a:r>
              <a:rPr lang="en-US" dirty="0" smtClean="0">
                <a:sym typeface="Wingdings" pitchFamily="2" charset="2"/>
              </a:rPr>
              <a:t> </a:t>
            </a:r>
            <a:r>
              <a:rPr lang="en-US" dirty="0" err="1" smtClean="0">
                <a:sym typeface="Wingdings" pitchFamily="2" charset="2"/>
              </a:rPr>
              <a:t>memberikan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informasi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dgn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listrik</a:t>
            </a:r>
            <a:r>
              <a:rPr lang="en-US" dirty="0" smtClean="0">
                <a:sym typeface="Wingdings" pitchFamily="2" charset="2"/>
              </a:rPr>
              <a:t> (+/-)  </a:t>
            </a:r>
            <a:r>
              <a:rPr lang="en-US" dirty="0" err="1" smtClean="0">
                <a:sym typeface="Wingdings" pitchFamily="2" charset="2"/>
              </a:rPr>
              <a:t>Potensial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Aksi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Saraf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dibawah</a:t>
            </a:r>
            <a:r>
              <a:rPr lang="en-US" dirty="0" smtClean="0">
                <a:sym typeface="Wingdings" pitchFamily="2" charset="2"/>
              </a:rPr>
              <a:t> normal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keseimbangan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luar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serabut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saraf</a:t>
            </a:r>
            <a:r>
              <a:rPr lang="en-US" dirty="0" smtClean="0">
                <a:sym typeface="Wingdings" pitchFamily="2" charset="2"/>
              </a:rPr>
              <a:t>  Resting Potential</a:t>
            </a:r>
          </a:p>
          <a:p>
            <a:r>
              <a:rPr lang="en-US" dirty="0" err="1" smtClean="0">
                <a:sym typeface="Wingdings" pitchFamily="2" charset="2"/>
              </a:rPr>
              <a:t>Seimbang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hasil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perbedaan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konsentrasi</a:t>
            </a:r>
            <a:r>
              <a:rPr lang="en-US" dirty="0" smtClean="0">
                <a:sym typeface="Wingdings" pitchFamily="2" charset="2"/>
              </a:rPr>
              <a:t> ion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sekitar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membran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0"/>
            <a:ext cx="4038600" cy="1143000"/>
          </a:xfrm>
        </p:spPr>
        <p:txBody>
          <a:bodyPr/>
          <a:lstStyle/>
          <a:p>
            <a:r>
              <a:rPr lang="en-US" dirty="0" err="1" smtClean="0"/>
              <a:t>Peroneal</a:t>
            </a:r>
            <a:r>
              <a:rPr lang="en-US" dirty="0" smtClean="0"/>
              <a:t> nerve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378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4604" y="1295400"/>
            <a:ext cx="4759396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228600" y="5867400"/>
            <a:ext cx="304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-76200"/>
            <a:ext cx="4038600" cy="1143000"/>
          </a:xfrm>
        </p:spPr>
        <p:txBody>
          <a:bodyPr/>
          <a:lstStyle/>
          <a:p>
            <a:r>
              <a:rPr lang="en-US" dirty="0" smtClean="0"/>
              <a:t>Median nerve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1152690"/>
            <a:ext cx="5181600" cy="227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35460"/>
            <a:ext cx="9144000" cy="4387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5638"/>
            <a:ext cx="8458200" cy="680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id-ID" dirty="0" smtClean="0"/>
              <a:t>Kondisi patologis ditandai dengan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id-ID" dirty="0" smtClean="0"/>
              <a:t>peningkatan secara keseluruhan dalam </a:t>
            </a:r>
            <a:r>
              <a:rPr lang="en-US" dirty="0" err="1" smtClean="0"/>
              <a:t>ambang</a:t>
            </a:r>
            <a:r>
              <a:rPr lang="en-US" dirty="0" smtClean="0"/>
              <a:t> </a:t>
            </a:r>
            <a:r>
              <a:rPr lang="id-ID" dirty="0" smtClean="0"/>
              <a:t>rangsang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menjadinkan</a:t>
            </a:r>
            <a:r>
              <a:rPr lang="en-US" dirty="0" smtClean="0"/>
              <a:t> </a:t>
            </a:r>
            <a:r>
              <a:rPr lang="id-ID" dirty="0" smtClean="0"/>
              <a:t>pergeseran kurva.</a:t>
            </a:r>
            <a:endParaRPr lang="en-US" dirty="0" smtClean="0"/>
          </a:p>
          <a:p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id-ID" dirty="0" smtClean="0"/>
              <a:t>karena peningkatan ambang </a:t>
            </a:r>
            <a:r>
              <a:rPr lang="en-US" dirty="0" err="1" smtClean="0"/>
              <a:t>serabut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id-ID" dirty="0" smtClean="0"/>
              <a:t>A, atau rangsangan kuat mungkin diperlukan untuk merekrut peningkatan jumlah </a:t>
            </a:r>
            <a:r>
              <a:rPr lang="en-US" dirty="0" err="1" smtClean="0"/>
              <a:t>serabut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id-ID" dirty="0" smtClean="0"/>
              <a:t>A untuk sensasi minimal.</a:t>
            </a:r>
            <a:endParaRPr lang="en-US" dirty="0" smtClean="0"/>
          </a:p>
          <a:p>
            <a:r>
              <a:rPr lang="id-ID" dirty="0" smtClean="0"/>
              <a:t>Kemungkinan lain adalah bahwa pulsa kuat dapat memberikan eksitasi jenis lain dari </a:t>
            </a:r>
            <a:r>
              <a:rPr lang="en-US" dirty="0" err="1" smtClean="0"/>
              <a:t>serabut</a:t>
            </a:r>
            <a:r>
              <a:rPr lang="id-ID" dirty="0" smtClean="0"/>
              <a:t> aferen selain </a:t>
            </a:r>
            <a:r>
              <a:rPr lang="en-US" dirty="0" err="1" smtClean="0"/>
              <a:t>serabut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id-ID" dirty="0" smtClean="0"/>
              <a:t>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id-ID" dirty="0" smtClean="0"/>
              <a:t>pemeriksaan sistematis sensorik </a:t>
            </a:r>
            <a:r>
              <a:rPr lang="en-US" dirty="0" smtClean="0"/>
              <a:t>SDC</a:t>
            </a:r>
            <a:r>
              <a:rPr lang="id-ID" dirty="0" smtClean="0"/>
              <a:t> memberikan bantuan yang berguna dalam diagnosis.</a:t>
            </a:r>
            <a:endParaRPr lang="en-US" dirty="0" smtClean="0"/>
          </a:p>
          <a:p>
            <a:r>
              <a:rPr lang="id-ID" dirty="0" smtClean="0"/>
              <a:t>Menurut temuan sebelumnya serat dengan diameter besar memiliki kecepatan lebih cepat dan batas rendah dari serat dengan diameter kecil</a:t>
            </a:r>
            <a:endParaRPr lang="en-US" dirty="0" smtClean="0"/>
          </a:p>
          <a:p>
            <a:r>
              <a:rPr lang="id-ID" dirty="0" smtClean="0"/>
              <a:t>Fakta bahwa ambang sensorik sebagian besar terpengaruh dengan lesi aksonal menunjukkan pelengkap yang berharga untuk teknik elektrodiagnostik konvensional.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id-ID" dirty="0" smtClean="0"/>
              <a:t>The TIC memberikan informasi lebih lanjut tentang kondisi otot denervated dan parameter perlakuan dibanding RIC tersebut. Otot Denervated harus dirangsang dengan pulsa segitiga.</a:t>
            </a:r>
            <a:endParaRPr lang="en-US" dirty="0" smtClean="0"/>
          </a:p>
          <a:p>
            <a:r>
              <a:rPr lang="id-ID" dirty="0" smtClean="0"/>
              <a:t>Harap dicatat bahwa degenerasi dari serabut saraf tidak dapat dicegah. Demikian pula, baik persegi panjang maupun pulsa segitiga dapat mempercepat proses reinnervation!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Prentice. WE, 2005, Therapeutic Modalities in Rehabilitation-3</a:t>
            </a:r>
            <a:r>
              <a:rPr lang="en-US" baseline="30000" dirty="0" smtClean="0"/>
              <a:t>rd</a:t>
            </a:r>
            <a:r>
              <a:rPr lang="en-US" dirty="0" smtClean="0"/>
              <a:t>, USA, The McGraw-Hill Companies</a:t>
            </a:r>
          </a:p>
          <a:p>
            <a:r>
              <a:rPr lang="en-US" dirty="0" smtClean="0"/>
              <a:t>Meyer. M, </a:t>
            </a:r>
            <a:r>
              <a:rPr lang="en-US" dirty="0" err="1" smtClean="0"/>
              <a:t>Friedli</a:t>
            </a:r>
            <a:r>
              <a:rPr lang="en-US" dirty="0" smtClean="0"/>
              <a:t>. WG, 1984, Strength Duration Curve: a measure for assessing sensory deficit in peripheral neuropathy, Switzerland, Journal of Neurology, Neurosurgery, and </a:t>
            </a:r>
            <a:r>
              <a:rPr lang="en-US" dirty="0" err="1" smtClean="0"/>
              <a:t>Phsychiatri</a:t>
            </a:r>
            <a:r>
              <a:rPr lang="en-US" dirty="0" smtClean="0"/>
              <a:t> 1984;47:184-189, download Sept 19, 2012, jnnp.bmj.com</a:t>
            </a:r>
          </a:p>
          <a:p>
            <a:r>
              <a:rPr lang="en-US" dirty="0" smtClean="0"/>
              <a:t>Den Adel. R.V, </a:t>
            </a:r>
            <a:r>
              <a:rPr lang="en-US" dirty="0" err="1" smtClean="0"/>
              <a:t>Luykx</a:t>
            </a:r>
            <a:r>
              <a:rPr lang="en-US" dirty="0" smtClean="0"/>
              <a:t>. R.H.J, 2005. Low and medium Frequency electrotherapy, Netherlands, </a:t>
            </a:r>
            <a:r>
              <a:rPr lang="en-US" dirty="0" err="1" smtClean="0"/>
              <a:t>Enraf</a:t>
            </a:r>
            <a:r>
              <a:rPr lang="en-US" dirty="0" smtClean="0"/>
              <a:t> </a:t>
            </a:r>
            <a:r>
              <a:rPr lang="en-US" dirty="0" err="1" smtClean="0"/>
              <a:t>Nonius</a:t>
            </a:r>
            <a:endParaRPr lang="en-US" dirty="0" smtClean="0"/>
          </a:p>
          <a:p>
            <a:r>
              <a:rPr lang="en-US" dirty="0" smtClean="0"/>
              <a:t>STRENGHT-DURATION CURVES (S/d curves or I/t curves), download Sept 6, 2012, http://www.google.co.id/url?sa=t&amp;rct=j&amp;q=&amp;esrc=s&amp;source=web&amp;cd=1&amp;ved=0CCUQFjAA&amp;url=http%3A%2F%2Fwww.mtr-ag.ch%2FHEALTH%2Fmedia%2Fdocs%2Fsd-kurve-6er-serie.pdf&amp;ei=Php0UPL4DoXPrQfw7IHYCg&amp;usg=AFQjCNFhFunf_lZoA8M2Y4Ojj2nVjGZW5Q&amp;sig2=MtTilckWNMRcMkLSpgOsoQ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  <a:solidFill>
            <a:srgbClr val="00B0F0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jika 'sesuatu' merangsang serat saraf, daripada konsentrasi ion mulai mengubah di lokasi rangsangan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id-ID" dirty="0" smtClean="0"/>
              <a:t>Karena perubahan ini, potensial membran menjadi kurang negatif (depolarisasi).</a:t>
            </a:r>
            <a:endParaRPr lang="en-US" dirty="0" smtClean="0"/>
          </a:p>
          <a:p>
            <a:r>
              <a:rPr lang="id-ID" dirty="0" smtClean="0"/>
              <a:t>Segera setelah potensial membran mencapai tingkat sekitar -50 mV (ambang batas), reaksi otomatis diatur dalam gerak. </a:t>
            </a:r>
            <a:endParaRPr lang="en-US" dirty="0" smtClean="0"/>
          </a:p>
          <a:p>
            <a:r>
              <a:rPr lang="id-ID" dirty="0" smtClean="0"/>
              <a:t>Membran potensi kemudian dengan cepat berubah dari -50 mV menjadi sekitar +30 mV. </a:t>
            </a:r>
            <a:endParaRPr lang="en-US" dirty="0" smtClean="0"/>
          </a:p>
          <a:p>
            <a:r>
              <a:rPr lang="id-ID" dirty="0" smtClean="0"/>
              <a:t>Setelah itu kembali ke nilai potensial membran istirahat potensinya. Potensial aksi dapat dianggap sebagai 'ECG' saraf.</a:t>
            </a:r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914400"/>
            <a:ext cx="6944513" cy="4760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/>
        </p:nvGraphicFramePr>
        <p:xfrm>
          <a:off x="1371600" y="838200"/>
          <a:ext cx="64008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4953000"/>
          </a:xfrm>
          <a:solidFill>
            <a:srgbClr val="00B0F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id-ID" dirty="0" smtClean="0"/>
              <a:t>itu membutuhkan energi lebih banyak. Inilah sebabnya mengapa dalam situasi normal serabut saraf selalu bereaksi pertama.</a:t>
            </a:r>
            <a:endParaRPr lang="en-US" dirty="0" smtClean="0"/>
          </a:p>
          <a:p>
            <a:r>
              <a:rPr lang="id-ID" dirty="0" smtClean="0"/>
              <a:t>Melalui serabut saraf AP akan mencapai serat otot dan menghasilkan kontraksi. Serat otot hanya dapat dirangsang secara langsung jika tidak ada serabut saraf yang hadir (atau jika </a:t>
            </a:r>
            <a:r>
              <a:rPr lang="en-US" dirty="0" err="1" smtClean="0"/>
              <a:t>terpotong</a:t>
            </a:r>
            <a:r>
              <a:rPr lang="id-ID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HASIL DARI S-D CURVE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S-D Curve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sensorik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paraesthesia</a:t>
            </a:r>
            <a:r>
              <a:rPr lang="en-US" dirty="0" err="1" smtClean="0">
                <a:sym typeface="Wingdings" pitchFamily="2" charset="2"/>
              </a:rPr>
              <a:t>dgn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melihat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rangsangan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taktil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ditimbulkan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stimulus </a:t>
            </a:r>
            <a:r>
              <a:rPr lang="en-US" dirty="0" err="1" smtClean="0">
                <a:sym typeface="Wingdings" pitchFamily="2" charset="2"/>
              </a:rPr>
              <a:t>listrik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/>
              <a:t>Arus</a:t>
            </a:r>
            <a:r>
              <a:rPr lang="en-US" dirty="0" smtClean="0"/>
              <a:t> minimal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sensasi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(</a:t>
            </a:r>
            <a:r>
              <a:rPr lang="en-US" dirty="0" err="1" smtClean="0"/>
              <a:t>rheobase</a:t>
            </a:r>
            <a:r>
              <a:rPr lang="en-US" dirty="0" smtClean="0"/>
              <a:t>)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pulsa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10 ms</a:t>
            </a:r>
          </a:p>
          <a:p>
            <a:r>
              <a:rPr lang="en-US" dirty="0" err="1" smtClean="0"/>
              <a:t>Menurut</a:t>
            </a:r>
            <a:r>
              <a:rPr lang="en-US" dirty="0" smtClean="0"/>
              <a:t> Bunsen-Roscoe, </a:t>
            </a:r>
            <a:r>
              <a:rPr lang="en-US" dirty="0" err="1" smtClean="0"/>
              <a:t>hukum</a:t>
            </a:r>
            <a:r>
              <a:rPr lang="en-US" dirty="0" smtClean="0"/>
              <a:t> Bloch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ambang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konstan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durasi</a:t>
            </a:r>
            <a:r>
              <a:rPr lang="en-US" dirty="0" smtClean="0"/>
              <a:t> stimulus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"</a:t>
            </a:r>
            <a:r>
              <a:rPr lang="en-US" dirty="0" err="1" smtClean="0"/>
              <a:t>durasi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"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modalitas</a:t>
            </a:r>
            <a:r>
              <a:rPr lang="en-US" dirty="0" smtClean="0"/>
              <a:t> </a:t>
            </a:r>
            <a:r>
              <a:rPr lang="en-US" dirty="0" err="1" smtClean="0"/>
              <a:t>sensorik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505200"/>
          </a:xfrm>
          <a:solidFill>
            <a:schemeClr val="accent1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rangsang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err="1" smtClean="0"/>
              <a:t>Rheobase</a:t>
            </a:r>
            <a:r>
              <a:rPr lang="en-US" i="1" dirty="0" smtClean="0"/>
              <a:t> &amp; </a:t>
            </a:r>
            <a:r>
              <a:rPr lang="en-US" i="1" dirty="0" err="1" smtClean="0"/>
              <a:t>Chronaxie</a:t>
            </a:r>
            <a:r>
              <a:rPr lang="en-US" i="1" dirty="0" smtClean="0"/>
              <a:t> </a:t>
            </a:r>
          </a:p>
          <a:p>
            <a:r>
              <a:rPr lang="en-US" dirty="0" err="1" smtClean="0"/>
              <a:t>Penerapan</a:t>
            </a:r>
            <a:r>
              <a:rPr lang="en-US" dirty="0" smtClean="0"/>
              <a:t> SDC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kontraksi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minimal (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dipalpasi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7833" y="750222"/>
            <a:ext cx="7500367" cy="5269578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921</Words>
  <Application>Microsoft Office PowerPoint</Application>
  <PresentationFormat>On-screen Show (4:3)</PresentationFormat>
  <Paragraphs>65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APLIKASI STRENGTH-DURATION CURVE DALAM KLINIS  ABDURRASYID,SSt. FT</vt:lpstr>
      <vt:lpstr>Neurophysiological principle</vt:lpstr>
      <vt:lpstr>PowerPoint Presentation</vt:lpstr>
      <vt:lpstr>PowerPoint Presentation</vt:lpstr>
      <vt:lpstr>PowerPoint Presentation</vt:lpstr>
      <vt:lpstr>PowerPoint Presentation</vt:lpstr>
      <vt:lpstr>HASIL DARI S-D CURVE </vt:lpstr>
      <vt:lpstr>PowerPoint Presentation</vt:lpstr>
      <vt:lpstr>PowerPoint Presentation</vt:lpstr>
      <vt:lpstr>PowerPoint Presentation</vt:lpstr>
      <vt:lpstr>PowerPoint Presentation</vt:lpstr>
      <vt:lpstr>Tujuan SDC dlm penerapan Fisioterapi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hasil S-D Curve Normal </vt:lpstr>
      <vt:lpstr>PowerPoint Presentation</vt:lpstr>
      <vt:lpstr>Peroneal nerve</vt:lpstr>
      <vt:lpstr>Median nerve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STRENGTH-DURATION CURVE: A MEASURE FOR ASSESSING SENSORY DEFICIT IN PERIPHERAL NEUROPATHY  WG FRIEDLI, M MEYER,  DEPARTEMENT OF NEUROLOGY, UNIVERISTY HOSPITAL, ZURICH, SWITZERLAND. JOURNAL OF NEUROLOGY, NEOSURGERY, AND PSUCHIATRY, 1984;47:184-189</dc:title>
  <dc:creator>Themporer</dc:creator>
  <cp:lastModifiedBy>May</cp:lastModifiedBy>
  <cp:revision>13</cp:revision>
  <dcterms:created xsi:type="dcterms:W3CDTF">2012-09-23T05:59:44Z</dcterms:created>
  <dcterms:modified xsi:type="dcterms:W3CDTF">2015-02-21T08:02:10Z</dcterms:modified>
</cp:coreProperties>
</file>