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FFC43-B14E-4356-884A-1346F16BD669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D28D-7D49-4380-91CD-9DB01C9315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Conversive</a:t>
            </a:r>
            <a:r>
              <a:rPr lang="en-US" dirty="0" smtClean="0"/>
              <a:t> Heating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Muthiah</a:t>
            </a:r>
            <a:r>
              <a:rPr lang="en-US" dirty="0" smtClean="0"/>
              <a:t> </a:t>
            </a:r>
            <a:r>
              <a:rPr lang="en-US" dirty="0" err="1" smtClean="0"/>
              <a:t>Munawwarah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114800" y="1600200"/>
            <a:ext cx="4724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SWD TRANDUCER</a:t>
            </a:r>
          </a:p>
          <a:p>
            <a:pPr eaLnBrk="1" hangingPunct="1"/>
            <a:r>
              <a:rPr lang="en-US" smtClean="0"/>
              <a:t>Condenser : plate, rubber pad, coil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SWD METODE</a:t>
            </a:r>
          </a:p>
          <a:p>
            <a:pPr eaLnBrk="1" hangingPunct="1"/>
            <a:r>
              <a:rPr lang="en-US" smtClean="0"/>
              <a:t>Coplanar </a:t>
            </a:r>
          </a:p>
          <a:p>
            <a:pPr eaLnBrk="1" hangingPunct="1"/>
            <a:r>
              <a:rPr lang="en-US" smtClean="0"/>
              <a:t>Diplode </a:t>
            </a:r>
          </a:p>
          <a:p>
            <a:pPr eaLnBrk="1" hangingPunct="1"/>
            <a:r>
              <a:rPr lang="en-US" smtClean="0"/>
              <a:t>Coil around</a:t>
            </a:r>
          </a:p>
          <a:p>
            <a:pPr eaLnBrk="1" hangingPunct="1"/>
            <a:r>
              <a:rPr lang="en-US" smtClean="0"/>
              <a:t>Cross fire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JENIS </a:t>
            </a:r>
            <a:r>
              <a:rPr lang="en-US" dirty="0" smtClean="0"/>
              <a:t>TRANSDUCER &amp; METODE</a:t>
            </a:r>
            <a:endParaRPr lang="en-US" dirty="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990600" y="2438400"/>
            <a:ext cx="304800" cy="838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600200" y="2438400"/>
            <a:ext cx="304800" cy="838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rot="5366182">
            <a:off x="647700" y="2587625"/>
            <a:ext cx="152400" cy="533400"/>
          </a:xfrm>
          <a:custGeom>
            <a:avLst/>
            <a:gdLst>
              <a:gd name="T0" fmla="*/ 940858 w 21600"/>
              <a:gd name="T1" fmla="*/ 6586009 h 21600"/>
              <a:gd name="T2" fmla="*/ 537633 w 21600"/>
              <a:gd name="T3" fmla="*/ 13172018 h 21600"/>
              <a:gd name="T4" fmla="*/ 134408 w 21600"/>
              <a:gd name="T5" fmla="*/ 6586009 h 21600"/>
              <a:gd name="T6" fmla="*/ 53763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-5384692">
            <a:off x="2060575" y="2587625"/>
            <a:ext cx="152400" cy="533400"/>
          </a:xfrm>
          <a:custGeom>
            <a:avLst/>
            <a:gdLst>
              <a:gd name="T0" fmla="*/ 940858 w 21600"/>
              <a:gd name="T1" fmla="*/ 6586009 h 21600"/>
              <a:gd name="T2" fmla="*/ 537633 w 21600"/>
              <a:gd name="T3" fmla="*/ 13172018 h 21600"/>
              <a:gd name="T4" fmla="*/ 134408 w 21600"/>
              <a:gd name="T5" fmla="*/ 6586009 h 21600"/>
              <a:gd name="T6" fmla="*/ 53763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895600" y="2514600"/>
            <a:ext cx="53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57600" y="2514600"/>
            <a:ext cx="53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 rot="106091">
            <a:off x="3119438" y="3200400"/>
            <a:ext cx="100012" cy="762000"/>
          </a:xfrm>
          <a:custGeom>
            <a:avLst/>
            <a:gdLst>
              <a:gd name="T0" fmla="*/ 365229 w 21600"/>
              <a:gd name="T1" fmla="*/ 13440833 h 21600"/>
              <a:gd name="T2" fmla="*/ 231537 w 21600"/>
              <a:gd name="T3" fmla="*/ 26881666 h 21600"/>
              <a:gd name="T4" fmla="*/ 97845 w 21600"/>
              <a:gd name="T5" fmla="*/ 13440833 h 21600"/>
              <a:gd name="T6" fmla="*/ 23153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364 w 21600"/>
              <a:gd name="T13" fmla="*/ 6364 h 21600"/>
              <a:gd name="T14" fmla="*/ 15236 w 21600"/>
              <a:gd name="T15" fmla="*/ 1523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127" y="21600"/>
                </a:lnTo>
                <a:lnTo>
                  <a:pt x="12473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rot="106091">
            <a:off x="3881438" y="3200400"/>
            <a:ext cx="100012" cy="838200"/>
          </a:xfrm>
          <a:custGeom>
            <a:avLst/>
            <a:gdLst>
              <a:gd name="T0" fmla="*/ 347306 w 21600"/>
              <a:gd name="T1" fmla="*/ 16263407 h 21600"/>
              <a:gd name="T2" fmla="*/ 231537 w 21600"/>
              <a:gd name="T3" fmla="*/ 32526815 h 21600"/>
              <a:gd name="T4" fmla="*/ 115769 w 21600"/>
              <a:gd name="T5" fmla="*/ 16263407 h 21600"/>
              <a:gd name="T6" fmla="*/ 23153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685800" y="3886200"/>
            <a:ext cx="990600" cy="9906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AutoShape 14"/>
          <p:cNvSpPr>
            <a:spLocks noChangeArrowheads="1"/>
          </p:cNvSpPr>
          <p:nvPr/>
        </p:nvSpPr>
        <p:spPr bwMode="auto">
          <a:xfrm rot="-5384692">
            <a:off x="1941513" y="3906838"/>
            <a:ext cx="76200" cy="1066800"/>
          </a:xfrm>
          <a:custGeom>
            <a:avLst/>
            <a:gdLst>
              <a:gd name="T0" fmla="*/ 219198 w 21600"/>
              <a:gd name="T1" fmla="*/ 26344036 h 21600"/>
              <a:gd name="T2" fmla="*/ 134408 w 21600"/>
              <a:gd name="T3" fmla="*/ 52688072 h 21600"/>
              <a:gd name="T4" fmla="*/ 49618 w 21600"/>
              <a:gd name="T5" fmla="*/ 26344036 h 21600"/>
              <a:gd name="T6" fmla="*/ 13440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787 w 21600"/>
              <a:gd name="T13" fmla="*/ 5787 h 21600"/>
              <a:gd name="T14" fmla="*/ 15813 w 21600"/>
              <a:gd name="T15" fmla="*/ 158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974" y="21600"/>
                </a:lnTo>
                <a:lnTo>
                  <a:pt x="1362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utoShape 15"/>
          <p:cNvSpPr>
            <a:spLocks noChangeArrowheads="1"/>
          </p:cNvSpPr>
          <p:nvPr/>
        </p:nvSpPr>
        <p:spPr bwMode="auto">
          <a:xfrm rot="-5384692">
            <a:off x="1943100" y="3848100"/>
            <a:ext cx="76200" cy="1066800"/>
          </a:xfrm>
          <a:custGeom>
            <a:avLst/>
            <a:gdLst>
              <a:gd name="T0" fmla="*/ 219198 w 21600"/>
              <a:gd name="T1" fmla="*/ 26344036 h 21600"/>
              <a:gd name="T2" fmla="*/ 134408 w 21600"/>
              <a:gd name="T3" fmla="*/ 52688072 h 21600"/>
              <a:gd name="T4" fmla="*/ 49618 w 21600"/>
              <a:gd name="T5" fmla="*/ 26344036 h 21600"/>
              <a:gd name="T6" fmla="*/ 13440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787 w 21600"/>
              <a:gd name="T13" fmla="*/ 5787 h 21600"/>
              <a:gd name="T14" fmla="*/ 15813 w 21600"/>
              <a:gd name="T15" fmla="*/ 158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974" y="21600"/>
                </a:lnTo>
                <a:lnTo>
                  <a:pt x="1362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Freeform 16"/>
          <p:cNvSpPr>
            <a:spLocks/>
          </p:cNvSpPr>
          <p:nvPr/>
        </p:nvSpPr>
        <p:spPr bwMode="auto">
          <a:xfrm>
            <a:off x="2946400" y="4089400"/>
            <a:ext cx="647700" cy="1397000"/>
          </a:xfrm>
          <a:custGeom>
            <a:avLst/>
            <a:gdLst>
              <a:gd name="T0" fmla="*/ 330200 w 408"/>
              <a:gd name="T1" fmla="*/ 1320800 h 880"/>
              <a:gd name="T2" fmla="*/ 330200 w 408"/>
              <a:gd name="T3" fmla="*/ 787400 h 880"/>
              <a:gd name="T4" fmla="*/ 101600 w 408"/>
              <a:gd name="T5" fmla="*/ 558800 h 880"/>
              <a:gd name="T6" fmla="*/ 25400 w 408"/>
              <a:gd name="T7" fmla="*/ 254000 h 880"/>
              <a:gd name="T8" fmla="*/ 254000 w 408"/>
              <a:gd name="T9" fmla="*/ 25400 h 880"/>
              <a:gd name="T10" fmla="*/ 558800 w 408"/>
              <a:gd name="T11" fmla="*/ 101600 h 880"/>
              <a:gd name="T12" fmla="*/ 635000 w 408"/>
              <a:gd name="T13" fmla="*/ 406400 h 880"/>
              <a:gd name="T14" fmla="*/ 482600 w 408"/>
              <a:gd name="T15" fmla="*/ 558800 h 880"/>
              <a:gd name="T16" fmla="*/ 254000 w 408"/>
              <a:gd name="T17" fmla="*/ 482600 h 880"/>
              <a:gd name="T18" fmla="*/ 177800 w 408"/>
              <a:gd name="T19" fmla="*/ 254000 h 880"/>
              <a:gd name="T20" fmla="*/ 406400 w 408"/>
              <a:gd name="T21" fmla="*/ 101600 h 880"/>
              <a:gd name="T22" fmla="*/ 558800 w 408"/>
              <a:gd name="T23" fmla="*/ 330200 h 880"/>
              <a:gd name="T24" fmla="*/ 482600 w 408"/>
              <a:gd name="T25" fmla="*/ 482600 h 880"/>
              <a:gd name="T26" fmla="*/ 330200 w 408"/>
              <a:gd name="T27" fmla="*/ 406400 h 880"/>
              <a:gd name="T28" fmla="*/ 330200 w 408"/>
              <a:gd name="T29" fmla="*/ 254000 h 880"/>
              <a:gd name="T30" fmla="*/ 482600 w 408"/>
              <a:gd name="T31" fmla="*/ 254000 h 880"/>
              <a:gd name="T32" fmla="*/ 406400 w 408"/>
              <a:gd name="T33" fmla="*/ 1397000 h 88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08"/>
              <a:gd name="T52" fmla="*/ 0 h 880"/>
              <a:gd name="T53" fmla="*/ 408 w 408"/>
              <a:gd name="T54" fmla="*/ 880 h 88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08" h="880">
                <a:moveTo>
                  <a:pt x="208" y="832"/>
                </a:moveTo>
                <a:cubicBezTo>
                  <a:pt x="220" y="704"/>
                  <a:pt x="232" y="576"/>
                  <a:pt x="208" y="496"/>
                </a:cubicBezTo>
                <a:cubicBezTo>
                  <a:pt x="184" y="416"/>
                  <a:pt x="96" y="408"/>
                  <a:pt x="64" y="352"/>
                </a:cubicBezTo>
                <a:cubicBezTo>
                  <a:pt x="32" y="296"/>
                  <a:pt x="0" y="216"/>
                  <a:pt x="16" y="160"/>
                </a:cubicBezTo>
                <a:cubicBezTo>
                  <a:pt x="32" y="104"/>
                  <a:pt x="104" y="32"/>
                  <a:pt x="160" y="16"/>
                </a:cubicBezTo>
                <a:cubicBezTo>
                  <a:pt x="216" y="0"/>
                  <a:pt x="312" y="24"/>
                  <a:pt x="352" y="64"/>
                </a:cubicBezTo>
                <a:cubicBezTo>
                  <a:pt x="392" y="104"/>
                  <a:pt x="408" y="208"/>
                  <a:pt x="400" y="256"/>
                </a:cubicBezTo>
                <a:cubicBezTo>
                  <a:pt x="392" y="304"/>
                  <a:pt x="344" y="344"/>
                  <a:pt x="304" y="352"/>
                </a:cubicBezTo>
                <a:cubicBezTo>
                  <a:pt x="264" y="360"/>
                  <a:pt x="192" y="336"/>
                  <a:pt x="160" y="304"/>
                </a:cubicBezTo>
                <a:cubicBezTo>
                  <a:pt x="128" y="272"/>
                  <a:pt x="96" y="200"/>
                  <a:pt x="112" y="160"/>
                </a:cubicBezTo>
                <a:cubicBezTo>
                  <a:pt x="128" y="120"/>
                  <a:pt x="216" y="56"/>
                  <a:pt x="256" y="64"/>
                </a:cubicBezTo>
                <a:cubicBezTo>
                  <a:pt x="296" y="72"/>
                  <a:pt x="344" y="168"/>
                  <a:pt x="352" y="208"/>
                </a:cubicBezTo>
                <a:cubicBezTo>
                  <a:pt x="360" y="248"/>
                  <a:pt x="328" y="296"/>
                  <a:pt x="304" y="304"/>
                </a:cubicBezTo>
                <a:cubicBezTo>
                  <a:pt x="280" y="312"/>
                  <a:pt x="224" y="280"/>
                  <a:pt x="208" y="256"/>
                </a:cubicBezTo>
                <a:cubicBezTo>
                  <a:pt x="192" y="232"/>
                  <a:pt x="192" y="176"/>
                  <a:pt x="208" y="160"/>
                </a:cubicBezTo>
                <a:cubicBezTo>
                  <a:pt x="224" y="144"/>
                  <a:pt x="296" y="40"/>
                  <a:pt x="304" y="160"/>
                </a:cubicBezTo>
                <a:cubicBezTo>
                  <a:pt x="312" y="280"/>
                  <a:pt x="272" y="768"/>
                  <a:pt x="256" y="88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PANAS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895600" y="1371600"/>
            <a:ext cx="3048000" cy="4667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Glb elektromagnetik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352800" y="2428875"/>
            <a:ext cx="1981200" cy="4667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Dissipasi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2819400" y="3511550"/>
            <a:ext cx="3276600" cy="83185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Timbul panas lokal diatas level metabolisme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3124200" y="5019675"/>
            <a:ext cx="2743200" cy="4667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Dilatasi – sirkulasi </a:t>
            </a:r>
            <a:r>
              <a:rPr lang="en-US">
                <a:sym typeface="Symbol" pitchFamily="18" charset="2"/>
              </a:rPr>
              <a:t></a:t>
            </a:r>
            <a:r>
              <a:rPr lang="en-US"/>
              <a:t> 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3200400" y="6010275"/>
            <a:ext cx="2438400" cy="4667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Membatasi panas</a:t>
            </a:r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H="1">
            <a:off x="4343400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>
            <a:off x="43434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>
            <a:off x="4267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>
            <a:off x="4267200" y="548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/>
              <a:t>Temperatur jar ditentukan oleh:</a:t>
            </a:r>
          </a:p>
          <a:p>
            <a:pPr lvl="1" eaLnBrk="1" hangingPunct="1"/>
            <a:r>
              <a:rPr lang="en-US" smtClean="0"/>
              <a:t>Jenis jaringan </a:t>
            </a:r>
          </a:p>
          <a:p>
            <a:pPr lvl="1" eaLnBrk="1" hangingPunct="1"/>
            <a:r>
              <a:rPr lang="en-US" smtClean="0"/>
              <a:t>Status sirkulasi</a:t>
            </a:r>
          </a:p>
          <a:p>
            <a:pPr lvl="1" eaLnBrk="1" hangingPunct="1"/>
            <a:r>
              <a:rPr lang="en-US" smtClean="0"/>
              <a:t>Continous/pulse</a:t>
            </a:r>
          </a:p>
          <a:p>
            <a:pPr lvl="1" eaLnBrk="1" hangingPunct="1"/>
            <a:r>
              <a:rPr lang="en-US" smtClean="0"/>
              <a:t>Intensitas arus</a:t>
            </a:r>
          </a:p>
          <a:p>
            <a:pPr lvl="1" eaLnBrk="1" hangingPunct="1"/>
            <a:r>
              <a:rPr lang="en-US" smtClean="0"/>
              <a:t>Durasi (total time) treatment dan steady state</a:t>
            </a:r>
          </a:p>
          <a:p>
            <a:pPr eaLnBrk="1" hangingPunct="1"/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Kuantitas panas dan peningkatan panas dlm jaringan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/>
            <a:r>
              <a:rPr lang="en-US" smtClean="0"/>
              <a:t>Reaksi lokal tubuh thd panas</a:t>
            </a:r>
          </a:p>
          <a:p>
            <a:pPr eaLnBrk="1" hangingPunct="1"/>
            <a:r>
              <a:rPr lang="en-US" smtClean="0"/>
              <a:t>Reaksi umum tubuh thdp panas</a:t>
            </a:r>
          </a:p>
          <a:p>
            <a:pPr eaLnBrk="1" hangingPunct="1"/>
            <a:r>
              <a:rPr lang="en-US" smtClean="0"/>
              <a:t>Reaksi jaringan tertentu thd panas</a:t>
            </a:r>
          </a:p>
          <a:p>
            <a:pPr lvl="1" eaLnBrk="1" hangingPunct="1"/>
            <a:r>
              <a:rPr lang="en-US" smtClean="0"/>
              <a:t>Jar. Ikat</a:t>
            </a:r>
          </a:p>
          <a:p>
            <a:pPr lvl="1" eaLnBrk="1" hangingPunct="1"/>
            <a:r>
              <a:rPr lang="en-US" smtClean="0"/>
              <a:t>Jar otot</a:t>
            </a:r>
          </a:p>
          <a:p>
            <a:pPr lvl="1" eaLnBrk="1" hangingPunct="1"/>
            <a:r>
              <a:rPr lang="en-US" smtClean="0"/>
              <a:t>Jar kapsul sendi</a:t>
            </a:r>
          </a:p>
          <a:p>
            <a:pPr lvl="1" eaLnBrk="1" hangingPunct="1"/>
            <a:r>
              <a:rPr lang="en-US" smtClean="0"/>
              <a:t>Jar bundel saraf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Pengaruh fisis HFC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Efek terapi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124200" y="1905000"/>
            <a:ext cx="3505200" cy="83185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Energi elekrostatik dan elektromagnetik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76600" y="3276600"/>
            <a:ext cx="3200400" cy="4667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Panas jarinngan lokal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895600" y="4343400"/>
            <a:ext cx="3886200" cy="10144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Efek fisiologis </a:t>
            </a:r>
          </a:p>
          <a:p>
            <a:pPr algn="ctr">
              <a:spcBef>
                <a:spcPct val="50000"/>
              </a:spcBef>
            </a:pPr>
            <a:r>
              <a:rPr lang="en-US" b="1"/>
              <a:t>Perubahan (pato)fisiologis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352800" y="5867400"/>
            <a:ext cx="2971800" cy="4667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Efek terapetik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4724400" y="28194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724400" y="38862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4724400" y="54102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Tergantung pd:</a:t>
            </a:r>
          </a:p>
          <a:p>
            <a:pPr lvl="1" eaLnBrk="1" hangingPunct="1"/>
            <a:r>
              <a:rPr lang="en-US" smtClean="0"/>
              <a:t>Target </a:t>
            </a:r>
            <a:r>
              <a:rPr lang="en-US" smtClean="0">
                <a:solidFill>
                  <a:schemeClr val="hlink"/>
                </a:solidFill>
              </a:rPr>
              <a:t>jaringan spesifik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mtClean="0"/>
              <a:t>Status </a:t>
            </a:r>
            <a:r>
              <a:rPr lang="en-US" smtClean="0">
                <a:solidFill>
                  <a:schemeClr val="hlink"/>
                </a:solidFill>
              </a:rPr>
              <a:t>sirkulasi</a:t>
            </a:r>
            <a:r>
              <a:rPr lang="en-US" smtClean="0"/>
              <a:t> jaringan</a:t>
            </a: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Patologi</a:t>
            </a:r>
            <a:r>
              <a:rPr lang="en-US" smtClean="0"/>
              <a:t> jaringan</a:t>
            </a:r>
          </a:p>
          <a:p>
            <a:pPr lvl="1" eaLnBrk="1" hangingPunct="1"/>
            <a:r>
              <a:rPr lang="en-US" smtClean="0"/>
              <a:t>Besarnya dosis </a:t>
            </a:r>
            <a:r>
              <a:rPr lang="en-US" smtClean="0">
                <a:solidFill>
                  <a:schemeClr val="hlink"/>
                </a:solidFill>
              </a:rPr>
              <a:t>intensitas</a:t>
            </a:r>
            <a:r>
              <a:rPr lang="en-US" smtClean="0"/>
              <a:t> dan </a:t>
            </a:r>
            <a:r>
              <a:rPr lang="en-US" smtClean="0">
                <a:solidFill>
                  <a:schemeClr val="hlink"/>
                </a:solidFill>
              </a:rPr>
              <a:t>waktu</a:t>
            </a:r>
            <a:r>
              <a:rPr lang="en-US" smtClean="0"/>
              <a:t> terapi</a:t>
            </a:r>
          </a:p>
          <a:p>
            <a:pPr eaLnBrk="1" hangingPunct="1"/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Pengaruh terapetik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Merupakan gel electromagnetic</a:t>
            </a:r>
          </a:p>
          <a:p>
            <a:pPr eaLnBrk="1" hangingPunct="1"/>
            <a:r>
              <a:rPr lang="en-US" smtClean="0"/>
              <a:t>Frequensi 2450MHz, panjang gel 122,5 mm</a:t>
            </a:r>
          </a:p>
          <a:p>
            <a:pPr eaLnBrk="1" hangingPunct="1"/>
            <a:r>
              <a:rPr lang="en-US" smtClean="0"/>
              <a:t>Magnetron menghasilkan HFC, memiliki tranducer (antena &amp; reflector)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MICROWAVE DIATHERMY (MWD)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5257800"/>
            <a:ext cx="1143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</a:rPr>
              <a:t>Timing circuit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3962400"/>
            <a:ext cx="1143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</a:rPr>
              <a:t>Power supply </a:t>
            </a:r>
          </a:p>
        </p:txBody>
      </p:sp>
      <p:sp>
        <p:nvSpPr>
          <p:cNvPr id="6" name="Rectangle 5"/>
          <p:cNvSpPr/>
          <p:nvPr/>
        </p:nvSpPr>
        <p:spPr>
          <a:xfrm>
            <a:off x="3733800" y="3962400"/>
            <a:ext cx="1295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</a:rPr>
              <a:t>magnetron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3581400"/>
            <a:ext cx="1981200" cy="1524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4038600"/>
            <a:ext cx="381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Hexagon 8"/>
          <p:cNvSpPr/>
          <p:nvPr/>
        </p:nvSpPr>
        <p:spPr>
          <a:xfrm rot="5400000">
            <a:off x="6781800" y="3771900"/>
            <a:ext cx="1066800" cy="106680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entagon 9"/>
          <p:cNvSpPr/>
          <p:nvPr/>
        </p:nvSpPr>
        <p:spPr>
          <a:xfrm>
            <a:off x="5029200" y="4191000"/>
            <a:ext cx="1905000" cy="228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 rot="1094799">
            <a:off x="7148513" y="4070350"/>
            <a:ext cx="447675" cy="465138"/>
          </a:xfrm>
          <a:custGeom>
            <a:avLst/>
            <a:gdLst>
              <a:gd name="connsiteX0" fmla="*/ 0 w 410818"/>
              <a:gd name="connsiteY0" fmla="*/ 212034 h 260626"/>
              <a:gd name="connsiteX1" fmla="*/ 53009 w 410818"/>
              <a:gd name="connsiteY1" fmla="*/ 92765 h 260626"/>
              <a:gd name="connsiteX2" fmla="*/ 53009 w 410818"/>
              <a:gd name="connsiteY2" fmla="*/ 66261 h 260626"/>
              <a:gd name="connsiteX3" fmla="*/ 145774 w 410818"/>
              <a:gd name="connsiteY3" fmla="*/ 238539 h 260626"/>
              <a:gd name="connsiteX4" fmla="*/ 53009 w 410818"/>
              <a:gd name="connsiteY4" fmla="*/ 198782 h 260626"/>
              <a:gd name="connsiteX5" fmla="*/ 159027 w 410818"/>
              <a:gd name="connsiteY5" fmla="*/ 66261 h 260626"/>
              <a:gd name="connsiteX6" fmla="*/ 159027 w 410818"/>
              <a:gd name="connsiteY6" fmla="*/ 66261 h 260626"/>
              <a:gd name="connsiteX7" fmla="*/ 238540 w 410818"/>
              <a:gd name="connsiteY7" fmla="*/ 198782 h 260626"/>
              <a:gd name="connsiteX8" fmla="*/ 198783 w 410818"/>
              <a:gd name="connsiteY8" fmla="*/ 198782 h 260626"/>
              <a:gd name="connsiteX9" fmla="*/ 145774 w 410818"/>
              <a:gd name="connsiteY9" fmla="*/ 132521 h 260626"/>
              <a:gd name="connsiteX10" fmla="*/ 304800 w 410818"/>
              <a:gd name="connsiteY10" fmla="*/ 13252 h 260626"/>
              <a:gd name="connsiteX11" fmla="*/ 344557 w 410818"/>
              <a:gd name="connsiteY11" fmla="*/ 212034 h 260626"/>
              <a:gd name="connsiteX12" fmla="*/ 238540 w 410818"/>
              <a:gd name="connsiteY12" fmla="*/ 119269 h 260626"/>
              <a:gd name="connsiteX13" fmla="*/ 410818 w 410818"/>
              <a:gd name="connsiteY13" fmla="*/ 13252 h 260626"/>
              <a:gd name="connsiteX14" fmla="*/ 410818 w 410818"/>
              <a:gd name="connsiteY14" fmla="*/ 13252 h 26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0818" h="260626">
                <a:moveTo>
                  <a:pt x="0" y="212034"/>
                </a:moveTo>
                <a:cubicBezTo>
                  <a:pt x="22087" y="164547"/>
                  <a:pt x="44174" y="117061"/>
                  <a:pt x="53009" y="92765"/>
                </a:cubicBezTo>
                <a:cubicBezTo>
                  <a:pt x="61844" y="68470"/>
                  <a:pt x="37548" y="41965"/>
                  <a:pt x="53009" y="66261"/>
                </a:cubicBezTo>
                <a:cubicBezTo>
                  <a:pt x="68470" y="90557"/>
                  <a:pt x="145774" y="216452"/>
                  <a:pt x="145774" y="238539"/>
                </a:cubicBezTo>
                <a:cubicBezTo>
                  <a:pt x="145774" y="260626"/>
                  <a:pt x="50800" y="227495"/>
                  <a:pt x="53009" y="198782"/>
                </a:cubicBezTo>
                <a:cubicBezTo>
                  <a:pt x="55218" y="170069"/>
                  <a:pt x="159027" y="66261"/>
                  <a:pt x="159027" y="66261"/>
                </a:cubicBezTo>
                <a:lnTo>
                  <a:pt x="159027" y="66261"/>
                </a:lnTo>
                <a:cubicBezTo>
                  <a:pt x="172279" y="88348"/>
                  <a:pt x="231914" y="176695"/>
                  <a:pt x="238540" y="198782"/>
                </a:cubicBezTo>
                <a:cubicBezTo>
                  <a:pt x="245166" y="220869"/>
                  <a:pt x="214244" y="209826"/>
                  <a:pt x="198783" y="198782"/>
                </a:cubicBezTo>
                <a:cubicBezTo>
                  <a:pt x="183322" y="187738"/>
                  <a:pt x="128105" y="163443"/>
                  <a:pt x="145774" y="132521"/>
                </a:cubicBezTo>
                <a:cubicBezTo>
                  <a:pt x="163443" y="101599"/>
                  <a:pt x="271670" y="0"/>
                  <a:pt x="304800" y="13252"/>
                </a:cubicBezTo>
                <a:cubicBezTo>
                  <a:pt x="337931" y="26504"/>
                  <a:pt x="355600" y="194365"/>
                  <a:pt x="344557" y="212034"/>
                </a:cubicBezTo>
                <a:cubicBezTo>
                  <a:pt x="333514" y="229704"/>
                  <a:pt x="227497" y="152399"/>
                  <a:pt x="238540" y="119269"/>
                </a:cubicBezTo>
                <a:cubicBezTo>
                  <a:pt x="249584" y="86139"/>
                  <a:pt x="410818" y="13252"/>
                  <a:pt x="410818" y="13252"/>
                </a:cubicBezTo>
                <a:lnTo>
                  <a:pt x="410818" y="1325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858000" y="4343400"/>
            <a:ext cx="241300" cy="4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0" y="4191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2" name="TextBox 21"/>
          <p:cNvSpPr txBox="1">
            <a:spLocks noChangeArrowheads="1"/>
          </p:cNvSpPr>
          <p:nvPr/>
        </p:nvSpPr>
        <p:spPr bwMode="auto">
          <a:xfrm>
            <a:off x="6477000" y="3048000"/>
            <a:ext cx="1344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tranducer</a:t>
            </a:r>
          </a:p>
        </p:txBody>
      </p:sp>
      <p:sp>
        <p:nvSpPr>
          <p:cNvPr id="22543" name="TextBox 22"/>
          <p:cNvSpPr txBox="1">
            <a:spLocks noChangeArrowheads="1"/>
          </p:cNvSpPr>
          <p:nvPr/>
        </p:nvSpPr>
        <p:spPr bwMode="auto">
          <a:xfrm>
            <a:off x="5638800" y="5334000"/>
            <a:ext cx="1139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antenna</a:t>
            </a:r>
          </a:p>
        </p:txBody>
      </p:sp>
      <p:sp>
        <p:nvSpPr>
          <p:cNvPr id="22544" name="TextBox 23"/>
          <p:cNvSpPr txBox="1">
            <a:spLocks noChangeArrowheads="1"/>
          </p:cNvSpPr>
          <p:nvPr/>
        </p:nvSpPr>
        <p:spPr bwMode="auto">
          <a:xfrm>
            <a:off x="7315200" y="5334000"/>
            <a:ext cx="1225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reflector</a:t>
            </a:r>
          </a:p>
        </p:txBody>
      </p:sp>
      <p:cxnSp>
        <p:nvCxnSpPr>
          <p:cNvPr id="26" name="Straight Connector 25"/>
          <p:cNvCxnSpPr>
            <a:stCxn id="12" idx="4"/>
            <a:endCxn id="22543" idx="0"/>
          </p:cNvCxnSpPr>
          <p:nvPr/>
        </p:nvCxnSpPr>
        <p:spPr>
          <a:xfrm flipH="1">
            <a:off x="6208713" y="4365625"/>
            <a:ext cx="966787" cy="968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0"/>
            <a:endCxn id="22544" idx="0"/>
          </p:cNvCxnSpPr>
          <p:nvPr/>
        </p:nvCxnSpPr>
        <p:spPr>
          <a:xfrm>
            <a:off x="7848600" y="4572000"/>
            <a:ext cx="79375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0"/>
            <a:endCxn id="5" idx="2"/>
          </p:cNvCxnSpPr>
          <p:nvPr/>
        </p:nvCxnSpPr>
        <p:spPr>
          <a:xfrm rot="5400000" flipH="1" flipV="1">
            <a:off x="2057401" y="49911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1"/>
          </p:cNvCxnSpPr>
          <p:nvPr/>
        </p:nvCxnSpPr>
        <p:spPr>
          <a:xfrm>
            <a:off x="2895600" y="4343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Penetration : kedalaman tergantung frequensi, 2450MHz biasanya kedalaman 30mm</a:t>
            </a:r>
          </a:p>
          <a:p>
            <a:pPr eaLnBrk="1" hangingPunct="1"/>
            <a:r>
              <a:rPr lang="en-US" smtClean="0"/>
              <a:t>Absorption : nonpolar akan mengubah menjadi electron, dipolar akan rotasi, ion akan vibrasi</a:t>
            </a:r>
          </a:p>
          <a:p>
            <a:pPr eaLnBrk="1" hangingPunct="1"/>
            <a:r>
              <a:rPr lang="en-US" smtClean="0"/>
              <a:t>Reflection : reflection udara-kulit, kulit-lemak, lemak-interface otot balik lagi ke udara, 50% akan terjadi reflection</a:t>
            </a:r>
          </a:p>
          <a:p>
            <a:pPr eaLnBrk="1" hangingPunct="1"/>
            <a:r>
              <a:rPr lang="en-US" smtClean="0"/>
              <a:t>Heat yg dihasilkan akan mempengaruhi cardiovascular, hormone, nervous control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Biophysical &amp; biochemical MWD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Therapeutic effects &amp; dosage MWD</a:t>
            </a:r>
            <a:endParaRPr lang="en-US" dirty="0"/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3048000" cy="4525962"/>
          </a:xfrm>
        </p:spPr>
        <p:txBody>
          <a:bodyPr/>
          <a:lstStyle/>
          <a:p>
            <a:pPr eaLnBrk="1" hangingPunct="1"/>
            <a:r>
              <a:rPr lang="en-US" smtClean="0"/>
              <a:t>Pain </a:t>
            </a:r>
          </a:p>
          <a:p>
            <a:pPr eaLnBrk="1" hangingPunct="1"/>
            <a:r>
              <a:rPr lang="en-US" smtClean="0"/>
              <a:t>Muscle spasm</a:t>
            </a:r>
          </a:p>
          <a:p>
            <a:pPr eaLnBrk="1" hangingPunct="1"/>
            <a:r>
              <a:rPr lang="en-US" smtClean="0"/>
              <a:t>Inflammation</a:t>
            </a:r>
          </a:p>
          <a:p>
            <a:pPr eaLnBrk="1" hangingPunct="1"/>
            <a:r>
              <a:rPr lang="en-US" smtClean="0"/>
              <a:t>Delayed healing</a:t>
            </a:r>
          </a:p>
          <a:p>
            <a:pPr eaLnBrk="1" hangingPunct="1"/>
            <a:r>
              <a:rPr lang="en-US" smtClean="0"/>
              <a:t>Infection</a:t>
            </a:r>
          </a:p>
          <a:p>
            <a:pPr eaLnBrk="1" hangingPunct="1"/>
            <a:r>
              <a:rPr lang="en-US" smtClean="0"/>
              <a:t>fibrosis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800600" y="1447800"/>
            <a:ext cx="4495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700" dirty="0">
                <a:latin typeface="+mn-lt"/>
              </a:rPr>
              <a:t>Duration: 10-12 </a:t>
            </a:r>
            <a:r>
              <a:rPr lang="en-US" sz="2700" dirty="0" err="1">
                <a:latin typeface="+mn-lt"/>
              </a:rPr>
              <a:t>menit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krn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akan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terjadi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fase</a:t>
            </a:r>
            <a:r>
              <a:rPr lang="en-US" sz="2700" dirty="0">
                <a:latin typeface="+mn-lt"/>
              </a:rPr>
              <a:t> steady state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700" dirty="0">
              <a:latin typeface="+mn-lt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700" dirty="0">
                <a:latin typeface="+mn-lt"/>
              </a:rPr>
              <a:t>Intensity: rasa </a:t>
            </a:r>
            <a:r>
              <a:rPr lang="en-US" sz="2700" dirty="0" err="1">
                <a:latin typeface="+mn-lt"/>
              </a:rPr>
              <a:t>hangat</a:t>
            </a:r>
            <a:endParaRPr lang="en-US" sz="2700" dirty="0">
              <a:latin typeface="+mn-lt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700" dirty="0">
              <a:latin typeface="+mn-lt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700" dirty="0" err="1">
                <a:latin typeface="+mn-lt"/>
              </a:rPr>
              <a:t>Frequensi</a:t>
            </a:r>
            <a:r>
              <a:rPr lang="en-US" sz="2700" dirty="0">
                <a:latin typeface="+mn-lt"/>
              </a:rPr>
              <a:t>: 1 x </a:t>
            </a:r>
            <a:r>
              <a:rPr lang="en-US" sz="2700" dirty="0" err="1">
                <a:latin typeface="+mn-lt"/>
              </a:rPr>
              <a:t>sehari</a:t>
            </a:r>
            <a:endParaRPr lang="en-US" sz="2700" dirty="0">
              <a:latin typeface="+mn-lt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700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1981200"/>
            <a:ext cx="5638800" cy="4114800"/>
          </a:xfrm>
        </p:spPr>
        <p:txBody>
          <a:bodyPr/>
          <a:lstStyle/>
          <a:p>
            <a:pPr eaLnBrk="1" hangingPunct="1"/>
            <a:r>
              <a:rPr lang="en-US" smtClean="0"/>
              <a:t>Small applicator</a:t>
            </a:r>
          </a:p>
          <a:p>
            <a:pPr lvl="1" eaLnBrk="1" hangingPunct="1"/>
            <a:r>
              <a:rPr lang="en-US" smtClean="0"/>
              <a:t>Medan electromagnetic bentuk ring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Large applicator</a:t>
            </a:r>
          </a:p>
          <a:p>
            <a:pPr lvl="1" eaLnBrk="1" hangingPunct="1"/>
            <a:r>
              <a:rPr lang="en-US" smtClean="0"/>
              <a:t>Medan electromagnetic bentuk oval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Metoda aplikasi MWD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1143000" y="2286000"/>
            <a:ext cx="17526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1676400" y="2760663"/>
            <a:ext cx="6858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81000" y="4419600"/>
            <a:ext cx="28194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457200" y="4495800"/>
            <a:ext cx="2667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066800" y="2227263"/>
            <a:ext cx="1905000" cy="1752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Wave Diathermy</a:t>
            </a:r>
          </a:p>
          <a:p>
            <a:r>
              <a:rPr lang="en-US" dirty="0" smtClean="0"/>
              <a:t>Microwave Diathermy</a:t>
            </a:r>
          </a:p>
          <a:p>
            <a:r>
              <a:rPr lang="en-US" dirty="0" smtClean="0"/>
              <a:t>Infrared Radiation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Rasa capai dan kantuk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Pd terapi berulang-ulang; rasa capai dan kantuk, kadang susah tidur, pusing, gelisah. Hilang ssd bbrp hari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Efek pd darah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Bl terapi pd pancreas kadar gula darah naik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Efek pd aliran darah dan lymphe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Wkt terapi 10-30 menit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dilatasi maksimal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Aplikasi abdomen: dilatasi ekstremitas bawah, suhu naik 3</a:t>
            </a:r>
            <a:r>
              <a:rPr lang="en-US" baseline="30000" smtClean="0"/>
              <a:t>0</a:t>
            </a:r>
            <a:r>
              <a:rPr lang="en-US" smtClean="0"/>
              <a:t>C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Efek samping HFC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Wave Diathermy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Physic: Radio Wave in the short wave band, </a:t>
            </a:r>
            <a:r>
              <a:rPr lang="en-US" dirty="0" err="1" smtClean="0"/>
              <a:t>ferquencies</a:t>
            </a:r>
            <a:r>
              <a:rPr lang="en-US" dirty="0" smtClean="0"/>
              <a:t> range 10-MHz to 100MHz. </a:t>
            </a:r>
            <a:r>
              <a:rPr lang="en-US" dirty="0" err="1" smtClean="0"/>
              <a:t>Physiotherapis</a:t>
            </a:r>
            <a:r>
              <a:rPr lang="en-US" dirty="0" smtClean="0"/>
              <a:t> use the frequencies 27.12MHz, with wavelength 11m</a:t>
            </a:r>
          </a:p>
          <a:p>
            <a:r>
              <a:rPr lang="en-US" dirty="0" smtClean="0"/>
              <a:t>Two circuits are used: the machine circuit and the patient circuit</a:t>
            </a:r>
          </a:p>
          <a:p>
            <a:r>
              <a:rPr lang="en-US" dirty="0" smtClean="0"/>
              <a:t>The electrostatic</a:t>
            </a:r>
          </a:p>
          <a:p>
            <a:r>
              <a:rPr lang="en-US" dirty="0" smtClean="0"/>
              <a:t>The electromagnetic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138"/>
            <a:ext cx="8229600" cy="45259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Physic: Radio Wave in the short wave band, </a:t>
            </a:r>
            <a:r>
              <a:rPr lang="en-US" dirty="0" err="1"/>
              <a:t>ferquencies</a:t>
            </a:r>
            <a:r>
              <a:rPr lang="en-US" dirty="0"/>
              <a:t> range 10-MHz to 100MHz. </a:t>
            </a:r>
            <a:r>
              <a:rPr lang="en-US" dirty="0" err="1"/>
              <a:t>Physiotherapis</a:t>
            </a:r>
            <a:r>
              <a:rPr lang="en-US" dirty="0"/>
              <a:t> use the frequencies 27.12MHz, with wavelength </a:t>
            </a:r>
            <a:r>
              <a:rPr lang="en-US" dirty="0" smtClean="0"/>
              <a:t>11m</a:t>
            </a:r>
          </a:p>
          <a:p>
            <a:pPr eaLnBrk="1" hangingPunct="1">
              <a:defRPr/>
            </a:pPr>
            <a:r>
              <a:rPr lang="en-US" dirty="0" smtClean="0"/>
              <a:t>Two main circuit are used: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/>
              <a:t>	- Circuit  Machine (produces HFC &amp; </a:t>
            </a:r>
            <a:r>
              <a:rPr lang="en-US" dirty="0" err="1" smtClean="0"/>
              <a:t>intensitas</a:t>
            </a:r>
            <a:r>
              <a:rPr lang="en-US" dirty="0" smtClean="0"/>
              <a:t>)</a:t>
            </a:r>
          </a:p>
          <a:p>
            <a:pPr marL="403225" indent="-6350" eaLnBrk="1" hangingPunct="1">
              <a:buFont typeface="Wingdings 3" pitchFamily="18" charset="2"/>
              <a:buNone/>
              <a:defRPr/>
            </a:pPr>
            <a:r>
              <a:rPr lang="en-US" dirty="0" smtClean="0"/>
              <a:t>	- Circuit Patient (mediator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ditransferkan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electrical </a:t>
            </a:r>
            <a:r>
              <a:rPr lang="en-US" dirty="0" err="1" smtClean="0"/>
              <a:t>dari</a:t>
            </a:r>
            <a:r>
              <a:rPr lang="en-US" dirty="0" smtClean="0"/>
              <a:t> electrostatic or electromagnetic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Short Wave Diathermy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553200" y="55626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305800" y="55626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743701" y="5524500"/>
            <a:ext cx="838200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885907" y="5523706"/>
            <a:ext cx="83820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7162800" y="4875213"/>
            <a:ext cx="1185863" cy="306387"/>
          </a:xfrm>
          <a:custGeom>
            <a:avLst/>
            <a:gdLst>
              <a:gd name="connsiteX0" fmla="*/ 0 w 1245705"/>
              <a:gd name="connsiteY0" fmla="*/ 382105 h 382105"/>
              <a:gd name="connsiteX1" fmla="*/ 331305 w 1245705"/>
              <a:gd name="connsiteY1" fmla="*/ 143566 h 382105"/>
              <a:gd name="connsiteX2" fmla="*/ 728870 w 1245705"/>
              <a:gd name="connsiteY2" fmla="*/ 37548 h 382105"/>
              <a:gd name="connsiteX3" fmla="*/ 1232452 w 1245705"/>
              <a:gd name="connsiteY3" fmla="*/ 368853 h 382105"/>
              <a:gd name="connsiteX4" fmla="*/ 1232452 w 1245705"/>
              <a:gd name="connsiteY4" fmla="*/ 368853 h 382105"/>
              <a:gd name="connsiteX5" fmla="*/ 1232452 w 1245705"/>
              <a:gd name="connsiteY5" fmla="*/ 368853 h 382105"/>
              <a:gd name="connsiteX6" fmla="*/ 1245705 w 1245705"/>
              <a:gd name="connsiteY6" fmla="*/ 368853 h 38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705" h="382105">
                <a:moveTo>
                  <a:pt x="0" y="382105"/>
                </a:moveTo>
                <a:cubicBezTo>
                  <a:pt x="104913" y="291548"/>
                  <a:pt x="209827" y="200992"/>
                  <a:pt x="331305" y="143566"/>
                </a:cubicBezTo>
                <a:cubicBezTo>
                  <a:pt x="452783" y="86140"/>
                  <a:pt x="578679" y="0"/>
                  <a:pt x="728870" y="37548"/>
                </a:cubicBezTo>
                <a:cubicBezTo>
                  <a:pt x="879061" y="75096"/>
                  <a:pt x="1232452" y="368853"/>
                  <a:pt x="1232452" y="368853"/>
                </a:cubicBezTo>
                <a:lnTo>
                  <a:pt x="1232452" y="368853"/>
                </a:lnTo>
                <a:lnTo>
                  <a:pt x="1232452" y="368853"/>
                </a:lnTo>
                <a:lnTo>
                  <a:pt x="1245705" y="368853"/>
                </a:ln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7162800" y="5943600"/>
            <a:ext cx="1143000" cy="381000"/>
          </a:xfrm>
          <a:custGeom>
            <a:avLst/>
            <a:gdLst>
              <a:gd name="connsiteX0" fmla="*/ 0 w 1245705"/>
              <a:gd name="connsiteY0" fmla="*/ 382105 h 382105"/>
              <a:gd name="connsiteX1" fmla="*/ 331305 w 1245705"/>
              <a:gd name="connsiteY1" fmla="*/ 143566 h 382105"/>
              <a:gd name="connsiteX2" fmla="*/ 728870 w 1245705"/>
              <a:gd name="connsiteY2" fmla="*/ 37548 h 382105"/>
              <a:gd name="connsiteX3" fmla="*/ 1232452 w 1245705"/>
              <a:gd name="connsiteY3" fmla="*/ 368853 h 382105"/>
              <a:gd name="connsiteX4" fmla="*/ 1232452 w 1245705"/>
              <a:gd name="connsiteY4" fmla="*/ 368853 h 382105"/>
              <a:gd name="connsiteX5" fmla="*/ 1232452 w 1245705"/>
              <a:gd name="connsiteY5" fmla="*/ 368853 h 382105"/>
              <a:gd name="connsiteX6" fmla="*/ 1245705 w 1245705"/>
              <a:gd name="connsiteY6" fmla="*/ 368853 h 38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705" h="382105">
                <a:moveTo>
                  <a:pt x="0" y="382105"/>
                </a:moveTo>
                <a:cubicBezTo>
                  <a:pt x="104913" y="291548"/>
                  <a:pt x="209827" y="200992"/>
                  <a:pt x="331305" y="143566"/>
                </a:cubicBezTo>
                <a:cubicBezTo>
                  <a:pt x="452783" y="86140"/>
                  <a:pt x="578679" y="0"/>
                  <a:pt x="728870" y="37548"/>
                </a:cubicBezTo>
                <a:cubicBezTo>
                  <a:pt x="879061" y="75096"/>
                  <a:pt x="1232452" y="368853"/>
                  <a:pt x="1232452" y="368853"/>
                </a:cubicBezTo>
                <a:lnTo>
                  <a:pt x="1232452" y="368853"/>
                </a:lnTo>
                <a:lnTo>
                  <a:pt x="1232452" y="368853"/>
                </a:lnTo>
                <a:lnTo>
                  <a:pt x="1245705" y="368853"/>
                </a:ln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162800" y="5027613"/>
            <a:ext cx="1169988" cy="306387"/>
          </a:xfrm>
          <a:custGeom>
            <a:avLst/>
            <a:gdLst>
              <a:gd name="connsiteX0" fmla="*/ 0 w 1245705"/>
              <a:gd name="connsiteY0" fmla="*/ 382105 h 382105"/>
              <a:gd name="connsiteX1" fmla="*/ 331305 w 1245705"/>
              <a:gd name="connsiteY1" fmla="*/ 143566 h 382105"/>
              <a:gd name="connsiteX2" fmla="*/ 728870 w 1245705"/>
              <a:gd name="connsiteY2" fmla="*/ 37548 h 382105"/>
              <a:gd name="connsiteX3" fmla="*/ 1232452 w 1245705"/>
              <a:gd name="connsiteY3" fmla="*/ 368853 h 382105"/>
              <a:gd name="connsiteX4" fmla="*/ 1232452 w 1245705"/>
              <a:gd name="connsiteY4" fmla="*/ 368853 h 382105"/>
              <a:gd name="connsiteX5" fmla="*/ 1232452 w 1245705"/>
              <a:gd name="connsiteY5" fmla="*/ 368853 h 382105"/>
              <a:gd name="connsiteX6" fmla="*/ 1245705 w 1245705"/>
              <a:gd name="connsiteY6" fmla="*/ 368853 h 38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705" h="382105">
                <a:moveTo>
                  <a:pt x="0" y="382105"/>
                </a:moveTo>
                <a:cubicBezTo>
                  <a:pt x="104913" y="291548"/>
                  <a:pt x="209827" y="200992"/>
                  <a:pt x="331305" y="143566"/>
                </a:cubicBezTo>
                <a:cubicBezTo>
                  <a:pt x="452783" y="86140"/>
                  <a:pt x="578679" y="0"/>
                  <a:pt x="728870" y="37548"/>
                </a:cubicBezTo>
                <a:cubicBezTo>
                  <a:pt x="879061" y="75096"/>
                  <a:pt x="1232452" y="368853"/>
                  <a:pt x="1232452" y="368853"/>
                </a:cubicBezTo>
                <a:lnTo>
                  <a:pt x="1232452" y="368853"/>
                </a:lnTo>
                <a:lnTo>
                  <a:pt x="1232452" y="368853"/>
                </a:lnTo>
                <a:lnTo>
                  <a:pt x="1245705" y="368853"/>
                </a:ln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 rot="10800000">
            <a:off x="7162800" y="5715000"/>
            <a:ext cx="1143000" cy="381000"/>
          </a:xfrm>
          <a:custGeom>
            <a:avLst/>
            <a:gdLst>
              <a:gd name="connsiteX0" fmla="*/ 0 w 1245705"/>
              <a:gd name="connsiteY0" fmla="*/ 382105 h 382105"/>
              <a:gd name="connsiteX1" fmla="*/ 331305 w 1245705"/>
              <a:gd name="connsiteY1" fmla="*/ 143566 h 382105"/>
              <a:gd name="connsiteX2" fmla="*/ 728870 w 1245705"/>
              <a:gd name="connsiteY2" fmla="*/ 37548 h 382105"/>
              <a:gd name="connsiteX3" fmla="*/ 1232452 w 1245705"/>
              <a:gd name="connsiteY3" fmla="*/ 368853 h 382105"/>
              <a:gd name="connsiteX4" fmla="*/ 1232452 w 1245705"/>
              <a:gd name="connsiteY4" fmla="*/ 368853 h 382105"/>
              <a:gd name="connsiteX5" fmla="*/ 1232452 w 1245705"/>
              <a:gd name="connsiteY5" fmla="*/ 368853 h 382105"/>
              <a:gd name="connsiteX6" fmla="*/ 1245705 w 1245705"/>
              <a:gd name="connsiteY6" fmla="*/ 368853 h 38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705" h="382105">
                <a:moveTo>
                  <a:pt x="0" y="382105"/>
                </a:moveTo>
                <a:cubicBezTo>
                  <a:pt x="104913" y="291548"/>
                  <a:pt x="209827" y="200992"/>
                  <a:pt x="331305" y="143566"/>
                </a:cubicBezTo>
                <a:cubicBezTo>
                  <a:pt x="452783" y="86140"/>
                  <a:pt x="578679" y="0"/>
                  <a:pt x="728870" y="37548"/>
                </a:cubicBezTo>
                <a:cubicBezTo>
                  <a:pt x="879061" y="75096"/>
                  <a:pt x="1232452" y="368853"/>
                  <a:pt x="1232452" y="368853"/>
                </a:cubicBezTo>
                <a:lnTo>
                  <a:pt x="1232452" y="368853"/>
                </a:lnTo>
                <a:lnTo>
                  <a:pt x="1232452" y="368853"/>
                </a:lnTo>
                <a:lnTo>
                  <a:pt x="1245705" y="368853"/>
                </a:ln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 rot="10800000">
            <a:off x="7162800" y="5562600"/>
            <a:ext cx="1143000" cy="381000"/>
          </a:xfrm>
          <a:custGeom>
            <a:avLst/>
            <a:gdLst>
              <a:gd name="connsiteX0" fmla="*/ 0 w 1245705"/>
              <a:gd name="connsiteY0" fmla="*/ 382105 h 382105"/>
              <a:gd name="connsiteX1" fmla="*/ 331305 w 1245705"/>
              <a:gd name="connsiteY1" fmla="*/ 143566 h 382105"/>
              <a:gd name="connsiteX2" fmla="*/ 728870 w 1245705"/>
              <a:gd name="connsiteY2" fmla="*/ 37548 h 382105"/>
              <a:gd name="connsiteX3" fmla="*/ 1232452 w 1245705"/>
              <a:gd name="connsiteY3" fmla="*/ 368853 h 382105"/>
              <a:gd name="connsiteX4" fmla="*/ 1232452 w 1245705"/>
              <a:gd name="connsiteY4" fmla="*/ 368853 h 382105"/>
              <a:gd name="connsiteX5" fmla="*/ 1232452 w 1245705"/>
              <a:gd name="connsiteY5" fmla="*/ 368853 h 382105"/>
              <a:gd name="connsiteX6" fmla="*/ 1245705 w 1245705"/>
              <a:gd name="connsiteY6" fmla="*/ 368853 h 38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705" h="382105">
                <a:moveTo>
                  <a:pt x="0" y="382105"/>
                </a:moveTo>
                <a:cubicBezTo>
                  <a:pt x="104913" y="291548"/>
                  <a:pt x="209827" y="200992"/>
                  <a:pt x="331305" y="143566"/>
                </a:cubicBezTo>
                <a:cubicBezTo>
                  <a:pt x="452783" y="86140"/>
                  <a:pt x="578679" y="0"/>
                  <a:pt x="728870" y="37548"/>
                </a:cubicBezTo>
                <a:cubicBezTo>
                  <a:pt x="879061" y="75096"/>
                  <a:pt x="1232452" y="368853"/>
                  <a:pt x="1232452" y="368853"/>
                </a:cubicBezTo>
                <a:lnTo>
                  <a:pt x="1232452" y="368853"/>
                </a:lnTo>
                <a:lnTo>
                  <a:pt x="1232452" y="368853"/>
                </a:lnTo>
                <a:lnTo>
                  <a:pt x="1245705" y="368853"/>
                </a:ln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162800" y="5181600"/>
            <a:ext cx="1169988" cy="306388"/>
          </a:xfrm>
          <a:custGeom>
            <a:avLst/>
            <a:gdLst>
              <a:gd name="connsiteX0" fmla="*/ 0 w 1245705"/>
              <a:gd name="connsiteY0" fmla="*/ 382105 h 382105"/>
              <a:gd name="connsiteX1" fmla="*/ 331305 w 1245705"/>
              <a:gd name="connsiteY1" fmla="*/ 143566 h 382105"/>
              <a:gd name="connsiteX2" fmla="*/ 728870 w 1245705"/>
              <a:gd name="connsiteY2" fmla="*/ 37548 h 382105"/>
              <a:gd name="connsiteX3" fmla="*/ 1232452 w 1245705"/>
              <a:gd name="connsiteY3" fmla="*/ 368853 h 382105"/>
              <a:gd name="connsiteX4" fmla="*/ 1232452 w 1245705"/>
              <a:gd name="connsiteY4" fmla="*/ 368853 h 382105"/>
              <a:gd name="connsiteX5" fmla="*/ 1232452 w 1245705"/>
              <a:gd name="connsiteY5" fmla="*/ 368853 h 382105"/>
              <a:gd name="connsiteX6" fmla="*/ 1245705 w 1245705"/>
              <a:gd name="connsiteY6" fmla="*/ 368853 h 38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705" h="382105">
                <a:moveTo>
                  <a:pt x="0" y="382105"/>
                </a:moveTo>
                <a:cubicBezTo>
                  <a:pt x="104913" y="291548"/>
                  <a:pt x="209827" y="200992"/>
                  <a:pt x="331305" y="143566"/>
                </a:cubicBezTo>
                <a:cubicBezTo>
                  <a:pt x="452783" y="86140"/>
                  <a:pt x="578679" y="0"/>
                  <a:pt x="728870" y="37548"/>
                </a:cubicBezTo>
                <a:cubicBezTo>
                  <a:pt x="879061" y="75096"/>
                  <a:pt x="1232452" y="368853"/>
                  <a:pt x="1232452" y="368853"/>
                </a:cubicBezTo>
                <a:lnTo>
                  <a:pt x="1232452" y="368853"/>
                </a:lnTo>
                <a:lnTo>
                  <a:pt x="1232452" y="368853"/>
                </a:lnTo>
                <a:lnTo>
                  <a:pt x="1245705" y="368853"/>
                </a:ln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7162800" y="5562600"/>
            <a:ext cx="11430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55" name="TextBox 27"/>
          <p:cNvSpPr txBox="1">
            <a:spLocks noChangeArrowheads="1"/>
          </p:cNvSpPr>
          <p:nvPr/>
        </p:nvSpPr>
        <p:spPr bwMode="auto">
          <a:xfrm>
            <a:off x="6891338" y="6248400"/>
            <a:ext cx="1871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Electrostatic Field</a:t>
            </a:r>
          </a:p>
        </p:txBody>
      </p:sp>
      <p:sp>
        <p:nvSpPr>
          <p:cNvPr id="29" name="Freeform 28"/>
          <p:cNvSpPr/>
          <p:nvPr/>
        </p:nvSpPr>
        <p:spPr>
          <a:xfrm rot="10800000">
            <a:off x="7239000" y="5562600"/>
            <a:ext cx="990600" cy="228600"/>
          </a:xfrm>
          <a:custGeom>
            <a:avLst/>
            <a:gdLst>
              <a:gd name="connsiteX0" fmla="*/ 0 w 1245705"/>
              <a:gd name="connsiteY0" fmla="*/ 382105 h 382105"/>
              <a:gd name="connsiteX1" fmla="*/ 331305 w 1245705"/>
              <a:gd name="connsiteY1" fmla="*/ 143566 h 382105"/>
              <a:gd name="connsiteX2" fmla="*/ 728870 w 1245705"/>
              <a:gd name="connsiteY2" fmla="*/ 37548 h 382105"/>
              <a:gd name="connsiteX3" fmla="*/ 1232452 w 1245705"/>
              <a:gd name="connsiteY3" fmla="*/ 368853 h 382105"/>
              <a:gd name="connsiteX4" fmla="*/ 1232452 w 1245705"/>
              <a:gd name="connsiteY4" fmla="*/ 368853 h 382105"/>
              <a:gd name="connsiteX5" fmla="*/ 1232452 w 1245705"/>
              <a:gd name="connsiteY5" fmla="*/ 368853 h 382105"/>
              <a:gd name="connsiteX6" fmla="*/ 1245705 w 1245705"/>
              <a:gd name="connsiteY6" fmla="*/ 368853 h 38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705" h="382105">
                <a:moveTo>
                  <a:pt x="0" y="382105"/>
                </a:moveTo>
                <a:cubicBezTo>
                  <a:pt x="104913" y="291548"/>
                  <a:pt x="209827" y="200992"/>
                  <a:pt x="331305" y="143566"/>
                </a:cubicBezTo>
                <a:cubicBezTo>
                  <a:pt x="452783" y="86140"/>
                  <a:pt x="578679" y="0"/>
                  <a:pt x="728870" y="37548"/>
                </a:cubicBezTo>
                <a:cubicBezTo>
                  <a:pt x="879061" y="75096"/>
                  <a:pt x="1232452" y="368853"/>
                  <a:pt x="1232452" y="368853"/>
                </a:cubicBezTo>
                <a:lnTo>
                  <a:pt x="1232452" y="368853"/>
                </a:lnTo>
                <a:lnTo>
                  <a:pt x="1232452" y="368853"/>
                </a:lnTo>
                <a:lnTo>
                  <a:pt x="1245705" y="368853"/>
                </a:ln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162800" y="5334000"/>
            <a:ext cx="1066800" cy="228600"/>
          </a:xfrm>
          <a:custGeom>
            <a:avLst/>
            <a:gdLst>
              <a:gd name="connsiteX0" fmla="*/ 0 w 1245705"/>
              <a:gd name="connsiteY0" fmla="*/ 382105 h 382105"/>
              <a:gd name="connsiteX1" fmla="*/ 331305 w 1245705"/>
              <a:gd name="connsiteY1" fmla="*/ 143566 h 382105"/>
              <a:gd name="connsiteX2" fmla="*/ 728870 w 1245705"/>
              <a:gd name="connsiteY2" fmla="*/ 37548 h 382105"/>
              <a:gd name="connsiteX3" fmla="*/ 1232452 w 1245705"/>
              <a:gd name="connsiteY3" fmla="*/ 368853 h 382105"/>
              <a:gd name="connsiteX4" fmla="*/ 1232452 w 1245705"/>
              <a:gd name="connsiteY4" fmla="*/ 368853 h 382105"/>
              <a:gd name="connsiteX5" fmla="*/ 1232452 w 1245705"/>
              <a:gd name="connsiteY5" fmla="*/ 368853 h 382105"/>
              <a:gd name="connsiteX6" fmla="*/ 1245705 w 1245705"/>
              <a:gd name="connsiteY6" fmla="*/ 368853 h 38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705" h="382105">
                <a:moveTo>
                  <a:pt x="0" y="382105"/>
                </a:moveTo>
                <a:cubicBezTo>
                  <a:pt x="104913" y="291548"/>
                  <a:pt x="209827" y="200992"/>
                  <a:pt x="331305" y="143566"/>
                </a:cubicBezTo>
                <a:cubicBezTo>
                  <a:pt x="452783" y="86140"/>
                  <a:pt x="578679" y="0"/>
                  <a:pt x="728870" y="37548"/>
                </a:cubicBezTo>
                <a:cubicBezTo>
                  <a:pt x="879061" y="75096"/>
                  <a:pt x="1232452" y="368853"/>
                  <a:pt x="1232452" y="368853"/>
                </a:cubicBezTo>
                <a:lnTo>
                  <a:pt x="1232452" y="368853"/>
                </a:lnTo>
                <a:lnTo>
                  <a:pt x="1232452" y="368853"/>
                </a:lnTo>
                <a:lnTo>
                  <a:pt x="1245705" y="368853"/>
                </a:ln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Merupakan inductothermy metode, electrode yg digunakan kabel tebal berberbentuk coiled</a:t>
            </a:r>
          </a:p>
          <a:p>
            <a:pPr eaLnBrk="1" hangingPunct="1"/>
            <a:r>
              <a:rPr lang="en-US" smtClean="0"/>
              <a:t>Saat arus HFC dialirkan ke kabel akan terpusat pada dan mengelilingi kabel coiled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Electromagnetic field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371600" y="3505200"/>
            <a:ext cx="1524000" cy="2133600"/>
          </a:xfrm>
          <a:custGeom>
            <a:avLst/>
            <a:gdLst>
              <a:gd name="connsiteX0" fmla="*/ 0 w 1033670"/>
              <a:gd name="connsiteY0" fmla="*/ 1395896 h 1395896"/>
              <a:gd name="connsiteX1" fmla="*/ 13252 w 1033670"/>
              <a:gd name="connsiteY1" fmla="*/ 415235 h 1395896"/>
              <a:gd name="connsiteX2" fmla="*/ 13252 w 1033670"/>
              <a:gd name="connsiteY2" fmla="*/ 415235 h 1395896"/>
              <a:gd name="connsiteX3" fmla="*/ 172278 w 1033670"/>
              <a:gd name="connsiteY3" fmla="*/ 163443 h 1395896"/>
              <a:gd name="connsiteX4" fmla="*/ 397565 w 1033670"/>
              <a:gd name="connsiteY4" fmla="*/ 468243 h 1395896"/>
              <a:gd name="connsiteX5" fmla="*/ 159026 w 1033670"/>
              <a:gd name="connsiteY5" fmla="*/ 401983 h 1395896"/>
              <a:gd name="connsiteX6" fmla="*/ 463826 w 1033670"/>
              <a:gd name="connsiteY6" fmla="*/ 176696 h 1395896"/>
              <a:gd name="connsiteX7" fmla="*/ 649357 w 1033670"/>
              <a:gd name="connsiteY7" fmla="*/ 441739 h 1395896"/>
              <a:gd name="connsiteX8" fmla="*/ 516835 w 1033670"/>
              <a:gd name="connsiteY8" fmla="*/ 375478 h 1395896"/>
              <a:gd name="connsiteX9" fmla="*/ 755374 w 1033670"/>
              <a:gd name="connsiteY9" fmla="*/ 163443 h 1395896"/>
              <a:gd name="connsiteX10" fmla="*/ 848139 w 1033670"/>
              <a:gd name="connsiteY10" fmla="*/ 428487 h 1395896"/>
              <a:gd name="connsiteX11" fmla="*/ 702365 w 1033670"/>
              <a:gd name="connsiteY11" fmla="*/ 428487 h 1395896"/>
              <a:gd name="connsiteX12" fmla="*/ 954157 w 1033670"/>
              <a:gd name="connsiteY12" fmla="*/ 150191 h 1395896"/>
              <a:gd name="connsiteX13" fmla="*/ 1033670 w 1033670"/>
              <a:gd name="connsiteY13" fmla="*/ 1329635 h 1395896"/>
              <a:gd name="connsiteX14" fmla="*/ 1033670 w 1033670"/>
              <a:gd name="connsiteY14" fmla="*/ 1329635 h 139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3670" h="1395896">
                <a:moveTo>
                  <a:pt x="0" y="1395896"/>
                </a:moveTo>
                <a:lnTo>
                  <a:pt x="13252" y="415235"/>
                </a:lnTo>
                <a:lnTo>
                  <a:pt x="13252" y="415235"/>
                </a:lnTo>
                <a:cubicBezTo>
                  <a:pt x="39756" y="373270"/>
                  <a:pt x="108226" y="154608"/>
                  <a:pt x="172278" y="163443"/>
                </a:cubicBezTo>
                <a:cubicBezTo>
                  <a:pt x="236330" y="172278"/>
                  <a:pt x="399774" y="428486"/>
                  <a:pt x="397565" y="468243"/>
                </a:cubicBezTo>
                <a:cubicBezTo>
                  <a:pt x="395356" y="508000"/>
                  <a:pt x="147983" y="450574"/>
                  <a:pt x="159026" y="401983"/>
                </a:cubicBezTo>
                <a:cubicBezTo>
                  <a:pt x="170069" y="353392"/>
                  <a:pt x="382104" y="170070"/>
                  <a:pt x="463826" y="176696"/>
                </a:cubicBezTo>
                <a:cubicBezTo>
                  <a:pt x="545548" y="183322"/>
                  <a:pt x="640522" y="408609"/>
                  <a:pt x="649357" y="441739"/>
                </a:cubicBezTo>
                <a:cubicBezTo>
                  <a:pt x="658192" y="474869"/>
                  <a:pt x="499166" y="421861"/>
                  <a:pt x="516835" y="375478"/>
                </a:cubicBezTo>
                <a:cubicBezTo>
                  <a:pt x="534504" y="329095"/>
                  <a:pt x="700157" y="154608"/>
                  <a:pt x="755374" y="163443"/>
                </a:cubicBezTo>
                <a:cubicBezTo>
                  <a:pt x="810591" y="172278"/>
                  <a:pt x="856974" y="384313"/>
                  <a:pt x="848139" y="428487"/>
                </a:cubicBezTo>
                <a:cubicBezTo>
                  <a:pt x="839304" y="472661"/>
                  <a:pt x="684695" y="474870"/>
                  <a:pt x="702365" y="428487"/>
                </a:cubicBezTo>
                <a:cubicBezTo>
                  <a:pt x="720035" y="382104"/>
                  <a:pt x="898940" y="0"/>
                  <a:pt x="954157" y="150191"/>
                </a:cubicBezTo>
                <a:cubicBezTo>
                  <a:pt x="1009374" y="300382"/>
                  <a:pt x="1033670" y="1329635"/>
                  <a:pt x="1033670" y="1329635"/>
                </a:cubicBezTo>
                <a:lnTo>
                  <a:pt x="1033670" y="1329635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114800" y="3505200"/>
            <a:ext cx="1524000" cy="2057400"/>
          </a:xfrm>
          <a:custGeom>
            <a:avLst/>
            <a:gdLst>
              <a:gd name="connsiteX0" fmla="*/ 0 w 1033670"/>
              <a:gd name="connsiteY0" fmla="*/ 1395896 h 1395896"/>
              <a:gd name="connsiteX1" fmla="*/ 13252 w 1033670"/>
              <a:gd name="connsiteY1" fmla="*/ 415235 h 1395896"/>
              <a:gd name="connsiteX2" fmla="*/ 13252 w 1033670"/>
              <a:gd name="connsiteY2" fmla="*/ 415235 h 1395896"/>
              <a:gd name="connsiteX3" fmla="*/ 172278 w 1033670"/>
              <a:gd name="connsiteY3" fmla="*/ 163443 h 1395896"/>
              <a:gd name="connsiteX4" fmla="*/ 397565 w 1033670"/>
              <a:gd name="connsiteY4" fmla="*/ 468243 h 1395896"/>
              <a:gd name="connsiteX5" fmla="*/ 159026 w 1033670"/>
              <a:gd name="connsiteY5" fmla="*/ 401983 h 1395896"/>
              <a:gd name="connsiteX6" fmla="*/ 463826 w 1033670"/>
              <a:gd name="connsiteY6" fmla="*/ 176696 h 1395896"/>
              <a:gd name="connsiteX7" fmla="*/ 649357 w 1033670"/>
              <a:gd name="connsiteY7" fmla="*/ 441739 h 1395896"/>
              <a:gd name="connsiteX8" fmla="*/ 516835 w 1033670"/>
              <a:gd name="connsiteY8" fmla="*/ 375478 h 1395896"/>
              <a:gd name="connsiteX9" fmla="*/ 755374 w 1033670"/>
              <a:gd name="connsiteY9" fmla="*/ 163443 h 1395896"/>
              <a:gd name="connsiteX10" fmla="*/ 848139 w 1033670"/>
              <a:gd name="connsiteY10" fmla="*/ 428487 h 1395896"/>
              <a:gd name="connsiteX11" fmla="*/ 702365 w 1033670"/>
              <a:gd name="connsiteY11" fmla="*/ 428487 h 1395896"/>
              <a:gd name="connsiteX12" fmla="*/ 954157 w 1033670"/>
              <a:gd name="connsiteY12" fmla="*/ 150191 h 1395896"/>
              <a:gd name="connsiteX13" fmla="*/ 1033670 w 1033670"/>
              <a:gd name="connsiteY13" fmla="*/ 1329635 h 1395896"/>
              <a:gd name="connsiteX14" fmla="*/ 1033670 w 1033670"/>
              <a:gd name="connsiteY14" fmla="*/ 1329635 h 139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3670" h="1395896">
                <a:moveTo>
                  <a:pt x="0" y="1395896"/>
                </a:moveTo>
                <a:lnTo>
                  <a:pt x="13252" y="415235"/>
                </a:lnTo>
                <a:lnTo>
                  <a:pt x="13252" y="415235"/>
                </a:lnTo>
                <a:cubicBezTo>
                  <a:pt x="39756" y="373270"/>
                  <a:pt x="108226" y="154608"/>
                  <a:pt x="172278" y="163443"/>
                </a:cubicBezTo>
                <a:cubicBezTo>
                  <a:pt x="236330" y="172278"/>
                  <a:pt x="399774" y="428486"/>
                  <a:pt x="397565" y="468243"/>
                </a:cubicBezTo>
                <a:cubicBezTo>
                  <a:pt x="395356" y="508000"/>
                  <a:pt x="147983" y="450574"/>
                  <a:pt x="159026" y="401983"/>
                </a:cubicBezTo>
                <a:cubicBezTo>
                  <a:pt x="170069" y="353392"/>
                  <a:pt x="382104" y="170070"/>
                  <a:pt x="463826" y="176696"/>
                </a:cubicBezTo>
                <a:cubicBezTo>
                  <a:pt x="545548" y="183322"/>
                  <a:pt x="640522" y="408609"/>
                  <a:pt x="649357" y="441739"/>
                </a:cubicBezTo>
                <a:cubicBezTo>
                  <a:pt x="658192" y="474869"/>
                  <a:pt x="499166" y="421861"/>
                  <a:pt x="516835" y="375478"/>
                </a:cubicBezTo>
                <a:cubicBezTo>
                  <a:pt x="534504" y="329095"/>
                  <a:pt x="700157" y="154608"/>
                  <a:pt x="755374" y="163443"/>
                </a:cubicBezTo>
                <a:cubicBezTo>
                  <a:pt x="810591" y="172278"/>
                  <a:pt x="856974" y="384313"/>
                  <a:pt x="848139" y="428487"/>
                </a:cubicBezTo>
                <a:cubicBezTo>
                  <a:pt x="839304" y="472661"/>
                  <a:pt x="684695" y="474870"/>
                  <a:pt x="702365" y="428487"/>
                </a:cubicBezTo>
                <a:cubicBezTo>
                  <a:pt x="720035" y="382104"/>
                  <a:pt x="898940" y="0"/>
                  <a:pt x="954157" y="150191"/>
                </a:cubicBezTo>
                <a:cubicBezTo>
                  <a:pt x="1009374" y="300382"/>
                  <a:pt x="1033670" y="1329635"/>
                  <a:pt x="1033670" y="1329635"/>
                </a:cubicBezTo>
                <a:lnTo>
                  <a:pt x="1033670" y="1329635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010400" y="3530600"/>
            <a:ext cx="1524000" cy="1955800"/>
          </a:xfrm>
          <a:custGeom>
            <a:avLst/>
            <a:gdLst>
              <a:gd name="connsiteX0" fmla="*/ 0 w 1033670"/>
              <a:gd name="connsiteY0" fmla="*/ 1395896 h 1395896"/>
              <a:gd name="connsiteX1" fmla="*/ 13252 w 1033670"/>
              <a:gd name="connsiteY1" fmla="*/ 415235 h 1395896"/>
              <a:gd name="connsiteX2" fmla="*/ 13252 w 1033670"/>
              <a:gd name="connsiteY2" fmla="*/ 415235 h 1395896"/>
              <a:gd name="connsiteX3" fmla="*/ 172278 w 1033670"/>
              <a:gd name="connsiteY3" fmla="*/ 163443 h 1395896"/>
              <a:gd name="connsiteX4" fmla="*/ 397565 w 1033670"/>
              <a:gd name="connsiteY4" fmla="*/ 468243 h 1395896"/>
              <a:gd name="connsiteX5" fmla="*/ 159026 w 1033670"/>
              <a:gd name="connsiteY5" fmla="*/ 401983 h 1395896"/>
              <a:gd name="connsiteX6" fmla="*/ 463826 w 1033670"/>
              <a:gd name="connsiteY6" fmla="*/ 176696 h 1395896"/>
              <a:gd name="connsiteX7" fmla="*/ 649357 w 1033670"/>
              <a:gd name="connsiteY7" fmla="*/ 441739 h 1395896"/>
              <a:gd name="connsiteX8" fmla="*/ 516835 w 1033670"/>
              <a:gd name="connsiteY8" fmla="*/ 375478 h 1395896"/>
              <a:gd name="connsiteX9" fmla="*/ 755374 w 1033670"/>
              <a:gd name="connsiteY9" fmla="*/ 163443 h 1395896"/>
              <a:gd name="connsiteX10" fmla="*/ 848139 w 1033670"/>
              <a:gd name="connsiteY10" fmla="*/ 428487 h 1395896"/>
              <a:gd name="connsiteX11" fmla="*/ 702365 w 1033670"/>
              <a:gd name="connsiteY11" fmla="*/ 428487 h 1395896"/>
              <a:gd name="connsiteX12" fmla="*/ 954157 w 1033670"/>
              <a:gd name="connsiteY12" fmla="*/ 150191 h 1395896"/>
              <a:gd name="connsiteX13" fmla="*/ 1033670 w 1033670"/>
              <a:gd name="connsiteY13" fmla="*/ 1329635 h 1395896"/>
              <a:gd name="connsiteX14" fmla="*/ 1033670 w 1033670"/>
              <a:gd name="connsiteY14" fmla="*/ 1329635 h 139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3670" h="1395896">
                <a:moveTo>
                  <a:pt x="0" y="1395896"/>
                </a:moveTo>
                <a:lnTo>
                  <a:pt x="13252" y="415235"/>
                </a:lnTo>
                <a:lnTo>
                  <a:pt x="13252" y="415235"/>
                </a:lnTo>
                <a:cubicBezTo>
                  <a:pt x="39756" y="373270"/>
                  <a:pt x="108226" y="154608"/>
                  <a:pt x="172278" y="163443"/>
                </a:cubicBezTo>
                <a:cubicBezTo>
                  <a:pt x="236330" y="172278"/>
                  <a:pt x="399774" y="428486"/>
                  <a:pt x="397565" y="468243"/>
                </a:cubicBezTo>
                <a:cubicBezTo>
                  <a:pt x="395356" y="508000"/>
                  <a:pt x="147983" y="450574"/>
                  <a:pt x="159026" y="401983"/>
                </a:cubicBezTo>
                <a:cubicBezTo>
                  <a:pt x="170069" y="353392"/>
                  <a:pt x="382104" y="170070"/>
                  <a:pt x="463826" y="176696"/>
                </a:cubicBezTo>
                <a:cubicBezTo>
                  <a:pt x="545548" y="183322"/>
                  <a:pt x="640522" y="408609"/>
                  <a:pt x="649357" y="441739"/>
                </a:cubicBezTo>
                <a:cubicBezTo>
                  <a:pt x="658192" y="474869"/>
                  <a:pt x="499166" y="421861"/>
                  <a:pt x="516835" y="375478"/>
                </a:cubicBezTo>
                <a:cubicBezTo>
                  <a:pt x="534504" y="329095"/>
                  <a:pt x="700157" y="154608"/>
                  <a:pt x="755374" y="163443"/>
                </a:cubicBezTo>
                <a:cubicBezTo>
                  <a:pt x="810591" y="172278"/>
                  <a:pt x="856974" y="384313"/>
                  <a:pt x="848139" y="428487"/>
                </a:cubicBezTo>
                <a:cubicBezTo>
                  <a:pt x="839304" y="472661"/>
                  <a:pt x="684695" y="474870"/>
                  <a:pt x="702365" y="428487"/>
                </a:cubicBezTo>
                <a:cubicBezTo>
                  <a:pt x="720035" y="382104"/>
                  <a:pt x="898940" y="0"/>
                  <a:pt x="954157" y="150191"/>
                </a:cubicBezTo>
                <a:cubicBezTo>
                  <a:pt x="1009374" y="300382"/>
                  <a:pt x="1033670" y="1329635"/>
                  <a:pt x="1033670" y="1329635"/>
                </a:cubicBezTo>
                <a:lnTo>
                  <a:pt x="1033670" y="1329635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86000" y="37338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33600" y="41148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33600" y="36576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33600" y="38862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81200" y="37338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 rot="5400000">
            <a:off x="7505700" y="2857500"/>
            <a:ext cx="457200" cy="16002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 rot="5400000">
            <a:off x="7505700" y="3543300"/>
            <a:ext cx="457200" cy="16002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 rot="5400000">
            <a:off x="4610100" y="3467100"/>
            <a:ext cx="457200" cy="16002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 rot="5400000">
            <a:off x="4610100" y="2857500"/>
            <a:ext cx="457200" cy="16002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24800" y="37338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72400" y="41148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772400" y="36576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20000" y="37338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3962400" y="4037013"/>
            <a:ext cx="1828800" cy="158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62400" y="3886200"/>
            <a:ext cx="182880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58000" y="4113213"/>
            <a:ext cx="1828800" cy="158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58000" y="3962400"/>
            <a:ext cx="182880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8" name="TextBox 31"/>
          <p:cNvSpPr txBox="1">
            <a:spLocks noChangeArrowheads="1"/>
          </p:cNvSpPr>
          <p:nvPr/>
        </p:nvSpPr>
        <p:spPr bwMode="auto">
          <a:xfrm>
            <a:off x="1295400" y="5562600"/>
            <a:ext cx="172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a. Electromagnetic</a:t>
            </a:r>
          </a:p>
        </p:txBody>
      </p:sp>
      <p:sp>
        <p:nvSpPr>
          <p:cNvPr id="11289" name="TextBox 32"/>
          <p:cNvSpPr txBox="1">
            <a:spLocks noChangeArrowheads="1"/>
          </p:cNvSpPr>
          <p:nvPr/>
        </p:nvSpPr>
        <p:spPr bwMode="auto">
          <a:xfrm>
            <a:off x="4217988" y="5605463"/>
            <a:ext cx="1420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b. Electrostatic</a:t>
            </a:r>
          </a:p>
        </p:txBody>
      </p:sp>
      <p:sp>
        <p:nvSpPr>
          <p:cNvPr id="11290" name="TextBox 33"/>
          <p:cNvSpPr txBox="1">
            <a:spLocks noChangeArrowheads="1"/>
          </p:cNvSpPr>
          <p:nvPr/>
        </p:nvSpPr>
        <p:spPr bwMode="auto">
          <a:xfrm>
            <a:off x="6915150" y="5486400"/>
            <a:ext cx="1849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c. Total field pattern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-76200" y="731838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Effect electrostatic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	- Ions in tissue fluid akan bergerak depan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     belakang sehingga timbul fibrasi &amp; friction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     (heat)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	- Dipolar in molecule such water molecules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     akan rotasi (heat)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	- Nonpolar molecules such fat melepaskan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     electron (oscilation) min friction min heat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Biophysical &amp; Biochemical SWD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7391400" y="4495800"/>
            <a:ext cx="1524000" cy="2057400"/>
          </a:xfrm>
          <a:custGeom>
            <a:avLst/>
            <a:gdLst>
              <a:gd name="connsiteX0" fmla="*/ 0 w 1033670"/>
              <a:gd name="connsiteY0" fmla="*/ 1395896 h 1395896"/>
              <a:gd name="connsiteX1" fmla="*/ 13252 w 1033670"/>
              <a:gd name="connsiteY1" fmla="*/ 415235 h 1395896"/>
              <a:gd name="connsiteX2" fmla="*/ 13252 w 1033670"/>
              <a:gd name="connsiteY2" fmla="*/ 415235 h 1395896"/>
              <a:gd name="connsiteX3" fmla="*/ 172278 w 1033670"/>
              <a:gd name="connsiteY3" fmla="*/ 163443 h 1395896"/>
              <a:gd name="connsiteX4" fmla="*/ 397565 w 1033670"/>
              <a:gd name="connsiteY4" fmla="*/ 468243 h 1395896"/>
              <a:gd name="connsiteX5" fmla="*/ 159026 w 1033670"/>
              <a:gd name="connsiteY5" fmla="*/ 401983 h 1395896"/>
              <a:gd name="connsiteX6" fmla="*/ 463826 w 1033670"/>
              <a:gd name="connsiteY6" fmla="*/ 176696 h 1395896"/>
              <a:gd name="connsiteX7" fmla="*/ 649357 w 1033670"/>
              <a:gd name="connsiteY7" fmla="*/ 441739 h 1395896"/>
              <a:gd name="connsiteX8" fmla="*/ 516835 w 1033670"/>
              <a:gd name="connsiteY8" fmla="*/ 375478 h 1395896"/>
              <a:gd name="connsiteX9" fmla="*/ 755374 w 1033670"/>
              <a:gd name="connsiteY9" fmla="*/ 163443 h 1395896"/>
              <a:gd name="connsiteX10" fmla="*/ 848139 w 1033670"/>
              <a:gd name="connsiteY10" fmla="*/ 428487 h 1395896"/>
              <a:gd name="connsiteX11" fmla="*/ 702365 w 1033670"/>
              <a:gd name="connsiteY11" fmla="*/ 428487 h 1395896"/>
              <a:gd name="connsiteX12" fmla="*/ 954157 w 1033670"/>
              <a:gd name="connsiteY12" fmla="*/ 150191 h 1395896"/>
              <a:gd name="connsiteX13" fmla="*/ 1033670 w 1033670"/>
              <a:gd name="connsiteY13" fmla="*/ 1329635 h 1395896"/>
              <a:gd name="connsiteX14" fmla="*/ 1033670 w 1033670"/>
              <a:gd name="connsiteY14" fmla="*/ 1329635 h 139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3670" h="1395896">
                <a:moveTo>
                  <a:pt x="0" y="1395896"/>
                </a:moveTo>
                <a:lnTo>
                  <a:pt x="13252" y="415235"/>
                </a:lnTo>
                <a:lnTo>
                  <a:pt x="13252" y="415235"/>
                </a:lnTo>
                <a:cubicBezTo>
                  <a:pt x="39756" y="373270"/>
                  <a:pt x="108226" y="154608"/>
                  <a:pt x="172278" y="163443"/>
                </a:cubicBezTo>
                <a:cubicBezTo>
                  <a:pt x="236330" y="172278"/>
                  <a:pt x="399774" y="428486"/>
                  <a:pt x="397565" y="468243"/>
                </a:cubicBezTo>
                <a:cubicBezTo>
                  <a:pt x="395356" y="508000"/>
                  <a:pt x="147983" y="450574"/>
                  <a:pt x="159026" y="401983"/>
                </a:cubicBezTo>
                <a:cubicBezTo>
                  <a:pt x="170069" y="353392"/>
                  <a:pt x="382104" y="170070"/>
                  <a:pt x="463826" y="176696"/>
                </a:cubicBezTo>
                <a:cubicBezTo>
                  <a:pt x="545548" y="183322"/>
                  <a:pt x="640522" y="408609"/>
                  <a:pt x="649357" y="441739"/>
                </a:cubicBezTo>
                <a:cubicBezTo>
                  <a:pt x="658192" y="474869"/>
                  <a:pt x="499166" y="421861"/>
                  <a:pt x="516835" y="375478"/>
                </a:cubicBezTo>
                <a:cubicBezTo>
                  <a:pt x="534504" y="329095"/>
                  <a:pt x="700157" y="154608"/>
                  <a:pt x="755374" y="163443"/>
                </a:cubicBezTo>
                <a:cubicBezTo>
                  <a:pt x="810591" y="172278"/>
                  <a:pt x="856974" y="384313"/>
                  <a:pt x="848139" y="428487"/>
                </a:cubicBezTo>
                <a:cubicBezTo>
                  <a:pt x="839304" y="472661"/>
                  <a:pt x="684695" y="474870"/>
                  <a:pt x="702365" y="428487"/>
                </a:cubicBezTo>
                <a:cubicBezTo>
                  <a:pt x="720035" y="382104"/>
                  <a:pt x="898940" y="0"/>
                  <a:pt x="954157" y="150191"/>
                </a:cubicBezTo>
                <a:cubicBezTo>
                  <a:pt x="1009374" y="300382"/>
                  <a:pt x="1033670" y="1329635"/>
                  <a:pt x="1033670" y="1329635"/>
                </a:cubicBezTo>
                <a:lnTo>
                  <a:pt x="1033670" y="1329635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 rot="5400000">
            <a:off x="7886700" y="4457700"/>
            <a:ext cx="457200" cy="16002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 rot="5400000">
            <a:off x="7886700" y="3848100"/>
            <a:ext cx="457200" cy="16002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239000" y="5027613"/>
            <a:ext cx="1828800" cy="158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39000" y="4876800"/>
            <a:ext cx="182880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8"/>
          <p:cNvSpPr txBox="1">
            <a:spLocks noChangeArrowheads="1"/>
          </p:cNvSpPr>
          <p:nvPr/>
        </p:nvSpPr>
        <p:spPr bwMode="auto">
          <a:xfrm>
            <a:off x="7494588" y="6596063"/>
            <a:ext cx="1420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b. Electrostatic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152400" y="5032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Effects electromagnetic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	- heat production akan mempengaruhi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	   jaringan yg banyak mengandung air (darah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     &amp; otot), lemak &amp; tulang sedikit berpengaruh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	- perubahan temperatur akan mempengaruhi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     cardiovascular, hormonal &amp; nervous control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	- panas pada kulit akan meningkatkan aliran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     darah, panas sedang akan menurunkan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     tonus otot krn menurunkan muscle spindle.</a:t>
            </a:r>
          </a:p>
        </p:txBody>
      </p:sp>
      <p:sp>
        <p:nvSpPr>
          <p:cNvPr id="4" name="Freeform 3"/>
          <p:cNvSpPr/>
          <p:nvPr/>
        </p:nvSpPr>
        <p:spPr>
          <a:xfrm>
            <a:off x="7315200" y="4495800"/>
            <a:ext cx="1524000" cy="2133600"/>
          </a:xfrm>
          <a:custGeom>
            <a:avLst/>
            <a:gdLst>
              <a:gd name="connsiteX0" fmla="*/ 0 w 1033670"/>
              <a:gd name="connsiteY0" fmla="*/ 1395896 h 1395896"/>
              <a:gd name="connsiteX1" fmla="*/ 13252 w 1033670"/>
              <a:gd name="connsiteY1" fmla="*/ 415235 h 1395896"/>
              <a:gd name="connsiteX2" fmla="*/ 13252 w 1033670"/>
              <a:gd name="connsiteY2" fmla="*/ 415235 h 1395896"/>
              <a:gd name="connsiteX3" fmla="*/ 172278 w 1033670"/>
              <a:gd name="connsiteY3" fmla="*/ 163443 h 1395896"/>
              <a:gd name="connsiteX4" fmla="*/ 397565 w 1033670"/>
              <a:gd name="connsiteY4" fmla="*/ 468243 h 1395896"/>
              <a:gd name="connsiteX5" fmla="*/ 159026 w 1033670"/>
              <a:gd name="connsiteY5" fmla="*/ 401983 h 1395896"/>
              <a:gd name="connsiteX6" fmla="*/ 463826 w 1033670"/>
              <a:gd name="connsiteY6" fmla="*/ 176696 h 1395896"/>
              <a:gd name="connsiteX7" fmla="*/ 649357 w 1033670"/>
              <a:gd name="connsiteY7" fmla="*/ 441739 h 1395896"/>
              <a:gd name="connsiteX8" fmla="*/ 516835 w 1033670"/>
              <a:gd name="connsiteY8" fmla="*/ 375478 h 1395896"/>
              <a:gd name="connsiteX9" fmla="*/ 755374 w 1033670"/>
              <a:gd name="connsiteY9" fmla="*/ 163443 h 1395896"/>
              <a:gd name="connsiteX10" fmla="*/ 848139 w 1033670"/>
              <a:gd name="connsiteY10" fmla="*/ 428487 h 1395896"/>
              <a:gd name="connsiteX11" fmla="*/ 702365 w 1033670"/>
              <a:gd name="connsiteY11" fmla="*/ 428487 h 1395896"/>
              <a:gd name="connsiteX12" fmla="*/ 954157 w 1033670"/>
              <a:gd name="connsiteY12" fmla="*/ 150191 h 1395896"/>
              <a:gd name="connsiteX13" fmla="*/ 1033670 w 1033670"/>
              <a:gd name="connsiteY13" fmla="*/ 1329635 h 1395896"/>
              <a:gd name="connsiteX14" fmla="*/ 1033670 w 1033670"/>
              <a:gd name="connsiteY14" fmla="*/ 1329635 h 139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3670" h="1395896">
                <a:moveTo>
                  <a:pt x="0" y="1395896"/>
                </a:moveTo>
                <a:lnTo>
                  <a:pt x="13252" y="415235"/>
                </a:lnTo>
                <a:lnTo>
                  <a:pt x="13252" y="415235"/>
                </a:lnTo>
                <a:cubicBezTo>
                  <a:pt x="39756" y="373270"/>
                  <a:pt x="108226" y="154608"/>
                  <a:pt x="172278" y="163443"/>
                </a:cubicBezTo>
                <a:cubicBezTo>
                  <a:pt x="236330" y="172278"/>
                  <a:pt x="399774" y="428486"/>
                  <a:pt x="397565" y="468243"/>
                </a:cubicBezTo>
                <a:cubicBezTo>
                  <a:pt x="395356" y="508000"/>
                  <a:pt x="147983" y="450574"/>
                  <a:pt x="159026" y="401983"/>
                </a:cubicBezTo>
                <a:cubicBezTo>
                  <a:pt x="170069" y="353392"/>
                  <a:pt x="382104" y="170070"/>
                  <a:pt x="463826" y="176696"/>
                </a:cubicBezTo>
                <a:cubicBezTo>
                  <a:pt x="545548" y="183322"/>
                  <a:pt x="640522" y="408609"/>
                  <a:pt x="649357" y="441739"/>
                </a:cubicBezTo>
                <a:cubicBezTo>
                  <a:pt x="658192" y="474869"/>
                  <a:pt x="499166" y="421861"/>
                  <a:pt x="516835" y="375478"/>
                </a:cubicBezTo>
                <a:cubicBezTo>
                  <a:pt x="534504" y="329095"/>
                  <a:pt x="700157" y="154608"/>
                  <a:pt x="755374" y="163443"/>
                </a:cubicBezTo>
                <a:cubicBezTo>
                  <a:pt x="810591" y="172278"/>
                  <a:pt x="856974" y="384313"/>
                  <a:pt x="848139" y="428487"/>
                </a:cubicBezTo>
                <a:cubicBezTo>
                  <a:pt x="839304" y="472661"/>
                  <a:pt x="684695" y="474870"/>
                  <a:pt x="702365" y="428487"/>
                </a:cubicBezTo>
                <a:cubicBezTo>
                  <a:pt x="720035" y="382104"/>
                  <a:pt x="898940" y="0"/>
                  <a:pt x="954157" y="150191"/>
                </a:cubicBezTo>
                <a:cubicBezTo>
                  <a:pt x="1009374" y="300382"/>
                  <a:pt x="1033670" y="1329635"/>
                  <a:pt x="1033670" y="1329635"/>
                </a:cubicBezTo>
                <a:lnTo>
                  <a:pt x="1033670" y="1329635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47244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077200" y="51054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77200" y="46482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77200" y="48768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24800" y="4724400"/>
            <a:ext cx="152400" cy="2286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7262813" y="6519863"/>
            <a:ext cx="17287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a. Electromagnetic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66813"/>
            <a:ext cx="7239000" cy="4572000"/>
          </a:xfrm>
        </p:spPr>
        <p:txBody>
          <a:bodyPr/>
          <a:lstStyle/>
          <a:p>
            <a:pPr eaLnBrk="1" hangingPunct="1"/>
            <a:r>
              <a:rPr lang="en-US" smtClean="0"/>
              <a:t>Panas jaringan dalam tubuh terjadi akibat</a:t>
            </a:r>
          </a:p>
          <a:p>
            <a:pPr lvl="3" eaLnBrk="1" hangingPunct="1"/>
            <a:endParaRPr lang="en-US" smtClean="0"/>
          </a:p>
          <a:p>
            <a:pPr lvl="1" eaLnBrk="1" hangingPunct="1"/>
            <a:r>
              <a:rPr lang="en-US" smtClean="0"/>
              <a:t>Fibrasi ion </a:t>
            </a:r>
          </a:p>
          <a:p>
            <a:pPr lvl="2" eaLnBrk="1" hangingPunct="1"/>
            <a:r>
              <a:rPr lang="en-US" smtClean="0"/>
              <a:t>Pd jar. mengandung elektrolit</a:t>
            </a:r>
          </a:p>
          <a:p>
            <a:pPr lvl="1" eaLnBrk="1" hangingPunct="1"/>
            <a:r>
              <a:rPr lang="en-US" smtClean="0"/>
              <a:t>Rotasi dipoles</a:t>
            </a:r>
          </a:p>
          <a:p>
            <a:pPr lvl="2" eaLnBrk="1" hangingPunct="1"/>
            <a:r>
              <a:rPr lang="en-US" smtClean="0"/>
              <a:t>Pd jar. konduktor</a:t>
            </a:r>
          </a:p>
          <a:p>
            <a:pPr lvl="1" eaLnBrk="1" hangingPunct="1"/>
            <a:r>
              <a:rPr lang="en-US" smtClean="0"/>
              <a:t>Displacement electron</a:t>
            </a:r>
          </a:p>
          <a:p>
            <a:pPr lvl="2" eaLnBrk="1" hangingPunct="1"/>
            <a:r>
              <a:rPr lang="en-US" smtClean="0"/>
              <a:t>Pd jar. isolator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REAKSI BIOFISIS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5867400" y="2590800"/>
            <a:ext cx="609600" cy="457200"/>
          </a:xfrm>
          <a:prstGeom prst="ellipse">
            <a:avLst/>
          </a:prstGeom>
          <a:solidFill>
            <a:srgbClr val="FF7C80"/>
          </a:solidFill>
          <a:ln w="9525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19800" y="2590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7162800" y="2590800"/>
            <a:ext cx="533400" cy="4572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239000" y="243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_</a:t>
            </a:r>
          </a:p>
        </p:txBody>
      </p:sp>
      <p:sp>
        <p:nvSpPr>
          <p:cNvPr id="14344" name="AutoShape 9"/>
          <p:cNvSpPr>
            <a:spLocks noChangeArrowheads="1"/>
          </p:cNvSpPr>
          <p:nvPr/>
        </p:nvSpPr>
        <p:spPr bwMode="auto">
          <a:xfrm>
            <a:off x="6477000" y="2819400"/>
            <a:ext cx="304800" cy="76200"/>
          </a:xfrm>
          <a:custGeom>
            <a:avLst/>
            <a:gdLst>
              <a:gd name="T0" fmla="*/ 3225800 w 21600"/>
              <a:gd name="T1" fmla="*/ 0 h 21600"/>
              <a:gd name="T2" fmla="*/ 0 w 21600"/>
              <a:gd name="T3" fmla="*/ 134408 h 21600"/>
              <a:gd name="T4" fmla="*/ 3225800 w 21600"/>
              <a:gd name="T5" fmla="*/ 268817 h 21600"/>
              <a:gd name="T6" fmla="*/ 4301067 w 21600"/>
              <a:gd name="T7" fmla="*/ 1344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10"/>
          <p:cNvSpPr>
            <a:spLocks noChangeArrowheads="1"/>
          </p:cNvSpPr>
          <p:nvPr/>
        </p:nvSpPr>
        <p:spPr bwMode="auto">
          <a:xfrm flipH="1">
            <a:off x="5486400" y="2819400"/>
            <a:ext cx="381000" cy="76200"/>
          </a:xfrm>
          <a:custGeom>
            <a:avLst/>
            <a:gdLst>
              <a:gd name="T0" fmla="*/ 5040313 w 21600"/>
              <a:gd name="T1" fmla="*/ 0 h 21600"/>
              <a:gd name="T2" fmla="*/ 0 w 21600"/>
              <a:gd name="T3" fmla="*/ 134408 h 21600"/>
              <a:gd name="T4" fmla="*/ 5040313 w 21600"/>
              <a:gd name="T5" fmla="*/ 268817 h 21600"/>
              <a:gd name="T6" fmla="*/ 6720416 w 21600"/>
              <a:gd name="T7" fmla="*/ 1344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5867400" y="3048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7" name="AutoShape 12"/>
          <p:cNvSpPr>
            <a:spLocks noChangeArrowheads="1"/>
          </p:cNvSpPr>
          <p:nvPr/>
        </p:nvSpPr>
        <p:spPr bwMode="auto">
          <a:xfrm flipH="1">
            <a:off x="6858000" y="2819400"/>
            <a:ext cx="304800" cy="76200"/>
          </a:xfrm>
          <a:custGeom>
            <a:avLst/>
            <a:gdLst>
              <a:gd name="T0" fmla="*/ 3225800 w 21600"/>
              <a:gd name="T1" fmla="*/ 0 h 21600"/>
              <a:gd name="T2" fmla="*/ 0 w 21600"/>
              <a:gd name="T3" fmla="*/ 134408 h 21600"/>
              <a:gd name="T4" fmla="*/ 3225800 w 21600"/>
              <a:gd name="T5" fmla="*/ 268817 h 21600"/>
              <a:gd name="T6" fmla="*/ 4301067 w 21600"/>
              <a:gd name="T7" fmla="*/ 1344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AutoShape 14"/>
          <p:cNvSpPr>
            <a:spLocks noChangeArrowheads="1"/>
          </p:cNvSpPr>
          <p:nvPr/>
        </p:nvSpPr>
        <p:spPr bwMode="auto">
          <a:xfrm>
            <a:off x="7696200" y="2819400"/>
            <a:ext cx="304800" cy="76200"/>
          </a:xfrm>
          <a:custGeom>
            <a:avLst/>
            <a:gdLst>
              <a:gd name="T0" fmla="*/ 3225800 w 21600"/>
              <a:gd name="T1" fmla="*/ 0 h 21600"/>
              <a:gd name="T2" fmla="*/ 0 w 21600"/>
              <a:gd name="T3" fmla="*/ 134408 h 21600"/>
              <a:gd name="T4" fmla="*/ 3225800 w 21600"/>
              <a:gd name="T5" fmla="*/ 268817 h 21600"/>
              <a:gd name="T6" fmla="*/ 4301067 w 21600"/>
              <a:gd name="T7" fmla="*/ 1344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5"/>
          <p:cNvSpPr>
            <a:spLocks noChangeArrowheads="1"/>
          </p:cNvSpPr>
          <p:nvPr/>
        </p:nvSpPr>
        <p:spPr bwMode="auto">
          <a:xfrm>
            <a:off x="5832475" y="3352800"/>
            <a:ext cx="381000" cy="8382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17"/>
          <p:cNvSpPr txBox="1">
            <a:spLocks noChangeArrowheads="1"/>
          </p:cNvSpPr>
          <p:nvPr/>
        </p:nvSpPr>
        <p:spPr bwMode="auto">
          <a:xfrm>
            <a:off x="5867400" y="3200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14351" name="Text Box 18"/>
          <p:cNvSpPr txBox="1">
            <a:spLocks noChangeArrowheads="1"/>
          </p:cNvSpPr>
          <p:nvPr/>
        </p:nvSpPr>
        <p:spPr bwMode="auto">
          <a:xfrm>
            <a:off x="5867400" y="36988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_</a:t>
            </a:r>
          </a:p>
        </p:txBody>
      </p:sp>
      <p:sp>
        <p:nvSpPr>
          <p:cNvPr id="14352" name="Text Box 19"/>
          <p:cNvSpPr txBox="1">
            <a:spLocks noChangeArrowheads="1"/>
          </p:cNvSpPr>
          <p:nvPr/>
        </p:nvSpPr>
        <p:spPr bwMode="auto">
          <a:xfrm>
            <a:off x="6477000" y="42846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cs typeface="Times New Roman" charset="0"/>
              </a:rPr>
              <a:t>é</a:t>
            </a:r>
          </a:p>
        </p:txBody>
      </p:sp>
      <p:sp>
        <p:nvSpPr>
          <p:cNvPr id="14353" name="Oval 20"/>
          <p:cNvSpPr>
            <a:spLocks noChangeArrowheads="1"/>
          </p:cNvSpPr>
          <p:nvPr/>
        </p:nvSpPr>
        <p:spPr bwMode="auto">
          <a:xfrm>
            <a:off x="6248400" y="4724400"/>
            <a:ext cx="685800" cy="7620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AutoShape 21"/>
          <p:cNvSpPr>
            <a:spLocks noChangeArrowheads="1"/>
          </p:cNvSpPr>
          <p:nvPr/>
        </p:nvSpPr>
        <p:spPr bwMode="auto">
          <a:xfrm>
            <a:off x="5181600" y="2362200"/>
            <a:ext cx="304800" cy="838200"/>
          </a:xfrm>
          <a:prstGeom prst="flowChartMagneticDrum">
            <a:avLst/>
          </a:prstGeom>
          <a:solidFill>
            <a:srgbClr val="66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AutoShape 22"/>
          <p:cNvSpPr>
            <a:spLocks noChangeArrowheads="1"/>
          </p:cNvSpPr>
          <p:nvPr/>
        </p:nvSpPr>
        <p:spPr bwMode="auto">
          <a:xfrm>
            <a:off x="8001000" y="2362200"/>
            <a:ext cx="304800" cy="838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AutoShape 23"/>
          <p:cNvSpPr>
            <a:spLocks noChangeArrowheads="1"/>
          </p:cNvSpPr>
          <p:nvPr/>
        </p:nvSpPr>
        <p:spPr bwMode="auto">
          <a:xfrm>
            <a:off x="5105400" y="3429000"/>
            <a:ext cx="304800" cy="838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AutoShape 24"/>
          <p:cNvSpPr>
            <a:spLocks noChangeArrowheads="1"/>
          </p:cNvSpPr>
          <p:nvPr/>
        </p:nvSpPr>
        <p:spPr bwMode="auto">
          <a:xfrm>
            <a:off x="6553200" y="3505200"/>
            <a:ext cx="304800" cy="838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AutoShape 25"/>
          <p:cNvSpPr>
            <a:spLocks noChangeArrowheads="1"/>
          </p:cNvSpPr>
          <p:nvPr/>
        </p:nvSpPr>
        <p:spPr bwMode="auto">
          <a:xfrm>
            <a:off x="5791200" y="4572000"/>
            <a:ext cx="304800" cy="838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AutoShape 26"/>
          <p:cNvSpPr>
            <a:spLocks noChangeArrowheads="1"/>
          </p:cNvSpPr>
          <p:nvPr/>
        </p:nvSpPr>
        <p:spPr bwMode="auto">
          <a:xfrm>
            <a:off x="7145338" y="4495800"/>
            <a:ext cx="304800" cy="8382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AutoShape 27"/>
          <p:cNvSpPr>
            <a:spLocks noChangeArrowheads="1"/>
          </p:cNvSpPr>
          <p:nvPr/>
        </p:nvSpPr>
        <p:spPr bwMode="auto">
          <a:xfrm rot="-5384692">
            <a:off x="6972300" y="3619500"/>
            <a:ext cx="152400" cy="533400"/>
          </a:xfrm>
          <a:custGeom>
            <a:avLst/>
            <a:gdLst>
              <a:gd name="T0" fmla="*/ 940858 w 21600"/>
              <a:gd name="T1" fmla="*/ 6586009 h 21600"/>
              <a:gd name="T2" fmla="*/ 537633 w 21600"/>
              <a:gd name="T3" fmla="*/ 13172018 h 21600"/>
              <a:gd name="T4" fmla="*/ 134408 w 21600"/>
              <a:gd name="T5" fmla="*/ 6586009 h 21600"/>
              <a:gd name="T6" fmla="*/ 53763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AutoShape 28"/>
          <p:cNvSpPr>
            <a:spLocks noChangeArrowheads="1"/>
          </p:cNvSpPr>
          <p:nvPr/>
        </p:nvSpPr>
        <p:spPr bwMode="auto">
          <a:xfrm rot="-5384692">
            <a:off x="7581900" y="4610100"/>
            <a:ext cx="152400" cy="533400"/>
          </a:xfrm>
          <a:custGeom>
            <a:avLst/>
            <a:gdLst>
              <a:gd name="T0" fmla="*/ 940858 w 21600"/>
              <a:gd name="T1" fmla="*/ 6586009 h 21600"/>
              <a:gd name="T2" fmla="*/ 537633 w 21600"/>
              <a:gd name="T3" fmla="*/ 13172018 h 21600"/>
              <a:gd name="T4" fmla="*/ 134408 w 21600"/>
              <a:gd name="T5" fmla="*/ 6586009 h 21600"/>
              <a:gd name="T6" fmla="*/ 53763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AutoShape 29"/>
          <p:cNvSpPr>
            <a:spLocks noChangeArrowheads="1"/>
          </p:cNvSpPr>
          <p:nvPr/>
        </p:nvSpPr>
        <p:spPr bwMode="auto">
          <a:xfrm rot="-5384692">
            <a:off x="8496300" y="2552700"/>
            <a:ext cx="152400" cy="533400"/>
          </a:xfrm>
          <a:custGeom>
            <a:avLst/>
            <a:gdLst>
              <a:gd name="T0" fmla="*/ 940858 w 21600"/>
              <a:gd name="T1" fmla="*/ 6586009 h 21600"/>
              <a:gd name="T2" fmla="*/ 537633 w 21600"/>
              <a:gd name="T3" fmla="*/ 13172018 h 21600"/>
              <a:gd name="T4" fmla="*/ 134408 w 21600"/>
              <a:gd name="T5" fmla="*/ 6586009 h 21600"/>
              <a:gd name="T6" fmla="*/ 53763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AutoShape 30"/>
          <p:cNvSpPr>
            <a:spLocks noChangeArrowheads="1"/>
          </p:cNvSpPr>
          <p:nvPr/>
        </p:nvSpPr>
        <p:spPr bwMode="auto">
          <a:xfrm rot="5366182">
            <a:off x="4762500" y="3584575"/>
            <a:ext cx="152400" cy="533400"/>
          </a:xfrm>
          <a:custGeom>
            <a:avLst/>
            <a:gdLst>
              <a:gd name="T0" fmla="*/ 940858 w 21600"/>
              <a:gd name="T1" fmla="*/ 6586009 h 21600"/>
              <a:gd name="T2" fmla="*/ 537633 w 21600"/>
              <a:gd name="T3" fmla="*/ 13172018 h 21600"/>
              <a:gd name="T4" fmla="*/ 134408 w 21600"/>
              <a:gd name="T5" fmla="*/ 6586009 h 21600"/>
              <a:gd name="T6" fmla="*/ 53763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AutoShape 31"/>
          <p:cNvSpPr>
            <a:spLocks noChangeArrowheads="1"/>
          </p:cNvSpPr>
          <p:nvPr/>
        </p:nvSpPr>
        <p:spPr bwMode="auto">
          <a:xfrm rot="5366182">
            <a:off x="5448300" y="4745038"/>
            <a:ext cx="152400" cy="533400"/>
          </a:xfrm>
          <a:custGeom>
            <a:avLst/>
            <a:gdLst>
              <a:gd name="T0" fmla="*/ 940858 w 21600"/>
              <a:gd name="T1" fmla="*/ 6586009 h 21600"/>
              <a:gd name="T2" fmla="*/ 537633 w 21600"/>
              <a:gd name="T3" fmla="*/ 13172018 h 21600"/>
              <a:gd name="T4" fmla="*/ 134408 w 21600"/>
              <a:gd name="T5" fmla="*/ 6586009 h 21600"/>
              <a:gd name="T6" fmla="*/ 53763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AutoShape 32"/>
          <p:cNvSpPr>
            <a:spLocks noChangeArrowheads="1"/>
          </p:cNvSpPr>
          <p:nvPr/>
        </p:nvSpPr>
        <p:spPr bwMode="auto">
          <a:xfrm rot="5366182">
            <a:off x="4838700" y="2552700"/>
            <a:ext cx="152400" cy="533400"/>
          </a:xfrm>
          <a:custGeom>
            <a:avLst/>
            <a:gdLst>
              <a:gd name="T0" fmla="*/ 940858 w 21600"/>
              <a:gd name="T1" fmla="*/ 6586009 h 21600"/>
              <a:gd name="T2" fmla="*/ 537633 w 21600"/>
              <a:gd name="T3" fmla="*/ 13172018 h 21600"/>
              <a:gd name="T4" fmla="*/ 134408 w 21600"/>
              <a:gd name="T5" fmla="*/ 6586009 h 21600"/>
              <a:gd name="T6" fmla="*/ 53763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AutoShape 33"/>
          <p:cNvSpPr>
            <a:spLocks noChangeArrowheads="1"/>
          </p:cNvSpPr>
          <p:nvPr/>
        </p:nvSpPr>
        <p:spPr bwMode="auto">
          <a:xfrm flipH="1">
            <a:off x="5638800" y="3352800"/>
            <a:ext cx="228600" cy="76200"/>
          </a:xfrm>
          <a:custGeom>
            <a:avLst/>
            <a:gdLst>
              <a:gd name="T0" fmla="*/ 1814513 w 21600"/>
              <a:gd name="T1" fmla="*/ 0 h 21600"/>
              <a:gd name="T2" fmla="*/ 0 w 21600"/>
              <a:gd name="T3" fmla="*/ 134408 h 21600"/>
              <a:gd name="T4" fmla="*/ 1814513 w 21600"/>
              <a:gd name="T5" fmla="*/ 268817 h 21600"/>
              <a:gd name="T6" fmla="*/ 2419350 w 21600"/>
              <a:gd name="T7" fmla="*/ 1344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AutoShape 34"/>
          <p:cNvSpPr>
            <a:spLocks noChangeArrowheads="1"/>
          </p:cNvSpPr>
          <p:nvPr/>
        </p:nvSpPr>
        <p:spPr bwMode="auto">
          <a:xfrm flipH="1">
            <a:off x="5638800" y="4114800"/>
            <a:ext cx="228600" cy="76200"/>
          </a:xfrm>
          <a:custGeom>
            <a:avLst/>
            <a:gdLst>
              <a:gd name="T0" fmla="*/ 1814513 w 21600"/>
              <a:gd name="T1" fmla="*/ 0 h 21600"/>
              <a:gd name="T2" fmla="*/ 0 w 21600"/>
              <a:gd name="T3" fmla="*/ 134408 h 21600"/>
              <a:gd name="T4" fmla="*/ 1814513 w 21600"/>
              <a:gd name="T5" fmla="*/ 268817 h 21600"/>
              <a:gd name="T6" fmla="*/ 2419350 w 21600"/>
              <a:gd name="T7" fmla="*/ 1344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AutoShape 35"/>
          <p:cNvSpPr>
            <a:spLocks noChangeArrowheads="1"/>
          </p:cNvSpPr>
          <p:nvPr/>
        </p:nvSpPr>
        <p:spPr bwMode="auto">
          <a:xfrm flipH="1">
            <a:off x="6248400" y="4572000"/>
            <a:ext cx="228600" cy="76200"/>
          </a:xfrm>
          <a:custGeom>
            <a:avLst/>
            <a:gdLst>
              <a:gd name="T0" fmla="*/ 1814513 w 21600"/>
              <a:gd name="T1" fmla="*/ 0 h 21600"/>
              <a:gd name="T2" fmla="*/ 0 w 21600"/>
              <a:gd name="T3" fmla="*/ 134408 h 21600"/>
              <a:gd name="T4" fmla="*/ 1814513 w 21600"/>
              <a:gd name="T5" fmla="*/ 268817 h 21600"/>
              <a:gd name="T6" fmla="*/ 2419350 w 21600"/>
              <a:gd name="T7" fmla="*/ 1344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AutoShape 36"/>
          <p:cNvSpPr>
            <a:spLocks noChangeArrowheads="1"/>
          </p:cNvSpPr>
          <p:nvPr/>
        </p:nvSpPr>
        <p:spPr bwMode="auto">
          <a:xfrm rot="10853354" flipH="1">
            <a:off x="6172200" y="3352800"/>
            <a:ext cx="228600" cy="76200"/>
          </a:xfrm>
          <a:custGeom>
            <a:avLst/>
            <a:gdLst>
              <a:gd name="T0" fmla="*/ 1814513 w 21600"/>
              <a:gd name="T1" fmla="*/ 0 h 21600"/>
              <a:gd name="T2" fmla="*/ 0 w 21600"/>
              <a:gd name="T3" fmla="*/ 134408 h 21600"/>
              <a:gd name="T4" fmla="*/ 1814513 w 21600"/>
              <a:gd name="T5" fmla="*/ 268817 h 21600"/>
              <a:gd name="T6" fmla="*/ 2419350 w 21600"/>
              <a:gd name="T7" fmla="*/ 1344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AutoShape 37"/>
          <p:cNvSpPr>
            <a:spLocks noChangeArrowheads="1"/>
          </p:cNvSpPr>
          <p:nvPr/>
        </p:nvSpPr>
        <p:spPr bwMode="auto">
          <a:xfrm rot="10853354" flipH="1">
            <a:off x="6172200" y="4114800"/>
            <a:ext cx="228600" cy="76200"/>
          </a:xfrm>
          <a:custGeom>
            <a:avLst/>
            <a:gdLst>
              <a:gd name="T0" fmla="*/ 1814513 w 21600"/>
              <a:gd name="T1" fmla="*/ 0 h 21600"/>
              <a:gd name="T2" fmla="*/ 0 w 21600"/>
              <a:gd name="T3" fmla="*/ 134408 h 21600"/>
              <a:gd name="T4" fmla="*/ 1814513 w 21600"/>
              <a:gd name="T5" fmla="*/ 268817 h 21600"/>
              <a:gd name="T6" fmla="*/ 2419350 w 21600"/>
              <a:gd name="T7" fmla="*/ 1344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AutoShape 38"/>
          <p:cNvSpPr>
            <a:spLocks noChangeArrowheads="1"/>
          </p:cNvSpPr>
          <p:nvPr/>
        </p:nvSpPr>
        <p:spPr bwMode="auto">
          <a:xfrm rot="10853354" flipH="1">
            <a:off x="6781800" y="4572000"/>
            <a:ext cx="228600" cy="76200"/>
          </a:xfrm>
          <a:custGeom>
            <a:avLst/>
            <a:gdLst>
              <a:gd name="T0" fmla="*/ 1814513 w 21600"/>
              <a:gd name="T1" fmla="*/ 0 h 21600"/>
              <a:gd name="T2" fmla="*/ 0 w 21600"/>
              <a:gd name="T3" fmla="*/ 134408 h 21600"/>
              <a:gd name="T4" fmla="*/ 1814513 w 21600"/>
              <a:gd name="T5" fmla="*/ 268817 h 21600"/>
              <a:gd name="T6" fmla="*/ 2419350 w 21600"/>
              <a:gd name="T7" fmla="*/ 1344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Oval 39"/>
          <p:cNvSpPr>
            <a:spLocks noChangeArrowheads="1"/>
          </p:cNvSpPr>
          <p:nvPr/>
        </p:nvSpPr>
        <p:spPr bwMode="auto">
          <a:xfrm>
            <a:off x="6324600" y="4706938"/>
            <a:ext cx="533400" cy="703262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Oval 40"/>
          <p:cNvSpPr>
            <a:spLocks noChangeArrowheads="1"/>
          </p:cNvSpPr>
          <p:nvPr/>
        </p:nvSpPr>
        <p:spPr bwMode="auto">
          <a:xfrm>
            <a:off x="6442075" y="4730750"/>
            <a:ext cx="263525" cy="60325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Oval 41"/>
          <p:cNvSpPr>
            <a:spLocks noChangeArrowheads="1"/>
          </p:cNvSpPr>
          <p:nvPr/>
        </p:nvSpPr>
        <p:spPr bwMode="auto">
          <a:xfrm>
            <a:off x="6494463" y="4765675"/>
            <a:ext cx="152400" cy="4572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3048000" cy="4525962"/>
          </a:xfrm>
        </p:spPr>
        <p:txBody>
          <a:bodyPr/>
          <a:lstStyle/>
          <a:p>
            <a:pPr eaLnBrk="1" hangingPunct="1"/>
            <a:r>
              <a:rPr lang="en-US" smtClean="0"/>
              <a:t>Pain </a:t>
            </a:r>
          </a:p>
          <a:p>
            <a:pPr eaLnBrk="1" hangingPunct="1"/>
            <a:r>
              <a:rPr lang="en-US" smtClean="0"/>
              <a:t>Muscle spasm</a:t>
            </a:r>
          </a:p>
          <a:p>
            <a:pPr eaLnBrk="1" hangingPunct="1"/>
            <a:r>
              <a:rPr lang="en-US" smtClean="0"/>
              <a:t>Inflammation</a:t>
            </a:r>
          </a:p>
          <a:p>
            <a:pPr eaLnBrk="1" hangingPunct="1"/>
            <a:r>
              <a:rPr lang="en-US" smtClean="0"/>
              <a:t>Delayed healing</a:t>
            </a:r>
          </a:p>
          <a:p>
            <a:pPr eaLnBrk="1" hangingPunct="1"/>
            <a:r>
              <a:rPr lang="en-US" smtClean="0"/>
              <a:t>Infection</a:t>
            </a:r>
          </a:p>
          <a:p>
            <a:pPr eaLnBrk="1" hangingPunct="1"/>
            <a:r>
              <a:rPr lang="en-US" smtClean="0"/>
              <a:t>fibrosis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Therapeutic effects &amp; Dosage SWD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800600" y="1447800"/>
            <a:ext cx="4495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700" dirty="0">
                <a:latin typeface="+mn-lt"/>
              </a:rPr>
              <a:t>Duration: 10-12 </a:t>
            </a:r>
            <a:r>
              <a:rPr lang="en-US" sz="2700" dirty="0" err="1">
                <a:latin typeface="+mn-lt"/>
              </a:rPr>
              <a:t>menit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krn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akan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terjadi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fase</a:t>
            </a:r>
            <a:r>
              <a:rPr lang="en-US" sz="2700" dirty="0">
                <a:latin typeface="+mn-lt"/>
              </a:rPr>
              <a:t> steady state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700" dirty="0">
              <a:latin typeface="+mn-lt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700" dirty="0">
                <a:latin typeface="+mn-lt"/>
              </a:rPr>
              <a:t>Intensity: rasa </a:t>
            </a:r>
            <a:r>
              <a:rPr lang="en-US" sz="2700" dirty="0" err="1">
                <a:latin typeface="+mn-lt"/>
              </a:rPr>
              <a:t>hangat</a:t>
            </a:r>
            <a:endParaRPr lang="en-US" sz="2700" dirty="0">
              <a:latin typeface="+mn-lt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700" dirty="0">
              <a:latin typeface="+mn-lt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700" dirty="0" err="1">
                <a:latin typeface="+mn-lt"/>
              </a:rPr>
              <a:t>Frequensi</a:t>
            </a:r>
            <a:r>
              <a:rPr lang="en-US" sz="2700" dirty="0">
                <a:latin typeface="+mn-lt"/>
              </a:rPr>
              <a:t>: 1 x </a:t>
            </a:r>
            <a:r>
              <a:rPr lang="en-US" sz="2700" dirty="0" err="1">
                <a:latin typeface="+mn-lt"/>
              </a:rPr>
              <a:t>sehari</a:t>
            </a:r>
            <a:endParaRPr lang="en-US" sz="2700" dirty="0">
              <a:latin typeface="+mn-lt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7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540</Words>
  <Application>Microsoft Office PowerPoint</Application>
  <PresentationFormat>On-screen Show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Conversive Heating</vt:lpstr>
      <vt:lpstr>Topic </vt:lpstr>
      <vt:lpstr>Short Wave Diathermy</vt:lpstr>
      <vt:lpstr>Short Wave Diathermy</vt:lpstr>
      <vt:lpstr>Electromagnetic field</vt:lpstr>
      <vt:lpstr>Biophysical &amp; Biochemical SWD</vt:lpstr>
      <vt:lpstr>PowerPoint Presentation</vt:lpstr>
      <vt:lpstr>REAKSI BIOFISIS</vt:lpstr>
      <vt:lpstr>Therapeutic effects &amp; Dosage SWD</vt:lpstr>
      <vt:lpstr>JENIS TRANSDUCER &amp; METODE</vt:lpstr>
      <vt:lpstr>PANAS</vt:lpstr>
      <vt:lpstr>Kuantitas panas dan peningkatan panas dlm jaringan</vt:lpstr>
      <vt:lpstr>Pengaruh fisis HFC</vt:lpstr>
      <vt:lpstr>Efek terapi</vt:lpstr>
      <vt:lpstr>Pengaruh terapetik</vt:lpstr>
      <vt:lpstr>MICROWAVE DIATHERMY (MWD)</vt:lpstr>
      <vt:lpstr>Biophysical &amp; biochemical MWD</vt:lpstr>
      <vt:lpstr>Therapeutic effects &amp; dosage MWD</vt:lpstr>
      <vt:lpstr>Metoda aplikasi MWD</vt:lpstr>
      <vt:lpstr>Efek samping HFC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Conversive Heating</dc:title>
  <dc:creator>user</dc:creator>
  <cp:lastModifiedBy>May</cp:lastModifiedBy>
  <cp:revision>2</cp:revision>
  <dcterms:created xsi:type="dcterms:W3CDTF">2000-01-09T08:19:28Z</dcterms:created>
  <dcterms:modified xsi:type="dcterms:W3CDTF">2015-02-21T07:58:42Z</dcterms:modified>
</cp:coreProperties>
</file>