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C597-5AA3-42BC-AFC0-0BDD002B7366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DC32-C059-4A2C-A84D-3093F0A76F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C597-5AA3-42BC-AFC0-0BDD002B7366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DC32-C059-4A2C-A84D-3093F0A76F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C597-5AA3-42BC-AFC0-0BDD002B7366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DC32-C059-4A2C-A84D-3093F0A76F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C597-5AA3-42BC-AFC0-0BDD002B7366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DC32-C059-4A2C-A84D-3093F0A76F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C597-5AA3-42BC-AFC0-0BDD002B7366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DC32-C059-4A2C-A84D-3093F0A76F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C597-5AA3-42BC-AFC0-0BDD002B7366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DC32-C059-4A2C-A84D-3093F0A76F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C597-5AA3-42BC-AFC0-0BDD002B7366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DC32-C059-4A2C-A84D-3093F0A76F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C597-5AA3-42BC-AFC0-0BDD002B7366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DC32-C059-4A2C-A84D-3093F0A76F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C597-5AA3-42BC-AFC0-0BDD002B7366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DC32-C059-4A2C-A84D-3093F0A76F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C597-5AA3-42BC-AFC0-0BDD002B7366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DC32-C059-4A2C-A84D-3093F0A76F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C597-5AA3-42BC-AFC0-0BDD002B7366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DC32-C059-4A2C-A84D-3093F0A76F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EC597-5AA3-42BC-AFC0-0BDD002B7366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6DC32-C059-4A2C-A84D-3093F0A76F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Cryotherapy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389438"/>
          </a:xfrm>
        </p:spPr>
        <p:txBody>
          <a:bodyPr/>
          <a:lstStyle/>
          <a:p>
            <a:pPr eaLnBrk="1" hangingPunct="1"/>
            <a:r>
              <a:rPr lang="en-US" smtClean="0"/>
              <a:t>Kekuatan otot isometrik akan meningkat setelah diberikan Ice Massage selama 5 menit atau kurang.</a:t>
            </a:r>
          </a:p>
          <a:p>
            <a:pPr eaLnBrk="1" hangingPunct="1"/>
            <a:r>
              <a:rPr lang="en-US" smtClean="0"/>
              <a:t>Krn adanya fasilitasi saraf motorik dan mempersiapkan performa otot via psychological motivation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-76200"/>
            <a:ext cx="8229600" cy="1143000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latin typeface="+mj-lt"/>
                <a:ea typeface="+mj-ea"/>
                <a:cs typeface="+mj-cs"/>
              </a:rPr>
              <a:t>Neuromuscular effect</a:t>
            </a:r>
            <a:r>
              <a:rPr lang="en-US" sz="3200" dirty="0">
                <a:latin typeface="+mj-lt"/>
                <a:ea typeface="+mj-ea"/>
                <a:cs typeface="+mj-cs"/>
              </a:rPr>
              <a:t/>
            </a:r>
            <a:br>
              <a:rPr lang="en-US" sz="3200" dirty="0">
                <a:latin typeface="+mj-lt"/>
                <a:ea typeface="+mj-ea"/>
                <a:cs typeface="+mj-cs"/>
              </a:rPr>
            </a:br>
            <a:r>
              <a:rPr lang="en-US" sz="3200" dirty="0">
                <a:latin typeface="+mj-lt"/>
                <a:ea typeface="+mj-ea"/>
                <a:cs typeface="+mj-cs"/>
              </a:rPr>
              <a:t>altered muscle strength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509963"/>
            <a:ext cx="6324600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389438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dirty="0" err="1" smtClean="0"/>
              <a:t>Cryotherapy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menstimulus</a:t>
            </a:r>
            <a:r>
              <a:rPr lang="en-US" dirty="0" smtClean="0"/>
              <a:t>/</a:t>
            </a:r>
            <a:r>
              <a:rPr lang="en-US" dirty="0" err="1" smtClean="0"/>
              <a:t>memfasilitasi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Alpha Motor Neuron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merangsang</a:t>
            </a:r>
            <a:r>
              <a:rPr lang="en-US" dirty="0" smtClean="0"/>
              <a:t> </a:t>
            </a:r>
            <a:r>
              <a:rPr lang="en-US" dirty="0" err="1" smtClean="0"/>
              <a:t>timbulnya</a:t>
            </a:r>
            <a:r>
              <a:rPr lang="en-US" dirty="0" smtClean="0"/>
              <a:t> </a:t>
            </a:r>
            <a:r>
              <a:rPr lang="en-US" dirty="0" err="1" smtClean="0"/>
              <a:t>kontraksi</a:t>
            </a:r>
            <a:r>
              <a:rPr lang="en-US" dirty="0" smtClean="0"/>
              <a:t> </a:t>
            </a:r>
            <a:r>
              <a:rPr lang="en-US" dirty="0" err="1" smtClean="0"/>
              <a:t>otot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flaccid </a:t>
            </a:r>
            <a:r>
              <a:rPr lang="en-US" dirty="0" err="1" smtClean="0"/>
              <a:t>akibat</a:t>
            </a:r>
            <a:r>
              <a:rPr lang="en-US" dirty="0" smtClean="0"/>
              <a:t> Upper Motor Neuron Dysfunction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diamati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detik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pendinginan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berlangsung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singkat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pendinginan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lama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menurunkan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gamma motor neuron,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kontraksi</a:t>
            </a:r>
            <a:r>
              <a:rPr lang="en-US" dirty="0" smtClean="0"/>
              <a:t> </a:t>
            </a:r>
            <a:r>
              <a:rPr lang="en-US" dirty="0" err="1" smtClean="0"/>
              <a:t>otot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Dan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!!!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-76200"/>
            <a:ext cx="8229600" cy="1143000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latin typeface="+mj-lt"/>
                <a:ea typeface="+mj-ea"/>
                <a:cs typeface="+mj-cs"/>
              </a:rPr>
              <a:t>Neuromuscular effect</a:t>
            </a:r>
            <a:r>
              <a:rPr lang="en-US" sz="3200" dirty="0">
                <a:latin typeface="+mj-lt"/>
                <a:ea typeface="+mj-ea"/>
                <a:cs typeface="+mj-cs"/>
              </a:rPr>
              <a:t/>
            </a:r>
            <a:br>
              <a:rPr lang="en-US" sz="3200" dirty="0">
                <a:latin typeface="+mj-lt"/>
                <a:ea typeface="+mj-ea"/>
                <a:cs typeface="+mj-cs"/>
              </a:rPr>
            </a:br>
            <a:r>
              <a:rPr lang="en-US" sz="3200" dirty="0">
                <a:latin typeface="+mj-lt"/>
                <a:ea typeface="+mj-ea"/>
                <a:cs typeface="+mj-cs"/>
              </a:rPr>
              <a:t>Facilitation Muscle Contraction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Pendinginan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metabolisme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area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terapi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inflamasi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pemulihan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cold therapy </a:t>
            </a:r>
            <a:r>
              <a:rPr lang="en-US" dirty="0" err="1" smtClean="0"/>
              <a:t>cocok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menangani</a:t>
            </a:r>
            <a:r>
              <a:rPr lang="en-US" dirty="0" smtClean="0"/>
              <a:t> </a:t>
            </a:r>
            <a:r>
              <a:rPr lang="en-US" dirty="0" err="1" smtClean="0"/>
              <a:t>inflamasi</a:t>
            </a:r>
            <a:r>
              <a:rPr lang="en-US" dirty="0" smtClean="0"/>
              <a:t> </a:t>
            </a:r>
            <a:r>
              <a:rPr lang="en-US" dirty="0" err="1" smtClean="0"/>
              <a:t>akut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Dan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cocok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menangani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penyembuhan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terlambat</a:t>
            </a:r>
            <a:r>
              <a:rPr lang="en-US" dirty="0" smtClean="0"/>
              <a:t>, </a:t>
            </a:r>
            <a:r>
              <a:rPr lang="en-US" dirty="0" err="1" smtClean="0"/>
              <a:t>krn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menggangu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pemulihannya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enzim</a:t>
            </a:r>
            <a:r>
              <a:rPr lang="en-US" dirty="0" smtClean="0"/>
              <a:t> </a:t>
            </a:r>
            <a:r>
              <a:rPr lang="en-US" dirty="0" err="1" smtClean="0"/>
              <a:t>perusak</a:t>
            </a:r>
            <a:r>
              <a:rPr lang="en-US" dirty="0" smtClean="0"/>
              <a:t> cartilage,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kolagen</a:t>
            </a:r>
            <a:r>
              <a:rPr lang="en-US" dirty="0" smtClean="0"/>
              <a:t>, </a:t>
            </a:r>
            <a:r>
              <a:rPr lang="en-US" dirty="0" err="1" smtClean="0"/>
              <a:t>elastase</a:t>
            </a:r>
            <a:r>
              <a:rPr lang="en-US" dirty="0" smtClean="0"/>
              <a:t>, </a:t>
            </a:r>
            <a:r>
              <a:rPr lang="en-US" dirty="0" err="1" smtClean="0"/>
              <a:t>hyaluronidase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protease,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dihambat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menurunkan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, 30</a:t>
            </a:r>
            <a:r>
              <a:rPr lang="en-US" baseline="30000" dirty="0" smtClean="0"/>
              <a:t>o </a:t>
            </a:r>
            <a:r>
              <a:rPr lang="en-US" dirty="0" smtClean="0"/>
              <a:t>C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krn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, cold therapy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prevention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kolagen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radang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Ostheoarthritis</a:t>
            </a:r>
            <a:r>
              <a:rPr lang="en-US" dirty="0" smtClean="0"/>
              <a:t> &amp; </a:t>
            </a:r>
            <a:r>
              <a:rPr lang="en-US" dirty="0" err="1" smtClean="0"/>
              <a:t>Reumathoid</a:t>
            </a:r>
            <a:r>
              <a:rPr lang="en-US" dirty="0" smtClean="0"/>
              <a:t> </a:t>
            </a:r>
            <a:r>
              <a:rPr lang="en-US" dirty="0" err="1" smtClean="0"/>
              <a:t>desease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-76200"/>
            <a:ext cx="8229600" cy="1143000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latin typeface="+mj-lt"/>
                <a:ea typeface="+mj-ea"/>
                <a:cs typeface="+mj-cs"/>
              </a:rPr>
              <a:t>Metabolic effect</a:t>
            </a:r>
            <a:r>
              <a:rPr lang="en-US" sz="3200" dirty="0">
                <a:latin typeface="+mj-lt"/>
                <a:ea typeface="+mj-ea"/>
                <a:cs typeface="+mj-cs"/>
              </a:rPr>
              <a:t/>
            </a:r>
            <a:br>
              <a:rPr lang="en-US" sz="3200" dirty="0">
                <a:latin typeface="+mj-lt"/>
                <a:ea typeface="+mj-ea"/>
                <a:cs typeface="+mj-cs"/>
              </a:rPr>
            </a:br>
            <a:r>
              <a:rPr lang="en-US" sz="3200" dirty="0">
                <a:latin typeface="+mj-lt"/>
                <a:ea typeface="+mj-ea"/>
                <a:cs typeface="+mj-cs"/>
              </a:rPr>
              <a:t>Decrease Metabolic Effect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46388"/>
            <a:ext cx="9144000" cy="401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1085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0"/>
            <a:ext cx="4648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1038" y="5353050"/>
            <a:ext cx="4652962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ce-cube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algn="r" eaLnBrk="1" hangingPunct="1"/>
            <a:r>
              <a:rPr lang="en-US" b="1" smtClean="0"/>
              <a:t>CRYOTHERAPY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935163"/>
            <a:ext cx="8229600" cy="43894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2600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990600"/>
            <a:ext cx="632618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177925"/>
            <a:ext cx="4724400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3200" b="1" smtClean="0">
                <a:solidFill>
                  <a:schemeClr val="tx1"/>
                </a:solidFill>
              </a:rPr>
              <a:t>Hemodynamic effect  </a:t>
            </a:r>
            <a:r>
              <a:rPr lang="en-US" sz="3200" smtClean="0">
                <a:solidFill>
                  <a:schemeClr val="tx1"/>
                </a:solidFill>
              </a:rPr>
              <a:t/>
            </a:r>
            <a:br>
              <a:rPr lang="en-US" sz="3200" smtClean="0">
                <a:solidFill>
                  <a:schemeClr val="tx1"/>
                </a:solidFill>
              </a:rPr>
            </a:br>
            <a:r>
              <a:rPr lang="en-US" sz="3200" smtClean="0">
                <a:solidFill>
                  <a:schemeClr val="tx1"/>
                </a:solidFill>
              </a:rPr>
              <a:t>initial decrease blood flow 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3200" b="1" smtClean="0">
                <a:solidFill>
                  <a:schemeClr val="tx1"/>
                </a:solidFill>
              </a:rPr>
              <a:t>Hemodynamic effect </a:t>
            </a:r>
            <a:r>
              <a:rPr lang="en-US" sz="3200" smtClean="0">
                <a:solidFill>
                  <a:schemeClr val="tx1"/>
                </a:solidFill>
              </a:rPr>
              <a:t/>
            </a:r>
            <a:br>
              <a:rPr lang="en-US" sz="3200" smtClean="0">
                <a:solidFill>
                  <a:schemeClr val="tx1"/>
                </a:solidFill>
              </a:rPr>
            </a:br>
            <a:r>
              <a:rPr lang="en-US" sz="3200" smtClean="0">
                <a:solidFill>
                  <a:schemeClr val="tx1"/>
                </a:solidFill>
              </a:rPr>
              <a:t> later increase blood flow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4389438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mtClean="0"/>
              <a:t>Ketika suhu &lt; 10</a:t>
            </a:r>
            <a:r>
              <a:rPr lang="en-US" baseline="30000" smtClean="0"/>
              <a:t>o</a:t>
            </a:r>
            <a:r>
              <a:rPr lang="en-US" smtClean="0"/>
              <a:t>C </a:t>
            </a:r>
            <a:r>
              <a:rPr lang="en-US" smtClean="0">
                <a:sym typeface="Wingdings" pitchFamily="2" charset="2"/>
              </a:rPr>
              <a:t> dilatasi</a:t>
            </a:r>
          </a:p>
          <a:p>
            <a:pPr eaLnBrk="1" hangingPunct="1"/>
            <a:r>
              <a:rPr lang="en-US" smtClean="0">
                <a:sym typeface="Wingdings" pitchFamily="2" charset="2"/>
              </a:rPr>
              <a:t>Krn efek lokal Cold Therapy ini akan menimbulkan paralysis (rasa baal) pada jaringan kontraktil dan memblockade (inhibit) impuls saraf  (axon) yg menuju ke pembuluh darah. Ketika suhu sudah mencapai 0</a:t>
            </a:r>
            <a:r>
              <a:rPr lang="en-US" baseline="30000" smtClean="0">
                <a:sym typeface="Wingdings" pitchFamily="2" charset="2"/>
              </a:rPr>
              <a:t>o</a:t>
            </a:r>
            <a:r>
              <a:rPr lang="en-US" smtClean="0">
                <a:sym typeface="Wingdings" pitchFamily="2" charset="2"/>
              </a:rPr>
              <a:t>C. Pembuluh darah akan berdilatasi maximum</a:t>
            </a:r>
          </a:p>
          <a:p>
            <a:pPr eaLnBrk="1" hangingPunct="1"/>
            <a:r>
              <a:rPr lang="en-US" smtClean="0">
                <a:sym typeface="Wingdings" pitchFamily="2" charset="2"/>
              </a:rPr>
              <a:t>Ketika di berikan ice akan kulit terlihat me-merah konsentrasi oxyhemoglobin meningkat</a:t>
            </a:r>
            <a:endParaRPr lang="en-US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eaLnBrk="1" hangingPunct="1"/>
            <a:r>
              <a:rPr lang="en-US" smtClean="0"/>
              <a:t>Hunting Response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1930’s ; Lewis performed skin studies with temperature change during cold treatments.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When the fingers were immersed in cold water, alternating periods of cooling &amp; warming were seen in the skin.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Thoughts were that intermittent cold-induced vasodilation (CIVD) lasting 4-6 min. after approximately 30 min. of cryotherapy application </a:t>
            </a:r>
            <a:r>
              <a:rPr lang="en-US" sz="2000" smtClean="0"/>
              <a:t>(p. 109)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Stated that it prevented local tissue injury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FF"/>
                </a:solidFill>
              </a:rPr>
              <a:t>Today’s researchers state that CIVD does not occur during standard cryotherapy sessions.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762000"/>
            <a:ext cx="5486400" cy="567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3200" b="1" smtClean="0">
                <a:solidFill>
                  <a:schemeClr val="tx1"/>
                </a:solidFill>
              </a:rPr>
              <a:t>Neuromuscular effect</a:t>
            </a:r>
            <a:r>
              <a:rPr lang="en-US" sz="3200" smtClean="0">
                <a:solidFill>
                  <a:schemeClr val="tx1"/>
                </a:solidFill>
              </a:rPr>
              <a:t/>
            </a:r>
            <a:br>
              <a:rPr lang="en-US" sz="3200" smtClean="0">
                <a:solidFill>
                  <a:schemeClr val="tx1"/>
                </a:solidFill>
              </a:rPr>
            </a:br>
            <a:r>
              <a:rPr lang="en-US" sz="3200" smtClean="0">
                <a:solidFill>
                  <a:schemeClr val="tx1"/>
                </a:solidFill>
              </a:rPr>
              <a:t>decrease nerve conduction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89438"/>
          </a:xfrm>
        </p:spPr>
        <p:txBody>
          <a:bodyPr/>
          <a:lstStyle/>
          <a:p>
            <a:pPr eaLnBrk="1" hangingPunct="1"/>
            <a:r>
              <a:rPr lang="en-US" smtClean="0"/>
              <a:t>Serabut saraf yg berdiameter kecil dan bermyelin akan lebih cepat berkonduksi terhadap DINGIN</a:t>
            </a:r>
          </a:p>
          <a:p>
            <a:pPr eaLnBrk="1" hangingPunct="1"/>
            <a:r>
              <a:rPr lang="en-US" smtClean="0"/>
              <a:t>Serabut A-delta merupakan serabut saraf yg cepat berkonduksi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200400"/>
            <a:ext cx="8229600" cy="1143000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latin typeface="+mj-lt"/>
                <a:ea typeface="+mj-ea"/>
                <a:cs typeface="+mj-cs"/>
              </a:rPr>
              <a:t>Neuromuscular effect</a:t>
            </a:r>
            <a:r>
              <a:rPr lang="en-US" sz="3200" dirty="0">
                <a:latin typeface="+mj-lt"/>
                <a:ea typeface="+mj-ea"/>
                <a:cs typeface="+mj-cs"/>
              </a:rPr>
              <a:t/>
            </a:r>
            <a:br>
              <a:rPr lang="en-US" sz="3200" dirty="0">
                <a:latin typeface="+mj-lt"/>
                <a:ea typeface="+mj-ea"/>
                <a:cs typeface="+mj-cs"/>
              </a:rPr>
            </a:br>
            <a:r>
              <a:rPr lang="en-US" sz="3200" dirty="0">
                <a:latin typeface="+mj-lt"/>
                <a:ea typeface="+mj-ea"/>
                <a:cs typeface="+mj-cs"/>
              </a:rPr>
              <a:t>decrease spasticity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4664075"/>
            <a:ext cx="8229600" cy="4387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600">
                <a:latin typeface="+mn-lt"/>
                <a:cs typeface="+mn-cs"/>
              </a:rPr>
              <a:t>Terjadi krn penurunan aktivitas gamma motor neuron, afferent spindle &amp; golgi tendon organ</a:t>
            </a:r>
            <a:endParaRPr lang="en-US" sz="26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8943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Counter-irritation via meknisme gate control &amp; penurunan muscle spasm, penurunan kecepatan saraf atau postinjury edema</a:t>
            </a:r>
          </a:p>
          <a:p>
            <a:pPr eaLnBrk="1" hangingPunct="1"/>
            <a:r>
              <a:rPr lang="en-US" smtClean="0"/>
              <a:t>Cold akan menurunkan aktivasi kerja saraf afferent , dgn meningkatkan TENSION pada otot (muscle spindle) lihat pain-spasm-cycle</a:t>
            </a:r>
          </a:p>
          <a:p>
            <a:pPr eaLnBrk="1" hangingPunct="1"/>
            <a:r>
              <a:rPr lang="en-US" smtClean="0"/>
              <a:t>Cold akan menurunkan rasa nyeri pada cedera akut via mengurangi aliran darah dan menurunkan inflamasi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-76200"/>
            <a:ext cx="8229600" cy="1143000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latin typeface="+mj-lt"/>
                <a:ea typeface="+mj-ea"/>
                <a:cs typeface="+mj-cs"/>
              </a:rPr>
              <a:t>Neuromuscular effect</a:t>
            </a:r>
            <a:r>
              <a:rPr lang="en-US" sz="3200" dirty="0">
                <a:latin typeface="+mj-lt"/>
                <a:ea typeface="+mj-ea"/>
                <a:cs typeface="+mj-cs"/>
              </a:rPr>
              <a:t/>
            </a:r>
            <a:br>
              <a:rPr lang="en-US" sz="3200" dirty="0">
                <a:latin typeface="+mj-lt"/>
                <a:ea typeface="+mj-ea"/>
                <a:cs typeface="+mj-cs"/>
              </a:rPr>
            </a:br>
            <a:r>
              <a:rPr lang="en-US" sz="3200" dirty="0">
                <a:latin typeface="+mj-lt"/>
                <a:ea typeface="+mj-ea"/>
                <a:cs typeface="+mj-cs"/>
              </a:rPr>
              <a:t>increase pain threshold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436</Words>
  <Application>Microsoft Office PowerPoint</Application>
  <PresentationFormat>On-screen Show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Cryotherapy</vt:lpstr>
      <vt:lpstr>CRYOTHERAPY</vt:lpstr>
      <vt:lpstr>PowerPoint Presentation</vt:lpstr>
      <vt:lpstr>Hemodynamic effect   initial decrease blood flow </vt:lpstr>
      <vt:lpstr>Hemodynamic effect   later increase blood flow </vt:lpstr>
      <vt:lpstr>Hunting Response</vt:lpstr>
      <vt:lpstr>PowerPoint Presentation</vt:lpstr>
      <vt:lpstr>Neuromuscular effect decrease nerve conduction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UIEU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Cryotherapy</dc:title>
  <dc:creator>Rika</dc:creator>
  <cp:lastModifiedBy>May</cp:lastModifiedBy>
  <cp:revision>1</cp:revision>
  <dcterms:created xsi:type="dcterms:W3CDTF">2013-02-18T00:11:41Z</dcterms:created>
  <dcterms:modified xsi:type="dcterms:W3CDTF">2015-02-21T07:59:00Z</dcterms:modified>
</cp:coreProperties>
</file>