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60" r:id="rId4"/>
    <p:sldId id="272" r:id="rId5"/>
    <p:sldId id="267" r:id="rId6"/>
    <p:sldId id="268" r:id="rId7"/>
    <p:sldId id="269" r:id="rId8"/>
    <p:sldId id="275" r:id="rId9"/>
    <p:sldId id="276" r:id="rId10"/>
    <p:sldId id="277" r:id="rId11"/>
    <p:sldId id="278" r:id="rId12"/>
    <p:sldId id="279" r:id="rId13"/>
    <p:sldId id="274" r:id="rId14"/>
    <p:sldId id="280" r:id="rId15"/>
    <p:sldId id="281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829E-2578-448B-A2F0-4A0588AB100E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B34-D0F5-46AE-98AA-F7EA58A61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829E-2578-448B-A2F0-4A0588AB100E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B34-D0F5-46AE-98AA-F7EA58A61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829E-2578-448B-A2F0-4A0588AB100E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B34-D0F5-46AE-98AA-F7EA58A61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829E-2578-448B-A2F0-4A0588AB100E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B34-D0F5-46AE-98AA-F7EA58A61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829E-2578-448B-A2F0-4A0588AB100E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B34-D0F5-46AE-98AA-F7EA58A61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829E-2578-448B-A2F0-4A0588AB100E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B34-D0F5-46AE-98AA-F7EA58A61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829E-2578-448B-A2F0-4A0588AB100E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B34-D0F5-46AE-98AA-F7EA58A61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829E-2578-448B-A2F0-4A0588AB100E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B34-D0F5-46AE-98AA-F7EA58A61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829E-2578-448B-A2F0-4A0588AB100E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B34-D0F5-46AE-98AA-F7EA58A61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829E-2578-448B-A2F0-4A0588AB100E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4B34-D0F5-46AE-98AA-F7EA58A61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829E-2578-448B-A2F0-4A0588AB100E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724B34-D0F5-46AE-98AA-F7EA58A615D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9D829E-2578-448B-A2F0-4A0588AB100E}" type="datetimeFigureOut">
              <a:rPr lang="id-ID" smtClean="0"/>
              <a:pPr/>
              <a:t>21/02/2015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724B34-D0F5-46AE-98AA-F7EA58A615DA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1214422"/>
            <a:ext cx="61722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rgbClr val="FFFF00"/>
                </a:solidFill>
                <a:latin typeface="Comic Sans MS" pitchFamily="66" charset="0"/>
              </a:rPr>
              <a:t>INTERFERENTIAL THERAPY</a:t>
            </a:r>
            <a:endParaRPr lang="id-ID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5" name="Picture 4" descr="Beauty14 [Converted]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220" y="1078021"/>
            <a:ext cx="2346766" cy="6351507"/>
          </a:xfrm>
          <a:prstGeom prst="rect">
            <a:avLst/>
          </a:prstGeom>
        </p:spPr>
      </p:pic>
      <p:pic>
        <p:nvPicPr>
          <p:cNvPr id="7" name="Picture 6" descr="Beauty14 [Converted]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000892" y="857232"/>
            <a:ext cx="2286016" cy="6351507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Indikasi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953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1. </a:t>
            </a:r>
            <a:r>
              <a:rPr lang="en-US" sz="2800"/>
              <a:t>Nyeri (otot, tendon, kapsul atau saraf)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2.	Hipertonia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3. Kelemahan otot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4. Penyakit-penyakit dengan gejala berupa gangguan keseimbangan neurovegetative yang mengarah kepada gangguan sirkulasi dan fungsi organ.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5.	Post traumatic (kontusio, sprain, luksasi, ruptur dan kontraktur)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6. Arhrosis, spondylosis.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7. Periarthritis, bursitis, tendinitis.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8. Myalgia.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9. Atrophy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371600"/>
          </a:xfrm>
        </p:spPr>
        <p:txBody>
          <a:bodyPr/>
          <a:lstStyle/>
          <a:p>
            <a:pPr algn="ctr"/>
            <a:r>
              <a:rPr lang="en-US"/>
              <a:t>Kontraindikasi 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1. Demam</a:t>
            </a:r>
          </a:p>
          <a:p>
            <a:pPr>
              <a:buFont typeface="Wingdings" pitchFamily="2" charset="2"/>
              <a:buNone/>
            </a:pPr>
            <a:r>
              <a:rPr lang="en-US"/>
              <a:t>2. Tumor</a:t>
            </a:r>
          </a:p>
          <a:p>
            <a:pPr>
              <a:buFont typeface="Wingdings" pitchFamily="2" charset="2"/>
              <a:buNone/>
            </a:pPr>
            <a:r>
              <a:rPr lang="en-US"/>
              <a:t>3. Tb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pPr algn="ctr"/>
            <a:r>
              <a:rPr lang="en-US"/>
              <a:t>Relatif kontraindikasi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657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1. Inflamasi lokal.</a:t>
            </a:r>
          </a:p>
          <a:p>
            <a:pPr>
              <a:buFont typeface="Wingdings" pitchFamily="2" charset="2"/>
              <a:buNone/>
            </a:pPr>
            <a:r>
              <a:rPr lang="en-US"/>
              <a:t>2. Thrombosis.</a:t>
            </a:r>
          </a:p>
          <a:p>
            <a:pPr>
              <a:buFont typeface="Wingdings" pitchFamily="2" charset="2"/>
              <a:buNone/>
            </a:pPr>
            <a:r>
              <a:rPr lang="en-US"/>
              <a:t>3. Kehamilan.</a:t>
            </a:r>
          </a:p>
          <a:p>
            <a:pPr>
              <a:buFont typeface="Wingdings" pitchFamily="2" charset="2"/>
              <a:buNone/>
            </a:pPr>
            <a:r>
              <a:rPr lang="en-US"/>
              <a:t>4. Pacemaker.</a:t>
            </a:r>
          </a:p>
          <a:p>
            <a:pPr>
              <a:buFont typeface="Wingdings" pitchFamily="2" charset="2"/>
              <a:buNone/>
            </a:pPr>
            <a:r>
              <a:rPr lang="en-US"/>
              <a:t>5. Implant metal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pPr algn="ctr"/>
            <a:r>
              <a:rPr lang="en-US"/>
              <a:t>Relatif kontraindikasi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657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1. Inflamasi lokal.</a:t>
            </a:r>
          </a:p>
          <a:p>
            <a:pPr>
              <a:buFont typeface="Wingdings" pitchFamily="2" charset="2"/>
              <a:buNone/>
            </a:pPr>
            <a:r>
              <a:rPr lang="en-US"/>
              <a:t>2. Thrombosis.</a:t>
            </a:r>
          </a:p>
          <a:p>
            <a:pPr>
              <a:buFont typeface="Wingdings" pitchFamily="2" charset="2"/>
              <a:buNone/>
            </a:pPr>
            <a:r>
              <a:rPr lang="en-US"/>
              <a:t>3. Kehamilan.</a:t>
            </a:r>
          </a:p>
          <a:p>
            <a:pPr>
              <a:buFont typeface="Wingdings" pitchFamily="2" charset="2"/>
              <a:buNone/>
            </a:pPr>
            <a:r>
              <a:rPr lang="en-US"/>
              <a:t>4. Pacemaker.</a:t>
            </a:r>
          </a:p>
          <a:p>
            <a:pPr>
              <a:buFont typeface="Wingdings" pitchFamily="2" charset="2"/>
              <a:buNone/>
            </a:pPr>
            <a:r>
              <a:rPr lang="en-US"/>
              <a:t>5. Implant metal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85776"/>
            <a:ext cx="8229600" cy="1295400"/>
          </a:xfrm>
        </p:spPr>
        <p:txBody>
          <a:bodyPr/>
          <a:lstStyle/>
          <a:p>
            <a:pPr algn="ctr"/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Aplikasi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1. Pain-point </a:t>
            </a:r>
            <a:r>
              <a:rPr lang="en-US" sz="2800" dirty="0" err="1"/>
              <a:t>atau</a:t>
            </a:r>
            <a:r>
              <a:rPr lang="en-US" sz="2800" dirty="0"/>
              <a:t> trigger </a:t>
            </a:r>
            <a:r>
              <a:rPr lang="en-US" sz="2800" dirty="0" err="1"/>
              <a:t>poin</a:t>
            </a:r>
            <a:r>
              <a:rPr lang="en-US" sz="2800" dirty="0"/>
              <a:t> application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nyeri</a:t>
            </a:r>
            <a:r>
              <a:rPr lang="en-US" sz="2800" dirty="0"/>
              <a:t>/trigger point 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otot</a:t>
            </a:r>
            <a:r>
              <a:rPr lang="en-US" sz="2800" dirty="0"/>
              <a:t>, tendon, </a:t>
            </a:r>
            <a:r>
              <a:rPr lang="en-US" sz="2800" dirty="0" err="1"/>
              <a:t>ligamen</a:t>
            </a:r>
            <a:r>
              <a:rPr lang="en-US" sz="2800" dirty="0"/>
              <a:t>, </a:t>
            </a:r>
            <a:r>
              <a:rPr lang="en-US" sz="2800" dirty="0" err="1"/>
              <a:t>kapsul</a:t>
            </a:r>
            <a:r>
              <a:rPr lang="en-US" sz="2800" dirty="0"/>
              <a:t> </a:t>
            </a:r>
            <a:r>
              <a:rPr lang="en-US" sz="2800" dirty="0" err="1"/>
              <a:t>sendi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bursa. </a:t>
            </a:r>
            <a:r>
              <a:rPr lang="en-US" sz="2800" dirty="0" err="1"/>
              <a:t>Penggunaan</a:t>
            </a:r>
            <a:r>
              <a:rPr lang="en-US" sz="2800" dirty="0"/>
              <a:t> two-pole technique </a:t>
            </a:r>
            <a:r>
              <a:rPr lang="en-US" sz="2800" dirty="0" err="1"/>
              <a:t>dan</a:t>
            </a:r>
            <a:r>
              <a:rPr lang="en-US" sz="2800" dirty="0"/>
              <a:t> point electrode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yang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tepat</a:t>
            </a:r>
            <a:r>
              <a:rPr lang="en-US" sz="2800" dirty="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2.	Nerve </a:t>
            </a:r>
            <a:r>
              <a:rPr lang="en-US" sz="2800" dirty="0" err="1"/>
              <a:t>aplication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aplikasi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sepanjang</a:t>
            </a:r>
            <a:r>
              <a:rPr lang="en-US" sz="2800" dirty="0"/>
              <a:t> </a:t>
            </a:r>
            <a:r>
              <a:rPr lang="en-US" sz="2800" dirty="0" err="1"/>
              <a:t>perjalanan</a:t>
            </a:r>
            <a:r>
              <a:rPr lang="en-US" sz="2800" dirty="0"/>
              <a:t> </a:t>
            </a:r>
            <a:r>
              <a:rPr lang="en-US" sz="2800" dirty="0" err="1"/>
              <a:t>saraf</a:t>
            </a:r>
            <a:r>
              <a:rPr lang="en-US" sz="2800" dirty="0"/>
              <a:t>, </a:t>
            </a:r>
            <a:r>
              <a:rPr lang="en-US" sz="2800" dirty="0" err="1"/>
              <a:t>misalnya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sciatica.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3.	(Para) vertebral application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Posisi</a:t>
            </a:r>
            <a:r>
              <a:rPr lang="en-US" sz="2800" dirty="0"/>
              <a:t> </a:t>
            </a:r>
            <a:r>
              <a:rPr lang="en-US" sz="2800" dirty="0" err="1"/>
              <a:t>elektroda</a:t>
            </a:r>
            <a:r>
              <a:rPr lang="en-US" sz="2800" dirty="0"/>
              <a:t> </a:t>
            </a:r>
            <a:r>
              <a:rPr lang="en-US" sz="2800" dirty="0" err="1"/>
              <a:t>dekat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columna</a:t>
            </a:r>
            <a:r>
              <a:rPr lang="en-US" sz="2800" dirty="0"/>
              <a:t> vertebra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gejala-gejala</a:t>
            </a:r>
            <a:r>
              <a:rPr lang="en-US" sz="2800" dirty="0"/>
              <a:t> </a:t>
            </a:r>
            <a:r>
              <a:rPr lang="en-US" sz="2800" dirty="0" err="1"/>
              <a:t>nyeri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, cervical pain, </a:t>
            </a:r>
            <a:r>
              <a:rPr lang="en-US" sz="2800" dirty="0" err="1"/>
              <a:t>hipertonia</a:t>
            </a:r>
            <a:r>
              <a:rPr lang="en-US" sz="2800" dirty="0"/>
              <a:t> </a:t>
            </a:r>
            <a:r>
              <a:rPr lang="en-US" sz="2800" dirty="0" err="1"/>
              <a:t>otot</a:t>
            </a:r>
            <a:r>
              <a:rPr lang="en-US" sz="2800" dirty="0"/>
              <a:t> erector trunk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gangguan</a:t>
            </a:r>
            <a:r>
              <a:rPr lang="en-US" sz="2800" dirty="0"/>
              <a:t> </a:t>
            </a:r>
            <a:r>
              <a:rPr lang="en-US" sz="2800" dirty="0" err="1"/>
              <a:t>keseimbangan</a:t>
            </a:r>
            <a:r>
              <a:rPr lang="en-US" sz="2800" dirty="0"/>
              <a:t> </a:t>
            </a:r>
            <a:r>
              <a:rPr lang="en-US" sz="2800" dirty="0" err="1"/>
              <a:t>neuro</a:t>
            </a:r>
            <a:r>
              <a:rPr lang="en-US" sz="2800" dirty="0"/>
              <a:t> vegetative 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066800"/>
          </a:xfrm>
        </p:spPr>
        <p:txBody>
          <a:bodyPr/>
          <a:lstStyle/>
          <a:p>
            <a:pPr algn="ctr"/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(2)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3200" dirty="0"/>
              <a:t>4.	Muscular </a:t>
            </a:r>
            <a:r>
              <a:rPr lang="en-US" sz="3200" dirty="0" smtClean="0"/>
              <a:t> application</a:t>
            </a:r>
            <a:endParaRPr lang="en-US" sz="3200" dirty="0"/>
          </a:p>
          <a:p>
            <a:pPr>
              <a:buFont typeface="Wingdings" pitchFamily="2" charset="2"/>
              <a:buNone/>
            </a:pPr>
            <a:r>
              <a:rPr lang="en-US" sz="3200" dirty="0"/>
              <a:t>	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meningkatkan</a:t>
            </a:r>
            <a:r>
              <a:rPr lang="en-US" sz="3200" dirty="0"/>
              <a:t> </a:t>
            </a:r>
            <a:r>
              <a:rPr lang="en-US" sz="3200" dirty="0" err="1"/>
              <a:t>sirkulasi</a:t>
            </a:r>
            <a:r>
              <a:rPr lang="en-US" sz="3200" dirty="0"/>
              <a:t>, </a:t>
            </a:r>
            <a:r>
              <a:rPr lang="en-US" sz="3200" dirty="0" err="1"/>
              <a:t>memperkuat</a:t>
            </a:r>
            <a:r>
              <a:rPr lang="en-US" sz="3200" dirty="0"/>
              <a:t> </a:t>
            </a:r>
            <a:r>
              <a:rPr lang="en-US" sz="3200" dirty="0" err="1"/>
              <a:t>otot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rileksasi</a:t>
            </a:r>
            <a:r>
              <a:rPr lang="en-US" sz="32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3200" dirty="0"/>
              <a:t>5.	</a:t>
            </a:r>
            <a:r>
              <a:rPr lang="en-US" sz="3200" dirty="0" err="1"/>
              <a:t>Transregional</a:t>
            </a:r>
            <a:r>
              <a:rPr lang="en-US" sz="3200" dirty="0"/>
              <a:t> application</a:t>
            </a:r>
          </a:p>
          <a:p>
            <a:pPr>
              <a:buFont typeface="Wingdings" pitchFamily="2" charset="2"/>
              <a:buNone/>
            </a:pPr>
            <a:r>
              <a:rPr lang="en-US" sz="3200" dirty="0"/>
              <a:t>	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kondisi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terdapat</a:t>
            </a:r>
            <a:r>
              <a:rPr lang="en-US" sz="3200" dirty="0"/>
              <a:t> </a:t>
            </a:r>
            <a:r>
              <a:rPr lang="en-US" sz="3200" dirty="0" err="1"/>
              <a:t>titik</a:t>
            </a:r>
            <a:r>
              <a:rPr lang="en-US" sz="3200" dirty="0"/>
              <a:t> </a:t>
            </a:r>
            <a:r>
              <a:rPr lang="en-US" sz="3200" dirty="0" err="1"/>
              <a:t>aplikasi</a:t>
            </a:r>
            <a:r>
              <a:rPr lang="en-US" sz="3200" dirty="0"/>
              <a:t> yang </a:t>
            </a:r>
            <a:r>
              <a:rPr lang="en-US" sz="3200" dirty="0" err="1"/>
              <a:t>jelas</a:t>
            </a:r>
            <a:r>
              <a:rPr lang="en-US" sz="3200" dirty="0"/>
              <a:t> </a:t>
            </a:r>
            <a:r>
              <a:rPr lang="en-US" sz="3200" dirty="0" err="1"/>
              <a:t>maka</a:t>
            </a:r>
            <a:r>
              <a:rPr lang="en-US" sz="3200" dirty="0"/>
              <a:t>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teknik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penggunaan</a:t>
            </a:r>
            <a:r>
              <a:rPr lang="en-US" sz="3200" dirty="0"/>
              <a:t> four-pole electrode.</a:t>
            </a:r>
          </a:p>
          <a:p>
            <a:pPr>
              <a:buFont typeface="Wingdings" pitchFamily="2" charset="2"/>
              <a:buNone/>
            </a:pPr>
            <a:r>
              <a:rPr lang="en-US" sz="3200" dirty="0"/>
              <a:t>	</a:t>
            </a:r>
            <a:r>
              <a:rPr lang="en-US" sz="3200" dirty="0" err="1"/>
              <a:t>Terutama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nyeri</a:t>
            </a:r>
            <a:r>
              <a:rPr lang="en-US" sz="3200" dirty="0"/>
              <a:t> </a:t>
            </a:r>
            <a:r>
              <a:rPr lang="en-US" sz="3200" dirty="0" err="1"/>
              <a:t>menyebar</a:t>
            </a:r>
            <a:r>
              <a:rPr lang="en-US" sz="3200" dirty="0"/>
              <a:t> </a:t>
            </a:r>
            <a:r>
              <a:rPr lang="en-US" sz="3200" dirty="0" err="1"/>
              <a:t>teknik</a:t>
            </a:r>
            <a:r>
              <a:rPr lang="en-US" sz="3200" dirty="0"/>
              <a:t> automatic vector scan </a:t>
            </a:r>
            <a:r>
              <a:rPr lang="en-US" sz="3200" dirty="0" err="1"/>
              <a:t>sangat</a:t>
            </a:r>
            <a:r>
              <a:rPr lang="en-US" sz="3200" dirty="0"/>
              <a:t> </a:t>
            </a:r>
            <a:r>
              <a:rPr lang="en-US" sz="3200" dirty="0" err="1"/>
              <a:t>tepat</a:t>
            </a:r>
            <a:r>
              <a:rPr lang="en-US" sz="3200" dirty="0"/>
              <a:t>. 	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IFC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arus</a:t>
            </a:r>
            <a:r>
              <a:rPr lang="en-US" sz="2800" dirty="0" smtClean="0"/>
              <a:t> </a:t>
            </a:r>
            <a:r>
              <a:rPr lang="en-US" sz="2800" dirty="0" err="1" smtClean="0"/>
              <a:t>frek</a:t>
            </a:r>
            <a:r>
              <a:rPr lang="en-US" sz="2800" dirty="0" smtClean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 (middle </a:t>
            </a:r>
            <a:r>
              <a:rPr lang="en-US" sz="2800" dirty="0" err="1" smtClean="0"/>
              <a:t>frecuency</a:t>
            </a:r>
            <a:r>
              <a:rPr lang="en-US" sz="2800" dirty="0" smtClean="0"/>
              <a:t> current) 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Penggabungan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arus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Fenomena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simultan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media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superimposition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arus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arus</a:t>
            </a:r>
            <a:r>
              <a:rPr lang="en-US" sz="2800" dirty="0" smtClean="0"/>
              <a:t> lain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arus</a:t>
            </a:r>
            <a:r>
              <a:rPr lang="en-US" sz="2800" dirty="0" smtClean="0"/>
              <a:t> </a:t>
            </a:r>
            <a:r>
              <a:rPr lang="en-US" sz="2800" dirty="0" err="1" smtClean="0"/>
              <a:t>interferensi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arus</a:t>
            </a:r>
            <a:r>
              <a:rPr lang="en-US" sz="2800" dirty="0" smtClean="0"/>
              <a:t> sinusoidal biphasic </a:t>
            </a:r>
            <a:r>
              <a:rPr lang="en-US" sz="2800" dirty="0" err="1" smtClean="0"/>
              <a:t>simetris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klinis</a:t>
            </a:r>
            <a:r>
              <a:rPr lang="en-US" sz="2800" dirty="0" smtClean="0"/>
              <a:t>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2000 </a:t>
            </a:r>
            <a:r>
              <a:rPr lang="en-US" sz="2800" dirty="0" err="1" smtClean="0"/>
              <a:t>dan</a:t>
            </a:r>
            <a:r>
              <a:rPr lang="en-US" sz="2800" dirty="0" smtClean="0"/>
              <a:t> 4000 Hz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diinginkan</a:t>
            </a:r>
            <a:r>
              <a:rPr lang="en-US" sz="28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lectrotherapy.org/electro/interferential/basic%20ift%20setup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2000" contrast="6000"/>
          </a:blip>
          <a:srcRect/>
          <a:stretch>
            <a:fillRect/>
          </a:stretch>
        </p:blipFill>
        <p:spPr>
          <a:xfrm>
            <a:off x="571472" y="919907"/>
            <a:ext cx="7269299" cy="4795109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en-US" b="1" dirty="0" smtClean="0"/>
              <a:t>Pain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61011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Pengurangan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nyeri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melalui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stimulasi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afferent nerve fibers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bermyelin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tebal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menormalisasi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keseimbangan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neurovegetative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dumping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symphathetic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system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terjadi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rileksasi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peningkatan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sirkulasi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yang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menghasilkan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pengurangan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nyeri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melalui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stimulasi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affrent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II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III. 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143000"/>
          </a:xfrm>
        </p:spPr>
        <p:txBody>
          <a:bodyPr/>
          <a:lstStyle/>
          <a:p>
            <a:r>
              <a:rPr lang="en-US" b="1" dirty="0" smtClean="0"/>
              <a:t>Muscle Stimulation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14554"/>
            <a:ext cx="8286808" cy="418625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id-ID" sz="3600" dirty="0" smtClean="0">
                <a:solidFill>
                  <a:schemeClr val="tx1">
                    <a:lumMod val="10000"/>
                  </a:schemeClr>
                </a:solidFill>
              </a:rPr>
              <a:t>Stimulasi saraf motorik dapat dicapai dengan berbagai frekuensi. Jelas, stimulasi pada frekuensi rendah (misalnya 1Hz) akan menghasilkan serangkaian berkedut (</a:t>
            </a:r>
            <a:r>
              <a:rPr lang="en-US" sz="3600" dirty="0" smtClean="0">
                <a:solidFill>
                  <a:schemeClr val="tx1">
                    <a:lumMod val="10000"/>
                  </a:schemeClr>
                </a:solidFill>
              </a:rPr>
              <a:t>twitches</a:t>
            </a:r>
            <a:r>
              <a:rPr lang="id-ID" sz="3600" dirty="0" smtClean="0">
                <a:solidFill>
                  <a:schemeClr val="tx1">
                    <a:lumMod val="10000"/>
                  </a:schemeClr>
                </a:solidFill>
              </a:rPr>
              <a:t>), </a:t>
            </a:r>
            <a:r>
              <a:rPr lang="en-US" sz="3600" dirty="0" smtClean="0">
                <a:solidFill>
                  <a:schemeClr val="tx1">
                    <a:lumMod val="10000"/>
                  </a:schemeClr>
                </a:solidFill>
              </a:rPr>
              <a:t>whist stimulation</a:t>
            </a:r>
            <a:r>
              <a:rPr lang="id-ID" sz="3600" dirty="0" smtClean="0">
                <a:solidFill>
                  <a:schemeClr val="tx1">
                    <a:lumMod val="10000"/>
                  </a:schemeClr>
                </a:solidFill>
              </a:rPr>
              <a:t> di 50Hz akan menghasilkan </a:t>
            </a:r>
            <a:r>
              <a:rPr lang="en-US" sz="3600" dirty="0" err="1" smtClean="0">
                <a:solidFill>
                  <a:schemeClr val="tx1">
                    <a:lumMod val="10000"/>
                  </a:schemeClr>
                </a:solidFill>
              </a:rPr>
              <a:t>tetanic</a:t>
            </a:r>
            <a:r>
              <a:rPr lang="en-US" sz="3600" dirty="0" smtClean="0">
                <a:solidFill>
                  <a:schemeClr val="tx1">
                    <a:lumMod val="10000"/>
                  </a:schemeClr>
                </a:solidFill>
              </a:rPr>
              <a:t> contraction</a:t>
            </a:r>
            <a:r>
              <a:rPr lang="id-ID" sz="3600" dirty="0" smtClean="0">
                <a:solidFill>
                  <a:schemeClr val="tx1">
                    <a:lumMod val="10000"/>
                  </a:schemeClr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Blood flow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000240"/>
            <a:ext cx="7467600" cy="3444992"/>
          </a:xfrm>
        </p:spPr>
        <p:txBody>
          <a:bodyPr>
            <a:normAutofit/>
          </a:bodyPr>
          <a:lstStyle/>
          <a:p>
            <a:pPr algn="just"/>
            <a:r>
              <a:rPr lang="id-ID" sz="3200" dirty="0" smtClean="0">
                <a:solidFill>
                  <a:schemeClr val="tx1">
                    <a:lumMod val="10000"/>
                  </a:schemeClr>
                </a:solidFill>
              </a:rPr>
              <a:t>Eksperimentasi elegan oleh Noble et al (2000) menunjukkan perubahan vaskular pada 10-20Hz, meskipun tidak mampu secara jelas mengidentifikasi mekanisme untuk perubahan ini.</a:t>
            </a:r>
          </a:p>
          <a:p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</a:t>
            </a:r>
            <a:r>
              <a:rPr lang="id-ID" b="1" dirty="0" smtClean="0"/>
              <a:t>edem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85926"/>
            <a:ext cx="7567642" cy="4688026"/>
          </a:xfrm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chemeClr val="tx1">
                    <a:lumMod val="10000"/>
                  </a:schemeClr>
                </a:solidFill>
              </a:rPr>
              <a:t>D</a:t>
            </a:r>
            <a:r>
              <a:rPr lang="id-ID" sz="3600" dirty="0" smtClean="0">
                <a:solidFill>
                  <a:schemeClr val="tx1">
                    <a:lumMod val="10000"/>
                  </a:schemeClr>
                </a:solidFill>
              </a:rPr>
              <a:t>engan menggunakan </a:t>
            </a:r>
            <a:r>
              <a:rPr lang="en-US" sz="3600" dirty="0" smtClean="0">
                <a:solidFill>
                  <a:schemeClr val="tx1">
                    <a:lumMod val="10000"/>
                  </a:schemeClr>
                </a:solidFill>
              </a:rPr>
              <a:t>IFT yang </a:t>
            </a:r>
            <a:r>
              <a:rPr lang="en-US" sz="3600" dirty="0" err="1" smtClean="0">
                <a:solidFill>
                  <a:schemeClr val="tx1">
                    <a:lumMod val="10000"/>
                  </a:schemeClr>
                </a:solidFill>
              </a:rPr>
              <a:t>dapat</a:t>
            </a:r>
            <a:r>
              <a:rPr lang="en-US" sz="36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10000"/>
                  </a:schemeClr>
                </a:solidFill>
              </a:rPr>
              <a:t>menimbulkan</a:t>
            </a:r>
            <a:r>
              <a:rPr lang="en-US" sz="36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id-ID" sz="3600" dirty="0" smtClean="0">
                <a:solidFill>
                  <a:schemeClr val="tx1">
                    <a:lumMod val="10000"/>
                  </a:schemeClr>
                </a:solidFill>
              </a:rPr>
              <a:t>kontraksi otot yang dikombinasikan dengan perubahan vaskular lokal yang akan </a:t>
            </a:r>
            <a:r>
              <a:rPr lang="en-US" sz="3600" dirty="0" err="1" smtClean="0">
                <a:solidFill>
                  <a:schemeClr val="tx1">
                    <a:lumMod val="10000"/>
                  </a:schemeClr>
                </a:solidFill>
              </a:rPr>
              <a:t>membantu</a:t>
            </a:r>
            <a:r>
              <a:rPr lang="en-US" sz="3600" dirty="0" smtClean="0">
                <a:solidFill>
                  <a:schemeClr val="tx1">
                    <a:lumMod val="10000"/>
                  </a:schemeClr>
                </a:solidFill>
              </a:rPr>
              <a:t> </a:t>
            </a:r>
            <a:r>
              <a:rPr lang="id-ID" sz="3600" dirty="0" smtClean="0">
                <a:solidFill>
                  <a:schemeClr val="tx1">
                    <a:lumMod val="10000"/>
                  </a:schemeClr>
                </a:solidFill>
              </a:rPr>
              <a:t>dalam mendorong reabsorpsi cairan jaringan. </a:t>
            </a:r>
          </a:p>
          <a:p>
            <a:pPr>
              <a:lnSpc>
                <a:spcPct val="90000"/>
              </a:lnSpc>
              <a:defRPr/>
            </a:pPr>
            <a:endParaRPr lang="en-US" sz="3600" dirty="0" smtClean="0"/>
          </a:p>
          <a:p>
            <a:pPr>
              <a:buFont typeface="Arial" pitchFamily="34" charset="0"/>
              <a:buChar char="•"/>
              <a:defRPr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dirty="0" err="1"/>
              <a:t>Aplikasi</a:t>
            </a:r>
            <a:r>
              <a:rPr lang="en-US" dirty="0"/>
              <a:t> Interferential Current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486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1. 	</a:t>
            </a:r>
            <a:r>
              <a:rPr lang="en-US" sz="2800" dirty="0" err="1"/>
              <a:t>Pemilihan</a:t>
            </a:r>
            <a:r>
              <a:rPr lang="en-US" sz="2800" dirty="0"/>
              <a:t> AMF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frekuensi</a:t>
            </a:r>
            <a:r>
              <a:rPr lang="en-US" sz="2800" dirty="0"/>
              <a:t> </a:t>
            </a:r>
            <a:r>
              <a:rPr lang="en-US" sz="2800" dirty="0" err="1"/>
              <a:t>treatmen</a:t>
            </a: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AMF </a:t>
            </a:r>
            <a:r>
              <a:rPr lang="en-US" sz="2800" dirty="0" err="1"/>
              <a:t>tinggi</a:t>
            </a:r>
            <a:r>
              <a:rPr lang="en-US" sz="2800" dirty="0"/>
              <a:t> (75-150 Hz)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tepat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akut</a:t>
            </a:r>
            <a:r>
              <a:rPr lang="en-US" sz="2800" dirty="0"/>
              <a:t>, </a:t>
            </a:r>
            <a:r>
              <a:rPr lang="en-US" sz="2800" dirty="0" err="1"/>
              <a:t>nyeri</a:t>
            </a:r>
            <a:r>
              <a:rPr lang="en-US" sz="2800" dirty="0"/>
              <a:t> </a:t>
            </a:r>
            <a:r>
              <a:rPr lang="en-US" sz="2800" dirty="0" err="1"/>
              <a:t>hebat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keadaan</a:t>
            </a:r>
            <a:r>
              <a:rPr lang="en-US" sz="2800" dirty="0"/>
              <a:t> </a:t>
            </a:r>
            <a:r>
              <a:rPr lang="en-US" sz="2800" dirty="0" err="1"/>
              <a:t>hipersensitif</a:t>
            </a:r>
            <a:r>
              <a:rPr lang="en-US" sz="2800" dirty="0"/>
              <a:t>.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treatmen</a:t>
            </a:r>
            <a:r>
              <a:rPr lang="en-US" sz="2800" dirty="0"/>
              <a:t> </a:t>
            </a:r>
            <a:r>
              <a:rPr lang="en-US" sz="2800" dirty="0" err="1"/>
              <a:t>awal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AMF </a:t>
            </a:r>
            <a:r>
              <a:rPr lang="en-US" sz="2800" dirty="0" err="1"/>
              <a:t>rendah</a:t>
            </a:r>
            <a:r>
              <a:rPr lang="en-US" sz="2800" dirty="0"/>
              <a:t> (</a:t>
            </a:r>
            <a:r>
              <a:rPr lang="en-US" sz="2800" dirty="0">
                <a:sym typeface="Symbol" pitchFamily="18" charset="2"/>
              </a:rPr>
              <a:t></a:t>
            </a:r>
            <a:r>
              <a:rPr lang="en-US" sz="2800" dirty="0"/>
              <a:t> 50 Hz)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kontraksi</a:t>
            </a:r>
            <a:r>
              <a:rPr lang="en-US" sz="2800" dirty="0"/>
              <a:t> </a:t>
            </a:r>
            <a:r>
              <a:rPr lang="en-US" sz="2800" dirty="0" err="1"/>
              <a:t>tetanik</a:t>
            </a:r>
            <a:r>
              <a:rPr lang="en-US" sz="2800" dirty="0"/>
              <a:t>.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tepat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kronik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sub </a:t>
            </a:r>
            <a:r>
              <a:rPr lang="en-US" sz="2800" dirty="0" err="1"/>
              <a:t>akut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2.	</a:t>
            </a:r>
            <a:r>
              <a:rPr lang="en-US" sz="2800" dirty="0" err="1"/>
              <a:t>Pemilihan</a:t>
            </a:r>
            <a:r>
              <a:rPr lang="en-US" sz="2800" dirty="0"/>
              <a:t> </a:t>
            </a:r>
            <a:r>
              <a:rPr lang="en-US" sz="2800" dirty="0" err="1"/>
              <a:t>frekuensi</a:t>
            </a:r>
            <a:r>
              <a:rPr lang="en-US" sz="2800" dirty="0"/>
              <a:t>-sweep program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Berkaitan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program </a:t>
            </a:r>
            <a:r>
              <a:rPr lang="en-US" sz="2800" dirty="0" err="1"/>
              <a:t>frekuensi</a:t>
            </a:r>
            <a:r>
              <a:rPr lang="en-US" sz="2800" dirty="0"/>
              <a:t> </a:t>
            </a:r>
            <a:r>
              <a:rPr lang="en-US" sz="2800" dirty="0" err="1"/>
              <a:t>modulasi</a:t>
            </a:r>
            <a:r>
              <a:rPr lang="en-US" sz="2800" dirty="0"/>
              <a:t> (sweep)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3. Model </a:t>
            </a:r>
            <a:r>
              <a:rPr lang="en-US" sz="2800" dirty="0" err="1"/>
              <a:t>spektrum</a:t>
            </a: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Program spectrum 1/1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kronik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sub </a:t>
            </a:r>
            <a:r>
              <a:rPr lang="en-US" sz="2800" dirty="0" err="1"/>
              <a:t>akut</a:t>
            </a:r>
            <a:r>
              <a:rPr lang="en-US" sz="28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Program spectrum 6/6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akut</a:t>
            </a: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1/30/1/30s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akut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019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4.	</a:t>
            </a:r>
            <a:r>
              <a:rPr lang="en-US" sz="2800" dirty="0" err="1"/>
              <a:t>Dosis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a. 	</a:t>
            </a:r>
            <a:r>
              <a:rPr lang="en-US" sz="2800" dirty="0" err="1"/>
              <a:t>Intensitas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    	</a:t>
            </a:r>
            <a:r>
              <a:rPr lang="en-US" sz="2800" dirty="0" err="1"/>
              <a:t>Didasarkan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sensasi</a:t>
            </a:r>
            <a:r>
              <a:rPr lang="en-US" sz="2800" dirty="0"/>
              <a:t> </a:t>
            </a:r>
            <a:r>
              <a:rPr lang="en-US" sz="2800" dirty="0" err="1"/>
              <a:t>pasien</a:t>
            </a:r>
            <a:r>
              <a:rPr lang="en-US" sz="2800" dirty="0"/>
              <a:t> yang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   	</a:t>
            </a:r>
            <a:r>
              <a:rPr lang="en-US" sz="2800" dirty="0" err="1"/>
              <a:t>mitis</a:t>
            </a:r>
            <a:r>
              <a:rPr lang="en-US" sz="2800" dirty="0"/>
              <a:t>, normal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fortis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b.	</a:t>
            </a:r>
            <a:r>
              <a:rPr lang="en-US" sz="2800" dirty="0" err="1"/>
              <a:t>Waktu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	</a:t>
            </a:r>
            <a:r>
              <a:rPr lang="en-US" sz="2800" dirty="0" err="1"/>
              <a:t>Umumnya</a:t>
            </a:r>
            <a:r>
              <a:rPr lang="en-US" sz="2800" dirty="0"/>
              <a:t> 10 </a:t>
            </a:r>
            <a:r>
              <a:rPr lang="en-US" sz="2800" dirty="0" err="1"/>
              <a:t>menit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menurut</a:t>
            </a:r>
            <a:r>
              <a:rPr lang="en-US" sz="2800" dirty="0"/>
              <a:t> Prof </a:t>
            </a:r>
            <a:r>
              <a:rPr lang="en-US" sz="2800" dirty="0" err="1"/>
              <a:t>Liliana</a:t>
            </a:r>
            <a:r>
              <a:rPr lang="en-US" sz="2800" dirty="0"/>
              <a:t> 	</a:t>
            </a:r>
            <a:r>
              <a:rPr lang="en-US" sz="2800" dirty="0" err="1"/>
              <a:t>Nikolova</a:t>
            </a:r>
            <a:r>
              <a:rPr lang="en-US" sz="2800" dirty="0"/>
              <a:t> </a:t>
            </a:r>
            <a:r>
              <a:rPr lang="en-US" sz="2800" dirty="0" err="1"/>
              <a:t>Troeva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30 </a:t>
            </a:r>
            <a:r>
              <a:rPr lang="en-US" sz="2800" dirty="0" err="1"/>
              <a:t>menit</a:t>
            </a:r>
            <a:r>
              <a:rPr lang="en-US" sz="2800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c. 	</a:t>
            </a:r>
            <a:r>
              <a:rPr lang="en-US" sz="2800" dirty="0" err="1"/>
              <a:t>Pemilihan</a:t>
            </a:r>
            <a:r>
              <a:rPr lang="en-US" sz="2800" dirty="0"/>
              <a:t> </a:t>
            </a:r>
            <a:r>
              <a:rPr lang="en-US" sz="2800" dirty="0" err="1"/>
              <a:t>frekuensi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	</a:t>
            </a:r>
            <a:r>
              <a:rPr lang="en-US" sz="2800" dirty="0" err="1"/>
              <a:t>Frekuensi</a:t>
            </a:r>
            <a:r>
              <a:rPr lang="en-US" sz="2800" dirty="0"/>
              <a:t> 2000 Hz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efektif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stimulasi</a:t>
            </a:r>
            <a:r>
              <a:rPr lang="en-US" sz="2800" dirty="0"/>
              <a:t> 	</a:t>
            </a:r>
            <a:r>
              <a:rPr lang="en-US" sz="2800" dirty="0" err="1"/>
              <a:t>otot</a:t>
            </a:r>
            <a:r>
              <a:rPr lang="en-US" sz="2800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	</a:t>
            </a:r>
            <a:r>
              <a:rPr lang="en-US" sz="2800" dirty="0" err="1"/>
              <a:t>Frekuensi</a:t>
            </a:r>
            <a:r>
              <a:rPr lang="en-US" sz="2800" dirty="0"/>
              <a:t> 4000 Hz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efektif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mengurangi</a:t>
            </a:r>
            <a:r>
              <a:rPr lang="en-US" sz="2800" dirty="0"/>
              <a:t> 	</a:t>
            </a:r>
            <a:r>
              <a:rPr lang="en-US" sz="2800" dirty="0" err="1"/>
              <a:t>nyeri</a:t>
            </a:r>
            <a:r>
              <a:rPr lang="en-US" sz="2800" dirty="0"/>
              <a:t>.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279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INTERFERENTIAL THERAPY</vt:lpstr>
      <vt:lpstr>PowerPoint Presentation</vt:lpstr>
      <vt:lpstr>PowerPoint Presentation</vt:lpstr>
      <vt:lpstr>Pain</vt:lpstr>
      <vt:lpstr>Muscle Stimulation </vt:lpstr>
      <vt:lpstr>Blood flow</vt:lpstr>
      <vt:lpstr>Oedem</vt:lpstr>
      <vt:lpstr>Aplikasi Interferential Current</vt:lpstr>
      <vt:lpstr>PowerPoint Presentation</vt:lpstr>
      <vt:lpstr>Indikasi</vt:lpstr>
      <vt:lpstr>Kontraindikasi </vt:lpstr>
      <vt:lpstr>Relatif kontraindikasi</vt:lpstr>
      <vt:lpstr>Relatif kontraindikasi</vt:lpstr>
      <vt:lpstr>Teknik Aplikasi</vt:lpstr>
      <vt:lpstr>Teknik Aplikasi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INTERFERENTIAL THERAPY</dc:title>
  <dc:creator>Ben-TIUI</dc:creator>
  <cp:lastModifiedBy>May</cp:lastModifiedBy>
  <cp:revision>17</cp:revision>
  <dcterms:created xsi:type="dcterms:W3CDTF">2012-11-10T05:51:23Z</dcterms:created>
  <dcterms:modified xsi:type="dcterms:W3CDTF">2015-02-21T08:00:18Z</dcterms:modified>
</cp:coreProperties>
</file>