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57" r:id="rId9"/>
    <p:sldId id="258" r:id="rId10"/>
    <p:sldId id="259" r:id="rId11"/>
    <p:sldId id="260" r:id="rId12"/>
    <p:sldId id="261" r:id="rId13"/>
    <p:sldId id="270" r:id="rId14"/>
    <p:sldId id="269" r:id="rId15"/>
    <p:sldId id="271" r:id="rId16"/>
    <p:sldId id="272" r:id="rId17"/>
    <p:sldId id="273" r:id="rId18"/>
    <p:sldId id="274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CD1D0-F745-49F3-B8A1-2B5EF3FE6681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38E8E-78A4-423E-A7EF-FE6883021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3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6A7CE4-2003-47BD-B1F9-87CBC162596E}" type="slidenum">
              <a:rPr lang="ar-SA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061EF3-2BB9-4D04-B108-D658638CD53C}" type="slidenum">
              <a:rPr lang="ar-SA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CA92A5-36A2-4D0E-92C2-EC98D31B50C0}" type="slidenum">
              <a:rPr lang="ar-SA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231BAD-1D6A-4E2D-979E-A9FCBF5F2BEF}" type="slidenum">
              <a:rPr lang="ar-SA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D0377-16CB-47D4-AA93-BC372E5223D4}" type="slidenum">
              <a:rPr lang="ar-SA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49AD1D-27BD-48C8-8815-3E0463271CE6}" type="slidenum">
              <a:rPr lang="ar-SA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3AA377-08FD-443A-A95A-8DE6BB790A43}" type="slidenum">
              <a:rPr lang="ar-SA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93B5-76E9-44C2-BB6A-4BA024123A54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CE49-262E-40EA-84BC-4E183443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93B5-76E9-44C2-BB6A-4BA024123A54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CE49-262E-40EA-84BC-4E183443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93B5-76E9-44C2-BB6A-4BA024123A54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CE49-262E-40EA-84BC-4E183443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653D3-37A0-4F6C-A081-F65DE68F383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854B50-EFA0-4472-8B83-CB1DAC303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93B5-76E9-44C2-BB6A-4BA024123A54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CE49-262E-40EA-84BC-4E183443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93B5-76E9-44C2-BB6A-4BA024123A54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CE49-262E-40EA-84BC-4E183443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93B5-76E9-44C2-BB6A-4BA024123A54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CE49-262E-40EA-84BC-4E183443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93B5-76E9-44C2-BB6A-4BA024123A54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CE49-262E-40EA-84BC-4E183443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93B5-76E9-44C2-BB6A-4BA024123A54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CE49-262E-40EA-84BC-4E183443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93B5-76E9-44C2-BB6A-4BA024123A54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CE49-262E-40EA-84BC-4E183443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93B5-76E9-44C2-BB6A-4BA024123A54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CE49-262E-40EA-84BC-4E183443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93B5-76E9-44C2-BB6A-4BA024123A54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CE49-262E-40EA-84BC-4E183443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593B5-76E9-44C2-BB6A-4BA024123A54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CE49-262E-40EA-84BC-4E183443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b="1" smtClean="0"/>
              <a:t>Transcutaneous Electrical Nerve Stimulation (TENS)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8700" y="1828800"/>
            <a:ext cx="7237697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6477000" cy="537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34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90600"/>
            <a:ext cx="426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4104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172200" cy="54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57200" y="381000"/>
            <a:ext cx="7467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4400">
                <a:solidFill>
                  <a:schemeClr val="tx2"/>
                </a:solidFill>
                <a:ea typeface="ＭＳ Ｐゴシック" pitchFamily="-109" charset="-128"/>
              </a:rPr>
              <a:t>Therapeutic Uses of Electrical Stimulation of Sensory Nerves – Asymmetric Biphasic Currents (TENS)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1" lang="en-US" sz="3200">
                <a:ea typeface="ＭＳ Ｐゴシック" pitchFamily="-109" charset="-128"/>
              </a:rPr>
              <a:t>Gate Control Theory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1" lang="en-US" sz="3200">
                <a:ea typeface="ＭＳ Ｐゴシック" pitchFamily="-109" charset="-128"/>
              </a:rPr>
              <a:t>Descending Pain Control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1" lang="en-US" sz="3200">
                <a:ea typeface="ＭＳ Ｐゴシック" pitchFamily="-109" charset="-128"/>
              </a:rPr>
              <a:t>Opiate Pain Control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533400" y="1219200"/>
            <a:ext cx="80772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1" lang="en-US" sz="3200">
                <a:ea typeface="ＭＳ Ｐゴシック" pitchFamily="-109" charset="-128"/>
              </a:rPr>
              <a:t>Provide high frequency sensory level stimulation to stimulate peripheral sensory A</a:t>
            </a:r>
            <a:r>
              <a:rPr kumimoji="1" lang="el-GR" sz="3200">
                <a:cs typeface="Times New Roman" pitchFamily="18" charset="0"/>
              </a:rPr>
              <a:t>β</a:t>
            </a:r>
            <a:r>
              <a:rPr kumimoji="1" lang="en-US" sz="3200">
                <a:ea typeface="ＭＳ Ｐゴシック" pitchFamily="-109" charset="-128"/>
              </a:rPr>
              <a:t> fibers and “close gate”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1" lang="en-US" sz="3200">
                <a:ea typeface="ＭＳ Ｐゴシック" pitchFamily="-109" charset="-128"/>
              </a:rPr>
              <a:t>Referred to as conventional, high frequency or sensory-level TENS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1" lang="en-US" sz="3200">
                <a:ea typeface="ＭＳ Ｐゴシック" pitchFamily="-109" charset="-128"/>
              </a:rPr>
              <a:t>Intensity is set at a level to cause tingling sensation without muscle contraction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1" lang="en-US" sz="3200">
                <a:ea typeface="ＭＳ Ｐゴシック" pitchFamily="-109" charset="-128"/>
              </a:rPr>
              <a:t>Pain relief lasts only while stimulation is provided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096963" y="457200"/>
            <a:ext cx="695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sz="4400">
                <a:solidFill>
                  <a:schemeClr val="tx2"/>
                </a:solidFill>
                <a:ea typeface="ＭＳ Ｐゴシック" pitchFamily="-109" charset="-128"/>
              </a:rPr>
              <a:t>TENS &amp; Gate Control Theory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95300" y="990600"/>
            <a:ext cx="81534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1" lang="en-US" sz="3200">
                <a:ea typeface="ＭＳ Ｐゴシック" pitchFamily="-109" charset="-128"/>
              </a:rPr>
              <a:t>Intense electrical stimulation of smaller peripheral A</a:t>
            </a:r>
            <a:r>
              <a:rPr kumimoji="1" lang="el-GR" sz="3200">
                <a:cs typeface="Times New Roman" pitchFamily="18" charset="0"/>
              </a:rPr>
              <a:t>δ</a:t>
            </a:r>
            <a:r>
              <a:rPr kumimoji="1" lang="en-US" sz="3200">
                <a:ea typeface="ＭＳ Ｐゴシック" pitchFamily="-109" charset="-128"/>
              </a:rPr>
              <a:t> and C fibers through input to the CNS causes a release of enkephalins blocking pain at the spinal cord level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1" lang="en-US" sz="3200">
                <a:ea typeface="ＭＳ Ｐゴシック" pitchFamily="-109" charset="-128"/>
              </a:rPr>
              <a:t>Cognitive input from the cortex relative to past pain perception also contributes to this mechanism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1" lang="en-US" sz="3200">
                <a:ea typeface="ＭＳ Ｐゴシック" pitchFamily="-109" charset="-128"/>
              </a:rPr>
              <a:t>Low-frequency or motor-level TENS is used </a:t>
            </a:r>
            <a:r>
              <a:rPr kumimoji="1" lang="en-US" sz="3200">
                <a:ea typeface="ＭＳ Ｐゴシック" pitchFamily="-109" charset="-128"/>
                <a:sym typeface="Wingdings" pitchFamily="2" charset="2"/>
              </a:rPr>
              <a:t> elicits tingling and muscle contraction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1" lang="en-US" sz="3200">
                <a:ea typeface="ＭＳ Ｐゴシック" pitchFamily="-109" charset="-128"/>
                <a:sym typeface="Wingdings" pitchFamily="2" charset="2"/>
              </a:rPr>
              <a:t>Provides pain relief &gt;1 hour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57200" y="304800"/>
            <a:ext cx="7913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sz="4400">
                <a:solidFill>
                  <a:schemeClr val="tx2"/>
                </a:solidFill>
                <a:ea typeface="ＭＳ Ｐゴシック" pitchFamily="-109" charset="-128"/>
              </a:rPr>
              <a:t>TENS &amp; Descending Pain Control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42900" y="1447800"/>
            <a:ext cx="845820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1" lang="en-US" sz="3200">
                <a:ea typeface="ＭＳ Ｐゴシック" pitchFamily="-109" charset="-128"/>
              </a:rPr>
              <a:t>Noxious stimulus causes release of  </a:t>
            </a:r>
            <a:r>
              <a:rPr kumimoji="1" lang="el-GR" sz="3200">
                <a:cs typeface="Times New Roman" pitchFamily="18" charset="0"/>
              </a:rPr>
              <a:t>β</a:t>
            </a:r>
            <a:r>
              <a:rPr kumimoji="1" lang="en-US" sz="3200">
                <a:ea typeface="ＭＳ Ｐゴシック" pitchFamily="-109" charset="-128"/>
              </a:rPr>
              <a:t>–endorphins and dynorphin resulting in analgesia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1" lang="en-US" sz="3200">
                <a:ea typeface="ＭＳ Ｐゴシック" pitchFamily="-109" charset="-128"/>
              </a:rPr>
              <a:t>A point stimulation set-up must be used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1" lang="el-GR" sz="3200">
                <a:cs typeface="Times New Roman" pitchFamily="18" charset="0"/>
              </a:rPr>
              <a:t>β</a:t>
            </a:r>
            <a:r>
              <a:rPr kumimoji="1" lang="en-US" sz="3200">
                <a:ea typeface="ＭＳ Ｐゴシック" pitchFamily="-109" charset="-128"/>
              </a:rPr>
              <a:t>–endorphin stimulation may offer better relief for deep aching or chronic pain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1" lang="en-US" sz="3200">
                <a:ea typeface="ＭＳ Ｐゴシック" pitchFamily="-109" charset="-128"/>
              </a:rPr>
              <a:t>Intensity of impulse is a function of pulse duration and amplitude</a:t>
            </a:r>
          </a:p>
          <a:p>
            <a:pPr lvl="1" eaLnBrk="0" hangingPunct="0">
              <a:spcBef>
                <a:spcPct val="50000"/>
              </a:spcBef>
              <a:buFontTx/>
              <a:buChar char="–"/>
            </a:pPr>
            <a:r>
              <a:rPr kumimoji="1" lang="en-US" sz="2800">
                <a:ea typeface="ＭＳ Ｐゴシック" pitchFamily="-109" charset="-128"/>
              </a:rPr>
              <a:t>Greater pulse width is more painful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39725" y="381000"/>
            <a:ext cx="8804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sz="4000">
                <a:solidFill>
                  <a:schemeClr val="tx2"/>
                </a:solidFill>
                <a:ea typeface="ＭＳ Ｐゴシック" pitchFamily="-109" charset="-128"/>
              </a:rPr>
              <a:t>TENS &amp; Endogenous Opiate Pain Control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6096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dirty="0">
                <a:solidFill>
                  <a:schemeClr val="tx2"/>
                </a:solidFill>
                <a:ea typeface="ＭＳ Ｐゴシック" pitchFamily="-109" charset="-128"/>
              </a:rPr>
              <a:t>Electrode Placement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1" lang="en-US" sz="2800" dirty="0">
                <a:ea typeface="ＭＳ Ｐゴシック" pitchFamily="-109" charset="-128"/>
              </a:rPr>
              <a:t>Electrodes may be placed:</a:t>
            </a:r>
          </a:p>
          <a:p>
            <a:pPr lvl="1" eaLnBrk="0" hangingPunct="0">
              <a:spcBef>
                <a:spcPct val="50000"/>
              </a:spcBef>
              <a:buFontTx/>
              <a:buChar char="–"/>
            </a:pPr>
            <a:r>
              <a:rPr kumimoji="1" lang="en-US" sz="2800" dirty="0">
                <a:ea typeface="ＭＳ Ｐゴシック" pitchFamily="-109" charset="-128"/>
              </a:rPr>
              <a:t>On or around the painful area </a:t>
            </a:r>
          </a:p>
          <a:p>
            <a:pPr lvl="1" eaLnBrk="0" hangingPunct="0">
              <a:spcBef>
                <a:spcPct val="50000"/>
              </a:spcBef>
              <a:buFontTx/>
              <a:buChar char="–"/>
            </a:pPr>
            <a:r>
              <a:rPr kumimoji="1" lang="en-US" sz="2800" dirty="0">
                <a:ea typeface="ＭＳ Ｐゴシック" pitchFamily="-109" charset="-128"/>
              </a:rPr>
              <a:t>Over specific dermatomes, </a:t>
            </a:r>
            <a:r>
              <a:rPr kumimoji="1" lang="en-US" sz="2800" dirty="0" err="1">
                <a:ea typeface="ＭＳ Ｐゴシック" pitchFamily="-109" charset="-128"/>
              </a:rPr>
              <a:t>myotomes</a:t>
            </a:r>
            <a:r>
              <a:rPr kumimoji="1" lang="en-US" sz="2800" dirty="0">
                <a:ea typeface="ＭＳ Ｐゴシック" pitchFamily="-109" charset="-128"/>
              </a:rPr>
              <a:t>, or </a:t>
            </a:r>
            <a:r>
              <a:rPr kumimoji="1" lang="en-US" sz="2800" dirty="0" err="1">
                <a:ea typeface="ＭＳ Ｐゴシック" pitchFamily="-109" charset="-128"/>
              </a:rPr>
              <a:t>sclerotomes</a:t>
            </a:r>
            <a:r>
              <a:rPr kumimoji="1" lang="en-US" sz="2800" dirty="0">
                <a:ea typeface="ＭＳ Ｐゴシック" pitchFamily="-109" charset="-128"/>
              </a:rPr>
              <a:t> that correspond to the painful area</a:t>
            </a:r>
          </a:p>
          <a:p>
            <a:pPr lvl="1" eaLnBrk="0" hangingPunct="0">
              <a:spcBef>
                <a:spcPct val="50000"/>
              </a:spcBef>
              <a:buFontTx/>
              <a:buChar char="–"/>
            </a:pPr>
            <a:r>
              <a:rPr kumimoji="1" lang="en-US" sz="2800" dirty="0" smtClean="0">
                <a:ea typeface="ＭＳ Ｐゴシック" pitchFamily="-109" charset="-128"/>
              </a:rPr>
              <a:t>Over </a:t>
            </a:r>
            <a:r>
              <a:rPr kumimoji="1" lang="en-US" sz="2800" dirty="0">
                <a:ea typeface="ＭＳ Ｐゴシック" pitchFamily="-109" charset="-128"/>
              </a:rPr>
              <a:t>trigger point locations</a:t>
            </a:r>
          </a:p>
          <a:p>
            <a:pPr lvl="1" eaLnBrk="0" hangingPunct="0">
              <a:spcBef>
                <a:spcPct val="50000"/>
              </a:spcBef>
              <a:buFontTx/>
              <a:buChar char="–"/>
            </a:pPr>
            <a:endParaRPr kumimoji="1" lang="en-US" sz="2800" dirty="0">
              <a:ea typeface="ＭＳ Ｐゴシック" pitchFamily="-109" charset="-128"/>
            </a:endParaRPr>
          </a:p>
        </p:txBody>
      </p:sp>
      <p:pic>
        <p:nvPicPr>
          <p:cNvPr id="3" name="Picture 4" descr="5-18.jpg"/>
          <p:cNvPicPr>
            <a:picLocks noChangeAspect="1"/>
          </p:cNvPicPr>
          <p:nvPr/>
        </p:nvPicPr>
        <p:blipFill>
          <a:blip r:embed="rId2"/>
          <a:srcRect l="76666" b="51477"/>
          <a:stretch>
            <a:fillRect/>
          </a:stretch>
        </p:blipFill>
        <p:spPr bwMode="auto">
          <a:xfrm>
            <a:off x="6096000" y="2743200"/>
            <a:ext cx="1374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5-18.jpg"/>
          <p:cNvPicPr>
            <a:picLocks noChangeAspect="1"/>
          </p:cNvPicPr>
          <p:nvPr/>
        </p:nvPicPr>
        <p:blipFill>
          <a:blip r:embed="rId2"/>
          <a:srcRect l="76666" t="51434" b="23334"/>
          <a:stretch>
            <a:fillRect/>
          </a:stretch>
        </p:blipFill>
        <p:spPr bwMode="auto">
          <a:xfrm>
            <a:off x="7543800" y="3048000"/>
            <a:ext cx="160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5-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9900" y="381000"/>
            <a:ext cx="23241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b="1" dirty="0" smtClean="0"/>
              <a:t>Definition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Generally TENS is applied at high frequency (&gt;50 Hz) with an intensity below motor contraction (sensory intensity) or low frequency (&lt;10 Hz) with an intensity that produces motor contraction.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Mechanisms of Pain Control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/>
              <a:t>Gate control theory</a:t>
            </a:r>
          </a:p>
          <a:p>
            <a:pPr>
              <a:buClr>
                <a:schemeClr val="bg2"/>
              </a:buClr>
            </a:pPr>
            <a:r>
              <a:rPr lang="en-US"/>
              <a:t>Descending mechanisms(Central Biasing)</a:t>
            </a:r>
          </a:p>
          <a:p>
            <a:pPr>
              <a:buClr>
                <a:schemeClr val="bg2"/>
              </a:buClr>
            </a:pPr>
            <a:r>
              <a:rPr lang="en-US">
                <a:latin typeface="New York"/>
              </a:rPr>
              <a:t>Release of endogenous opioids (ß-endorphin)</a:t>
            </a:r>
            <a:endParaRPr lang="en-US"/>
          </a:p>
          <a:p>
            <a:pPr>
              <a:buClr>
                <a:schemeClr val="bg2"/>
              </a:buClr>
            </a:pPr>
            <a:r>
              <a:rPr lang="en-US"/>
              <a:t>Pain relief may result from combination of these 3 mechanisms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 Control Theory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 sz="2800">
                <a:latin typeface="New York"/>
              </a:rPr>
              <a:t>Information from ascending </a:t>
            </a:r>
            <a:r>
              <a:rPr lang="en-US" sz="2800">
                <a:latin typeface="New York"/>
                <a:sym typeface="Symbol" pitchFamily="18" charset="2"/>
              </a:rPr>
              <a:t>A </a:t>
            </a:r>
            <a:r>
              <a:rPr lang="en-US" sz="2800">
                <a:latin typeface="New York"/>
              </a:rPr>
              <a:t>afferents and (pain messages) carried along </a:t>
            </a:r>
            <a:r>
              <a:rPr lang="en-US" sz="2800">
                <a:latin typeface="New York"/>
                <a:sym typeface="Symbol" pitchFamily="18" charset="2"/>
              </a:rPr>
              <a:t>A </a:t>
            </a:r>
            <a:r>
              <a:rPr lang="en-US" sz="2800">
                <a:latin typeface="New York"/>
              </a:rPr>
              <a:t>and C afferent fibers enter the dorsal horn </a:t>
            </a:r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828800"/>
            <a:ext cx="3429000" cy="4495800"/>
          </a:xfrm>
        </p:spPr>
      </p:pic>
      <p:sp>
        <p:nvSpPr>
          <p:cNvPr id="36870" name="Line 6"/>
          <p:cNvSpPr>
            <a:spLocks noChangeShapeType="1"/>
          </p:cNvSpPr>
          <p:nvPr/>
        </p:nvSpPr>
        <p:spPr bwMode="auto">
          <a:xfrm flipV="1">
            <a:off x="6400800" y="457200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6400800" y="45720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019800" y="5867400"/>
            <a:ext cx="762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7924800" y="45720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7543800" y="4572000"/>
            <a:ext cx="381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7543800" y="5867400"/>
            <a:ext cx="762000" cy="3810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879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828800"/>
            <a:ext cx="3429000" cy="44958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6400800" y="457200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6400800" y="45720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V="1">
            <a:off x="7924800" y="45720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H="1">
            <a:off x="7543800" y="4572000"/>
            <a:ext cx="381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6019800" y="5867400"/>
            <a:ext cx="762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7543800" y="5867400"/>
            <a:ext cx="762000" cy="3810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V="1">
            <a:off x="6400800" y="4038600"/>
            <a:ext cx="0" cy="457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H="1">
            <a:off x="6324600" y="3657600"/>
            <a:ext cx="457200" cy="457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7620000" y="3733800"/>
            <a:ext cx="38100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 flipV="1">
            <a:off x="7924800" y="4038600"/>
            <a:ext cx="76200" cy="5334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6705600" y="3657600"/>
            <a:ext cx="45720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 flipV="1">
            <a:off x="7162800" y="3581400"/>
            <a:ext cx="533400" cy="457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6705600" y="3505200"/>
            <a:ext cx="22860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 flipH="1">
            <a:off x="6248400" y="4419600"/>
            <a:ext cx="381000" cy="1524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 flipV="1">
            <a:off x="7162800" y="3733800"/>
            <a:ext cx="0" cy="5334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0" animBg="1"/>
      <p:bldP spid="36883" grpId="0" animBg="1"/>
      <p:bldP spid="36884" grpId="0" animBg="1"/>
      <p:bldP spid="36885" grpId="0" animBg="1"/>
      <p:bldP spid="36886" grpId="0" animBg="1"/>
      <p:bldP spid="368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 Control Theory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4114800" cy="4114800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sz="2800">
                <a:latin typeface="New York"/>
              </a:rPr>
              <a:t>Impulses stimulate the substantia gelatinosa at dorsal horn of the spinal cord inhibiting synaptic transmission in </a:t>
            </a:r>
            <a:r>
              <a:rPr lang="en-US" sz="2800">
                <a:latin typeface="New York"/>
                <a:sym typeface="Symbol" pitchFamily="18" charset="2"/>
              </a:rPr>
              <a:t>A &amp;</a:t>
            </a:r>
            <a:r>
              <a:rPr lang="en-US" sz="2800">
                <a:latin typeface="New York"/>
              </a:rPr>
              <a:t> C fiber afferent pathways</a:t>
            </a: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828800"/>
            <a:ext cx="3429000" cy="4495800"/>
          </a:xfrm>
          <a:ln>
            <a:solidFill>
              <a:srgbClr val="FFFFFF"/>
            </a:solidFill>
          </a:ln>
        </p:spPr>
      </p:pic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6781800" y="4267200"/>
            <a:ext cx="762000" cy="609600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6400800" y="457200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6400800" y="45720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7924800" y="45720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>
            <a:off x="7543800" y="4572000"/>
            <a:ext cx="381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6019800" y="5867400"/>
            <a:ext cx="762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7543800" y="5867400"/>
            <a:ext cx="762000" cy="3810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V="1">
            <a:off x="6400800" y="4038600"/>
            <a:ext cx="0" cy="457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H="1">
            <a:off x="6324600" y="3657600"/>
            <a:ext cx="457200" cy="457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7620000" y="3733800"/>
            <a:ext cx="38100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 flipV="1">
            <a:off x="7924800" y="4038600"/>
            <a:ext cx="76200" cy="5334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6705600" y="3657600"/>
            <a:ext cx="45720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 flipV="1">
            <a:off x="7162800" y="3581400"/>
            <a:ext cx="533400" cy="457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6705600" y="3505200"/>
            <a:ext cx="22860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 flipH="1">
            <a:off x="6248400" y="4267200"/>
            <a:ext cx="381000" cy="3810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 flipV="1">
            <a:off x="7162800" y="3733800"/>
            <a:ext cx="0" cy="3810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 Control Theory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4114800" cy="4114800"/>
          </a:xfrm>
        </p:spPr>
        <p:txBody>
          <a:bodyPr/>
          <a:lstStyle/>
          <a:p>
            <a:pPr lvl="1">
              <a:buClr>
                <a:schemeClr val="bg2"/>
              </a:buClr>
              <a:buSzPct val="60000"/>
              <a:buFont typeface="Symbol" pitchFamily="18" charset="2"/>
              <a:buChar char="¨"/>
            </a:pPr>
            <a:r>
              <a:rPr lang="en-US" sz="2400">
                <a:latin typeface="New York"/>
              </a:rPr>
              <a:t>Sensory information coming from A</a:t>
            </a:r>
            <a:r>
              <a:rPr lang="en-US" sz="2400">
                <a:latin typeface="New York"/>
                <a:sym typeface="Symbol" pitchFamily="18" charset="2"/>
              </a:rPr>
              <a:t> fibers is transmitted to higher centers in brain</a:t>
            </a:r>
          </a:p>
          <a:p>
            <a:pPr lvl="1">
              <a:buClr>
                <a:schemeClr val="bg2"/>
              </a:buClr>
              <a:buSzPct val="60000"/>
              <a:buFont typeface="Symbol" pitchFamily="18" charset="2"/>
              <a:buChar char="¨"/>
            </a:pPr>
            <a:r>
              <a:rPr lang="en-US" sz="2400">
                <a:latin typeface="New York"/>
              </a:rPr>
              <a:t>“Pain message" carried along A</a:t>
            </a:r>
            <a:r>
              <a:rPr lang="en-US" sz="2400">
                <a:latin typeface="New York"/>
                <a:sym typeface="Symbol" pitchFamily="18" charset="2"/>
              </a:rPr>
              <a:t> &amp; </a:t>
            </a:r>
            <a:r>
              <a:rPr lang="en-US" sz="2400">
                <a:latin typeface="New York"/>
              </a:rPr>
              <a:t>C fibers is not transmitted to second-order neurons and never reaches sensory centers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828800"/>
            <a:ext cx="3429000" cy="4495800"/>
          </a:xfrm>
          <a:ln>
            <a:solidFill>
              <a:srgbClr val="FFFFFF"/>
            </a:solidFill>
          </a:ln>
        </p:spPr>
      </p:pic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6781800" y="4267200"/>
            <a:ext cx="762000" cy="609600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6781800" y="3048000"/>
            <a:ext cx="762000" cy="685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>
              <a:solidFill>
                <a:schemeClr val="tx2"/>
              </a:solidFill>
            </a:endParaRP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V="1">
            <a:off x="6400800" y="457200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6400800" y="45720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7924800" y="45720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>
            <a:off x="7543800" y="4572000"/>
            <a:ext cx="381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6019800" y="5867400"/>
            <a:ext cx="762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7543800" y="5867400"/>
            <a:ext cx="762000" cy="3810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V="1">
            <a:off x="6400800" y="4038600"/>
            <a:ext cx="0" cy="457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H="1">
            <a:off x="6324600" y="3657600"/>
            <a:ext cx="457200" cy="457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7620000" y="3733800"/>
            <a:ext cx="38100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 flipH="1" flipV="1">
            <a:off x="7924800" y="4038600"/>
            <a:ext cx="76200" cy="5334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6705600" y="3657600"/>
            <a:ext cx="45720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V="1">
            <a:off x="7162800" y="3581400"/>
            <a:ext cx="533400" cy="457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V="1">
            <a:off x="7162800" y="3733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 flipV="1">
            <a:off x="7162800" y="27432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705600" y="3505200"/>
            <a:ext cx="22860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6477000" y="2133600"/>
            <a:ext cx="1371600" cy="609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 flipV="1">
            <a:off x="7162800" y="1828800"/>
            <a:ext cx="0" cy="381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 flipH="1">
            <a:off x="6248400" y="4495800"/>
            <a:ext cx="228600" cy="76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Descending Pain Control Mechanisms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038600" cy="4114800"/>
          </a:xfrm>
        </p:spPr>
        <p:txBody>
          <a:bodyPr>
            <a:normAutofit lnSpcReduction="10000"/>
          </a:bodyPr>
          <a:lstStyle/>
          <a:p>
            <a:pPr>
              <a:buClr>
                <a:schemeClr val="bg2"/>
              </a:buClr>
            </a:pPr>
            <a:r>
              <a:rPr lang="en-US" sz="2800">
                <a:latin typeface="New York"/>
              </a:rPr>
              <a:t>Stimulation of descending pathways in the dorsolateral tract of the spinal cord by </a:t>
            </a:r>
            <a:r>
              <a:rPr lang="en-US" sz="2800">
                <a:latin typeface="New York"/>
                <a:sym typeface="Symbol" pitchFamily="18" charset="2"/>
              </a:rPr>
              <a:t>A </a:t>
            </a:r>
            <a:r>
              <a:rPr lang="en-US" sz="2800">
                <a:latin typeface="New York"/>
              </a:rPr>
              <a:t>and C fiber afferent input results in a “closing of the gate” to impulses carried along the </a:t>
            </a:r>
            <a:r>
              <a:rPr lang="en-US" sz="2800">
                <a:latin typeface="New York"/>
                <a:sym typeface="Symbol" pitchFamily="18" charset="2"/>
              </a:rPr>
              <a:t>A </a:t>
            </a:r>
            <a:r>
              <a:rPr lang="en-US" sz="2800">
                <a:latin typeface="New York"/>
              </a:rPr>
              <a:t>and C afferent fibers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2133600"/>
            <a:ext cx="3505200" cy="4191000"/>
          </a:xfrm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876800" y="4191000"/>
            <a:ext cx="1066800" cy="5334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Descending Pain Control Mechanisms (Central Biasing)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bg2"/>
              </a:buClr>
            </a:pPr>
            <a:r>
              <a:rPr lang="en-US" sz="2800">
                <a:latin typeface="New York"/>
              </a:rPr>
              <a:t>It is theorized that previous experiences, emotional influences, sensory perception, and other factors could influence transmission of pain message and perception of pain</a:t>
            </a:r>
          </a:p>
          <a:p>
            <a:pPr>
              <a:buClr>
                <a:schemeClr val="bg2"/>
              </a:buClr>
            </a:pPr>
            <a:endParaRPr lang="en-US" sz="2800">
              <a:latin typeface="New York"/>
            </a:endParaRP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981200"/>
            <a:ext cx="3505200" cy="4191000"/>
          </a:xfrm>
        </p:spPr>
      </p:pic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6477000" y="2133600"/>
            <a:ext cx="990600" cy="4572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Descending Pain Control Mechanisms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495800" cy="4114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2"/>
              </a:buClr>
            </a:pPr>
            <a:r>
              <a:rPr lang="en-US" sz="2800">
                <a:latin typeface="New York"/>
              </a:rPr>
              <a:t>Ascending neural input  from A</a:t>
            </a:r>
            <a:r>
              <a:rPr lang="en-US" sz="2800">
                <a:latin typeface="New York"/>
                <a:sym typeface="Symbol" pitchFamily="18" charset="2"/>
              </a:rPr>
              <a:t> </a:t>
            </a:r>
            <a:r>
              <a:rPr lang="en-US" sz="2800">
                <a:latin typeface="New York"/>
              </a:rPr>
              <a:t>and C fiber afferents and possibly central biasing stimulates periaquductal grey region in midbrain which stimulates raphe nucleus in pons and medulla thus activating descending mechanism in dorsolateral tract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2133600"/>
            <a:ext cx="3505200" cy="4191000"/>
          </a:xfrm>
        </p:spPr>
      </p:pic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6477000" y="2971800"/>
            <a:ext cx="914400" cy="91440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4876800" y="2971800"/>
            <a:ext cx="838200" cy="838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6477000" y="2286000"/>
            <a:ext cx="990600" cy="4572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5791200" y="3810000"/>
            <a:ext cx="0" cy="190500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5410200" y="6096000"/>
            <a:ext cx="19050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7162800" y="5257800"/>
            <a:ext cx="990600" cy="990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5867400" y="6096000"/>
            <a:ext cx="106680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>
            <a:off x="5715000" y="3429000"/>
            <a:ext cx="762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76800" y="4191000"/>
            <a:ext cx="762000" cy="457200"/>
          </a:xfrm>
          <a:prstGeom prst="rect">
            <a:avLst/>
          </a:prstGeom>
          <a:noFill/>
          <a:ln w="5715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5562600" y="3657600"/>
            <a:ext cx="228600" cy="15240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 flipH="1" flipV="1">
            <a:off x="7696200" y="3429000"/>
            <a:ext cx="0" cy="1828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 flipH="1">
            <a:off x="7391400" y="3429000"/>
            <a:ext cx="304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6934200" y="2743200"/>
            <a:ext cx="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6" grpId="0" animBg="1" autoUpdateAnimBg="0"/>
      <p:bldP spid="43018" grpId="0" animBg="1"/>
      <p:bldP spid="43019" grpId="0" animBg="1"/>
      <p:bldP spid="43021" grpId="0" animBg="1"/>
      <p:bldP spid="43022" grpId="0" animBg="1" autoUpdateAnimBg="0"/>
      <p:bldP spid="43026" grpId="0" animBg="1"/>
      <p:bldP spid="43027" grpId="0" animBg="1"/>
      <p:bldP spid="43028" grpId="0" animBg="1"/>
      <p:bldP spid="43029" grpId="0" animBg="1"/>
      <p:bldP spid="43030" grpId="0" animBg="1"/>
      <p:bldP spid="430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Descending Pain Control Mechanisms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4267200" cy="4114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2"/>
              </a:buClr>
            </a:pPr>
            <a:r>
              <a:rPr lang="en-US" sz="2800">
                <a:latin typeface="New York"/>
              </a:rPr>
              <a:t>Efferent fibers in dorso- lateral tract synapse with enkephalin interneurons </a:t>
            </a:r>
          </a:p>
          <a:p>
            <a:pPr lvl="1">
              <a:buClr>
                <a:schemeClr val="bg2"/>
              </a:buClr>
              <a:buSzPct val="50000"/>
              <a:buFont typeface="Symbol" pitchFamily="18" charset="2"/>
              <a:buChar char="¨"/>
            </a:pPr>
            <a:r>
              <a:rPr lang="en-US" sz="2400">
                <a:latin typeface="New York"/>
              </a:rPr>
              <a:t>Serotonin is a neuro-transmitter </a:t>
            </a:r>
          </a:p>
          <a:p>
            <a:pPr>
              <a:buClr>
                <a:schemeClr val="bg2"/>
              </a:buClr>
            </a:pPr>
            <a:r>
              <a:rPr lang="en-US" sz="2800">
                <a:latin typeface="New York"/>
              </a:rPr>
              <a:t>Interneurons release </a:t>
            </a:r>
            <a:r>
              <a:rPr lang="en-US" sz="2800" i="1">
                <a:solidFill>
                  <a:schemeClr val="tx2"/>
                </a:solidFill>
                <a:latin typeface="New York"/>
              </a:rPr>
              <a:t>enkephalin</a:t>
            </a:r>
            <a:r>
              <a:rPr lang="en-US" sz="2800">
                <a:latin typeface="New York"/>
              </a:rPr>
              <a:t> into the dorsal horn, inhibiting the synaptic transmission of impulses to second-order afferent neurons</a:t>
            </a: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2133600"/>
            <a:ext cx="3505200" cy="4191000"/>
          </a:xfrm>
        </p:spPr>
      </p:pic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6477000" y="2971800"/>
            <a:ext cx="914400" cy="91440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876800" y="2971800"/>
            <a:ext cx="838200" cy="838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6477000" y="2286000"/>
            <a:ext cx="990600" cy="4572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5410200" y="6096000"/>
            <a:ext cx="19050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7162800" y="5257800"/>
            <a:ext cx="990600" cy="990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5867400" y="6096000"/>
            <a:ext cx="106680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5715000" y="3429000"/>
            <a:ext cx="762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4876800" y="4191000"/>
            <a:ext cx="762000" cy="457200"/>
          </a:xfrm>
          <a:prstGeom prst="rect">
            <a:avLst/>
          </a:prstGeom>
          <a:noFill/>
          <a:ln w="5715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5791200" y="5638800"/>
            <a:ext cx="4572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5562600" y="3657600"/>
            <a:ext cx="228600" cy="22860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5791200" y="3886200"/>
            <a:ext cx="0" cy="175260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6400800" y="5638800"/>
            <a:ext cx="685800" cy="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5715000" y="5867400"/>
            <a:ext cx="1295400" cy="152400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943600" y="4953000"/>
            <a:ext cx="609600" cy="381000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H="1" flipV="1">
            <a:off x="7696200" y="3429000"/>
            <a:ext cx="0" cy="1828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>
            <a:off x="7391400" y="3429000"/>
            <a:ext cx="304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6" grpId="0" animBg="1"/>
      <p:bldP spid="45077" grpId="0" animBg="1"/>
      <p:bldP spid="450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Descending Pain Control Mechanisms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267200" cy="4114800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sz="2800">
                <a:latin typeface="New York"/>
              </a:rPr>
              <a:t>A second descending, pathway projecting from the pons to the dorsal horn has been identified</a:t>
            </a:r>
          </a:p>
          <a:p>
            <a:pPr>
              <a:buClr>
                <a:schemeClr val="bg2"/>
              </a:buClr>
            </a:pPr>
            <a:r>
              <a:rPr lang="en-US" sz="2800">
                <a:latin typeface="New York"/>
              </a:rPr>
              <a:t>Thought to inhibit transmission due to release of norepinephrine</a:t>
            </a:r>
            <a:endParaRPr lang="en-US" sz="2800" baseline="30000">
              <a:latin typeface="New York"/>
            </a:endParaRP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2133600"/>
            <a:ext cx="3505200" cy="4191000"/>
          </a:xfrm>
        </p:spPr>
      </p:pic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4876800" y="2971800"/>
            <a:ext cx="838200" cy="838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7162800" y="5257800"/>
            <a:ext cx="990600" cy="990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4876800" y="4191000"/>
            <a:ext cx="762000" cy="457200"/>
          </a:xfrm>
          <a:prstGeom prst="rect">
            <a:avLst/>
          </a:prstGeom>
          <a:noFill/>
          <a:ln w="5715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5791200" y="5638800"/>
            <a:ext cx="4572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5562600" y="3657600"/>
            <a:ext cx="228600" cy="22860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5791200" y="3886200"/>
            <a:ext cx="0" cy="175260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6400800" y="5638800"/>
            <a:ext cx="685800" cy="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Oval 19"/>
          <p:cNvSpPr>
            <a:spLocks noChangeArrowheads="1"/>
          </p:cNvSpPr>
          <p:nvPr/>
        </p:nvSpPr>
        <p:spPr bwMode="auto">
          <a:xfrm>
            <a:off x="5638800" y="2286000"/>
            <a:ext cx="762000" cy="76200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 flipH="1">
            <a:off x="5791200" y="3048000"/>
            <a:ext cx="228600" cy="4572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5791200" y="3505200"/>
            <a:ext cx="0" cy="1905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5791200" y="5410200"/>
            <a:ext cx="12954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6629400" y="4724400"/>
            <a:ext cx="990600" cy="4572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7" grpId="0" animBg="1" autoUpdateAnimBg="0"/>
      <p:bldP spid="48148" grpId="0" animBg="1"/>
      <p:bldP spid="48149" grpId="0" animBg="1"/>
      <p:bldP spid="48151" grpId="0" animBg="1"/>
      <p:bldP spid="481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Symbol" pitchFamily="18" charset="2"/>
              </a:rPr>
              <a:t>-</a:t>
            </a:r>
            <a:r>
              <a:rPr lang="en-US"/>
              <a:t>Endorphin and Dynorphin</a:t>
            </a: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981200"/>
            <a:ext cx="3505200" cy="4114800"/>
          </a:xfrm>
        </p:spPr>
      </p:pic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 sz="2800">
                <a:latin typeface="New York"/>
              </a:rPr>
              <a:t>Stimulation of A</a:t>
            </a:r>
            <a:r>
              <a:rPr lang="en-US" sz="2800">
                <a:latin typeface="New York"/>
                <a:sym typeface="Symbol" pitchFamily="18" charset="2"/>
              </a:rPr>
              <a:t></a:t>
            </a:r>
            <a:r>
              <a:rPr lang="en-US" sz="2800">
                <a:latin typeface="New York"/>
              </a:rPr>
              <a:t> and C afferents can stimulate release of endogenous opioid</a:t>
            </a:r>
            <a:r>
              <a:rPr lang="en-US" sz="2800" baseline="30000">
                <a:latin typeface="New York"/>
              </a:rPr>
              <a:t>     </a:t>
            </a:r>
            <a:r>
              <a:rPr lang="en-US" sz="2800" b="1" i="1">
                <a:solidFill>
                  <a:schemeClr val="hlink"/>
                </a:solidFill>
                <a:latin typeface="New York"/>
              </a:rPr>
              <a:t>ß-endorphin</a:t>
            </a:r>
            <a:r>
              <a:rPr lang="en-US" sz="2800">
                <a:latin typeface="New York"/>
              </a:rPr>
              <a:t> from hypothalamus </a:t>
            </a:r>
          </a:p>
          <a:p>
            <a:pPr>
              <a:buClr>
                <a:schemeClr val="bg2"/>
              </a:buClr>
            </a:pPr>
            <a:r>
              <a:rPr lang="en-US" sz="2800" b="1" i="1">
                <a:solidFill>
                  <a:schemeClr val="tx2"/>
                </a:solidFill>
                <a:latin typeface="New York"/>
              </a:rPr>
              <a:t>Dynorphin</a:t>
            </a:r>
            <a:r>
              <a:rPr lang="en-US" sz="2800">
                <a:latin typeface="New York"/>
              </a:rPr>
              <a:t> released from periaqueductal grey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V="1">
            <a:off x="5181600" y="5791200"/>
            <a:ext cx="381000" cy="228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5562600" y="5791200"/>
            <a:ext cx="16002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162800" y="5257800"/>
            <a:ext cx="838200" cy="762000"/>
          </a:xfrm>
          <a:prstGeom prst="ellips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7543800" y="3886200"/>
            <a:ext cx="0" cy="1371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5181600" y="3124200"/>
            <a:ext cx="838200" cy="762000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5181600" y="2057400"/>
            <a:ext cx="838200" cy="762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162800" y="3048000"/>
            <a:ext cx="838200" cy="762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auto">
          <a:xfrm>
            <a:off x="5257800" y="4191000"/>
            <a:ext cx="762000" cy="685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V="1">
            <a:off x="7620000" y="2438400"/>
            <a:ext cx="0" cy="609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6096000" y="2438400"/>
            <a:ext cx="1524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5638800" y="2819400"/>
            <a:ext cx="0" cy="304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5638800" y="3886200"/>
            <a:ext cx="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5638800" y="4876800"/>
            <a:ext cx="0" cy="60960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5638800" y="5486400"/>
            <a:ext cx="3810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>
            <a:off x="6096000" y="5486400"/>
            <a:ext cx="10668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4800600" y="5029200"/>
            <a:ext cx="762000" cy="381000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019800" y="2895600"/>
            <a:ext cx="762000" cy="457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5715000" y="4876800"/>
            <a:ext cx="609600" cy="381000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6858000" y="4876800"/>
            <a:ext cx="609600" cy="381000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715000" y="5791200"/>
            <a:ext cx="114300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Line 31"/>
          <p:cNvSpPr>
            <a:spLocks noChangeShapeType="1"/>
          </p:cNvSpPr>
          <p:nvPr/>
        </p:nvSpPr>
        <p:spPr bwMode="auto">
          <a:xfrm flipH="1">
            <a:off x="5715000" y="4114800"/>
            <a:ext cx="304800" cy="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6003925" y="3881438"/>
            <a:ext cx="755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969696"/>
                </a:solidFill>
                <a:latin typeface="Arial" pitchFamily="34" charset="0"/>
              </a:rPr>
              <a:t>Dynorphin</a:t>
            </a:r>
          </a:p>
          <a:p>
            <a:r>
              <a:rPr lang="en-US" sz="900">
                <a:solidFill>
                  <a:srgbClr val="969696"/>
                </a:solidFill>
                <a:latin typeface="Arial" pitchFamily="34" charset="0"/>
              </a:rPr>
              <a:t>released</a:t>
            </a:r>
            <a:endParaRPr lang="en-US" sz="900">
              <a:solidFill>
                <a:srgbClr val="777777"/>
              </a:solidFill>
              <a:latin typeface="Arial" pitchFamily="34" charset="0"/>
            </a:endParaRP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6019800" y="3886200"/>
            <a:ext cx="762000" cy="381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Prestige Elite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  <p:bldP spid="46089" grpId="0" animBg="1"/>
      <p:bldP spid="46090" grpId="0" animBg="1"/>
      <p:bldP spid="46091" grpId="0" animBg="1"/>
      <p:bldP spid="46092" grpId="0" animBg="1"/>
      <p:bldP spid="46093" grpId="0" animBg="1"/>
      <p:bldP spid="46094" grpId="0" animBg="1"/>
      <p:bldP spid="46095" grpId="0" animBg="1"/>
      <p:bldP spid="46096" grpId="0" animBg="1"/>
      <p:bldP spid="46097" grpId="0" animBg="1"/>
      <p:bldP spid="46098" grpId="0" animBg="1"/>
      <p:bldP spid="46099" grpId="0" animBg="1"/>
      <p:bldP spid="46100" grpId="0" animBg="1"/>
      <p:bldP spid="46103" grpId="0" animBg="1"/>
      <p:bldP spid="46104" grpId="0" animBg="1"/>
      <p:bldP spid="46105" grpId="0" animBg="1"/>
      <p:bldP spid="46106" grpId="0" animBg="1"/>
      <p:bldP spid="46107" grpId="0" animBg="1"/>
      <p:bldP spid="4611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b="1" smtClean="0"/>
              <a:t>Mechanism of Pain: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14513"/>
            <a:ext cx="8229600" cy="4135437"/>
          </a:xfrm>
        </p:spPr>
        <p:txBody>
          <a:bodyPr/>
          <a:lstStyle/>
          <a:p>
            <a:pPr algn="l" rtl="0" eaLnBrk="1" hangingPunct="1"/>
            <a:r>
              <a:rPr lang="en-US" sz="2400" smtClean="0"/>
              <a:t>Pain is felt as a result of the brain's response to electrical (neural) and chemical (hormonal) changes in the body as a result of damage.</a:t>
            </a:r>
            <a:br>
              <a:rPr lang="en-US" sz="2400" smtClean="0"/>
            </a:br>
            <a:endParaRPr lang="en-US" sz="2400" smtClean="0"/>
          </a:p>
          <a:p>
            <a:pPr algn="l" rtl="0" eaLnBrk="1" hangingPunct="1"/>
            <a:r>
              <a:rPr lang="en-US" sz="2400" smtClean="0"/>
              <a:t>Signals  from damage or injury are picked up by sensory receptors in nerve endings. The nerves then transmit the signal via the nerves to spinal cord and brain.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Mechanisms of Pain Control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>
                <a:latin typeface="New York"/>
              </a:rPr>
              <a:t>The theories presented are only models </a:t>
            </a:r>
          </a:p>
          <a:p>
            <a:pPr>
              <a:buClr>
                <a:schemeClr val="bg2"/>
              </a:buClr>
            </a:pPr>
            <a:r>
              <a:rPr lang="en-US">
                <a:latin typeface="New York"/>
              </a:rPr>
              <a:t>Pain control is the result of overlapping mechanisms </a:t>
            </a:r>
          </a:p>
          <a:p>
            <a:pPr>
              <a:buClr>
                <a:schemeClr val="bg2"/>
              </a:buClr>
            </a:pPr>
            <a:r>
              <a:rPr lang="en-US">
                <a:latin typeface="New York"/>
              </a:rPr>
              <a:t>Useful in conceptualizing the perception of pain and pain relief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Pain Management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772400" cy="4114800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>
                <a:latin typeface="New York"/>
              </a:rPr>
              <a:t>Therapeutic modalities can be used to	</a:t>
            </a:r>
          </a:p>
          <a:p>
            <a:pPr lvl="1">
              <a:buClr>
                <a:schemeClr val="bg2"/>
              </a:buClr>
              <a:buSzPct val="50000"/>
              <a:buFont typeface="Symbol" pitchFamily="18" charset="2"/>
              <a:buChar char="¨"/>
            </a:pPr>
            <a:r>
              <a:rPr lang="en-US">
                <a:latin typeface="New York"/>
              </a:rPr>
              <a:t>Stimulate large-diameter afferent fibers( TENS, massage, analgesic balms)</a:t>
            </a:r>
          </a:p>
          <a:p>
            <a:pPr lvl="1">
              <a:buClr>
                <a:schemeClr val="bg2"/>
              </a:buClr>
              <a:buSzPct val="50000"/>
              <a:buFont typeface="Symbol" pitchFamily="18" charset="2"/>
              <a:buChar char="¨"/>
            </a:pPr>
            <a:r>
              <a:rPr lang="en-US">
                <a:latin typeface="New York"/>
              </a:rPr>
              <a:t>Decrease pain fiber transmission velocity (cold, ultrasound)</a:t>
            </a:r>
          </a:p>
          <a:p>
            <a:pPr lvl="1">
              <a:buClr>
                <a:schemeClr val="bg2"/>
              </a:buClr>
              <a:buSzPct val="50000"/>
              <a:buFont typeface="Symbol" pitchFamily="18" charset="2"/>
              <a:buChar char="¨"/>
            </a:pPr>
            <a:r>
              <a:rPr lang="en-US">
                <a:latin typeface="New York"/>
              </a:rPr>
              <a:t>Stimulate small-diameter afferent fibers and descending pain control mechanisms (accupressure, deep massage, TENS)</a:t>
            </a:r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3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Pain Management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>
                <a:latin typeface="New York"/>
              </a:rPr>
              <a:t>Therapeutic modalities can be used to	</a:t>
            </a:r>
          </a:p>
          <a:p>
            <a:pPr lvl="1">
              <a:buClr>
                <a:schemeClr val="bg2"/>
              </a:buClr>
              <a:buSzPct val="50000"/>
              <a:buFont typeface="Symbol" pitchFamily="18" charset="2"/>
              <a:buChar char="¨"/>
            </a:pPr>
            <a:r>
              <a:rPr lang="en-US">
                <a:latin typeface="New York"/>
              </a:rPr>
              <a:t>Stimulate release of endogenous opioids through prolonged small diameter fiber stimulation with TENS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Mechanism of Pain: </a:t>
            </a:r>
            <a:endParaRPr lang="en-US" smtClean="0"/>
          </a:p>
        </p:txBody>
      </p:sp>
      <p:pic>
        <p:nvPicPr>
          <p:cNvPr id="6147" name="Picture 5" descr="I10-40-ner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628775"/>
            <a:ext cx="8064500" cy="467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b="1" smtClean="0"/>
              <a:t>Pain Relief: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400" smtClean="0"/>
              <a:t>Pain can be managed in the short term using analgesics, but long-term use can be detrimental to the patient's health.</a:t>
            </a:r>
          </a:p>
          <a:p>
            <a:pPr algn="l" rtl="0" eaLnBrk="1" hangingPunct="1"/>
            <a:r>
              <a:rPr lang="en-US" sz="2400" smtClean="0"/>
              <a:t>Side effects of the long use of analgesics may affect on liver, kidney or stomach.</a:t>
            </a:r>
          </a:p>
          <a:p>
            <a:pPr algn="l" rtl="0" eaLnBrk="1" hangingPunct="1"/>
            <a:r>
              <a:rPr lang="en-US" sz="2400" smtClean="0"/>
              <a:t>In many cases where pain is constant, a medical practitioner or physiotherapist may recommend the use of a TENS unit.</a:t>
            </a:r>
          </a:p>
          <a:p>
            <a:pPr algn="l" rtl="0" eaLnBrk="1" hangingPunct="1"/>
            <a:r>
              <a:rPr lang="en-US" sz="2400" smtClean="0"/>
              <a:t>Why TENS?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smtClean="0"/>
              <a:t>    Because it is safe, effective and virtually with no side effects.</a:t>
            </a:r>
          </a:p>
          <a:p>
            <a:pPr algn="l" rtl="0"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b="1" smtClean="0"/>
              <a:t>Functions and Features of TENS: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smtClean="0"/>
              <a:t>A TENS unit provides electrical stimulation to the painful area using electrodes attached to the skin.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smtClean="0"/>
              <a:t>Some scientists say: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                       electrical signal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                                  v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                   nerve sensation stops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                                  v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   natural pain relieving substances (endorphins)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                                  v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                no pain massages to brain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                                  v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                             no pain.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Features: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2400" smtClean="0"/>
              <a:t>1- Two different modes: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smtClean="0"/>
              <a:t>    a- Continuous (continuous stream)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smtClean="0"/>
              <a:t>    b- Intermittent (short bursts)</a:t>
            </a:r>
          </a:p>
          <a:p>
            <a:pPr algn="l" rtl="0" eaLnBrk="1" hangingPunct="1"/>
            <a:r>
              <a:rPr lang="en-US" sz="2400" smtClean="0"/>
              <a:t>Usually the continuous mode is used but for long term treatment intermittent mode is used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smtClean="0"/>
              <a:t>2- Adjustable.</a:t>
            </a:r>
          </a:p>
          <a:p>
            <a:pPr algn="l" rtl="0" eaLnBrk="1" hangingPunct="1"/>
            <a:r>
              <a:rPr lang="en-US" sz="2400" smtClean="0"/>
              <a:t>We can control three variables: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smtClean="0"/>
              <a:t>    a- Output voltage.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smtClean="0"/>
              <a:t>    b- Width of the pulses.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smtClean="0"/>
              <a:t>    c- Pulse 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0068" y="1676400"/>
            <a:ext cx="631264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6705600" cy="593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868</Words>
  <Application>Microsoft Office PowerPoint</Application>
  <PresentationFormat>On-screen Show (4:3)</PresentationFormat>
  <Paragraphs>109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Transcutaneous Electrical Nerve Stimulation (TENS)</vt:lpstr>
      <vt:lpstr>Definition</vt:lpstr>
      <vt:lpstr>Mechanism of Pain: </vt:lpstr>
      <vt:lpstr>Mechanism of Pain: </vt:lpstr>
      <vt:lpstr>Pain Relief:</vt:lpstr>
      <vt:lpstr>Functions and Features of TENS:</vt:lpstr>
      <vt:lpstr>Features: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Mechanisms of Pain Control</vt:lpstr>
      <vt:lpstr>Gate Control Theory</vt:lpstr>
      <vt:lpstr>Gate Control Theory</vt:lpstr>
      <vt:lpstr>Gate Control Theory</vt:lpstr>
      <vt:lpstr>Descending Pain Control Mechanisms</vt:lpstr>
      <vt:lpstr>Descending Pain Control Mechanisms (Central Biasing)</vt:lpstr>
      <vt:lpstr>Descending Pain Control Mechanisms </vt:lpstr>
      <vt:lpstr>Descending Pain Control Mechanisms </vt:lpstr>
      <vt:lpstr>Descending Pain Control Mechanisms </vt:lpstr>
      <vt:lpstr>-Endorphin and Dynorphin</vt:lpstr>
      <vt:lpstr>Mechanisms of Pain Control</vt:lpstr>
      <vt:lpstr>Pain Management</vt:lpstr>
      <vt:lpstr>Pain Management</vt:lpstr>
    </vt:vector>
  </TitlesOfParts>
  <Company>UEU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</dc:title>
  <dc:creator>fisio</dc:creator>
  <cp:lastModifiedBy>May</cp:lastModifiedBy>
  <cp:revision>7</cp:revision>
  <dcterms:created xsi:type="dcterms:W3CDTF">2014-05-18T23:40:12Z</dcterms:created>
  <dcterms:modified xsi:type="dcterms:W3CDTF">2015-02-21T08:01:04Z</dcterms:modified>
</cp:coreProperties>
</file>