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8" r:id="rId19"/>
    <p:sldId id="279" r:id="rId20"/>
    <p:sldId id="280" r:id="rId21"/>
    <p:sldId id="281" r:id="rId22"/>
    <p:sldId id="282" r:id="rId23"/>
    <p:sldId id="283" r:id="rId24"/>
    <p:sldId id="273" r:id="rId25"/>
    <p:sldId id="276" r:id="rId26"/>
    <p:sldId id="277" r:id="rId2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7250" autoAdjust="0"/>
  </p:normalViewPr>
  <p:slideViewPr>
    <p:cSldViewPr>
      <p:cViewPr varScale="1">
        <p:scale>
          <a:sx n="64" d="100"/>
          <a:sy n="64" d="100"/>
        </p:scale>
        <p:origin x="-126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2BBAC-924B-4735-87DE-59AD90F55679}" type="doc">
      <dgm:prSet loTypeId="urn:microsoft.com/office/officeart/2005/8/layout/gear1" loCatId="process" qsTypeId="urn:microsoft.com/office/officeart/2005/8/quickstyle/simple1" qsCatId="simple" csTypeId="urn:microsoft.com/office/officeart/2005/8/colors/accent1_2" csCatId="accent1" phldr="1"/>
      <dgm:spPr/>
    </dgm:pt>
    <dgm:pt modelId="{775B79C7-2216-42E7-A2D3-EE561F042355}">
      <dgm:prSet phldrT="[Text]"/>
      <dgm:spPr/>
      <dgm:t>
        <a:bodyPr/>
        <a:lstStyle/>
        <a:p>
          <a:r>
            <a:rPr lang="id-ID" dirty="0" smtClean="0"/>
            <a:t>Polarisasi</a:t>
          </a:r>
          <a:endParaRPr lang="id-ID" dirty="0"/>
        </a:p>
      </dgm:t>
    </dgm:pt>
    <dgm:pt modelId="{7836D9E1-86DA-4FF2-9262-0DAE4E62FC42}" type="parTrans" cxnId="{5DBD7965-CA42-4F35-91D7-D8713F4BE6FA}">
      <dgm:prSet/>
      <dgm:spPr/>
      <dgm:t>
        <a:bodyPr/>
        <a:lstStyle/>
        <a:p>
          <a:endParaRPr lang="id-ID"/>
        </a:p>
      </dgm:t>
    </dgm:pt>
    <dgm:pt modelId="{E804EA65-99DE-4557-A37C-88993E391702}" type="sibTrans" cxnId="{5DBD7965-CA42-4F35-91D7-D8713F4BE6FA}">
      <dgm:prSet/>
      <dgm:spPr/>
      <dgm:t>
        <a:bodyPr/>
        <a:lstStyle/>
        <a:p>
          <a:endParaRPr lang="id-ID"/>
        </a:p>
      </dgm:t>
    </dgm:pt>
    <dgm:pt modelId="{DDD5A824-4281-412F-96A0-A05DB3AE0CBE}">
      <dgm:prSet phldrT="[Text]"/>
      <dgm:spPr/>
      <dgm:t>
        <a:bodyPr/>
        <a:lstStyle/>
        <a:p>
          <a:r>
            <a:rPr lang="id-ID" smtClean="0"/>
            <a:t>Depolarisasi</a:t>
          </a:r>
          <a:endParaRPr lang="id-ID" dirty="0"/>
        </a:p>
      </dgm:t>
    </dgm:pt>
    <dgm:pt modelId="{1E02D1C9-163F-4CDB-8558-6174AE7C1A28}" type="parTrans" cxnId="{B6FBA33A-BE93-45F7-86BE-542CA7B33992}">
      <dgm:prSet/>
      <dgm:spPr/>
      <dgm:t>
        <a:bodyPr/>
        <a:lstStyle/>
        <a:p>
          <a:endParaRPr lang="id-ID"/>
        </a:p>
      </dgm:t>
    </dgm:pt>
    <dgm:pt modelId="{541D9097-4E58-4DB5-AE5C-C853832C9F8F}" type="sibTrans" cxnId="{B6FBA33A-BE93-45F7-86BE-542CA7B33992}">
      <dgm:prSet/>
      <dgm:spPr/>
      <dgm:t>
        <a:bodyPr/>
        <a:lstStyle/>
        <a:p>
          <a:endParaRPr lang="id-ID"/>
        </a:p>
      </dgm:t>
    </dgm:pt>
    <dgm:pt modelId="{7606C7C4-67ED-4E77-BB1C-CA27A3862958}">
      <dgm:prSet phldrT="[Text]"/>
      <dgm:spPr/>
      <dgm:t>
        <a:bodyPr/>
        <a:lstStyle/>
        <a:p>
          <a:r>
            <a:rPr lang="id-ID" smtClean="0"/>
            <a:t>Repolarisasi</a:t>
          </a:r>
          <a:endParaRPr lang="id-ID" dirty="0"/>
        </a:p>
      </dgm:t>
    </dgm:pt>
    <dgm:pt modelId="{F90F8D6C-5B23-4873-B147-C3F4FB074881}" type="parTrans" cxnId="{3A29EF0E-C247-45CE-A728-506671E09705}">
      <dgm:prSet/>
      <dgm:spPr/>
      <dgm:t>
        <a:bodyPr/>
        <a:lstStyle/>
        <a:p>
          <a:endParaRPr lang="id-ID"/>
        </a:p>
      </dgm:t>
    </dgm:pt>
    <dgm:pt modelId="{4E171638-04E6-4880-9336-78733D10E43C}" type="sibTrans" cxnId="{3A29EF0E-C247-45CE-A728-506671E09705}">
      <dgm:prSet/>
      <dgm:spPr/>
      <dgm:t>
        <a:bodyPr/>
        <a:lstStyle/>
        <a:p>
          <a:endParaRPr lang="id-ID"/>
        </a:p>
      </dgm:t>
    </dgm:pt>
    <dgm:pt modelId="{144A7CF5-93F8-4EB8-ABEB-2742A9EF323E}" type="pres">
      <dgm:prSet presAssocID="{8062BBAC-924B-4735-87DE-59AD90F55679}" presName="composite" presStyleCnt="0">
        <dgm:presLayoutVars>
          <dgm:chMax val="3"/>
          <dgm:animLvl val="lvl"/>
          <dgm:resizeHandles val="exact"/>
        </dgm:presLayoutVars>
      </dgm:prSet>
      <dgm:spPr/>
    </dgm:pt>
    <dgm:pt modelId="{7A70E1F1-D8AE-4837-A24B-CB43E9FD87CF}" type="pres">
      <dgm:prSet presAssocID="{775B79C7-2216-42E7-A2D3-EE561F042355}" presName="gear1" presStyleLbl="node1" presStyleIdx="0" presStyleCnt="3">
        <dgm:presLayoutVars>
          <dgm:chMax val="1"/>
          <dgm:bulletEnabled val="1"/>
        </dgm:presLayoutVars>
      </dgm:prSet>
      <dgm:spPr/>
      <dgm:t>
        <a:bodyPr/>
        <a:lstStyle/>
        <a:p>
          <a:endParaRPr lang="id-ID"/>
        </a:p>
      </dgm:t>
    </dgm:pt>
    <dgm:pt modelId="{8E5A1F33-6E11-4DFA-8582-514CABB8D5D1}" type="pres">
      <dgm:prSet presAssocID="{775B79C7-2216-42E7-A2D3-EE561F042355}" presName="gear1srcNode" presStyleLbl="node1" presStyleIdx="0" presStyleCnt="3"/>
      <dgm:spPr/>
      <dgm:t>
        <a:bodyPr/>
        <a:lstStyle/>
        <a:p>
          <a:endParaRPr lang="id-ID"/>
        </a:p>
      </dgm:t>
    </dgm:pt>
    <dgm:pt modelId="{A7F08407-5DFF-4226-973F-B93E5B99F57E}" type="pres">
      <dgm:prSet presAssocID="{775B79C7-2216-42E7-A2D3-EE561F042355}" presName="gear1dstNode" presStyleLbl="node1" presStyleIdx="0" presStyleCnt="3"/>
      <dgm:spPr/>
      <dgm:t>
        <a:bodyPr/>
        <a:lstStyle/>
        <a:p>
          <a:endParaRPr lang="id-ID"/>
        </a:p>
      </dgm:t>
    </dgm:pt>
    <dgm:pt modelId="{93022E01-A8FB-4690-B779-0E272E14084C}" type="pres">
      <dgm:prSet presAssocID="{DDD5A824-4281-412F-96A0-A05DB3AE0CBE}" presName="gear2" presStyleLbl="node1" presStyleIdx="1" presStyleCnt="3" custLinFactNeighborX="1018" custLinFactNeighborY="-2848">
        <dgm:presLayoutVars>
          <dgm:chMax val="1"/>
          <dgm:bulletEnabled val="1"/>
        </dgm:presLayoutVars>
      </dgm:prSet>
      <dgm:spPr/>
      <dgm:t>
        <a:bodyPr/>
        <a:lstStyle/>
        <a:p>
          <a:endParaRPr lang="id-ID"/>
        </a:p>
      </dgm:t>
    </dgm:pt>
    <dgm:pt modelId="{BD945793-D755-406F-AEBA-C694BB73A1CB}" type="pres">
      <dgm:prSet presAssocID="{DDD5A824-4281-412F-96A0-A05DB3AE0CBE}" presName="gear2srcNode" presStyleLbl="node1" presStyleIdx="1" presStyleCnt="3"/>
      <dgm:spPr/>
      <dgm:t>
        <a:bodyPr/>
        <a:lstStyle/>
        <a:p>
          <a:endParaRPr lang="id-ID"/>
        </a:p>
      </dgm:t>
    </dgm:pt>
    <dgm:pt modelId="{B3111F99-002F-4692-9425-08497D467669}" type="pres">
      <dgm:prSet presAssocID="{DDD5A824-4281-412F-96A0-A05DB3AE0CBE}" presName="gear2dstNode" presStyleLbl="node1" presStyleIdx="1" presStyleCnt="3"/>
      <dgm:spPr/>
      <dgm:t>
        <a:bodyPr/>
        <a:lstStyle/>
        <a:p>
          <a:endParaRPr lang="id-ID"/>
        </a:p>
      </dgm:t>
    </dgm:pt>
    <dgm:pt modelId="{67B89864-4B9D-4D23-B1D5-4AFBA9AC7832}" type="pres">
      <dgm:prSet presAssocID="{7606C7C4-67ED-4E77-BB1C-CA27A3862958}" presName="gear3" presStyleLbl="node1" presStyleIdx="2" presStyleCnt="3"/>
      <dgm:spPr/>
      <dgm:t>
        <a:bodyPr/>
        <a:lstStyle/>
        <a:p>
          <a:endParaRPr lang="id-ID"/>
        </a:p>
      </dgm:t>
    </dgm:pt>
    <dgm:pt modelId="{C6CE564A-E680-4044-ACFF-0C9C162F3B06}" type="pres">
      <dgm:prSet presAssocID="{7606C7C4-67ED-4E77-BB1C-CA27A3862958}" presName="gear3tx" presStyleLbl="node1" presStyleIdx="2" presStyleCnt="3">
        <dgm:presLayoutVars>
          <dgm:chMax val="1"/>
          <dgm:bulletEnabled val="1"/>
        </dgm:presLayoutVars>
      </dgm:prSet>
      <dgm:spPr/>
      <dgm:t>
        <a:bodyPr/>
        <a:lstStyle/>
        <a:p>
          <a:endParaRPr lang="id-ID"/>
        </a:p>
      </dgm:t>
    </dgm:pt>
    <dgm:pt modelId="{C17BDCC9-8C78-4B29-B9D1-69AE8E2055AC}" type="pres">
      <dgm:prSet presAssocID="{7606C7C4-67ED-4E77-BB1C-CA27A3862958}" presName="gear3srcNode" presStyleLbl="node1" presStyleIdx="2" presStyleCnt="3"/>
      <dgm:spPr/>
      <dgm:t>
        <a:bodyPr/>
        <a:lstStyle/>
        <a:p>
          <a:endParaRPr lang="id-ID"/>
        </a:p>
      </dgm:t>
    </dgm:pt>
    <dgm:pt modelId="{35A1E3F8-4163-4663-B778-09BFE57C7BA8}" type="pres">
      <dgm:prSet presAssocID="{7606C7C4-67ED-4E77-BB1C-CA27A3862958}" presName="gear3dstNode" presStyleLbl="node1" presStyleIdx="2" presStyleCnt="3"/>
      <dgm:spPr/>
      <dgm:t>
        <a:bodyPr/>
        <a:lstStyle/>
        <a:p>
          <a:endParaRPr lang="id-ID"/>
        </a:p>
      </dgm:t>
    </dgm:pt>
    <dgm:pt modelId="{C304B058-A126-42DF-BC10-748E99296EC0}" type="pres">
      <dgm:prSet presAssocID="{E804EA65-99DE-4557-A37C-88993E391702}" presName="connector1" presStyleLbl="sibTrans2D1" presStyleIdx="0" presStyleCnt="3"/>
      <dgm:spPr/>
      <dgm:t>
        <a:bodyPr/>
        <a:lstStyle/>
        <a:p>
          <a:endParaRPr lang="id-ID"/>
        </a:p>
      </dgm:t>
    </dgm:pt>
    <dgm:pt modelId="{EDBAAB57-67B5-404C-BB1B-E9500602214F}" type="pres">
      <dgm:prSet presAssocID="{541D9097-4E58-4DB5-AE5C-C853832C9F8F}" presName="connector2" presStyleLbl="sibTrans2D1" presStyleIdx="1" presStyleCnt="3"/>
      <dgm:spPr/>
      <dgm:t>
        <a:bodyPr/>
        <a:lstStyle/>
        <a:p>
          <a:endParaRPr lang="id-ID"/>
        </a:p>
      </dgm:t>
    </dgm:pt>
    <dgm:pt modelId="{B6FAEBF1-AC02-440F-A6CC-BE0991EDF509}" type="pres">
      <dgm:prSet presAssocID="{4E171638-04E6-4880-9336-78733D10E43C}" presName="connector3" presStyleLbl="sibTrans2D1" presStyleIdx="2" presStyleCnt="3"/>
      <dgm:spPr/>
      <dgm:t>
        <a:bodyPr/>
        <a:lstStyle/>
        <a:p>
          <a:endParaRPr lang="id-ID"/>
        </a:p>
      </dgm:t>
    </dgm:pt>
  </dgm:ptLst>
  <dgm:cxnLst>
    <dgm:cxn modelId="{255007C2-97B3-40DC-B554-5D5A65059FC0}" type="presOf" srcId="{DDD5A824-4281-412F-96A0-A05DB3AE0CBE}" destId="{BD945793-D755-406F-AEBA-C694BB73A1CB}" srcOrd="1" destOrd="0" presId="urn:microsoft.com/office/officeart/2005/8/layout/gear1"/>
    <dgm:cxn modelId="{AD89EDE8-6B33-40E6-8445-BE870367A432}" type="presOf" srcId="{8062BBAC-924B-4735-87DE-59AD90F55679}" destId="{144A7CF5-93F8-4EB8-ABEB-2742A9EF323E}" srcOrd="0" destOrd="0" presId="urn:microsoft.com/office/officeart/2005/8/layout/gear1"/>
    <dgm:cxn modelId="{4396DF4A-0D09-4C55-A0B9-C3976095F24A}" type="presOf" srcId="{DDD5A824-4281-412F-96A0-A05DB3AE0CBE}" destId="{93022E01-A8FB-4690-B779-0E272E14084C}" srcOrd="0" destOrd="0" presId="urn:microsoft.com/office/officeart/2005/8/layout/gear1"/>
    <dgm:cxn modelId="{58B0CD18-50A6-4113-9B7C-229BF5F7C6F3}" type="presOf" srcId="{DDD5A824-4281-412F-96A0-A05DB3AE0CBE}" destId="{B3111F99-002F-4692-9425-08497D467669}" srcOrd="2" destOrd="0" presId="urn:microsoft.com/office/officeart/2005/8/layout/gear1"/>
    <dgm:cxn modelId="{4373729B-2BA1-4FA1-BD99-BB913BE075D3}" type="presOf" srcId="{541D9097-4E58-4DB5-AE5C-C853832C9F8F}" destId="{EDBAAB57-67B5-404C-BB1B-E9500602214F}" srcOrd="0" destOrd="0" presId="urn:microsoft.com/office/officeart/2005/8/layout/gear1"/>
    <dgm:cxn modelId="{5DBD7965-CA42-4F35-91D7-D8713F4BE6FA}" srcId="{8062BBAC-924B-4735-87DE-59AD90F55679}" destId="{775B79C7-2216-42E7-A2D3-EE561F042355}" srcOrd="0" destOrd="0" parTransId="{7836D9E1-86DA-4FF2-9262-0DAE4E62FC42}" sibTransId="{E804EA65-99DE-4557-A37C-88993E391702}"/>
    <dgm:cxn modelId="{E0114636-B70B-4266-95C9-1A2770295AF4}" type="presOf" srcId="{775B79C7-2216-42E7-A2D3-EE561F042355}" destId="{7A70E1F1-D8AE-4837-A24B-CB43E9FD87CF}" srcOrd="0" destOrd="0" presId="urn:microsoft.com/office/officeart/2005/8/layout/gear1"/>
    <dgm:cxn modelId="{3A29EF0E-C247-45CE-A728-506671E09705}" srcId="{8062BBAC-924B-4735-87DE-59AD90F55679}" destId="{7606C7C4-67ED-4E77-BB1C-CA27A3862958}" srcOrd="2" destOrd="0" parTransId="{F90F8D6C-5B23-4873-B147-C3F4FB074881}" sibTransId="{4E171638-04E6-4880-9336-78733D10E43C}"/>
    <dgm:cxn modelId="{70B9227D-3BDC-4C1C-A5CA-5A75656A3DEC}" type="presOf" srcId="{E804EA65-99DE-4557-A37C-88993E391702}" destId="{C304B058-A126-42DF-BC10-748E99296EC0}" srcOrd="0" destOrd="0" presId="urn:microsoft.com/office/officeart/2005/8/layout/gear1"/>
    <dgm:cxn modelId="{E300EA1D-4EE5-4667-84D3-223F9668C6A0}" type="presOf" srcId="{4E171638-04E6-4880-9336-78733D10E43C}" destId="{B6FAEBF1-AC02-440F-A6CC-BE0991EDF509}" srcOrd="0" destOrd="0" presId="urn:microsoft.com/office/officeart/2005/8/layout/gear1"/>
    <dgm:cxn modelId="{B6FBA33A-BE93-45F7-86BE-542CA7B33992}" srcId="{8062BBAC-924B-4735-87DE-59AD90F55679}" destId="{DDD5A824-4281-412F-96A0-A05DB3AE0CBE}" srcOrd="1" destOrd="0" parTransId="{1E02D1C9-163F-4CDB-8558-6174AE7C1A28}" sibTransId="{541D9097-4E58-4DB5-AE5C-C853832C9F8F}"/>
    <dgm:cxn modelId="{AF779706-535D-40B2-A3D3-82B94B1A4492}" type="presOf" srcId="{775B79C7-2216-42E7-A2D3-EE561F042355}" destId="{8E5A1F33-6E11-4DFA-8582-514CABB8D5D1}" srcOrd="1" destOrd="0" presId="urn:microsoft.com/office/officeart/2005/8/layout/gear1"/>
    <dgm:cxn modelId="{3843DF27-EEC5-4BA7-BB1A-9E69D5BDE8B3}" type="presOf" srcId="{775B79C7-2216-42E7-A2D3-EE561F042355}" destId="{A7F08407-5DFF-4226-973F-B93E5B99F57E}" srcOrd="2" destOrd="0" presId="urn:microsoft.com/office/officeart/2005/8/layout/gear1"/>
    <dgm:cxn modelId="{FBD35937-7056-4944-8881-C459B86FF2A4}" type="presOf" srcId="{7606C7C4-67ED-4E77-BB1C-CA27A3862958}" destId="{35A1E3F8-4163-4663-B778-09BFE57C7BA8}" srcOrd="3" destOrd="0" presId="urn:microsoft.com/office/officeart/2005/8/layout/gear1"/>
    <dgm:cxn modelId="{AD6D3E58-4F7F-4D27-AF58-E3D651A5BB0C}" type="presOf" srcId="{7606C7C4-67ED-4E77-BB1C-CA27A3862958}" destId="{C6CE564A-E680-4044-ACFF-0C9C162F3B06}" srcOrd="1" destOrd="0" presId="urn:microsoft.com/office/officeart/2005/8/layout/gear1"/>
    <dgm:cxn modelId="{C55D6A2D-95B6-4EAA-B20D-C2438C868449}" type="presOf" srcId="{7606C7C4-67ED-4E77-BB1C-CA27A3862958}" destId="{C17BDCC9-8C78-4B29-B9D1-69AE8E2055AC}" srcOrd="2" destOrd="0" presId="urn:microsoft.com/office/officeart/2005/8/layout/gear1"/>
    <dgm:cxn modelId="{75487EC9-C96E-4888-9EE0-744DB1B711B1}" type="presOf" srcId="{7606C7C4-67ED-4E77-BB1C-CA27A3862958}" destId="{67B89864-4B9D-4D23-B1D5-4AFBA9AC7832}" srcOrd="0" destOrd="0" presId="urn:microsoft.com/office/officeart/2005/8/layout/gear1"/>
    <dgm:cxn modelId="{5E74542A-393E-4F42-A81B-29E3713C80D7}" type="presParOf" srcId="{144A7CF5-93F8-4EB8-ABEB-2742A9EF323E}" destId="{7A70E1F1-D8AE-4837-A24B-CB43E9FD87CF}" srcOrd="0" destOrd="0" presId="urn:microsoft.com/office/officeart/2005/8/layout/gear1"/>
    <dgm:cxn modelId="{473884F9-4B9E-4C9A-8280-E2319819477C}" type="presParOf" srcId="{144A7CF5-93F8-4EB8-ABEB-2742A9EF323E}" destId="{8E5A1F33-6E11-4DFA-8582-514CABB8D5D1}" srcOrd="1" destOrd="0" presId="urn:microsoft.com/office/officeart/2005/8/layout/gear1"/>
    <dgm:cxn modelId="{9C4AC777-DF99-4C82-93FD-D23A61C69F3B}" type="presParOf" srcId="{144A7CF5-93F8-4EB8-ABEB-2742A9EF323E}" destId="{A7F08407-5DFF-4226-973F-B93E5B99F57E}" srcOrd="2" destOrd="0" presId="urn:microsoft.com/office/officeart/2005/8/layout/gear1"/>
    <dgm:cxn modelId="{5091B0F1-B7B9-4508-A336-F852984B0C4B}" type="presParOf" srcId="{144A7CF5-93F8-4EB8-ABEB-2742A9EF323E}" destId="{93022E01-A8FB-4690-B779-0E272E14084C}" srcOrd="3" destOrd="0" presId="urn:microsoft.com/office/officeart/2005/8/layout/gear1"/>
    <dgm:cxn modelId="{CD01AAFE-0821-4A21-9EBE-54D46A888B71}" type="presParOf" srcId="{144A7CF5-93F8-4EB8-ABEB-2742A9EF323E}" destId="{BD945793-D755-406F-AEBA-C694BB73A1CB}" srcOrd="4" destOrd="0" presId="urn:microsoft.com/office/officeart/2005/8/layout/gear1"/>
    <dgm:cxn modelId="{1E4C3CB5-6EE6-411D-87A4-E9C80DCDE5A0}" type="presParOf" srcId="{144A7CF5-93F8-4EB8-ABEB-2742A9EF323E}" destId="{B3111F99-002F-4692-9425-08497D467669}" srcOrd="5" destOrd="0" presId="urn:microsoft.com/office/officeart/2005/8/layout/gear1"/>
    <dgm:cxn modelId="{DA29FF55-4CAD-4CE9-9879-6C55A7B13EBE}" type="presParOf" srcId="{144A7CF5-93F8-4EB8-ABEB-2742A9EF323E}" destId="{67B89864-4B9D-4D23-B1D5-4AFBA9AC7832}" srcOrd="6" destOrd="0" presId="urn:microsoft.com/office/officeart/2005/8/layout/gear1"/>
    <dgm:cxn modelId="{59CA6E07-A91B-4BE4-BC7F-859FCDC1AA2F}" type="presParOf" srcId="{144A7CF5-93F8-4EB8-ABEB-2742A9EF323E}" destId="{C6CE564A-E680-4044-ACFF-0C9C162F3B06}" srcOrd="7" destOrd="0" presId="urn:microsoft.com/office/officeart/2005/8/layout/gear1"/>
    <dgm:cxn modelId="{39BD6F0A-1F08-4EBD-AA13-35A454D4CB30}" type="presParOf" srcId="{144A7CF5-93F8-4EB8-ABEB-2742A9EF323E}" destId="{C17BDCC9-8C78-4B29-B9D1-69AE8E2055AC}" srcOrd="8" destOrd="0" presId="urn:microsoft.com/office/officeart/2005/8/layout/gear1"/>
    <dgm:cxn modelId="{F2CBE0D3-6B82-4481-BE5E-398453A95BC5}" type="presParOf" srcId="{144A7CF5-93F8-4EB8-ABEB-2742A9EF323E}" destId="{35A1E3F8-4163-4663-B778-09BFE57C7BA8}" srcOrd="9" destOrd="0" presId="urn:microsoft.com/office/officeart/2005/8/layout/gear1"/>
    <dgm:cxn modelId="{5433F842-B67F-481A-9277-B528112ABBDE}" type="presParOf" srcId="{144A7CF5-93F8-4EB8-ABEB-2742A9EF323E}" destId="{C304B058-A126-42DF-BC10-748E99296EC0}" srcOrd="10" destOrd="0" presId="urn:microsoft.com/office/officeart/2005/8/layout/gear1"/>
    <dgm:cxn modelId="{2DC59451-0AD3-4E86-83F0-B339AFCAEAB8}" type="presParOf" srcId="{144A7CF5-93F8-4EB8-ABEB-2742A9EF323E}" destId="{EDBAAB57-67B5-404C-BB1B-E9500602214F}" srcOrd="11" destOrd="0" presId="urn:microsoft.com/office/officeart/2005/8/layout/gear1"/>
    <dgm:cxn modelId="{00E502C1-E60F-41E4-AAFC-29EBAA995DA4}" type="presParOf" srcId="{144A7CF5-93F8-4EB8-ABEB-2742A9EF323E}" destId="{B6FAEBF1-AC02-440F-A6CC-BE0991EDF509}" srcOrd="12" destOrd="0" presId="urn:microsoft.com/office/officeart/2005/8/layout/gear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70E1F1-D8AE-4837-A24B-CB43E9FD87CF}">
      <dsp:nvSpPr>
        <dsp:cNvPr id="0" name=""/>
        <dsp:cNvSpPr/>
      </dsp:nvSpPr>
      <dsp:spPr>
        <a:xfrm>
          <a:off x="3888501" y="2036683"/>
          <a:ext cx="2489279" cy="248927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d-ID" sz="1300" kern="1200" dirty="0" smtClean="0"/>
            <a:t>Polarisasi</a:t>
          </a:r>
          <a:endParaRPr lang="id-ID" sz="1300" kern="1200" dirty="0"/>
        </a:p>
      </dsp:txBody>
      <dsp:txXfrm>
        <a:off x="3888501" y="2036683"/>
        <a:ext cx="2489279" cy="2489279"/>
      </dsp:txXfrm>
    </dsp:sp>
    <dsp:sp modelId="{93022E01-A8FB-4690-B779-0E272E14084C}">
      <dsp:nvSpPr>
        <dsp:cNvPr id="0" name=""/>
        <dsp:cNvSpPr/>
      </dsp:nvSpPr>
      <dsp:spPr>
        <a:xfrm>
          <a:off x="2458623" y="1396748"/>
          <a:ext cx="1810385" cy="181038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d-ID" sz="1300" kern="1200" smtClean="0"/>
            <a:t>Depolarisasi</a:t>
          </a:r>
          <a:endParaRPr lang="id-ID" sz="1300" kern="1200" dirty="0"/>
        </a:p>
      </dsp:txBody>
      <dsp:txXfrm>
        <a:off x="2458623" y="1396748"/>
        <a:ext cx="1810385" cy="1810385"/>
      </dsp:txXfrm>
    </dsp:sp>
    <dsp:sp modelId="{67B89864-4B9D-4D23-B1D5-4AFBA9AC7832}">
      <dsp:nvSpPr>
        <dsp:cNvPr id="0" name=""/>
        <dsp:cNvSpPr/>
      </dsp:nvSpPr>
      <dsp:spPr>
        <a:xfrm rot="20700000">
          <a:off x="3454194" y="199327"/>
          <a:ext cx="1773807" cy="177380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d-ID" sz="1300" kern="1200" smtClean="0"/>
            <a:t>Repolarisasi</a:t>
          </a:r>
          <a:endParaRPr lang="id-ID" sz="1300" kern="1200" dirty="0"/>
        </a:p>
      </dsp:txBody>
      <dsp:txXfrm>
        <a:off x="3843242" y="588375"/>
        <a:ext cx="995711" cy="995711"/>
      </dsp:txXfrm>
    </dsp:sp>
    <dsp:sp modelId="{C304B058-A126-42DF-BC10-748E99296EC0}">
      <dsp:nvSpPr>
        <dsp:cNvPr id="0" name=""/>
        <dsp:cNvSpPr/>
      </dsp:nvSpPr>
      <dsp:spPr>
        <a:xfrm>
          <a:off x="3700746" y="1658974"/>
          <a:ext cx="3186277" cy="3186277"/>
        </a:xfrm>
        <a:prstGeom prst="circularArrow">
          <a:avLst>
            <a:gd name="adj1" fmla="val 4687"/>
            <a:gd name="adj2" fmla="val 299029"/>
            <a:gd name="adj3" fmla="val 2523572"/>
            <a:gd name="adj4" fmla="val 1584541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BAAB57-67B5-404C-BB1B-E9500602214F}">
      <dsp:nvSpPr>
        <dsp:cNvPr id="0" name=""/>
        <dsp:cNvSpPr/>
      </dsp:nvSpPr>
      <dsp:spPr>
        <a:xfrm>
          <a:off x="2119577" y="1046315"/>
          <a:ext cx="2315030" cy="23150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FAEBF1-AC02-440F-A6CC-BE0991EDF509}">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52128CD-71FB-4325-83EB-05676311DD14}" type="datetimeFigureOut">
              <a:rPr lang="id-ID" smtClean="0"/>
              <a:pPr/>
              <a:t>11/05/2012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D70AEF9-47E5-4F68-84EC-C5FA6D45F077}"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52128CD-71FB-4325-83EB-05676311DD14}" type="datetimeFigureOut">
              <a:rPr lang="id-ID" smtClean="0"/>
              <a:pPr/>
              <a:t>11/05/2012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D70AEF9-47E5-4F68-84EC-C5FA6D45F077}"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52128CD-71FB-4325-83EB-05676311DD14}" type="datetimeFigureOut">
              <a:rPr lang="id-ID" smtClean="0"/>
              <a:pPr/>
              <a:t>11/05/2012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D70AEF9-47E5-4F68-84EC-C5FA6D45F077}"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52128CD-71FB-4325-83EB-05676311DD14}" type="datetimeFigureOut">
              <a:rPr lang="id-ID" smtClean="0"/>
              <a:pPr/>
              <a:t>11/05/2012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D70AEF9-47E5-4F68-84EC-C5FA6D45F077}"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2128CD-71FB-4325-83EB-05676311DD14}" type="datetimeFigureOut">
              <a:rPr lang="id-ID" smtClean="0"/>
              <a:pPr/>
              <a:t>11/05/2012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D70AEF9-47E5-4F68-84EC-C5FA6D45F077}"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52128CD-71FB-4325-83EB-05676311DD14}" type="datetimeFigureOut">
              <a:rPr lang="id-ID" smtClean="0"/>
              <a:pPr/>
              <a:t>11/05/2012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D70AEF9-47E5-4F68-84EC-C5FA6D45F077}"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52128CD-71FB-4325-83EB-05676311DD14}" type="datetimeFigureOut">
              <a:rPr lang="id-ID" smtClean="0"/>
              <a:pPr/>
              <a:t>11/05/2012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D70AEF9-47E5-4F68-84EC-C5FA6D45F077}"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52128CD-71FB-4325-83EB-05676311DD14}" type="datetimeFigureOut">
              <a:rPr lang="id-ID" smtClean="0"/>
              <a:pPr/>
              <a:t>11/05/2012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D70AEF9-47E5-4F68-84EC-C5FA6D45F077}"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128CD-71FB-4325-83EB-05676311DD14}" type="datetimeFigureOut">
              <a:rPr lang="id-ID" smtClean="0"/>
              <a:pPr/>
              <a:t>11/05/2012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D70AEF9-47E5-4F68-84EC-C5FA6D45F077}"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128CD-71FB-4325-83EB-05676311DD14}" type="datetimeFigureOut">
              <a:rPr lang="id-ID" smtClean="0"/>
              <a:pPr/>
              <a:t>11/05/2012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D70AEF9-47E5-4F68-84EC-C5FA6D45F077}"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128CD-71FB-4325-83EB-05676311DD14}" type="datetimeFigureOut">
              <a:rPr lang="id-ID" smtClean="0"/>
              <a:pPr/>
              <a:t>11/05/2012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D70AEF9-47E5-4F68-84EC-C5FA6D45F077}"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128CD-71FB-4325-83EB-05676311DD14}" type="datetimeFigureOut">
              <a:rPr lang="id-ID" smtClean="0"/>
              <a:pPr/>
              <a:t>11/05/2012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0AEF9-47E5-4F68-84EC-C5FA6D45F077}"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SEL EKSITABLE DAN MEKANISME BIOFISIKANYA</a:t>
            </a:r>
            <a:endParaRPr lang="id-ID" dirty="0"/>
          </a:p>
        </p:txBody>
      </p:sp>
      <p:sp>
        <p:nvSpPr>
          <p:cNvPr id="3" name="Subtitle 2"/>
          <p:cNvSpPr>
            <a:spLocks noGrp="1"/>
          </p:cNvSpPr>
          <p:nvPr>
            <p:ph type="subTitle" idx="1"/>
          </p:nvPr>
        </p:nvSpPr>
        <p:spPr/>
        <p:txBody>
          <a:bodyPr/>
          <a:lstStyle/>
          <a:p>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Sitoplasma bermuatan negatif dibanding dengan fluide ektraseluler karena distribusi ion dan kation.</a:t>
            </a:r>
          </a:p>
          <a:p>
            <a:r>
              <a:rPr lang="id-ID" dirty="0" smtClean="0"/>
              <a:t>Potensial membran bertindak  seperti  batrei </a:t>
            </a:r>
            <a:r>
              <a:rPr lang="id-ID" dirty="0"/>
              <a:t>suatu sumber energi yang mempengaruhi lalulintas semua substansi bermuatan yang melintasi membran.</a:t>
            </a:r>
            <a:endParaRPr lang="id-ID" dirty="0" smtClean="0"/>
          </a:p>
          <a:p>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Ada perkerakan ion, kation kedalam sel dan anion keluar sel....(transpor pasif, difusi)</a:t>
            </a:r>
          </a:p>
          <a:p>
            <a:r>
              <a:rPr lang="id-ID" dirty="0" smtClean="0"/>
              <a:t>Gradien Ion (gaya Kimiawi)</a:t>
            </a:r>
          </a:p>
          <a:p>
            <a:r>
              <a:rPr lang="id-ID" dirty="0" smtClean="0"/>
              <a:t>Gaya listrik ( potensial membran</a:t>
            </a:r>
          </a:p>
          <a:p>
            <a:endParaRPr lang="id-ID" dirty="0"/>
          </a:p>
        </p:txBody>
      </p:sp>
      <p:sp>
        <p:nvSpPr>
          <p:cNvPr id="4" name="Down Arrow 3"/>
          <p:cNvSpPr/>
          <p:nvPr/>
        </p:nvSpPr>
        <p:spPr>
          <a:xfrm>
            <a:off x="3203848" y="3861048"/>
            <a:ext cx="187220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1907704" y="4581128"/>
            <a:ext cx="457567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elektrokimiawi</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sz="4000" dirty="0"/>
              <a:t>Perubahan lingkungan dapat mempengaruhi potensial membran dan sel itu sendiri, sebagai </a:t>
            </a:r>
            <a:r>
              <a:rPr lang="id-ID" sz="4000" dirty="0" smtClean="0"/>
              <a:t>contohnya,d </a:t>
            </a:r>
            <a:r>
              <a:rPr lang="id-ID" sz="4000" dirty="0"/>
              <a:t>e p o l a r i s a s i dari membran plasma diduga memicu apoptosis (kematian sel yang terprogram) </a:t>
            </a:r>
          </a:p>
          <a:p>
            <a:pPr>
              <a:buNone/>
            </a:pPr>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Potensial aksi</a:t>
            </a:r>
            <a:br>
              <a:rPr lang="id-ID" dirty="0" smtClean="0"/>
            </a:br>
            <a:r>
              <a:rPr lang="id-ID" dirty="0" smtClean="0"/>
              <a:t>sel, jaringan, organ dan sistem</a:t>
            </a:r>
            <a:endParaRPr lang="id-ID" dirty="0"/>
          </a:p>
        </p:txBody>
      </p:sp>
      <p:sp>
        <p:nvSpPr>
          <p:cNvPr id="3" name="Content Placeholder 2"/>
          <p:cNvSpPr>
            <a:spLocks noGrp="1"/>
          </p:cNvSpPr>
          <p:nvPr>
            <p:ph idx="1"/>
          </p:nvPr>
        </p:nvSpPr>
        <p:spPr/>
        <p:txBody>
          <a:bodyPr/>
          <a:lstStyle/>
          <a:p>
            <a:r>
              <a:rPr lang="id-ID" dirty="0" smtClean="0">
                <a:solidFill>
                  <a:srgbClr val="FF0000"/>
                </a:solidFill>
              </a:rPr>
              <a:t>Polarisasi</a:t>
            </a:r>
            <a:r>
              <a:rPr lang="id-ID" dirty="0" smtClean="0"/>
              <a:t> : Perbedaan potensial membran dalam keadaan istirahat.</a:t>
            </a:r>
          </a:p>
          <a:p>
            <a:r>
              <a:rPr lang="id-ID" dirty="0" smtClean="0"/>
              <a:t>Jika dalam keadaan istirahat ini diberikan rangsangan yang sesuai maka dalamlevel yan cukup maka sel akan menjadi aktif → </a:t>
            </a:r>
            <a:r>
              <a:rPr lang="id-ID" dirty="0" smtClean="0">
                <a:solidFill>
                  <a:srgbClr val="FF0000"/>
                </a:solidFill>
              </a:rPr>
              <a:t>DEPOLARISASI</a:t>
            </a:r>
            <a:r>
              <a:rPr lang="id-ID" dirty="0" smtClean="0"/>
              <a:t>→ bagian dalam menjadi berubah dari negatif menjadi posistif</a:t>
            </a:r>
            <a:endParaRPr lang="id-ID"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sz="4000" dirty="0"/>
              <a:t>Depolarisasi ini dimulai dari suatu titik di permukaan membran sel dan merambat ke seluruh permukaan membran. Bila seluruh permukaan membran sudah bermuatan positif di sisi dalam, maka sel disebut dalam keadaan depolarisasi sempurna.</a:t>
            </a:r>
          </a:p>
          <a:p>
            <a:pPr>
              <a:buNone/>
            </a:pPr>
            <a:endParaRPr lang="id-ID"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Setelah depolarisasi sempurna membran sel akan mengalami </a:t>
            </a:r>
            <a:r>
              <a:rPr lang="id-ID" dirty="0" smtClean="0">
                <a:solidFill>
                  <a:srgbClr val="FF0000"/>
                </a:solidFill>
              </a:rPr>
              <a:t>Repolarisasi.</a:t>
            </a:r>
          </a:p>
          <a:p>
            <a:r>
              <a:rPr lang="id-ID" dirty="0" smtClean="0"/>
              <a:t>Membran sel kembali  dari positif→ Negarif di bagian dalam.</a:t>
            </a:r>
          </a:p>
          <a:p>
            <a:r>
              <a:rPr lang="id-ID" dirty="0" smtClean="0"/>
              <a:t>Repolarisasi berawal dari satu titik dan kemudian ke seluruh membran.</a:t>
            </a:r>
            <a:endParaRPr lang="id-ID"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843808" y="620688"/>
            <a:ext cx="485857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d-ID"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Action potensial</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026" name="Picture 2"/>
          <p:cNvPicPr>
            <a:picLocks noGrp="1" noChangeAspect="1" noChangeArrowheads="1"/>
          </p:cNvPicPr>
          <p:nvPr>
            <p:ph idx="1"/>
          </p:nvPr>
        </p:nvPicPr>
        <p:blipFill>
          <a:blip r:embed="rId2" cstate="print"/>
          <a:srcRect/>
          <a:stretch>
            <a:fillRect/>
          </a:stretch>
        </p:blipFill>
        <p:spPr bwMode="auto">
          <a:xfrm>
            <a:off x="683568" y="476672"/>
            <a:ext cx="7704856"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6177"/>
            <a:ext cx="8229600" cy="4525963"/>
          </a:xfrm>
        </p:spPr>
        <p:txBody>
          <a:bodyPr>
            <a:normAutofit lnSpcReduction="10000"/>
          </a:bodyPr>
          <a:lstStyle/>
          <a:p>
            <a:r>
              <a:rPr lang="id-ID" dirty="0"/>
              <a:t>Semakin besar beda potensial membran (polarisasi membran), semakin sensitif sel</a:t>
            </a:r>
          </a:p>
          <a:p>
            <a:r>
              <a:rPr lang="id-ID" dirty="0" smtClean="0"/>
              <a:t> </a:t>
            </a:r>
            <a:r>
              <a:rPr lang="id-ID" dirty="0"/>
              <a:t>Pada kondisi potensial membran yang besar dibutuhkan stimulus yang </a:t>
            </a:r>
            <a:r>
              <a:rPr lang="id-ID" dirty="0" smtClean="0"/>
              <a:t>besar pula </a:t>
            </a:r>
            <a:r>
              <a:rPr lang="id-ID" dirty="0"/>
              <a:t>untuk memicu depolarisasi. Beda potensial membran yang melebihi RMP </a:t>
            </a:r>
            <a:r>
              <a:rPr lang="id-ID" dirty="0" smtClean="0"/>
              <a:t>disebut dengan </a:t>
            </a:r>
            <a:r>
              <a:rPr lang="id-ID" dirty="0"/>
              <a:t>hiperpolarisasi, sedangkan beda potensial yang kurang dari RMP disebut </a:t>
            </a:r>
            <a:r>
              <a:rPr lang="id-ID" dirty="0" smtClean="0"/>
              <a:t>dengan hipopolarisasi</a:t>
            </a:r>
            <a:endParaRPr lang="id-ID"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fontAlgn="auto">
              <a:spcAft>
                <a:spcPts val="0"/>
              </a:spcAft>
              <a:defRPr/>
            </a:pPr>
            <a:r>
              <a:rPr lang="id-ID" dirty="0" smtClean="0"/>
              <a:t>CAIRAN PADA TUBUH MANUSIA</a:t>
            </a:r>
          </a:p>
        </p:txBody>
      </p:sp>
      <p:sp>
        <p:nvSpPr>
          <p:cNvPr id="64515" name="Rectangle 3"/>
          <p:cNvSpPr>
            <a:spLocks noGrp="1" noChangeArrowheads="1"/>
          </p:cNvSpPr>
          <p:nvPr>
            <p:ph sz="quarter" idx="1"/>
          </p:nvPr>
        </p:nvSpPr>
        <p:spPr>
          <a:xfrm>
            <a:off x="457200" y="1600200"/>
            <a:ext cx="7467600" cy="4873625"/>
          </a:xfrm>
        </p:spPr>
        <p:txBody>
          <a:bodyPr>
            <a:normAutofit fontScale="92500" lnSpcReduction="10000"/>
          </a:bodyPr>
          <a:lstStyle/>
          <a:p>
            <a:r>
              <a:rPr lang="id-ID" dirty="0" smtClean="0"/>
              <a:t>Sel-sel yang menyusun organisme berada di suatu lingkungan yang disebut lingkungan </a:t>
            </a:r>
            <a:r>
              <a:rPr lang="id-ID" dirty="0" smtClean="0">
                <a:solidFill>
                  <a:srgbClr val="FF0000"/>
                </a:solidFill>
              </a:rPr>
              <a:t>interna Melieu interieur </a:t>
            </a:r>
            <a:r>
              <a:rPr lang="id-ID" dirty="0" smtClean="0"/>
              <a:t>(Claude Bernard)</a:t>
            </a:r>
          </a:p>
          <a:p>
            <a:r>
              <a:rPr lang="id-ID" dirty="0" smtClean="0"/>
              <a:t>Melieu Interieur ini disebut juga</a:t>
            </a:r>
            <a:r>
              <a:rPr lang="id-ID" dirty="0" smtClean="0">
                <a:solidFill>
                  <a:srgbClr val="FF0000"/>
                </a:solidFill>
              </a:rPr>
              <a:t> interceluller space</a:t>
            </a:r>
            <a:r>
              <a:rPr lang="id-ID" dirty="0" smtClean="0"/>
              <a:t>→ berisi cairan.</a:t>
            </a:r>
          </a:p>
          <a:p>
            <a:r>
              <a:rPr lang="id-ID" dirty="0" smtClean="0"/>
              <a:t>Menurut Ganong (1991), Komposisi tubuh tersusun atas :</a:t>
            </a:r>
          </a:p>
          <a:p>
            <a:pPr lvl="1"/>
            <a:r>
              <a:rPr lang="id-ID" sz="2400" dirty="0" smtClean="0">
                <a:solidFill>
                  <a:srgbClr val="00B050"/>
                </a:solidFill>
              </a:rPr>
              <a:t>Protein  dan sustansi terkait (glikogen) 18%</a:t>
            </a:r>
          </a:p>
          <a:p>
            <a:pPr lvl="1"/>
            <a:r>
              <a:rPr lang="id-ID" sz="2400" dirty="0" smtClean="0">
                <a:solidFill>
                  <a:srgbClr val="00B050"/>
                </a:solidFill>
              </a:rPr>
              <a:t>Lemak 15 %</a:t>
            </a:r>
          </a:p>
          <a:p>
            <a:pPr lvl="1"/>
            <a:r>
              <a:rPr lang="id-ID" sz="2400" dirty="0" smtClean="0">
                <a:solidFill>
                  <a:srgbClr val="00B050"/>
                </a:solidFill>
              </a:rPr>
              <a:t>Mineral 15%</a:t>
            </a:r>
          </a:p>
          <a:p>
            <a:pPr lvl="1"/>
            <a:r>
              <a:rPr lang="id-ID" sz="2400" dirty="0" smtClean="0">
                <a:solidFill>
                  <a:srgbClr val="00B050"/>
                </a:solidFill>
              </a:rPr>
              <a:t>Air ^60 %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DEVINISI</a:t>
            </a:r>
            <a:endParaRPr lang="id-ID" dirty="0"/>
          </a:p>
        </p:txBody>
      </p:sp>
      <p:sp>
        <p:nvSpPr>
          <p:cNvPr id="3" name="Content Placeholder 2"/>
          <p:cNvSpPr>
            <a:spLocks noGrp="1"/>
          </p:cNvSpPr>
          <p:nvPr>
            <p:ph idx="1"/>
          </p:nvPr>
        </p:nvSpPr>
        <p:spPr/>
        <p:txBody>
          <a:bodyPr>
            <a:noAutofit/>
          </a:bodyPr>
          <a:lstStyle/>
          <a:p>
            <a:pPr algn="just">
              <a:buFont typeface="Wingdings" pitchFamily="2" charset="2"/>
              <a:buChar char="q"/>
            </a:pPr>
            <a:r>
              <a:rPr lang="id-ID" sz="4400" dirty="0" smtClean="0"/>
              <a:t>Eksitabel </a:t>
            </a:r>
            <a:r>
              <a:rPr lang="id-ID" sz="4400" dirty="0"/>
              <a:t>sel adalah sel yang dapat menghantarkan impuls atau potensial </a:t>
            </a:r>
            <a:r>
              <a:rPr lang="id-ID" sz="4400" dirty="0" smtClean="0"/>
              <a:t>aksi.</a:t>
            </a:r>
          </a:p>
          <a:p>
            <a:pPr algn="just">
              <a:buFont typeface="Wingdings" pitchFamily="2" charset="2"/>
              <a:buChar char="q"/>
            </a:pPr>
            <a:r>
              <a:rPr lang="id-ID" sz="4400" dirty="0" smtClean="0"/>
              <a:t>Jaringan </a:t>
            </a:r>
            <a:r>
              <a:rPr lang="id-ID" sz="4400" dirty="0"/>
              <a:t>eksitabel apabila dirangsang dengan adekuat akan memberi respon berupa potensial aksi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id-ID"/>
          </a:p>
        </p:txBody>
      </p:sp>
      <p:sp>
        <p:nvSpPr>
          <p:cNvPr id="65539" name="Content Placeholder 2"/>
          <p:cNvSpPr>
            <a:spLocks noGrp="1"/>
          </p:cNvSpPr>
          <p:nvPr>
            <p:ph sz="quarter" idx="1"/>
          </p:nvPr>
        </p:nvSpPr>
        <p:spPr>
          <a:xfrm>
            <a:off x="457200" y="1600200"/>
            <a:ext cx="7467600" cy="4873625"/>
          </a:xfrm>
        </p:spPr>
        <p:txBody>
          <a:bodyPr/>
          <a:lstStyle/>
          <a:p>
            <a:r>
              <a:rPr lang="id-ID" sz="3200" smtClean="0"/>
              <a:t>Berdasarkan pada letak cairan tubuh bisa di bedakan menjadi :</a:t>
            </a:r>
          </a:p>
          <a:p>
            <a:pPr lvl="1"/>
            <a:r>
              <a:rPr lang="id-ID" sz="3200" smtClean="0"/>
              <a:t>CES ( Cairan ekstraseluler) 20 %</a:t>
            </a:r>
          </a:p>
          <a:p>
            <a:pPr lvl="2"/>
            <a:r>
              <a:rPr lang="id-ID" sz="3200" smtClean="0"/>
              <a:t> Jaringan  75%</a:t>
            </a:r>
          </a:p>
          <a:p>
            <a:pPr lvl="2"/>
            <a:r>
              <a:rPr lang="id-ID" sz="3200" smtClean="0"/>
              <a:t>Plasma dan limfe 25%</a:t>
            </a:r>
          </a:p>
          <a:p>
            <a:pPr lvl="1"/>
            <a:r>
              <a:rPr lang="id-ID" sz="3200" smtClean="0"/>
              <a:t>CIS ( cairan Intra Seluler) 40%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609600"/>
            <a:ext cx="426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Cairan Tubuh Total</a:t>
            </a:r>
          </a:p>
          <a:p>
            <a:pPr algn="ctr">
              <a:defRPr/>
            </a:pPr>
            <a:r>
              <a:rPr lang="id-ID" dirty="0"/>
              <a:t>(60% BB) 30 L</a:t>
            </a:r>
          </a:p>
        </p:txBody>
      </p:sp>
      <p:sp>
        <p:nvSpPr>
          <p:cNvPr id="3" name="Rectangle 2"/>
          <p:cNvSpPr/>
          <p:nvPr/>
        </p:nvSpPr>
        <p:spPr>
          <a:xfrm>
            <a:off x="4876800" y="2209800"/>
            <a:ext cx="3810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Cairan Ekstraseluler (CES)</a:t>
            </a:r>
          </a:p>
          <a:p>
            <a:pPr algn="ctr">
              <a:defRPr/>
            </a:pPr>
            <a:r>
              <a:rPr lang="id-ID" dirty="0"/>
              <a:t>(20% BB) 10 L</a:t>
            </a:r>
          </a:p>
        </p:txBody>
      </p:sp>
      <p:sp>
        <p:nvSpPr>
          <p:cNvPr id="4" name="Rectangle 3"/>
          <p:cNvSpPr/>
          <p:nvPr/>
        </p:nvSpPr>
        <p:spPr>
          <a:xfrm>
            <a:off x="304800" y="2209800"/>
            <a:ext cx="3886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Cairan Intraseluler (CIS)</a:t>
            </a:r>
          </a:p>
          <a:p>
            <a:pPr algn="ctr">
              <a:defRPr/>
            </a:pPr>
            <a:r>
              <a:rPr lang="id-ID" dirty="0"/>
              <a:t>(40% BB) 20 L</a:t>
            </a:r>
          </a:p>
        </p:txBody>
      </p:sp>
      <p:sp>
        <p:nvSpPr>
          <p:cNvPr id="5" name="Rectangle 4"/>
          <p:cNvSpPr/>
          <p:nvPr/>
        </p:nvSpPr>
        <p:spPr>
          <a:xfrm>
            <a:off x="5105400" y="4724400"/>
            <a:ext cx="3429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Cairan Plasma dan Limfe</a:t>
            </a:r>
          </a:p>
          <a:p>
            <a:pPr algn="ctr">
              <a:defRPr/>
            </a:pPr>
            <a:r>
              <a:rPr lang="id-ID" dirty="0"/>
              <a:t>(25% CES) 2,5 L</a:t>
            </a:r>
          </a:p>
        </p:txBody>
      </p:sp>
      <p:sp>
        <p:nvSpPr>
          <p:cNvPr id="6" name="Rectangle 5"/>
          <p:cNvSpPr/>
          <p:nvPr/>
        </p:nvSpPr>
        <p:spPr>
          <a:xfrm>
            <a:off x="1447800" y="4724400"/>
            <a:ext cx="3124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Cairan Jaringan</a:t>
            </a:r>
          </a:p>
          <a:p>
            <a:pPr algn="ctr">
              <a:defRPr/>
            </a:pPr>
            <a:r>
              <a:rPr lang="id-ID" dirty="0"/>
              <a:t>(75% CES) 7,5 L</a:t>
            </a:r>
          </a:p>
        </p:txBody>
      </p:sp>
      <p:cxnSp>
        <p:nvCxnSpPr>
          <p:cNvPr id="8" name="Straight Connector 7"/>
          <p:cNvCxnSpPr/>
          <p:nvPr/>
        </p:nvCxnSpPr>
        <p:spPr>
          <a:xfrm>
            <a:off x="2895600" y="1828800"/>
            <a:ext cx="3657600"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a:off x="2895600" y="1828800"/>
            <a:ext cx="0" cy="304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a:xfrm>
            <a:off x="6553200" y="1905000"/>
            <a:ext cx="0" cy="30480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a:xfrm>
            <a:off x="4648200" y="1524000"/>
            <a:ext cx="0" cy="30480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2667000" y="4343400"/>
            <a:ext cx="0" cy="30480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6553200" y="4343400"/>
            <a:ext cx="0" cy="304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p:nvCxnSpPr>
        <p:spPr>
          <a:xfrm>
            <a:off x="4495800" y="3886200"/>
            <a:ext cx="0" cy="304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a:off x="2667000" y="4343400"/>
            <a:ext cx="38862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5" name="Elbow Connector 24"/>
          <p:cNvCxnSpPr/>
          <p:nvPr/>
        </p:nvCxnSpPr>
        <p:spPr>
          <a:xfrm rot="5400000">
            <a:off x="5219700" y="2476500"/>
            <a:ext cx="685800" cy="2133600"/>
          </a:xfrm>
          <a:prstGeom prst="bentConnector2">
            <a:avLst/>
          </a:prstGeom>
        </p:spPr>
        <p:style>
          <a:lnRef idx="3">
            <a:schemeClr val="accent6"/>
          </a:lnRef>
          <a:fillRef idx="0">
            <a:schemeClr val="accent6"/>
          </a:fillRef>
          <a:effectRef idx="2">
            <a:schemeClr val="accent6"/>
          </a:effectRef>
          <a:fontRef idx="minor">
            <a:schemeClr val="tx1"/>
          </a:fontRef>
        </p:style>
      </p:cxnSp>
      <p:sp>
        <p:nvSpPr>
          <p:cNvPr id="28" name="Flowchart: Punched Tape 27"/>
          <p:cNvSpPr/>
          <p:nvPr/>
        </p:nvSpPr>
        <p:spPr>
          <a:xfrm>
            <a:off x="762000" y="5943600"/>
            <a:ext cx="26670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Sumber : Ganong 1995</a:t>
            </a:r>
          </a:p>
        </p:txBody>
      </p:sp>
      <p:sp>
        <p:nvSpPr>
          <p:cNvPr id="29" name="Flowchart: Display 28"/>
          <p:cNvSpPr/>
          <p:nvPr/>
        </p:nvSpPr>
        <p:spPr>
          <a:xfrm>
            <a:off x="609600" y="457200"/>
            <a:ext cx="1219200" cy="841375"/>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BB</a:t>
            </a:r>
          </a:p>
          <a:p>
            <a:pPr algn="ctr">
              <a:defRPr/>
            </a:pPr>
            <a:r>
              <a:rPr lang="id-ID" dirty="0"/>
              <a:t>,50 Kg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sz="quarter" idx="1"/>
          </p:nvPr>
        </p:nvSpPr>
        <p:spPr>
          <a:xfrm>
            <a:off x="457200" y="1600200"/>
            <a:ext cx="7467600" cy="4873625"/>
          </a:xfrm>
        </p:spPr>
        <p:txBody>
          <a:bodyPr>
            <a:normAutofit lnSpcReduction="10000"/>
          </a:bodyPr>
          <a:lstStyle/>
          <a:p>
            <a:r>
              <a:rPr lang="id-ID" sz="3600" dirty="0" smtClean="0"/>
              <a:t>Cairan Tubuh hakekatnya merupakan pelarut zat-zat yang terdapat dalam tubuh .</a:t>
            </a:r>
          </a:p>
          <a:p>
            <a:r>
              <a:rPr lang="id-ID" sz="3600" dirty="0" smtClean="0"/>
              <a:t>Fungsi </a:t>
            </a:r>
            <a:r>
              <a:rPr lang="id-ID" sz="3600" dirty="0" smtClean="0"/>
              <a:t>Ca</a:t>
            </a:r>
            <a:r>
              <a:rPr lang="en-US" sz="3600" dirty="0" err="1" smtClean="0"/>
              <a:t>i</a:t>
            </a:r>
            <a:r>
              <a:rPr lang="id-ID" sz="3600" dirty="0" smtClean="0"/>
              <a:t>ran </a:t>
            </a:r>
            <a:r>
              <a:rPr lang="id-ID" sz="3600" dirty="0" smtClean="0"/>
              <a:t>Tubuh :</a:t>
            </a:r>
          </a:p>
          <a:p>
            <a:pPr lvl="1"/>
            <a:r>
              <a:rPr lang="id-ID" sz="3600" dirty="0" smtClean="0"/>
              <a:t>Pemberi suasana pada sel</a:t>
            </a:r>
          </a:p>
          <a:p>
            <a:pPr lvl="1"/>
            <a:r>
              <a:rPr lang="id-ID" sz="3600" dirty="0" smtClean="0"/>
              <a:t>Suhu Tubuh</a:t>
            </a:r>
          </a:p>
          <a:p>
            <a:pPr lvl="1"/>
            <a:r>
              <a:rPr lang="id-ID" sz="3600" dirty="0" smtClean="0"/>
              <a:t>Keasaman (pH)</a:t>
            </a:r>
          </a:p>
          <a:p>
            <a:pPr lvl="1"/>
            <a:r>
              <a:rPr lang="id-ID" sz="3600" dirty="0" smtClean="0"/>
              <a:t>Viskositas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fontAlgn="auto">
              <a:spcAft>
                <a:spcPts val="0"/>
              </a:spcAft>
              <a:defRPr/>
            </a:pPr>
            <a:endParaRPr lang="id-ID" smtClean="0"/>
          </a:p>
        </p:txBody>
      </p:sp>
      <p:sp>
        <p:nvSpPr>
          <p:cNvPr id="68611" name="Rectangle 3"/>
          <p:cNvSpPr>
            <a:spLocks noGrp="1" noChangeArrowheads="1"/>
          </p:cNvSpPr>
          <p:nvPr>
            <p:ph sz="quarter" idx="1"/>
          </p:nvPr>
        </p:nvSpPr>
        <p:spPr>
          <a:xfrm>
            <a:off x="457200" y="1600200"/>
            <a:ext cx="7467600" cy="4873625"/>
          </a:xfrm>
        </p:spPr>
        <p:txBody>
          <a:bodyPr/>
          <a:lstStyle/>
          <a:p>
            <a:r>
              <a:rPr lang="id-ID" smtClean="0"/>
              <a:t>Zat-Zat yang diperlukan oleh sel</a:t>
            </a:r>
          </a:p>
          <a:p>
            <a:pPr marL="822325" lvl="1" indent="-457200">
              <a:buFont typeface="Century Schoolbook" pitchFamily="18" charset="0"/>
              <a:buAutoNum type="arabicPeriod"/>
            </a:pPr>
            <a:r>
              <a:rPr lang="id-ID" sz="2400" smtClean="0"/>
              <a:t>	O2→ pembakaran→Energi+ Panas</a:t>
            </a:r>
          </a:p>
          <a:p>
            <a:pPr marL="822325" lvl="1" indent="-457200">
              <a:buFont typeface="Century Schoolbook" pitchFamily="18" charset="0"/>
              <a:buAutoNum type="arabicPeriod"/>
            </a:pPr>
            <a:r>
              <a:rPr lang="id-ID" sz="2400" smtClean="0"/>
              <a:t>	Makanan (glukose, asam lemak, asam amino)→Energi, dinding sel dan sintesis protein</a:t>
            </a:r>
          </a:p>
          <a:p>
            <a:pPr marL="822325" lvl="1" indent="-457200">
              <a:buFont typeface="Century Schoolbook" pitchFamily="18" charset="0"/>
              <a:buAutoNum type="arabicPeriod"/>
            </a:pPr>
            <a:r>
              <a:rPr lang="id-ID" sz="2400" smtClean="0"/>
              <a:t>	Vitamin</a:t>
            </a:r>
          </a:p>
          <a:p>
            <a:pPr marL="822325" lvl="1" indent="-457200">
              <a:buFont typeface="Century Schoolbook" pitchFamily="18" charset="0"/>
              <a:buAutoNum type="arabicPeriod"/>
            </a:pPr>
            <a:r>
              <a:rPr lang="id-ID" sz="2400" smtClean="0"/>
              <a:t>	Mineral</a:t>
            </a:r>
          </a:p>
          <a:p>
            <a:pPr marL="822325" lvl="1" indent="-457200">
              <a:buFont typeface="Century Schoolbook" pitchFamily="18" charset="0"/>
              <a:buAutoNum type="arabicPeriod"/>
            </a:pPr>
            <a:r>
              <a:rPr lang="id-ID" sz="2400" smtClean="0"/>
              <a:t>	Air</a:t>
            </a:r>
          </a:p>
          <a:p>
            <a:r>
              <a:rPr lang="id-ID" smtClean="0"/>
              <a:t>Zat zat yang dihasilkan oleh Sel</a:t>
            </a:r>
          </a:p>
          <a:p>
            <a:pPr marL="822325" lvl="1" indent="-457200">
              <a:buFont typeface="Century Schoolbook" pitchFamily="18" charset="0"/>
              <a:buAutoNum type="arabicPeriod"/>
            </a:pPr>
            <a:r>
              <a:rPr lang="id-ID" sz="2400" smtClean="0"/>
              <a:t>Co2 →Sisa proses pembakaran</a:t>
            </a:r>
          </a:p>
          <a:p>
            <a:pPr marL="822325" lvl="1" indent="-457200">
              <a:buFont typeface="Century Schoolbook" pitchFamily="18" charset="0"/>
              <a:buAutoNum type="arabicPeriod"/>
            </a:pPr>
            <a:r>
              <a:rPr lang="id-ID" sz="2400" smtClean="0"/>
              <a:t>Protein→Hasil Sisntesis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KOMPOSISI ELEKTROLIT</a:t>
            </a:r>
            <a:endParaRPr lang="id-ID" dirty="0"/>
          </a:p>
        </p:txBody>
      </p:sp>
      <p:sp>
        <p:nvSpPr>
          <p:cNvPr id="3" name="Content Placeholder 2"/>
          <p:cNvSpPr>
            <a:spLocks noGrp="1"/>
          </p:cNvSpPr>
          <p:nvPr>
            <p:ph idx="1"/>
          </p:nvPr>
        </p:nvSpPr>
        <p:spPr/>
        <p:txBody>
          <a:bodyPr>
            <a:normAutofit fontScale="92500"/>
          </a:bodyPr>
          <a:lstStyle/>
          <a:p>
            <a:r>
              <a:rPr lang="id-ID" dirty="0" smtClean="0"/>
              <a:t>CIS</a:t>
            </a:r>
          </a:p>
          <a:p>
            <a:pPr lvl="1"/>
            <a:r>
              <a:rPr lang="id-ID" dirty="0" smtClean="0"/>
              <a:t>KALIUM DAN FOSFAT </a:t>
            </a:r>
          </a:p>
          <a:p>
            <a:r>
              <a:rPr lang="id-ID" dirty="0" smtClean="0"/>
              <a:t>CES</a:t>
            </a:r>
          </a:p>
          <a:p>
            <a:pPr lvl="1"/>
            <a:r>
              <a:rPr lang="id-ID" dirty="0" smtClean="0"/>
              <a:t>NATRIUM  DAN KLORIDA</a:t>
            </a:r>
          </a:p>
          <a:p>
            <a:pPr lvl="1">
              <a:buNone/>
            </a:pPr>
            <a:r>
              <a:rPr lang="id-ID" dirty="0" smtClean="0"/>
              <a:t>    Natrium </a:t>
            </a:r>
            <a:r>
              <a:rPr lang="id-ID" dirty="0"/>
              <a:t>dan kalium berperan dalam keseimbangan asam-basa, keseimbangan cairan, dan fungsi sel saraf. Fosfat adalah unsur pembentuk molekul berenergi (</a:t>
            </a:r>
            <a:r>
              <a:rPr lang="id-ID" i="1" dirty="0"/>
              <a:t>adenosine triphosphat</a:t>
            </a:r>
            <a:r>
              <a:rPr lang="id-ID" dirty="0"/>
              <a:t>e-ATP), dan berperan dalam pembentukan tulang dan gigi. Klorida berperan dalam keseimbangan asam-basa dan cairan.</a:t>
            </a:r>
            <a:endParaRPr lang="id-ID"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LAINNYA : KALSIUM  DAN MAGNESIUM</a:t>
            </a:r>
          </a:p>
          <a:p>
            <a:r>
              <a:rPr lang="id-ID" dirty="0"/>
              <a:t>Kalsium berperan dalam pembentukan tulang dan gigi, proses pembekuan darah, kontraksi otot, dan fungsi sel saraf. Magnesium berperan dalam aktivitas enzim, pembentukan tulang, dan aktivitas otot dan sel saraf.</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lnSpcReduction="10000"/>
          </a:bodyPr>
          <a:lstStyle/>
          <a:p>
            <a:r>
              <a:rPr lang="id-ID" dirty="0"/>
              <a:t>Kekurangan elektrolit akan menimbulkan berbagai gangguan fungsi organ, oleh sebab itu kebutuhan elektrolit harus selalu tercukupi</a:t>
            </a:r>
            <a:r>
              <a:rPr lang="id-ID" dirty="0" smtClean="0"/>
              <a:t>.</a:t>
            </a:r>
          </a:p>
          <a:p>
            <a:r>
              <a:rPr lang="id-ID" dirty="0"/>
              <a:t>Perubahan volume CES maupun konsentrasi elektrolit merangsang hipotalamus untuk mengurangi atau meningkatkan keluaran dan masukan air dengan cara mengatur rasa haus dan eksresi air melalui ginjal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smtClean="0"/>
              <a:t>MEMBRAN PLASMA</a:t>
            </a:r>
            <a:endParaRPr lang="id-ID" dirty="0"/>
          </a:p>
        </p:txBody>
      </p:sp>
      <p:sp>
        <p:nvSpPr>
          <p:cNvPr id="3" name="Content Placeholder 2"/>
          <p:cNvSpPr>
            <a:spLocks noGrp="1"/>
          </p:cNvSpPr>
          <p:nvPr>
            <p:ph idx="1"/>
          </p:nvPr>
        </p:nvSpPr>
        <p:spPr/>
        <p:txBody>
          <a:bodyPr/>
          <a:lstStyle/>
          <a:p>
            <a:pPr>
              <a:buFont typeface="Wingdings" pitchFamily="2" charset="2"/>
              <a:buNone/>
              <a:defRPr/>
            </a:pPr>
            <a:r>
              <a:rPr lang="nb-NO" dirty="0" smtClean="0"/>
              <a:t>Gortel &amp; Grendel (1925) Lipid bilayer</a:t>
            </a:r>
          </a:p>
          <a:p>
            <a:pPr>
              <a:defRPr/>
            </a:pPr>
            <a:r>
              <a:rPr lang="it-IT" dirty="0" smtClean="0"/>
              <a:t>– Membran berupa struktur yang membatasi sel, terdiri ata</a:t>
            </a:r>
            <a:r>
              <a:rPr lang="id-ID" dirty="0" smtClean="0"/>
              <a:t> lipid yang mengandung gugus polar dan gugus yang bersifa hidrofob</a:t>
            </a:r>
          </a:p>
          <a:p>
            <a:pPr>
              <a:buFont typeface="Wingdings" pitchFamily="2" charset="2"/>
              <a:buNone/>
              <a:defRPr/>
            </a:pPr>
            <a:r>
              <a:rPr lang="id-ID" dirty="0" smtClean="0"/>
              <a:t>	– gugus polar mengarah ke bagian luar dari bilayer, sedangkan gugus hidrofob (rantai asam lemak) berada di bagian tengah dari lipid bilayer</a:t>
            </a:r>
            <a:endParaRPr lang="id-ID"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id-ID"/>
          </a:p>
        </p:txBody>
      </p:sp>
      <p:pic>
        <p:nvPicPr>
          <p:cNvPr id="10243" name="Picture 2"/>
          <p:cNvPicPr>
            <a:picLocks noGrp="1" noChangeAspect="1" noChangeArrowheads="1"/>
          </p:cNvPicPr>
          <p:nvPr>
            <p:ph idx="1"/>
          </p:nvPr>
        </p:nvPicPr>
        <p:blipFill>
          <a:blip r:embed="rId2" cstate="print"/>
          <a:srcRect/>
          <a:stretch>
            <a:fillRect/>
          </a:stretch>
        </p:blipFill>
        <p:spPr>
          <a:xfrm>
            <a:off x="1447800" y="533400"/>
            <a:ext cx="6400800" cy="2362200"/>
          </a:xfrm>
          <a:noFill/>
        </p:spPr>
      </p:pic>
      <p:pic>
        <p:nvPicPr>
          <p:cNvPr id="10244" name="Picture 3"/>
          <p:cNvPicPr>
            <a:picLocks noChangeAspect="1" noChangeArrowheads="1"/>
          </p:cNvPicPr>
          <p:nvPr/>
        </p:nvPicPr>
        <p:blipFill>
          <a:blip r:embed="rId3" cstate="print"/>
          <a:srcRect/>
          <a:stretch>
            <a:fillRect/>
          </a:stretch>
        </p:blipFill>
        <p:spPr bwMode="auto">
          <a:xfrm>
            <a:off x="1447800" y="3352800"/>
            <a:ext cx="6477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5597"/>
            <a:ext cx="8229600" cy="4530725"/>
          </a:xfrm>
        </p:spPr>
        <p:txBody>
          <a:bodyPr/>
          <a:lstStyle/>
          <a:p>
            <a:pPr>
              <a:defRPr/>
            </a:pPr>
            <a:r>
              <a:rPr lang="id-ID" dirty="0" smtClean="0"/>
              <a:t>Davson &amp; Danielli (1954)</a:t>
            </a:r>
          </a:p>
          <a:p>
            <a:pPr>
              <a:defRPr/>
            </a:pPr>
            <a:r>
              <a:rPr lang="id-ID" dirty="0" smtClean="0"/>
              <a:t>membran merupakan struktur lipid bilayer yang disisipi dengan protein globular yang melintasi </a:t>
            </a:r>
            <a:r>
              <a:rPr lang="it-IT" dirty="0" smtClean="0"/>
              <a:t>membran dan terdapat pula protein di permukaan</a:t>
            </a:r>
            <a:r>
              <a:rPr lang="id-ID" dirty="0" smtClean="0"/>
              <a:t> luar dan dalam membran.</a:t>
            </a:r>
            <a:endParaRPr lang="id-ID" dirty="0"/>
          </a:p>
        </p:txBody>
      </p:sp>
      <p:pic>
        <p:nvPicPr>
          <p:cNvPr id="11268" name="Picture 2"/>
          <p:cNvPicPr>
            <a:picLocks noChangeAspect="1" noChangeArrowheads="1"/>
          </p:cNvPicPr>
          <p:nvPr/>
        </p:nvPicPr>
        <p:blipFill>
          <a:blip r:embed="rId2" cstate="print"/>
          <a:srcRect/>
          <a:stretch>
            <a:fillRect/>
          </a:stretch>
        </p:blipFill>
        <p:spPr bwMode="auto">
          <a:xfrm>
            <a:off x="533400" y="3429000"/>
            <a:ext cx="8001000"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229600" cy="6096000"/>
          </a:xfrm>
        </p:spPr>
        <p:txBody>
          <a:bodyPr/>
          <a:lstStyle/>
          <a:p>
            <a:pPr>
              <a:defRPr/>
            </a:pPr>
            <a:r>
              <a:rPr lang="id-ID" dirty="0" smtClean="0"/>
              <a:t>Singer &amp; Nicholson (1972)model mosaik / ‘fluid mozaic’</a:t>
            </a:r>
          </a:p>
          <a:p>
            <a:pPr lvl="1">
              <a:defRPr/>
            </a:pPr>
            <a:r>
              <a:rPr lang="id-ID" dirty="0" smtClean="0"/>
              <a:t>membran plasma terdiri atas lipid bilayer yang berada dalam keadaaN fluid dan dapat bergerak lateral dalam daerah membran struktur dinamis  interaksi yang sementara atau semipermanen.</a:t>
            </a:r>
          </a:p>
          <a:p>
            <a:pPr>
              <a:buFont typeface="Wingdings" pitchFamily="2" charset="2"/>
              <a:buNone/>
              <a:defRPr/>
            </a:pPr>
            <a:r>
              <a:rPr lang="id-ID" dirty="0" smtClean="0"/>
              <a:t>	– </a:t>
            </a:r>
            <a:r>
              <a:rPr lang="id-ID" sz="2400" dirty="0" smtClean="0"/>
              <a:t>	Protein terdistribusi secara mosaik yang berbeda dengan lipid partikel tidak membentuk suatu lapisan yang kontinyu. Protein dapat </a:t>
            </a:r>
            <a:r>
              <a:rPr lang="it-IT" sz="2400" dirty="0" smtClean="0"/>
              <a:t>melintasi membran fosfolipid, atau berada di bagian tepi sel</a:t>
            </a:r>
            <a:r>
              <a:rPr lang="id-ID" sz="2400" dirty="0" smtClean="0"/>
              <a:t>.</a:t>
            </a:r>
          </a:p>
          <a:p>
            <a:pPr>
              <a:defRPr/>
            </a:pPr>
            <a:endParaRPr lang="id-ID"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cstate="print"/>
          <a:srcRect/>
          <a:stretch>
            <a:fillRect/>
          </a:stretch>
        </p:blipFill>
        <p:spPr bwMode="auto">
          <a:xfrm>
            <a:off x="914400" y="1066800"/>
            <a:ext cx="73152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smtClean="0"/>
              <a:t>DINAMIKA MEMBRAN PLASMA</a:t>
            </a:r>
            <a:endParaRPr lang="id-ID" dirty="0"/>
          </a:p>
        </p:txBody>
      </p:sp>
      <p:sp>
        <p:nvSpPr>
          <p:cNvPr id="3" name="Content Placeholder 2"/>
          <p:cNvSpPr>
            <a:spLocks noGrp="1"/>
          </p:cNvSpPr>
          <p:nvPr>
            <p:ph idx="1"/>
          </p:nvPr>
        </p:nvSpPr>
        <p:spPr/>
        <p:txBody>
          <a:bodyPr/>
          <a:lstStyle/>
          <a:p>
            <a:pPr>
              <a:defRPr/>
            </a:pPr>
            <a:r>
              <a:rPr lang="id-ID" dirty="0" smtClean="0"/>
              <a:t>• Pergerakan Flip flop adanya </a:t>
            </a:r>
            <a:r>
              <a:rPr lang="id-ID" dirty="0" smtClean="0">
                <a:solidFill>
                  <a:srgbClr val="FF0000"/>
                </a:solidFill>
              </a:rPr>
              <a:t>enzim flippase</a:t>
            </a:r>
            <a:r>
              <a:rPr lang="id-ID" dirty="0" smtClean="0"/>
              <a:t>  gerakan trans membran pasif.</a:t>
            </a:r>
          </a:p>
          <a:p>
            <a:pPr>
              <a:defRPr/>
            </a:pPr>
            <a:r>
              <a:rPr lang="id-ID" dirty="0" smtClean="0"/>
              <a:t>• Pergerakan ke arah lateral</a:t>
            </a:r>
            <a:endParaRPr lang="id-ID" dirty="0"/>
          </a:p>
        </p:txBody>
      </p:sp>
      <p:pic>
        <p:nvPicPr>
          <p:cNvPr id="14340" name="Picture 2"/>
          <p:cNvPicPr>
            <a:picLocks noChangeAspect="1" noChangeArrowheads="1"/>
          </p:cNvPicPr>
          <p:nvPr/>
        </p:nvPicPr>
        <p:blipFill>
          <a:blip r:embed="rId2" cstate="print"/>
          <a:srcRect/>
          <a:stretch>
            <a:fillRect/>
          </a:stretch>
        </p:blipFill>
        <p:spPr bwMode="auto">
          <a:xfrm>
            <a:off x="1295400" y="3886200"/>
            <a:ext cx="1895475" cy="1924050"/>
          </a:xfrm>
          <a:prstGeom prst="rect">
            <a:avLst/>
          </a:prstGeom>
          <a:noFill/>
          <a:ln w="9525">
            <a:noFill/>
            <a:miter lim="800000"/>
            <a:headEnd/>
            <a:tailEnd/>
          </a:ln>
        </p:spPr>
      </p:pic>
      <p:pic>
        <p:nvPicPr>
          <p:cNvPr id="14341" name="Picture 3"/>
          <p:cNvPicPr>
            <a:picLocks noChangeAspect="1" noChangeArrowheads="1"/>
          </p:cNvPicPr>
          <p:nvPr/>
        </p:nvPicPr>
        <p:blipFill>
          <a:blip r:embed="rId3" cstate="print"/>
          <a:srcRect/>
          <a:stretch>
            <a:fillRect/>
          </a:stretch>
        </p:blipFill>
        <p:spPr bwMode="auto">
          <a:xfrm>
            <a:off x="4600575" y="3952875"/>
            <a:ext cx="2867025" cy="183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POTENSIAL MEMBRAN</a:t>
            </a:r>
            <a:endParaRPr lang="id-ID" dirty="0"/>
          </a:p>
        </p:txBody>
      </p:sp>
      <p:sp>
        <p:nvSpPr>
          <p:cNvPr id="3" name="Content Placeholder 2"/>
          <p:cNvSpPr>
            <a:spLocks noGrp="1"/>
          </p:cNvSpPr>
          <p:nvPr>
            <p:ph idx="1"/>
          </p:nvPr>
        </p:nvSpPr>
        <p:spPr/>
        <p:txBody>
          <a:bodyPr>
            <a:normAutofit fontScale="92500"/>
          </a:bodyPr>
          <a:lstStyle/>
          <a:p>
            <a:r>
              <a:rPr lang="id-ID" dirty="0"/>
              <a:t>Poten sial </a:t>
            </a:r>
            <a:r>
              <a:rPr lang="id-ID" dirty="0" smtClean="0"/>
              <a:t>membran </a:t>
            </a:r>
            <a:r>
              <a:rPr lang="id-ID" dirty="0"/>
              <a:t>adalah tegangan melintasi suatu membran sel yang berkisar dari sekitar -50 hingga -200 milivolt (tanda minus menunjukkan bahwa di dalam sel bersifat negatif dibandingkan dengan di luarnya</a:t>
            </a:r>
            <a:r>
              <a:rPr lang="id-ID" dirty="0" smtClean="0"/>
              <a:t>).</a:t>
            </a:r>
          </a:p>
          <a:p>
            <a:r>
              <a:rPr lang="id-ID" dirty="0" smtClean="0"/>
              <a:t>Semua </a:t>
            </a:r>
            <a:r>
              <a:rPr lang="id-ID" dirty="0"/>
              <a:t>sel memiliki tegangan melintasi membran plasmanya, di mana tegangan ialah </a:t>
            </a:r>
            <a:r>
              <a:rPr lang="id-ID" dirty="0">
                <a:solidFill>
                  <a:srgbClr val="FF0000"/>
                </a:solidFill>
              </a:rPr>
              <a:t>energi potensial listrik</a:t>
            </a:r>
            <a:r>
              <a:rPr lang="id-ID" dirty="0"/>
              <a:t>-pemisahan muatan yang berlawanan.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787</Words>
  <Application>Microsoft Office PowerPoint</Application>
  <PresentationFormat>On-screen Show (4:3)</PresentationFormat>
  <Paragraphs>90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SEL EKSITABLE DAN MEKANISME BIOFISIKANYA</vt:lpstr>
      <vt:lpstr>DEVINISI</vt:lpstr>
      <vt:lpstr>MEMBRAN PLASMA</vt:lpstr>
      <vt:lpstr>Slide 4</vt:lpstr>
      <vt:lpstr>Slide 5</vt:lpstr>
      <vt:lpstr>Slide 6</vt:lpstr>
      <vt:lpstr>Slide 7</vt:lpstr>
      <vt:lpstr>DINAMIKA MEMBRAN PLASMA</vt:lpstr>
      <vt:lpstr>POTENSIAL MEMBRAN</vt:lpstr>
      <vt:lpstr>Slide 10</vt:lpstr>
      <vt:lpstr>Slide 11</vt:lpstr>
      <vt:lpstr>Slide 12</vt:lpstr>
      <vt:lpstr>Potensial aksi sel, jaringan, organ dan sistem</vt:lpstr>
      <vt:lpstr>Slide 14</vt:lpstr>
      <vt:lpstr>Slide 15</vt:lpstr>
      <vt:lpstr>Slide 16</vt:lpstr>
      <vt:lpstr>Slide 17</vt:lpstr>
      <vt:lpstr>Slide 18</vt:lpstr>
      <vt:lpstr>CAIRAN PADA TUBUH MANUSIA</vt:lpstr>
      <vt:lpstr>Slide 20</vt:lpstr>
      <vt:lpstr>Slide 21</vt:lpstr>
      <vt:lpstr>Slide 22</vt:lpstr>
      <vt:lpstr>Slide 23</vt:lpstr>
      <vt:lpstr>KOMPOSISI ELEKTROLIT</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 EKSITABLE DAN MEKANISME BIOFISIKANYA</dc:title>
  <dc:creator>user</dc:creator>
  <cp:lastModifiedBy>Rika</cp:lastModifiedBy>
  <cp:revision>7</cp:revision>
  <dcterms:created xsi:type="dcterms:W3CDTF">2011-11-25T02:27:44Z</dcterms:created>
  <dcterms:modified xsi:type="dcterms:W3CDTF">2012-05-11T09:30:54Z</dcterms:modified>
</cp:coreProperties>
</file>