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16" r:id="rId2"/>
    <p:sldId id="335" r:id="rId3"/>
    <p:sldId id="257" r:id="rId4"/>
    <p:sldId id="364" r:id="rId5"/>
    <p:sldId id="365" r:id="rId6"/>
    <p:sldId id="366" r:id="rId7"/>
    <p:sldId id="377" r:id="rId8"/>
    <p:sldId id="367" r:id="rId9"/>
    <p:sldId id="376" r:id="rId10"/>
    <p:sldId id="378" r:id="rId11"/>
    <p:sldId id="379" r:id="rId12"/>
    <p:sldId id="386" r:id="rId13"/>
    <p:sldId id="387"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2" autoAdjust="0"/>
    <p:restoredTop sz="93190" autoAdjust="0"/>
  </p:normalViewPr>
  <p:slideViewPr>
    <p:cSldViewPr>
      <p:cViewPr>
        <p:scale>
          <a:sx n="87" d="100"/>
          <a:sy n="87" d="100"/>
        </p:scale>
        <p:origin x="-81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C60F4E1-0A5B-4329-B48E-43EFC88870BD}" type="datetimeFigureOut">
              <a:rPr lang="id-ID"/>
              <a:pPr>
                <a:defRPr/>
              </a:pPr>
              <a:t>02/02/2018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A99825A-1C9C-4FE2-8681-9F21666766FC}" type="slidenum">
              <a:rPr lang="id-ID"/>
              <a:pPr>
                <a:defRPr/>
              </a:pPr>
              <a:t>‹#›</a:t>
            </a:fld>
            <a:endParaRPr lang="id-ID"/>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CFCBFBDD-3E0F-48F6-8D5F-1FFB65B95AA1}" type="slidenum">
              <a:rPr lang="id-ID" smtClean="0"/>
              <a:pPr>
                <a:defRPr/>
              </a:pPr>
              <a:t>2</a:t>
            </a:fld>
            <a:endParaRPr 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8B876B00-9649-4F96-B2A1-42B26345E2C1}" type="slidenum">
              <a:rPr lang="id-ID" smtClean="0"/>
              <a:pPr>
                <a:defRPr/>
              </a:pPr>
              <a:t>12</a:t>
            </a:fld>
            <a:endParaRPr lang="id-I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8B876B00-9649-4F96-B2A1-42B26345E2C1}" type="slidenum">
              <a:rPr lang="id-ID" smtClean="0"/>
              <a:pPr>
                <a:defRPr/>
              </a:pPr>
              <a:t>13</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DCB6AF-1EF9-4257-B810-E62D8C5A74C6}" type="slidenum">
              <a:rPr lang="id-ID" smtClean="0"/>
              <a:pPr fontAlgn="base">
                <a:spcBef>
                  <a:spcPct val="0"/>
                </a:spcBef>
                <a:spcAft>
                  <a:spcPct val="0"/>
                </a:spcAft>
                <a:defRPr/>
              </a:pPr>
              <a:t>3</a:t>
            </a:fld>
            <a:endParaRPr lang="id-ID"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8FDC5B-0F20-46CE-B685-4E9C97E35BA0}" type="slidenum">
              <a:rPr lang="id-ID" smtClean="0"/>
              <a:pPr fontAlgn="base">
                <a:spcBef>
                  <a:spcPct val="0"/>
                </a:spcBef>
                <a:spcAft>
                  <a:spcPct val="0"/>
                </a:spcAft>
                <a:defRPr/>
              </a:pPr>
              <a:t>4</a:t>
            </a:fld>
            <a:endParaRPr lang="id-ID"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3E26665E-1BD5-4138-9D43-E426E643B091}" type="slidenum">
              <a:rPr lang="id-ID" smtClean="0"/>
              <a:pPr>
                <a:defRPr/>
              </a:pPr>
              <a:t>5</a:t>
            </a:fld>
            <a:endParaRPr 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89E4B773-AE97-4988-BF7E-0A2737C13700}" type="slidenum">
              <a:rPr lang="id-ID" smtClean="0"/>
              <a:pPr>
                <a:defRPr/>
              </a:pPr>
              <a:t>6</a:t>
            </a:fld>
            <a:endParaRPr 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4D32CF7F-57D6-4AB2-8553-44F2F8476E1A}" type="slidenum">
              <a:rPr lang="id-ID" smtClean="0"/>
              <a:pPr>
                <a:defRPr/>
              </a:pPr>
              <a:t>8</a:t>
            </a:fld>
            <a:endParaRPr 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8B876B00-9649-4F96-B2A1-42B26345E2C1}" type="slidenum">
              <a:rPr lang="id-ID" smtClean="0"/>
              <a:pPr>
                <a:defRPr/>
              </a:pPr>
              <a:t>9</a:t>
            </a:fld>
            <a:endParaRPr lang="id-I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8B876B00-9649-4F96-B2A1-42B26345E2C1}" type="slidenum">
              <a:rPr lang="id-ID" smtClean="0"/>
              <a:pPr>
                <a:defRPr/>
              </a:pPr>
              <a:t>10</a:t>
            </a:fld>
            <a:endParaRPr lang="id-I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8B876B00-9649-4F96-B2A1-42B26345E2C1}" type="slidenum">
              <a:rPr lang="id-ID" smtClean="0"/>
              <a:pPr>
                <a:defRPr/>
              </a:pPr>
              <a:t>11</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741EDE0-D66D-4CD2-97B4-D895493CB2FD}" type="datetime1">
              <a:rPr lang="en-US"/>
              <a:pPr>
                <a:defRPr/>
              </a:pPr>
              <a:t>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E697B6-A58C-45E6-9EBC-BA86886DD08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DBDA1D-F0AD-4F70-956D-60EF5184C7DB}" type="datetime1">
              <a:rPr lang="en-US"/>
              <a:pPr>
                <a:defRPr/>
              </a:pPr>
              <a:t>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15C9A2-5C4D-470A-95A2-0EF184CAF46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BE4E70-D721-4D13-AA75-AB8E0020E98C}" type="datetime1">
              <a:rPr lang="en-US"/>
              <a:pPr>
                <a:defRPr/>
              </a:pPr>
              <a:t>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683DB7-10FB-4811-8D1C-DA75B4CC92D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AF23DC-0714-4CB7-A174-3BE296BF2148}" type="datetime1">
              <a:rPr lang="en-US"/>
              <a:pPr>
                <a:defRPr/>
              </a:pPr>
              <a:t>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629900-2993-4F5F-8FF6-BE76C76DAF6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7A15D8B-8DD9-4B98-AFEA-F7353D16845C}" type="datetime1">
              <a:rPr lang="en-US"/>
              <a:pPr>
                <a:defRPr/>
              </a:pPr>
              <a:t>2/2/2018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052D75-74BB-429D-AF82-C3943BBB683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5AF3170-19F6-448C-8952-8B59E16AE27B}" type="datetime1">
              <a:rPr lang="en-US"/>
              <a:pPr>
                <a:defRPr/>
              </a:pPr>
              <a:t>2/2/2018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6B8EFD-A9F0-4D0D-AD3C-2C34EE1D990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A7EC72A-BD8B-4B0A-8DDF-CA3755391857}" type="datetime1">
              <a:rPr lang="en-US"/>
              <a:pPr>
                <a:defRPr/>
              </a:pPr>
              <a:t>2/2/2018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2BA114A-516C-4580-9614-DA7E4B05936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1DA4C6E-E903-4DE9-B663-CCF0D39EA1B4}" type="datetime1">
              <a:rPr lang="en-US"/>
              <a:pPr>
                <a:defRPr/>
              </a:pPr>
              <a:t>2/2/2018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B639F27-59D6-4808-98E7-1EB22B17F2E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25860E-8126-4B31-ABB3-1C207F6A4804}" type="datetime1">
              <a:rPr lang="en-US"/>
              <a:pPr>
                <a:defRPr/>
              </a:pPr>
              <a:t>2/2/2018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877DCB6-9E5B-4756-AC69-AAAFD0CB91E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F903111-C869-4ACD-904B-B2E87CDD8C49}" type="datetime1">
              <a:rPr lang="en-US"/>
              <a:pPr>
                <a:defRPr/>
              </a:pPr>
              <a:t>2/2/2018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CFFFEA8-8AC6-47C2-B987-624B28718A3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69D6B69-FBA4-4DFE-9ED2-A80D266B72B1}" type="datetime1">
              <a:rPr lang="en-US"/>
              <a:pPr>
                <a:defRPr/>
              </a:pPr>
              <a:t>2/2/2018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1803A9-564E-4D50-A5CE-D0E431FE5C4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13848D9-ED54-46F5-A75C-C1011CB1949C}" type="datetime1">
              <a:rPr lang="en-US"/>
              <a:pPr>
                <a:defRPr/>
              </a:pPr>
              <a:t>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defRPr>
            </a:lvl1pPr>
          </a:lstStyle>
          <a:p>
            <a:pPr>
              <a:defRPr/>
            </a:pPr>
            <a:fld id="{B5F6EDAD-A991-4B3B-8DC5-4684352920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srcRect l="1051" r="800" b="504"/>
          <a:stretch>
            <a:fillRect/>
          </a:stretch>
        </p:blipFill>
        <p:spPr bwMode="auto">
          <a:xfrm>
            <a:off x="0" y="304800"/>
            <a:ext cx="9144000" cy="6840538"/>
          </a:xfrm>
          <a:prstGeom prst="rect">
            <a:avLst/>
          </a:prstGeom>
          <a:noFill/>
          <a:ln w="9525">
            <a:noFill/>
            <a:miter lim="800000"/>
            <a:headEnd/>
            <a:tailEnd/>
          </a:ln>
        </p:spPr>
      </p:pic>
      <p:sp>
        <p:nvSpPr>
          <p:cNvPr id="2051" name="TextBox 1"/>
          <p:cNvSpPr txBox="1">
            <a:spLocks noChangeArrowheads="1"/>
          </p:cNvSpPr>
          <p:nvPr/>
        </p:nvSpPr>
        <p:spPr bwMode="auto">
          <a:xfrm>
            <a:off x="3200400" y="3725863"/>
            <a:ext cx="5638800" cy="1231106"/>
          </a:xfrm>
          <a:prstGeom prst="rect">
            <a:avLst/>
          </a:prstGeom>
          <a:noFill/>
          <a:ln w="9525">
            <a:noFill/>
            <a:miter lim="800000"/>
            <a:headEnd/>
            <a:tailEnd/>
          </a:ln>
        </p:spPr>
        <p:txBody>
          <a:bodyPr>
            <a:spAutoFit/>
          </a:bodyPr>
          <a:lstStyle/>
          <a:p>
            <a:pPr algn="ctr"/>
            <a:r>
              <a:rPr lang="en-US" b="1" dirty="0" smtClean="0">
                <a:solidFill>
                  <a:schemeClr val="bg1"/>
                </a:solidFill>
              </a:rPr>
              <a:t>PENGANTAR </a:t>
            </a:r>
            <a:r>
              <a:rPr lang="en-US" b="1" dirty="0" smtClean="0">
                <a:solidFill>
                  <a:schemeClr val="bg1"/>
                </a:solidFill>
              </a:rPr>
              <a:t>TERAPI </a:t>
            </a:r>
            <a:r>
              <a:rPr lang="en-US" b="1" dirty="0" smtClean="0">
                <a:solidFill>
                  <a:schemeClr val="bg1"/>
                </a:solidFill>
              </a:rPr>
              <a:t>LATIHAN FUNGSIONAL</a:t>
            </a:r>
          </a:p>
          <a:p>
            <a:pPr algn="ctr"/>
            <a:r>
              <a:rPr lang="en-US" b="1" dirty="0" smtClean="0">
                <a:solidFill>
                  <a:schemeClr val="bg1"/>
                </a:solidFill>
              </a:rPr>
              <a:t>PERTEMUAN 1 </a:t>
            </a:r>
            <a:endParaRPr lang="en-US" b="1" dirty="0">
              <a:solidFill>
                <a:schemeClr val="bg1"/>
              </a:solidFill>
            </a:endParaRPr>
          </a:p>
          <a:p>
            <a:pPr algn="ctr"/>
            <a:r>
              <a:rPr lang="en-US" b="1" dirty="0" smtClean="0">
                <a:solidFill>
                  <a:schemeClr val="bg1"/>
                </a:solidFill>
              </a:rPr>
              <a:t>SYAHMIRZA INDRA LESMANA &amp; JERRY MARATIS</a:t>
            </a:r>
          </a:p>
          <a:p>
            <a:pPr algn="ctr"/>
            <a:r>
              <a:rPr lang="en-US" b="1" dirty="0" smtClean="0">
                <a:solidFill>
                  <a:schemeClr val="bg1"/>
                </a:solidFill>
              </a:rPr>
              <a:t>FAKULTAS FISIOTERAPI</a:t>
            </a:r>
            <a:endParaRPr lang="en-US" b="1"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7411" name="Title 5"/>
          <p:cNvSpPr>
            <a:spLocks noGrp="1"/>
          </p:cNvSpPr>
          <p:nvPr>
            <p:ph type="title"/>
          </p:nvPr>
        </p:nvSpPr>
        <p:spPr>
          <a:xfrm>
            <a:off x="533400" y="685800"/>
            <a:ext cx="8229600" cy="685800"/>
          </a:xfrm>
        </p:spPr>
        <p:txBody>
          <a:bodyPr/>
          <a:lstStyle/>
          <a:p>
            <a:pPr>
              <a:spcBef>
                <a:spcPct val="50000"/>
              </a:spcBef>
            </a:pPr>
            <a:r>
              <a:rPr lang="en-US" dirty="0" err="1" smtClean="0">
                <a:cs typeface="Arial" charset="0"/>
              </a:rPr>
              <a:t>Latihan</a:t>
            </a:r>
            <a:r>
              <a:rPr lang="en-US" dirty="0" smtClean="0">
                <a:cs typeface="Arial" charset="0"/>
              </a:rPr>
              <a:t> </a:t>
            </a:r>
            <a:r>
              <a:rPr lang="en-US" dirty="0" err="1" smtClean="0">
                <a:cs typeface="Arial" charset="0"/>
              </a:rPr>
              <a:t>Penguatan</a:t>
            </a:r>
            <a:r>
              <a:rPr lang="en-US" dirty="0" smtClean="0">
                <a:cs typeface="Arial" charset="0"/>
              </a:rPr>
              <a:t> </a:t>
            </a:r>
            <a:r>
              <a:rPr lang="en-US" dirty="0" err="1" smtClean="0">
                <a:cs typeface="Arial" charset="0"/>
              </a:rPr>
              <a:t>Fungsional</a:t>
            </a:r>
            <a:endParaRPr lang="en-US" dirty="0" smtClean="0">
              <a:cs typeface="Arial" charset="0"/>
            </a:endParaRPr>
          </a:p>
        </p:txBody>
      </p:sp>
      <p:sp>
        <p:nvSpPr>
          <p:cNvPr id="17412" name="Content Placeholder 5"/>
          <p:cNvSpPr>
            <a:spLocks noGrp="1"/>
          </p:cNvSpPr>
          <p:nvPr>
            <p:ph idx="1"/>
          </p:nvPr>
        </p:nvSpPr>
        <p:spPr>
          <a:xfrm>
            <a:off x="457200" y="1524000"/>
            <a:ext cx="8229600" cy="4602163"/>
          </a:xfrm>
        </p:spPr>
        <p:txBody>
          <a:bodyPr/>
          <a:lstStyle/>
          <a:p>
            <a:pPr marL="274320" indent="-274320" eaLnBrk="1" fontAlgn="auto" hangingPunct="1">
              <a:spcAft>
                <a:spcPts val="0"/>
              </a:spcAft>
              <a:buFont typeface="Wingdings 3"/>
              <a:buChar char=""/>
              <a:defRPr/>
            </a:pPr>
            <a:r>
              <a:rPr lang="id-ID" sz="2800" dirty="0" smtClean="0"/>
              <a:t>Latihan penguatan fungsional adalah latihan penguatan dengan menggunakan beban dari dalam tubuh sendiri. Namun  agar dapat memaksimalkan kontraksi dari otot tersebut maka diperlukan beban eksternal. Dan terfokus pada latihan beberapa otot (lebih dari satu otot yang ikut bekerja) yang menggantikan kerja dari otot yang diisolasi pada suatu jenis latihan atau gerakan dan juga beberapa sendi. Selain itu pada latihan ini juga harus mengintegrasikan semua aspek dalam melakukan gerakan.</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7411" name="Title 5"/>
          <p:cNvSpPr>
            <a:spLocks noGrp="1"/>
          </p:cNvSpPr>
          <p:nvPr>
            <p:ph type="title"/>
          </p:nvPr>
        </p:nvSpPr>
        <p:spPr>
          <a:xfrm>
            <a:off x="533400" y="685800"/>
            <a:ext cx="8229600" cy="685800"/>
          </a:xfrm>
        </p:spPr>
        <p:txBody>
          <a:bodyPr/>
          <a:lstStyle/>
          <a:p>
            <a:pPr>
              <a:spcBef>
                <a:spcPct val="50000"/>
              </a:spcBef>
            </a:pPr>
            <a:r>
              <a:rPr lang="en-US" dirty="0" smtClean="0">
                <a:latin typeface="Arial" charset="0"/>
                <a:cs typeface="Arial" charset="0"/>
              </a:rPr>
              <a:t>UNSUR-UNSUR FUNGSIONAL</a:t>
            </a:r>
          </a:p>
        </p:txBody>
      </p:sp>
      <p:sp>
        <p:nvSpPr>
          <p:cNvPr id="6" name="Oval 5"/>
          <p:cNvSpPr/>
          <p:nvPr/>
        </p:nvSpPr>
        <p:spPr>
          <a:xfrm>
            <a:off x="3500438" y="3071813"/>
            <a:ext cx="2000250" cy="22145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dirty="0"/>
          </a:p>
        </p:txBody>
      </p:sp>
      <p:sp>
        <p:nvSpPr>
          <p:cNvPr id="7" name="TextBox 6"/>
          <p:cNvSpPr txBox="1">
            <a:spLocks noChangeArrowheads="1"/>
          </p:cNvSpPr>
          <p:nvPr/>
        </p:nvSpPr>
        <p:spPr bwMode="auto">
          <a:xfrm>
            <a:off x="3810000" y="3857625"/>
            <a:ext cx="1447800" cy="461665"/>
          </a:xfrm>
          <a:prstGeom prst="rect">
            <a:avLst/>
          </a:prstGeom>
          <a:noFill/>
          <a:ln w="9525">
            <a:noFill/>
            <a:miter lim="800000"/>
            <a:headEnd/>
            <a:tailEnd/>
          </a:ln>
        </p:spPr>
        <p:txBody>
          <a:bodyPr wrap="square">
            <a:spAutoFit/>
          </a:bodyPr>
          <a:lstStyle/>
          <a:p>
            <a:r>
              <a:rPr lang="id-ID" sz="2400" b="1" dirty="0">
                <a:solidFill>
                  <a:schemeClr val="tx2">
                    <a:lumMod val="75000"/>
                  </a:schemeClr>
                </a:solidFill>
              </a:rPr>
              <a:t>FUNGSI</a:t>
            </a:r>
          </a:p>
        </p:txBody>
      </p:sp>
      <p:sp>
        <p:nvSpPr>
          <p:cNvPr id="8" name="Oval 7"/>
          <p:cNvSpPr/>
          <p:nvPr/>
        </p:nvSpPr>
        <p:spPr>
          <a:xfrm>
            <a:off x="4143375" y="2071688"/>
            <a:ext cx="1571625" cy="1571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9" name="Oval 8"/>
          <p:cNvSpPr/>
          <p:nvPr/>
        </p:nvSpPr>
        <p:spPr>
          <a:xfrm>
            <a:off x="4286250" y="4214813"/>
            <a:ext cx="1571625" cy="1571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0" name="Oval 9"/>
          <p:cNvSpPr/>
          <p:nvPr/>
        </p:nvSpPr>
        <p:spPr>
          <a:xfrm>
            <a:off x="3214688" y="4286250"/>
            <a:ext cx="1571625" cy="1571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1" name="Oval 10"/>
          <p:cNvSpPr/>
          <p:nvPr/>
        </p:nvSpPr>
        <p:spPr>
          <a:xfrm>
            <a:off x="2428875" y="3214688"/>
            <a:ext cx="1571625" cy="1571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2" name="Oval 11"/>
          <p:cNvSpPr/>
          <p:nvPr/>
        </p:nvSpPr>
        <p:spPr>
          <a:xfrm>
            <a:off x="2928938" y="2214563"/>
            <a:ext cx="1571625" cy="1571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3" name="Oval 12"/>
          <p:cNvSpPr/>
          <p:nvPr/>
        </p:nvSpPr>
        <p:spPr>
          <a:xfrm>
            <a:off x="4714875" y="3429000"/>
            <a:ext cx="1571625" cy="15716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4" name="TextBox 13"/>
          <p:cNvSpPr txBox="1">
            <a:spLocks noChangeArrowheads="1"/>
          </p:cNvSpPr>
          <p:nvPr/>
        </p:nvSpPr>
        <p:spPr bwMode="auto">
          <a:xfrm>
            <a:off x="4500563" y="2428875"/>
            <a:ext cx="1285875" cy="646113"/>
          </a:xfrm>
          <a:prstGeom prst="rect">
            <a:avLst/>
          </a:prstGeom>
          <a:noFill/>
          <a:ln w="9525">
            <a:noFill/>
            <a:miter lim="800000"/>
            <a:headEnd/>
            <a:tailEnd/>
          </a:ln>
        </p:spPr>
        <p:txBody>
          <a:bodyPr>
            <a:spAutoFit/>
          </a:bodyPr>
          <a:lstStyle/>
          <a:p>
            <a:r>
              <a:rPr lang="id-ID" dirty="0"/>
              <a:t>Performa otot</a:t>
            </a:r>
          </a:p>
        </p:txBody>
      </p:sp>
      <p:sp>
        <p:nvSpPr>
          <p:cNvPr id="15" name="TextBox 14"/>
          <p:cNvSpPr txBox="1">
            <a:spLocks noChangeArrowheads="1"/>
          </p:cNvSpPr>
          <p:nvPr/>
        </p:nvSpPr>
        <p:spPr bwMode="auto">
          <a:xfrm>
            <a:off x="5000625" y="3786188"/>
            <a:ext cx="1357313" cy="923925"/>
          </a:xfrm>
          <a:prstGeom prst="rect">
            <a:avLst/>
          </a:prstGeom>
          <a:noFill/>
          <a:ln w="9525">
            <a:noFill/>
            <a:miter lim="800000"/>
            <a:headEnd/>
            <a:tailEnd/>
          </a:ln>
        </p:spPr>
        <p:txBody>
          <a:bodyPr>
            <a:spAutoFit/>
          </a:bodyPr>
          <a:lstStyle/>
          <a:p>
            <a:r>
              <a:rPr lang="id-ID" dirty="0"/>
              <a:t>Daya tahan kardiopulmonal</a:t>
            </a:r>
          </a:p>
        </p:txBody>
      </p:sp>
      <p:sp>
        <p:nvSpPr>
          <p:cNvPr id="16" name="TextBox 15"/>
          <p:cNvSpPr txBox="1">
            <a:spLocks noChangeArrowheads="1"/>
          </p:cNvSpPr>
          <p:nvPr/>
        </p:nvSpPr>
        <p:spPr bwMode="auto">
          <a:xfrm>
            <a:off x="4500563" y="4714875"/>
            <a:ext cx="1357312" cy="646113"/>
          </a:xfrm>
          <a:prstGeom prst="rect">
            <a:avLst/>
          </a:prstGeom>
          <a:noFill/>
          <a:ln w="9525">
            <a:noFill/>
            <a:miter lim="800000"/>
            <a:headEnd/>
            <a:tailEnd/>
          </a:ln>
        </p:spPr>
        <p:txBody>
          <a:bodyPr>
            <a:spAutoFit/>
          </a:bodyPr>
          <a:lstStyle/>
          <a:p>
            <a:r>
              <a:rPr lang="id-ID"/>
              <a:t>Mobiliti fleksibiliti</a:t>
            </a:r>
          </a:p>
        </p:txBody>
      </p:sp>
      <p:sp>
        <p:nvSpPr>
          <p:cNvPr id="17" name="TextBox 16"/>
          <p:cNvSpPr txBox="1">
            <a:spLocks noChangeArrowheads="1"/>
          </p:cNvSpPr>
          <p:nvPr/>
        </p:nvSpPr>
        <p:spPr bwMode="auto">
          <a:xfrm>
            <a:off x="3286125" y="4929188"/>
            <a:ext cx="1500188" cy="646112"/>
          </a:xfrm>
          <a:prstGeom prst="rect">
            <a:avLst/>
          </a:prstGeom>
          <a:noFill/>
          <a:ln w="9525">
            <a:noFill/>
            <a:miter lim="800000"/>
            <a:headEnd/>
            <a:tailEnd/>
          </a:ln>
        </p:spPr>
        <p:txBody>
          <a:bodyPr>
            <a:spAutoFit/>
          </a:bodyPr>
          <a:lstStyle/>
          <a:p>
            <a:r>
              <a:rPr lang="id-ID"/>
              <a:t>Kordinasi NM Kontrol </a:t>
            </a:r>
          </a:p>
        </p:txBody>
      </p:sp>
      <p:sp>
        <p:nvSpPr>
          <p:cNvPr id="18" name="TextBox 17"/>
          <p:cNvSpPr txBox="1">
            <a:spLocks noChangeArrowheads="1"/>
          </p:cNvSpPr>
          <p:nvPr/>
        </p:nvSpPr>
        <p:spPr bwMode="auto">
          <a:xfrm>
            <a:off x="2571750" y="3857625"/>
            <a:ext cx="1120775" cy="369888"/>
          </a:xfrm>
          <a:prstGeom prst="rect">
            <a:avLst/>
          </a:prstGeom>
          <a:noFill/>
          <a:ln w="9525">
            <a:noFill/>
            <a:miter lim="800000"/>
            <a:headEnd/>
            <a:tailEnd/>
          </a:ln>
        </p:spPr>
        <p:txBody>
          <a:bodyPr wrap="none">
            <a:spAutoFit/>
          </a:bodyPr>
          <a:lstStyle/>
          <a:p>
            <a:r>
              <a:rPr lang="id-ID"/>
              <a:t>Stabilitas</a:t>
            </a:r>
          </a:p>
        </p:txBody>
      </p:sp>
      <p:sp>
        <p:nvSpPr>
          <p:cNvPr id="19" name="TextBox 18"/>
          <p:cNvSpPr txBox="1">
            <a:spLocks noChangeArrowheads="1"/>
          </p:cNvSpPr>
          <p:nvPr/>
        </p:nvSpPr>
        <p:spPr bwMode="auto">
          <a:xfrm>
            <a:off x="3143250" y="2714625"/>
            <a:ext cx="1017588" cy="369888"/>
          </a:xfrm>
          <a:prstGeom prst="rect">
            <a:avLst/>
          </a:prstGeom>
          <a:noFill/>
          <a:ln w="9525">
            <a:noFill/>
            <a:miter lim="800000"/>
            <a:headEnd/>
            <a:tailEnd/>
          </a:ln>
        </p:spPr>
        <p:txBody>
          <a:bodyPr wrap="none">
            <a:spAutoFit/>
          </a:bodyPr>
          <a:lstStyle/>
          <a:p>
            <a:r>
              <a:rPr lang="id-ID"/>
              <a:t>Balance</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7411" name="Title 5"/>
          <p:cNvSpPr>
            <a:spLocks noGrp="1"/>
          </p:cNvSpPr>
          <p:nvPr>
            <p:ph type="title"/>
          </p:nvPr>
        </p:nvSpPr>
        <p:spPr>
          <a:xfrm>
            <a:off x="533400" y="685800"/>
            <a:ext cx="8229600" cy="685800"/>
          </a:xfrm>
        </p:spPr>
        <p:txBody>
          <a:bodyPr/>
          <a:lstStyle/>
          <a:p>
            <a:pPr>
              <a:spcBef>
                <a:spcPct val="50000"/>
              </a:spcBef>
            </a:pPr>
            <a:r>
              <a:rPr lang="en-US" sz="3200" b="1" dirty="0" smtClean="0">
                <a:latin typeface="Arial" charset="0"/>
                <a:cs typeface="Arial" charset="0"/>
              </a:rPr>
              <a:t>REFERENSI</a:t>
            </a:r>
          </a:p>
        </p:txBody>
      </p:sp>
      <p:sp>
        <p:nvSpPr>
          <p:cNvPr id="17412" name="Content Placeholder 5"/>
          <p:cNvSpPr>
            <a:spLocks noGrp="1"/>
          </p:cNvSpPr>
          <p:nvPr>
            <p:ph idx="1"/>
          </p:nvPr>
        </p:nvSpPr>
        <p:spPr>
          <a:xfrm>
            <a:off x="457200" y="1524000"/>
            <a:ext cx="8229600" cy="4602163"/>
          </a:xfrm>
        </p:spPr>
        <p:txBody>
          <a:bodyPr/>
          <a:lstStyle/>
          <a:p>
            <a:pPr marL="0" indent="0">
              <a:buNone/>
            </a:pPr>
            <a:r>
              <a:rPr lang="en-US" sz="2800" dirty="0" err="1" smtClean="0">
                <a:latin typeface="Arial" charset="0"/>
                <a:cs typeface="Arial" charset="0"/>
              </a:rPr>
              <a:t>Kisner</a:t>
            </a:r>
            <a:r>
              <a:rPr lang="en-US" sz="2800" dirty="0" smtClean="0">
                <a:latin typeface="Arial" charset="0"/>
                <a:cs typeface="Arial" charset="0"/>
              </a:rPr>
              <a:t>, C. Colby, L.A. </a:t>
            </a:r>
            <a:r>
              <a:rPr lang="en-US" sz="2800" dirty="0" err="1" smtClean="0">
                <a:latin typeface="Arial" charset="0"/>
                <a:cs typeface="Arial" charset="0"/>
              </a:rPr>
              <a:t>Terapi</a:t>
            </a:r>
            <a:r>
              <a:rPr lang="en-US" sz="2800" dirty="0" smtClean="0">
                <a:latin typeface="Arial" charset="0"/>
                <a:cs typeface="Arial" charset="0"/>
              </a:rPr>
              <a:t> </a:t>
            </a:r>
            <a:r>
              <a:rPr lang="en-US" sz="2800" dirty="0" err="1" smtClean="0">
                <a:latin typeface="Arial" charset="0"/>
                <a:cs typeface="Arial" charset="0"/>
              </a:rPr>
              <a:t>Latihan</a:t>
            </a:r>
            <a:r>
              <a:rPr lang="en-US" sz="2800" dirty="0" smtClean="0">
                <a:latin typeface="Arial" charset="0"/>
                <a:cs typeface="Arial" charset="0"/>
              </a:rPr>
              <a:t> </a:t>
            </a:r>
            <a:r>
              <a:rPr lang="en-US" sz="2800" dirty="0" err="1" smtClean="0">
                <a:latin typeface="Arial" charset="0"/>
                <a:cs typeface="Arial" charset="0"/>
              </a:rPr>
              <a:t>Dasar</a:t>
            </a:r>
            <a:r>
              <a:rPr lang="en-US" sz="2800" dirty="0" smtClean="0">
                <a:latin typeface="Arial" charset="0"/>
                <a:cs typeface="Arial" charset="0"/>
              </a:rPr>
              <a:t> </a:t>
            </a:r>
            <a:r>
              <a:rPr lang="en-US" sz="2800" dirty="0" err="1" smtClean="0">
                <a:latin typeface="Arial" charset="0"/>
                <a:cs typeface="Arial" charset="0"/>
              </a:rPr>
              <a:t>dan</a:t>
            </a:r>
            <a:r>
              <a:rPr lang="en-US" sz="2800" dirty="0" smtClean="0">
                <a:latin typeface="Arial" charset="0"/>
                <a:cs typeface="Arial" charset="0"/>
              </a:rPr>
              <a:t>                                                	  </a:t>
            </a:r>
            <a:r>
              <a:rPr lang="en-US" sz="2800" dirty="0" err="1" smtClean="0">
                <a:latin typeface="Arial" charset="0"/>
                <a:cs typeface="Arial" charset="0"/>
              </a:rPr>
              <a:t>Teknik</a:t>
            </a:r>
            <a:r>
              <a:rPr lang="en-US" sz="2800" dirty="0" smtClean="0">
                <a:latin typeface="Arial" charset="0"/>
                <a:cs typeface="Arial" charset="0"/>
              </a:rPr>
              <a:t>. Jakarta : EGC. 2016		</a:t>
            </a:r>
            <a:endParaRPr lang="en-US" sz="2400"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 name="Title 6"/>
          <p:cNvSpPr>
            <a:spLocks noGrp="1"/>
          </p:cNvSpPr>
          <p:nvPr>
            <p:ph type="ctr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dirty="0" smtClean="0">
                <a:ln w="10541" cmpd="sng">
                  <a:solidFill>
                    <a:schemeClr val="accent1">
                      <a:shade val="88000"/>
                      <a:satMod val="110000"/>
                    </a:schemeClr>
                  </a:solidFill>
                  <a:prstDash val="solid"/>
                </a:ln>
                <a:solidFill>
                  <a:sysClr val="windowText" lastClr="000000"/>
                </a:solidFill>
              </a:rPr>
              <a:t>TERIMA KASIH</a:t>
            </a:r>
            <a:br>
              <a:rPr lang="en-US" b="1" dirty="0" smtClean="0">
                <a:ln w="10541" cmpd="sng">
                  <a:solidFill>
                    <a:schemeClr val="accent1">
                      <a:shade val="88000"/>
                      <a:satMod val="110000"/>
                    </a:schemeClr>
                  </a:solidFill>
                  <a:prstDash val="solid"/>
                </a:ln>
                <a:solidFill>
                  <a:sysClr val="windowText" lastClr="000000"/>
                </a:solidFill>
              </a:rPr>
            </a:br>
            <a:r>
              <a:rPr lang="en-US" b="1" dirty="0" smtClean="0">
                <a:ln w="10541" cmpd="sng">
                  <a:solidFill>
                    <a:schemeClr val="accent1">
                      <a:shade val="88000"/>
                      <a:satMod val="110000"/>
                    </a:schemeClr>
                  </a:solidFill>
                  <a:prstDash val="solid"/>
                </a:ln>
                <a:solidFill>
                  <a:sysClr val="windowText" lastClr="000000"/>
                </a:solidFill>
              </a:rPr>
              <a:t>&amp;</a:t>
            </a:r>
            <a:endParaRPr lang="en-US" b="1" spc="50" dirty="0">
              <a:ln w="18000">
                <a:solidFill>
                  <a:schemeClr val="tx1"/>
                </a:solidFill>
                <a:prstDash val="solid"/>
                <a:miter lim="800000"/>
              </a:ln>
              <a:solidFill>
                <a:sysClr val="windowText" lastClr="000000"/>
              </a:solidFill>
              <a:effectLst>
                <a:outerShdw blurRad="76200" dist="50800" dir="5400000" algn="tl" rotWithShape="0">
                  <a:srgbClr val="000000">
                    <a:alpha val="65000"/>
                  </a:srgbClr>
                </a:outerShdw>
              </a:effectLst>
            </a:endParaRPr>
          </a:p>
        </p:txBody>
      </p:sp>
      <p:sp>
        <p:nvSpPr>
          <p:cNvPr id="8" name="Subtitle 7"/>
          <p:cNvSpPr>
            <a:spLocks noGrp="1"/>
          </p:cNvSpPr>
          <p:nvPr>
            <p:ph type="subTitle" idx="1"/>
          </p:nvPr>
        </p:nvSpPr>
        <p:spPr/>
        <p:txBody>
          <a:bodyPr/>
          <a:lstStyle/>
          <a:p>
            <a:r>
              <a:rPr lang="en-US" sz="4400" b="1" dirty="0" smtClean="0">
                <a:ln w="10541" cmpd="sng">
                  <a:solidFill>
                    <a:schemeClr val="accent1">
                      <a:shade val="88000"/>
                      <a:satMod val="110000"/>
                    </a:schemeClr>
                  </a:solidFill>
                  <a:prstDash val="solid"/>
                </a:ln>
                <a:solidFill>
                  <a:schemeClr val="tx1"/>
                </a:solidFill>
              </a:rPr>
              <a:t>SELAMAT BELAJAR</a:t>
            </a:r>
            <a:endParaRPr lang="en-US" sz="4400" dirty="0">
              <a:solidFill>
                <a:schemeClr val="tx1"/>
              </a:solidFill>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t>VISI DAN MISI UNIVERSITAS ESA UNGGUL</a:t>
            </a:r>
          </a:p>
        </p:txBody>
      </p:sp>
      <p:pic>
        <p:nvPicPr>
          <p:cNvPr id="3078" name="Content Placeholder 7"/>
          <p:cNvPicPr>
            <a:picLocks noGrp="1" noChangeAspect="1"/>
          </p:cNvPicPr>
          <p:nvPr>
            <p:ph idx="1"/>
          </p:nvPr>
        </p:nvPicPr>
        <p:blipFill>
          <a:blip r:embed="rId4"/>
          <a:srcRect/>
          <a:stretch>
            <a:fillRect/>
          </a:stretch>
        </p:blipFill>
        <p:spPr>
          <a:xfrm>
            <a:off x="0" y="1560513"/>
            <a:ext cx="9144000" cy="4840287"/>
          </a:xfrm>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6" descr="SUB#LIST copy.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3124200" y="2622550"/>
            <a:ext cx="3238500" cy="460375"/>
          </a:xfrm>
          <a:prstGeom prst="rect">
            <a:avLst/>
          </a:prstGeom>
          <a:noFill/>
          <a:effectLst/>
        </p:spPr>
        <p:txBody>
          <a:bodyPr>
            <a:spAutoFit/>
          </a:bodyPr>
          <a:lstStyle/>
          <a:p>
            <a:pPr algn="ctr" fontAlgn="auto">
              <a:spcBef>
                <a:spcPts val="0"/>
              </a:spcBef>
              <a:spcAft>
                <a:spcPts val="0"/>
              </a:spcAft>
              <a:defRPr/>
            </a:pPr>
            <a:r>
              <a:rPr lang="en-US" sz="2400" b="1" dirty="0" err="1">
                <a:ln w="18415" cmpd="sng">
                  <a:noFill/>
                  <a:prstDash val="solid"/>
                </a:ln>
                <a:solidFill>
                  <a:schemeClr val="tx1">
                    <a:lumMod val="75000"/>
                    <a:lumOff val="25000"/>
                  </a:schemeClr>
                </a:solidFill>
                <a:latin typeface="Arial" pitchFamily="34" charset="0"/>
                <a:cs typeface="Arial" pitchFamily="34" charset="0"/>
              </a:rPr>
              <a:t>Materi</a:t>
            </a:r>
            <a:r>
              <a:rPr lang="en-US" sz="2400" b="1" dirty="0">
                <a:ln w="18415" cmpd="sng">
                  <a:noFill/>
                  <a:prstDash val="solid"/>
                </a:ln>
                <a:solidFill>
                  <a:schemeClr val="tx1">
                    <a:lumMod val="75000"/>
                    <a:lumOff val="25000"/>
                  </a:schemeClr>
                </a:solidFill>
                <a:latin typeface="Arial" pitchFamily="34" charset="0"/>
                <a:cs typeface="Arial" pitchFamily="34" charset="0"/>
              </a:rPr>
              <a:t> </a:t>
            </a:r>
            <a:r>
              <a:rPr lang="en-US" sz="2400" b="1" dirty="0" err="1">
                <a:ln w="18415" cmpd="sng">
                  <a:noFill/>
                  <a:prstDash val="solid"/>
                </a:ln>
                <a:solidFill>
                  <a:schemeClr val="tx1">
                    <a:lumMod val="75000"/>
                    <a:lumOff val="25000"/>
                  </a:schemeClr>
                </a:solidFill>
                <a:latin typeface="Arial" pitchFamily="34" charset="0"/>
                <a:cs typeface="Arial" pitchFamily="34" charset="0"/>
              </a:rPr>
              <a:t>Sebelum</a:t>
            </a:r>
            <a:r>
              <a:rPr lang="en-US" sz="2400" b="1" dirty="0">
                <a:ln w="18415" cmpd="sng">
                  <a:noFill/>
                  <a:prstDash val="solid"/>
                </a:ln>
                <a:solidFill>
                  <a:schemeClr val="tx1">
                    <a:lumMod val="75000"/>
                    <a:lumOff val="25000"/>
                  </a:schemeClr>
                </a:solidFill>
                <a:latin typeface="Arial" pitchFamily="34" charset="0"/>
                <a:cs typeface="Arial" pitchFamily="34" charset="0"/>
              </a:rPr>
              <a:t> UTS </a:t>
            </a:r>
          </a:p>
        </p:txBody>
      </p:sp>
      <p:sp>
        <p:nvSpPr>
          <p:cNvPr id="8" name="Rectangle 7"/>
          <p:cNvSpPr/>
          <p:nvPr/>
        </p:nvSpPr>
        <p:spPr>
          <a:xfrm>
            <a:off x="3581400" y="3276600"/>
            <a:ext cx="1524000" cy="430887"/>
          </a:xfrm>
          <a:prstGeom prst="rect">
            <a:avLst/>
          </a:prstGeom>
          <a:noFill/>
          <a:ln>
            <a:noFill/>
          </a:ln>
          <a:effectLst/>
        </p:spPr>
        <p:txBody>
          <a:bodyPr>
            <a:spAutoFit/>
          </a:bodyPr>
          <a:lstStyle/>
          <a:p>
            <a:pPr algn="ctr" fontAlgn="auto">
              <a:spcBef>
                <a:spcPts val="0"/>
              </a:spcBef>
              <a:spcAft>
                <a:spcPts val="0"/>
              </a:spcAft>
              <a:defRPr/>
            </a:pPr>
            <a:r>
              <a:rPr lang="en-US" sz="2200" dirty="0">
                <a:ln w="18415" cmpd="sng">
                  <a:solidFill>
                    <a:srgbClr val="FFFFFF"/>
                  </a:solidFill>
                  <a:prstDash val="solid"/>
                </a:ln>
                <a:solidFill>
                  <a:srgbClr val="FFFFFF"/>
                </a:solidFill>
                <a:latin typeface="+mn-lt"/>
              </a:rPr>
              <a:t> </a:t>
            </a:r>
            <a:endParaRPr lang="en-US" dirty="0">
              <a:ln w="18415" cmpd="sng">
                <a:solidFill>
                  <a:srgbClr val="FFFFFF"/>
                </a:solidFill>
                <a:prstDash val="solid"/>
              </a:ln>
              <a:solidFill>
                <a:srgbClr val="FFFFFF"/>
              </a:solidFill>
              <a:latin typeface="+mn-lt"/>
            </a:endParaRPr>
          </a:p>
        </p:txBody>
      </p:sp>
      <p:sp>
        <p:nvSpPr>
          <p:cNvPr id="10" name="Rectangle 9"/>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itchFamily="34" charset="0"/>
                <a:cs typeface="Arial" pitchFamily="34" charset="0"/>
              </a:rPr>
              <a:t>02</a:t>
            </a:r>
            <a:r>
              <a:rPr lang="en-US" dirty="0" smtClean="0">
                <a:ln w="18415" cmpd="sng">
                  <a:solidFill>
                    <a:srgbClr val="FFFFFF"/>
                  </a:solidFill>
                  <a:prstDash val="solid"/>
                </a:ln>
                <a:solidFill>
                  <a:srgbClr val="FFFFFF"/>
                </a:solidFill>
                <a:latin typeface="Arial" pitchFamily="34" charset="0"/>
                <a:cs typeface="Arial" pitchFamily="34" charset="0"/>
              </a:rPr>
              <a:t>. </a:t>
            </a:r>
            <a:r>
              <a:rPr lang="en-US" dirty="0" err="1" smtClean="0">
                <a:ln w="18415" cmpd="sng">
                  <a:solidFill>
                    <a:srgbClr val="FFFFFF"/>
                  </a:solidFill>
                  <a:prstDash val="solid"/>
                </a:ln>
                <a:solidFill>
                  <a:srgbClr val="FFFFFF"/>
                </a:solidFill>
                <a:latin typeface="Arial" pitchFamily="34" charset="0"/>
                <a:cs typeface="Arial" pitchFamily="34" charset="0"/>
              </a:rPr>
              <a:t>Terapi</a:t>
            </a:r>
            <a:r>
              <a:rPr lang="en-US" dirty="0" smtClean="0">
                <a:ln w="18415" cmpd="sng">
                  <a:solidFill>
                    <a:srgbClr val="FFFFFF"/>
                  </a:solidFill>
                  <a:prstDash val="solid"/>
                </a:ln>
                <a:solidFill>
                  <a:srgbClr val="FFFFFF"/>
                </a:solidFill>
                <a:latin typeface="Arial" pitchFamily="34" charset="0"/>
                <a:cs typeface="Arial" pitchFamily="34" charset="0"/>
              </a:rPr>
              <a:t> </a:t>
            </a:r>
            <a:r>
              <a:rPr lang="en-US" dirty="0" err="1" smtClean="0">
                <a:ln w="18415" cmpd="sng">
                  <a:solidFill>
                    <a:srgbClr val="FFFFFF"/>
                  </a:solidFill>
                  <a:prstDash val="solid"/>
                </a:ln>
                <a:solidFill>
                  <a:srgbClr val="FFFFFF"/>
                </a:solidFill>
                <a:latin typeface="Arial" pitchFamily="34" charset="0"/>
                <a:cs typeface="Arial" pitchFamily="34" charset="0"/>
              </a:rPr>
              <a:t>Latihan</a:t>
            </a:r>
            <a:r>
              <a:rPr lang="en-US" dirty="0" smtClean="0">
                <a:ln w="18415" cmpd="sng">
                  <a:solidFill>
                    <a:srgbClr val="FFFFFF"/>
                  </a:solidFill>
                  <a:prstDash val="solid"/>
                </a:ln>
                <a:solidFill>
                  <a:srgbClr val="FFFFFF"/>
                </a:solidFill>
                <a:latin typeface="Arial" pitchFamily="34" charset="0"/>
                <a:cs typeface="Arial" pitchFamily="34" charset="0"/>
              </a:rPr>
              <a:t> </a:t>
            </a:r>
            <a:r>
              <a:rPr lang="en-US" dirty="0" err="1" smtClean="0">
                <a:ln w="18415" cmpd="sng">
                  <a:solidFill>
                    <a:srgbClr val="FFFFFF"/>
                  </a:solidFill>
                  <a:prstDash val="solid"/>
                </a:ln>
                <a:solidFill>
                  <a:srgbClr val="FFFFFF"/>
                </a:solidFill>
                <a:latin typeface="Arial" pitchFamily="34" charset="0"/>
                <a:cs typeface="Arial" pitchFamily="34" charset="0"/>
              </a:rPr>
              <a:t>Mobilitas</a:t>
            </a:r>
            <a:r>
              <a:rPr lang="en-US" dirty="0" smtClean="0">
                <a:ln w="18415" cmpd="sng">
                  <a:solidFill>
                    <a:srgbClr val="FFFFFF"/>
                  </a:solidFill>
                  <a:prstDash val="solid"/>
                </a:ln>
                <a:solidFill>
                  <a:srgbClr val="FFFFFF"/>
                </a:solidFill>
                <a:latin typeface="Arial" pitchFamily="34" charset="0"/>
                <a:cs typeface="Arial" pitchFamily="34" charset="0"/>
              </a:rPr>
              <a:t> </a:t>
            </a:r>
            <a:r>
              <a:rPr lang="en-US" dirty="0" err="1" smtClean="0">
                <a:ln w="18415" cmpd="sng">
                  <a:solidFill>
                    <a:srgbClr val="FFFFFF"/>
                  </a:solidFill>
                  <a:prstDash val="solid"/>
                </a:ln>
                <a:solidFill>
                  <a:srgbClr val="FFFFFF"/>
                </a:solidFill>
                <a:latin typeface="Arial" pitchFamily="34" charset="0"/>
                <a:cs typeface="Arial" pitchFamily="34" charset="0"/>
              </a:rPr>
              <a:t>Fungsional</a:t>
            </a:r>
            <a:r>
              <a:rPr lang="en-US" dirty="0" smtClean="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07</a:t>
            </a:r>
            <a:r>
              <a:rPr lang="en-US" dirty="0" smtClean="0">
                <a:ln w="18415" cmpd="sng">
                  <a:solidFill>
                    <a:srgbClr val="FFFFFF"/>
                  </a:solidFill>
                  <a:prstDash val="solid"/>
                </a:ln>
                <a:solidFill>
                  <a:srgbClr val="FFFFFF"/>
                </a:solidFill>
                <a:latin typeface="Arial" pitchFamily="34" charset="0"/>
                <a:cs typeface="Arial" pitchFamily="34" charset="0"/>
              </a:rPr>
              <a:t>. </a:t>
            </a:r>
            <a:r>
              <a:rPr lang="en-US" dirty="0" smtClean="0">
                <a:ln w="18415" cmpd="sng">
                  <a:solidFill>
                    <a:srgbClr val="FFFFFF"/>
                  </a:solidFill>
                  <a:prstDash val="solid"/>
                </a:ln>
                <a:solidFill>
                  <a:srgbClr val="FFFFFF"/>
                </a:solidFill>
                <a:latin typeface="Arial" pitchFamily="34" charset="0"/>
                <a:cs typeface="Arial" pitchFamily="34" charset="0"/>
              </a:rPr>
              <a:t>Standing Activities</a:t>
            </a:r>
            <a:r>
              <a:rPr lang="en-US" dirty="0" smtClean="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28" name="Rectangle 27"/>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03</a:t>
            </a:r>
            <a:r>
              <a:rPr lang="en-US" dirty="0" smtClean="0">
                <a:ln w="18415" cmpd="sng">
                  <a:solidFill>
                    <a:srgbClr val="FFFFFF"/>
                  </a:solidFill>
                  <a:prstDash val="solid"/>
                </a:ln>
                <a:solidFill>
                  <a:srgbClr val="FFFFFF"/>
                </a:solidFill>
                <a:latin typeface="Arial" pitchFamily="34" charset="0"/>
                <a:cs typeface="Arial" pitchFamily="34" charset="0"/>
              </a:rPr>
              <a:t>. Rolling Activities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29" name="Rectangle 28"/>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04</a:t>
            </a:r>
            <a:r>
              <a:rPr lang="en-US" dirty="0" smtClean="0">
                <a:ln w="18415" cmpd="sng">
                  <a:solidFill>
                    <a:srgbClr val="FFFFFF"/>
                  </a:solidFill>
                  <a:prstDash val="solid"/>
                </a:ln>
                <a:solidFill>
                  <a:srgbClr val="FFFFFF"/>
                </a:solidFill>
                <a:latin typeface="Arial" pitchFamily="34" charset="0"/>
                <a:cs typeface="Arial" pitchFamily="34" charset="0"/>
              </a:rPr>
              <a:t>. </a:t>
            </a:r>
            <a:r>
              <a:rPr lang="en-US" dirty="0" smtClean="0">
                <a:ln w="18415" cmpd="sng">
                  <a:solidFill>
                    <a:srgbClr val="FFFFFF"/>
                  </a:solidFill>
                  <a:prstDash val="solid"/>
                </a:ln>
                <a:solidFill>
                  <a:srgbClr val="FFFFFF"/>
                </a:solidFill>
                <a:latin typeface="Arial" pitchFamily="34" charset="0"/>
                <a:cs typeface="Arial" pitchFamily="34" charset="0"/>
              </a:rPr>
              <a:t>Prone Activities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0" name="Rectangle 29"/>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itchFamily="34" charset="0"/>
                <a:cs typeface="Arial" pitchFamily="34" charset="0"/>
              </a:rPr>
              <a:t>05</a:t>
            </a:r>
            <a:r>
              <a:rPr lang="en-US" dirty="0" smtClean="0">
                <a:ln w="18415" cmpd="sng">
                  <a:solidFill>
                    <a:srgbClr val="FFFFFF"/>
                  </a:solidFill>
                  <a:prstDash val="solid"/>
                </a:ln>
                <a:solidFill>
                  <a:srgbClr val="FFFFFF"/>
                </a:solidFill>
                <a:latin typeface="Arial" pitchFamily="34" charset="0"/>
                <a:cs typeface="Arial" pitchFamily="34" charset="0"/>
              </a:rPr>
              <a:t>. Sitting Activities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1" name="Rectangle 30"/>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06</a:t>
            </a:r>
            <a:r>
              <a:rPr lang="en-US" dirty="0" smtClean="0">
                <a:ln w="18415" cmpd="sng">
                  <a:solidFill>
                    <a:srgbClr val="FFFFFF"/>
                  </a:solidFill>
                  <a:prstDash val="solid"/>
                </a:ln>
                <a:solidFill>
                  <a:srgbClr val="FFFFFF"/>
                </a:solidFill>
                <a:latin typeface="Arial" pitchFamily="34" charset="0"/>
                <a:cs typeface="Arial" pitchFamily="34" charset="0"/>
              </a:rPr>
              <a:t>. </a:t>
            </a:r>
            <a:r>
              <a:rPr lang="en-US" dirty="0" smtClean="0">
                <a:ln w="18415" cmpd="sng">
                  <a:solidFill>
                    <a:srgbClr val="FFFFFF"/>
                  </a:solidFill>
                  <a:prstDash val="solid"/>
                </a:ln>
                <a:solidFill>
                  <a:srgbClr val="FFFFFF"/>
                </a:solidFill>
                <a:latin typeface="Arial" pitchFamily="34" charset="0"/>
                <a:cs typeface="Arial" pitchFamily="34" charset="0"/>
              </a:rPr>
              <a:t>Modified </a:t>
            </a:r>
            <a:r>
              <a:rPr lang="en-US" dirty="0" err="1" smtClean="0">
                <a:ln w="18415" cmpd="sng">
                  <a:solidFill>
                    <a:srgbClr val="FFFFFF"/>
                  </a:solidFill>
                  <a:prstDash val="solid"/>
                </a:ln>
                <a:solidFill>
                  <a:srgbClr val="FFFFFF"/>
                </a:solidFill>
                <a:latin typeface="Arial" pitchFamily="34" charset="0"/>
                <a:cs typeface="Arial" pitchFamily="34" charset="0"/>
              </a:rPr>
              <a:t>Plantigrade</a:t>
            </a:r>
            <a:r>
              <a:rPr lang="en-US" dirty="0" smtClean="0">
                <a:ln w="18415" cmpd="sng">
                  <a:solidFill>
                    <a:srgbClr val="FFFFFF"/>
                  </a:solidFill>
                  <a:prstDash val="solid"/>
                </a:ln>
                <a:solidFill>
                  <a:srgbClr val="FFFFFF"/>
                </a:solidFill>
                <a:latin typeface="Arial" pitchFamily="34" charset="0"/>
                <a:cs typeface="Arial" pitchFamily="34" charset="0"/>
              </a:rPr>
              <a:t> Activities</a:t>
            </a:r>
            <a:r>
              <a:rPr lang="en-US" dirty="0" smtClean="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2" name="Rectangle 31"/>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itchFamily="34" charset="0"/>
                <a:cs typeface="Arial" pitchFamily="34" charset="0"/>
              </a:rPr>
              <a:t>01</a:t>
            </a:r>
            <a:r>
              <a:rPr lang="en-US" dirty="0" smtClean="0">
                <a:ln w="18415" cmpd="sng">
                  <a:solidFill>
                    <a:srgbClr val="FFFFFF"/>
                  </a:solidFill>
                  <a:prstDash val="solid"/>
                </a:ln>
                <a:solidFill>
                  <a:srgbClr val="FFFFFF"/>
                </a:solidFill>
                <a:latin typeface="Arial" pitchFamily="34" charset="0"/>
                <a:cs typeface="Arial" pitchFamily="34" charset="0"/>
              </a:rPr>
              <a:t>. </a:t>
            </a:r>
            <a:r>
              <a:rPr lang="en-US" dirty="0" err="1" smtClean="0">
                <a:ln w="18415" cmpd="sng">
                  <a:solidFill>
                    <a:srgbClr val="FFFFFF"/>
                  </a:solidFill>
                  <a:prstDash val="solid"/>
                </a:ln>
                <a:solidFill>
                  <a:srgbClr val="FFFFFF"/>
                </a:solidFill>
                <a:latin typeface="Arial" pitchFamily="34" charset="0"/>
                <a:cs typeface="Arial" pitchFamily="34" charset="0"/>
              </a:rPr>
              <a:t>Pengantar</a:t>
            </a:r>
            <a:r>
              <a:rPr lang="en-US" dirty="0" smtClean="0">
                <a:ln w="18415" cmpd="sng">
                  <a:solidFill>
                    <a:srgbClr val="FFFFFF"/>
                  </a:solidFill>
                  <a:prstDash val="solid"/>
                </a:ln>
                <a:solidFill>
                  <a:srgbClr val="FFFFFF"/>
                </a:solidFill>
                <a:latin typeface="Arial" pitchFamily="34" charset="0"/>
                <a:cs typeface="Arial" pitchFamily="34" charset="0"/>
              </a:rPr>
              <a:t>  </a:t>
            </a:r>
            <a:r>
              <a:rPr lang="en-US" dirty="0" err="1" smtClean="0">
                <a:ln w="18415" cmpd="sng">
                  <a:solidFill>
                    <a:srgbClr val="FFFFFF"/>
                  </a:solidFill>
                  <a:prstDash val="solid"/>
                </a:ln>
                <a:solidFill>
                  <a:srgbClr val="FFFFFF"/>
                </a:solidFill>
                <a:latin typeface="Arial" pitchFamily="34" charset="0"/>
                <a:cs typeface="Arial" pitchFamily="34" charset="0"/>
              </a:rPr>
              <a:t>Terapi</a:t>
            </a:r>
            <a:r>
              <a:rPr lang="en-US" dirty="0" smtClean="0">
                <a:ln w="18415" cmpd="sng">
                  <a:solidFill>
                    <a:srgbClr val="FFFFFF"/>
                  </a:solidFill>
                  <a:prstDash val="solid"/>
                </a:ln>
                <a:solidFill>
                  <a:srgbClr val="FFFFFF"/>
                </a:solidFill>
                <a:latin typeface="Arial" pitchFamily="34" charset="0"/>
                <a:cs typeface="Arial" pitchFamily="34" charset="0"/>
              </a:rPr>
              <a:t> </a:t>
            </a:r>
            <a:r>
              <a:rPr lang="en-US" dirty="0" err="1" smtClean="0">
                <a:ln w="18415" cmpd="sng">
                  <a:solidFill>
                    <a:srgbClr val="FFFFFF"/>
                  </a:solidFill>
                  <a:prstDash val="solid"/>
                </a:ln>
                <a:solidFill>
                  <a:srgbClr val="FFFFFF"/>
                </a:solidFill>
                <a:latin typeface="Arial" pitchFamily="34" charset="0"/>
                <a:cs typeface="Arial" pitchFamily="34" charset="0"/>
              </a:rPr>
              <a:t>Latihan</a:t>
            </a:r>
            <a:r>
              <a:rPr lang="en-US" dirty="0" smtClean="0">
                <a:ln w="18415" cmpd="sng">
                  <a:solidFill>
                    <a:srgbClr val="FFFFFF"/>
                  </a:solidFill>
                  <a:prstDash val="solid"/>
                </a:ln>
                <a:solidFill>
                  <a:srgbClr val="FFFFFF"/>
                </a:solidFill>
                <a:latin typeface="Arial" pitchFamily="34" charset="0"/>
                <a:cs typeface="Arial" pitchFamily="34" charset="0"/>
              </a:rPr>
              <a:t> </a:t>
            </a:r>
            <a:r>
              <a:rPr lang="en-US" dirty="0" err="1" smtClean="0">
                <a:ln w="18415" cmpd="sng">
                  <a:solidFill>
                    <a:srgbClr val="FFFFFF"/>
                  </a:solidFill>
                  <a:prstDash val="solid"/>
                </a:ln>
                <a:solidFill>
                  <a:srgbClr val="FFFFFF"/>
                </a:solidFill>
                <a:latin typeface="Arial" pitchFamily="34" charset="0"/>
                <a:cs typeface="Arial" pitchFamily="34" charset="0"/>
              </a:rPr>
              <a:t>Fungsional</a:t>
            </a:r>
            <a:r>
              <a:rPr lang="en-US" dirty="0" smtClean="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6" descr="SUB#LIST copy.jpg"/>
          <p:cNvPicPr>
            <a:picLocks noChangeAspect="1"/>
          </p:cNvPicPr>
          <p:nvPr/>
        </p:nvPicPr>
        <p:blipFill>
          <a:blip r:embed="rId3"/>
          <a:srcRect/>
          <a:stretch>
            <a:fillRect/>
          </a:stretch>
        </p:blipFill>
        <p:spPr bwMode="auto">
          <a:xfrm>
            <a:off x="11113" y="-4763"/>
            <a:ext cx="9144000" cy="6858001"/>
          </a:xfrm>
          <a:prstGeom prst="rect">
            <a:avLst/>
          </a:prstGeom>
          <a:noFill/>
          <a:ln w="9525">
            <a:noFill/>
            <a:miter lim="800000"/>
            <a:headEnd/>
            <a:tailEnd/>
          </a:ln>
        </p:spPr>
      </p:pic>
      <p:sp>
        <p:nvSpPr>
          <p:cNvPr id="6" name="Rectangle 5"/>
          <p:cNvSpPr/>
          <p:nvPr/>
        </p:nvSpPr>
        <p:spPr>
          <a:xfrm>
            <a:off x="3124200" y="2622550"/>
            <a:ext cx="3238500" cy="461963"/>
          </a:xfrm>
          <a:prstGeom prst="rect">
            <a:avLst/>
          </a:prstGeom>
          <a:noFill/>
          <a:effectLst/>
        </p:spPr>
        <p:txBody>
          <a:bodyPr>
            <a:spAutoFit/>
          </a:bodyPr>
          <a:lstStyle/>
          <a:p>
            <a:pPr algn="ctr" fontAlgn="auto">
              <a:spcBef>
                <a:spcPts val="0"/>
              </a:spcBef>
              <a:spcAft>
                <a:spcPts val="0"/>
              </a:spcAft>
              <a:defRPr/>
            </a:pPr>
            <a:r>
              <a:rPr lang="en-US" sz="2400" b="1" dirty="0" err="1">
                <a:ln w="18415" cmpd="sng">
                  <a:noFill/>
                  <a:prstDash val="solid"/>
                </a:ln>
                <a:solidFill>
                  <a:schemeClr val="tx1">
                    <a:lumMod val="75000"/>
                    <a:lumOff val="25000"/>
                  </a:schemeClr>
                </a:solidFill>
                <a:latin typeface="Arial" pitchFamily="34" charset="0"/>
                <a:cs typeface="Arial" pitchFamily="34" charset="0"/>
              </a:rPr>
              <a:t>Materi</a:t>
            </a:r>
            <a:r>
              <a:rPr lang="en-US" sz="2400" b="1" dirty="0">
                <a:ln w="18415" cmpd="sng">
                  <a:noFill/>
                  <a:prstDash val="solid"/>
                </a:ln>
                <a:solidFill>
                  <a:schemeClr val="tx1">
                    <a:lumMod val="75000"/>
                    <a:lumOff val="25000"/>
                  </a:schemeClr>
                </a:solidFill>
                <a:latin typeface="Arial" pitchFamily="34" charset="0"/>
                <a:cs typeface="Arial" pitchFamily="34" charset="0"/>
              </a:rPr>
              <a:t> </a:t>
            </a:r>
            <a:r>
              <a:rPr lang="en-US" sz="2400" b="1" dirty="0" err="1">
                <a:ln w="18415" cmpd="sng">
                  <a:noFill/>
                  <a:prstDash val="solid"/>
                </a:ln>
                <a:solidFill>
                  <a:schemeClr val="tx1">
                    <a:lumMod val="75000"/>
                    <a:lumOff val="25000"/>
                  </a:schemeClr>
                </a:solidFill>
                <a:latin typeface="Arial" pitchFamily="34" charset="0"/>
                <a:cs typeface="Arial" pitchFamily="34" charset="0"/>
              </a:rPr>
              <a:t>Setelah</a:t>
            </a:r>
            <a:r>
              <a:rPr lang="en-US" sz="2400" b="1" dirty="0">
                <a:ln w="18415" cmpd="sng">
                  <a:noFill/>
                  <a:prstDash val="solid"/>
                </a:ln>
                <a:solidFill>
                  <a:schemeClr val="tx1">
                    <a:lumMod val="75000"/>
                    <a:lumOff val="25000"/>
                  </a:schemeClr>
                </a:solidFill>
                <a:latin typeface="Arial" pitchFamily="34" charset="0"/>
                <a:cs typeface="Arial" pitchFamily="34" charset="0"/>
              </a:rPr>
              <a:t> UTS </a:t>
            </a:r>
          </a:p>
        </p:txBody>
      </p:sp>
      <p:sp>
        <p:nvSpPr>
          <p:cNvPr id="8" name="Rectangle 7"/>
          <p:cNvSpPr/>
          <p:nvPr/>
        </p:nvSpPr>
        <p:spPr>
          <a:xfrm>
            <a:off x="3581400" y="3276600"/>
            <a:ext cx="1524000" cy="430887"/>
          </a:xfrm>
          <a:prstGeom prst="rect">
            <a:avLst/>
          </a:prstGeom>
          <a:noFill/>
          <a:ln>
            <a:noFill/>
          </a:ln>
          <a:effectLst/>
        </p:spPr>
        <p:txBody>
          <a:bodyPr>
            <a:spAutoFit/>
          </a:bodyPr>
          <a:lstStyle/>
          <a:p>
            <a:pPr algn="ctr" fontAlgn="auto">
              <a:spcBef>
                <a:spcPts val="0"/>
              </a:spcBef>
              <a:spcAft>
                <a:spcPts val="0"/>
              </a:spcAft>
              <a:defRPr/>
            </a:pPr>
            <a:r>
              <a:rPr lang="en-US" sz="2200" dirty="0">
                <a:ln w="18415" cmpd="sng">
                  <a:solidFill>
                    <a:srgbClr val="FFFFFF"/>
                  </a:solidFill>
                  <a:prstDash val="solid"/>
                </a:ln>
                <a:solidFill>
                  <a:srgbClr val="FFFFFF"/>
                </a:solidFill>
                <a:latin typeface="+mn-lt"/>
              </a:rPr>
              <a:t> </a:t>
            </a:r>
            <a:endParaRPr lang="en-US" dirty="0">
              <a:ln w="18415" cmpd="sng">
                <a:solidFill>
                  <a:srgbClr val="FFFFFF"/>
                </a:solidFill>
                <a:prstDash val="solid"/>
              </a:ln>
              <a:solidFill>
                <a:srgbClr val="FFFFFF"/>
              </a:solidFill>
              <a:latin typeface="+mn-lt"/>
            </a:endParaRPr>
          </a:p>
        </p:txBody>
      </p:sp>
      <p:sp>
        <p:nvSpPr>
          <p:cNvPr id="10" name="Rectangle 9"/>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itchFamily="34" charset="0"/>
                <a:cs typeface="Arial" pitchFamily="34" charset="0"/>
              </a:rPr>
              <a:t>09</a:t>
            </a:r>
            <a:r>
              <a:rPr lang="en-US" dirty="0" smtClean="0">
                <a:ln w="18415" cmpd="sng">
                  <a:solidFill>
                    <a:srgbClr val="FFFFFF"/>
                  </a:solidFill>
                  <a:prstDash val="solid"/>
                </a:ln>
                <a:solidFill>
                  <a:srgbClr val="FFFFFF"/>
                </a:solidFill>
                <a:latin typeface="Arial" pitchFamily="34" charset="0"/>
                <a:cs typeface="Arial" pitchFamily="34" charset="0"/>
              </a:rPr>
              <a:t>. Upper Extremity Activities </a:t>
            </a:r>
            <a:endParaRPr lang="en-US" dirty="0">
              <a:ln w="18415" cmpd="sng">
                <a:solidFill>
                  <a:srgbClr val="FFFFFF"/>
                </a:solidFill>
                <a:prstDash val="solid"/>
              </a:ln>
              <a:solidFill>
                <a:srgbClr val="FFFFFF"/>
              </a:solidFill>
              <a:latin typeface="Arial" pitchFamily="34" charset="0"/>
              <a:cs typeface="Arial" pitchFamily="34" charset="0"/>
            </a:endParaRP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10200" y="5410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14</a:t>
            </a:r>
            <a:r>
              <a:rPr lang="en-US" dirty="0" smtClean="0">
                <a:ln w="18415" cmpd="sng">
                  <a:solidFill>
                    <a:srgbClr val="FFFFFF"/>
                  </a:solidFill>
                  <a:prstDash val="solid"/>
                </a:ln>
                <a:solidFill>
                  <a:srgbClr val="FFFFFF"/>
                </a:solidFill>
                <a:latin typeface="Arial" pitchFamily="34" charset="0"/>
                <a:cs typeface="Arial" pitchFamily="34" charset="0"/>
              </a:rPr>
              <a:t>. </a:t>
            </a:r>
            <a:r>
              <a:rPr lang="en-US" dirty="0" smtClean="0">
                <a:ln w="18415" cmpd="sng">
                  <a:solidFill>
                    <a:srgbClr val="FFFFFF"/>
                  </a:solidFill>
                  <a:prstDash val="solid"/>
                </a:ln>
                <a:solidFill>
                  <a:srgbClr val="FFFFFF"/>
                </a:solidFill>
                <a:latin typeface="Arial" pitchFamily="34" charset="0"/>
                <a:cs typeface="Arial" pitchFamily="34" charset="0"/>
              </a:rPr>
              <a:t>Achilles Tendon Rupture</a:t>
            </a:r>
            <a:r>
              <a:rPr lang="en-US" dirty="0" smtClean="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28" name="Rectangle 27"/>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10</a:t>
            </a:r>
            <a:r>
              <a:rPr lang="en-US" dirty="0" smtClean="0">
                <a:ln w="18415" cmpd="sng">
                  <a:solidFill>
                    <a:srgbClr val="FFFFFF"/>
                  </a:solidFill>
                  <a:prstDash val="solid"/>
                </a:ln>
                <a:solidFill>
                  <a:srgbClr val="FFFFFF"/>
                </a:solidFill>
                <a:latin typeface="Arial" pitchFamily="34" charset="0"/>
                <a:cs typeface="Arial" pitchFamily="34" charset="0"/>
              </a:rPr>
              <a:t>. </a:t>
            </a:r>
            <a:r>
              <a:rPr lang="en-US" dirty="0" smtClean="0">
                <a:ln w="18415" cmpd="sng">
                  <a:solidFill>
                    <a:srgbClr val="FFFFFF"/>
                  </a:solidFill>
                  <a:prstDash val="solid"/>
                </a:ln>
                <a:solidFill>
                  <a:srgbClr val="FFFFFF"/>
                </a:solidFill>
                <a:latin typeface="Arial" pitchFamily="34" charset="0"/>
                <a:cs typeface="Arial" pitchFamily="34" charset="0"/>
              </a:rPr>
              <a:t>Clinical Decision Making : Stroke</a:t>
            </a:r>
            <a:r>
              <a:rPr lang="en-US" dirty="0" smtClean="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29" name="Rectangle 28"/>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11</a:t>
            </a:r>
            <a:r>
              <a:rPr lang="en-US" dirty="0" smtClean="0">
                <a:ln w="18415" cmpd="sng">
                  <a:solidFill>
                    <a:srgbClr val="FFFFFF"/>
                  </a:solidFill>
                  <a:prstDash val="solid"/>
                </a:ln>
                <a:solidFill>
                  <a:srgbClr val="FFFFFF"/>
                </a:solidFill>
                <a:latin typeface="Arial" pitchFamily="34" charset="0"/>
                <a:cs typeface="Arial" pitchFamily="34" charset="0"/>
              </a:rPr>
              <a:t>. Clinical Decision Making : Parkinson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0" name="Rectangle 29"/>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12</a:t>
            </a:r>
            <a:r>
              <a:rPr lang="en-US" dirty="0" smtClean="0">
                <a:ln w="18415" cmpd="sng">
                  <a:solidFill>
                    <a:srgbClr val="FFFFFF"/>
                  </a:solidFill>
                  <a:prstDash val="solid"/>
                </a:ln>
                <a:solidFill>
                  <a:srgbClr val="FFFFFF"/>
                </a:solidFill>
                <a:latin typeface="Arial" pitchFamily="34" charset="0"/>
                <a:cs typeface="Arial" pitchFamily="34" charset="0"/>
              </a:rPr>
              <a:t>. </a:t>
            </a:r>
            <a:r>
              <a:rPr lang="en-US" dirty="0" smtClean="0">
                <a:ln w="18415" cmpd="sng">
                  <a:solidFill>
                    <a:srgbClr val="FFFFFF"/>
                  </a:solidFill>
                  <a:prstDash val="solid"/>
                </a:ln>
                <a:solidFill>
                  <a:srgbClr val="FFFFFF"/>
                </a:solidFill>
                <a:latin typeface="Arial" pitchFamily="34" charset="0"/>
                <a:cs typeface="Arial" pitchFamily="34" charset="0"/>
              </a:rPr>
              <a:t>Case Study : Multiple Sclerosis</a:t>
            </a:r>
            <a:r>
              <a:rPr lang="en-US" dirty="0" smtClean="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1" name="Rectangle 30"/>
          <p:cNvSpPr/>
          <p:nvPr/>
        </p:nvSpPr>
        <p:spPr>
          <a:xfrm>
            <a:off x="3647207" y="5181616"/>
            <a:ext cx="5105400" cy="646331"/>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13</a:t>
            </a:r>
            <a:r>
              <a:rPr lang="en-US" dirty="0" smtClean="0">
                <a:ln w="18415" cmpd="sng">
                  <a:solidFill>
                    <a:srgbClr val="FFFFFF"/>
                  </a:solidFill>
                  <a:prstDash val="solid"/>
                </a:ln>
                <a:solidFill>
                  <a:srgbClr val="FFFFFF"/>
                </a:solidFill>
                <a:latin typeface="Arial" pitchFamily="34" charset="0"/>
                <a:cs typeface="Arial" pitchFamily="34" charset="0"/>
              </a:rPr>
              <a:t>. </a:t>
            </a:r>
            <a:r>
              <a:rPr lang="en-US" dirty="0" smtClean="0">
                <a:ln w="18415" cmpd="sng">
                  <a:solidFill>
                    <a:srgbClr val="FFFFFF"/>
                  </a:solidFill>
                  <a:prstDash val="solid"/>
                </a:ln>
                <a:solidFill>
                  <a:srgbClr val="FFFFFF"/>
                </a:solidFill>
                <a:latin typeface="Arial" pitchFamily="34" charset="0"/>
                <a:cs typeface="Arial" pitchFamily="34" charset="0"/>
              </a:rPr>
              <a:t>Lower Extremity Amputation</a:t>
            </a:r>
            <a:endParaRPr lang="en-US" dirty="0" smtClean="0">
              <a:ln w="18415" cmpd="sng">
                <a:solidFill>
                  <a:srgbClr val="FFFFFF"/>
                </a:solidFill>
                <a:prstDash val="solid"/>
              </a:ln>
              <a:solidFill>
                <a:srgbClr val="FFFFFF"/>
              </a:solidFill>
              <a:latin typeface="Arial" pitchFamily="34" charset="0"/>
              <a:cs typeface="Arial" pitchFamily="34" charset="0"/>
            </a:endParaRPr>
          </a:p>
          <a:p>
            <a:pPr fontAlgn="auto">
              <a:spcBef>
                <a:spcPts val="0"/>
              </a:spcBef>
              <a:spcAft>
                <a:spcPts val="0"/>
              </a:spcAft>
              <a:defRPr/>
            </a:pPr>
            <a:r>
              <a:rPr lang="en-US" dirty="0" smtClean="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sp>
        <p:nvSpPr>
          <p:cNvPr id="32" name="Rectangle 31"/>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itchFamily="34" charset="0"/>
                <a:cs typeface="Arial" pitchFamily="34" charset="0"/>
              </a:rPr>
              <a:t>08</a:t>
            </a:r>
            <a:r>
              <a:rPr lang="en-US" dirty="0" smtClean="0">
                <a:ln w="18415" cmpd="sng">
                  <a:solidFill>
                    <a:srgbClr val="FFFFFF"/>
                  </a:solidFill>
                  <a:prstDash val="solid"/>
                </a:ln>
                <a:solidFill>
                  <a:srgbClr val="FFFFFF"/>
                </a:solidFill>
                <a:latin typeface="Arial" pitchFamily="34" charset="0"/>
                <a:cs typeface="Arial" pitchFamily="34" charset="0"/>
              </a:rPr>
              <a:t>. </a:t>
            </a:r>
            <a:r>
              <a:rPr lang="en-US" dirty="0" smtClean="0">
                <a:ln w="18415" cmpd="sng">
                  <a:solidFill>
                    <a:srgbClr val="FFFFFF"/>
                  </a:solidFill>
                  <a:prstDash val="solid"/>
                </a:ln>
                <a:solidFill>
                  <a:srgbClr val="FFFFFF"/>
                </a:solidFill>
                <a:latin typeface="Arial" pitchFamily="34" charset="0"/>
                <a:cs typeface="Arial" pitchFamily="34" charset="0"/>
              </a:rPr>
              <a:t>Gait Activities</a:t>
            </a:r>
            <a:r>
              <a:rPr lang="en-US" dirty="0" smtClean="0">
                <a:ln w="18415" cmpd="sng">
                  <a:solidFill>
                    <a:srgbClr val="FFFFFF"/>
                  </a:solidFill>
                  <a:prstDash val="solid"/>
                </a:ln>
                <a:solidFill>
                  <a:srgbClr val="FFFFFF"/>
                </a:solidFill>
                <a:latin typeface="Arial" pitchFamily="34" charset="0"/>
                <a:cs typeface="Arial" pitchFamily="34" charset="0"/>
              </a:rPr>
              <a:t>  </a:t>
            </a:r>
            <a:endParaRPr lang="en-US" dirty="0">
              <a:ln w="18415" cmpd="sng">
                <a:solidFill>
                  <a:srgbClr val="FFFFFF"/>
                </a:solidFill>
                <a:prstDash val="solid"/>
              </a:ln>
              <a:solidFill>
                <a:srgbClr val="FFFFFF"/>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6147" name="Title 5"/>
          <p:cNvSpPr>
            <a:spLocks noGrp="1"/>
          </p:cNvSpPr>
          <p:nvPr>
            <p:ph type="title"/>
          </p:nvPr>
        </p:nvSpPr>
        <p:spPr>
          <a:xfrm>
            <a:off x="533400" y="685800"/>
            <a:ext cx="8229600" cy="685800"/>
          </a:xfrm>
        </p:spPr>
        <p:txBody>
          <a:bodyPr/>
          <a:lstStyle/>
          <a:p>
            <a:pPr>
              <a:spcBef>
                <a:spcPct val="50000"/>
              </a:spcBef>
            </a:pPr>
            <a:r>
              <a:rPr lang="en-US" sz="3200" smtClean="0">
                <a:latin typeface="Arial" charset="0"/>
                <a:cs typeface="Arial" charset="0"/>
              </a:rPr>
              <a:t>KEMAMPUAN AKHIR YANG DIHARAPKAN</a:t>
            </a:r>
          </a:p>
        </p:txBody>
      </p:sp>
      <p:sp>
        <p:nvSpPr>
          <p:cNvPr id="6148" name="Content Placeholder 5"/>
          <p:cNvSpPr>
            <a:spLocks noGrp="1"/>
          </p:cNvSpPr>
          <p:nvPr>
            <p:ph idx="1"/>
          </p:nvPr>
        </p:nvSpPr>
        <p:spPr>
          <a:xfrm>
            <a:off x="457200" y="1524000"/>
            <a:ext cx="8229600" cy="4602163"/>
          </a:xfrm>
        </p:spPr>
        <p:txBody>
          <a:bodyPr/>
          <a:lstStyle/>
          <a:p>
            <a:pPr>
              <a:buFont typeface="Wingdings" pitchFamily="2" charset="2"/>
              <a:buChar char="v"/>
            </a:pPr>
            <a:r>
              <a:rPr lang="en-US" dirty="0" err="1" smtClean="0">
                <a:latin typeface="Arial" pitchFamily="34" charset="0"/>
                <a:cs typeface="Arial" pitchFamily="34" charset="0"/>
              </a:rPr>
              <a:t>Mahasiswa</a:t>
            </a:r>
            <a:r>
              <a:rPr lang="en-US" dirty="0" smtClean="0">
                <a:latin typeface="Arial" pitchFamily="34" charset="0"/>
                <a:cs typeface="Arial" pitchFamily="34" charset="0"/>
              </a:rPr>
              <a:t> </a:t>
            </a:r>
            <a:r>
              <a:rPr lang="en-US" dirty="0" err="1" smtClean="0">
                <a:latin typeface="Arial" pitchFamily="34" charset="0"/>
                <a:cs typeface="Arial" pitchFamily="34" charset="0"/>
              </a:rPr>
              <a:t>mampu</a:t>
            </a:r>
            <a:r>
              <a:rPr lang="en-US" dirty="0" smtClean="0">
                <a:latin typeface="Arial" pitchFamily="34" charset="0"/>
                <a:cs typeface="Arial" pitchFamily="34" charset="0"/>
              </a:rPr>
              <a:t> </a:t>
            </a:r>
            <a:r>
              <a:rPr lang="en-US" dirty="0" err="1" smtClean="0">
                <a:latin typeface="Arial" pitchFamily="34" charset="0"/>
                <a:cs typeface="Arial" pitchFamily="34" charset="0"/>
              </a:rPr>
              <a:t>memahami</a:t>
            </a:r>
            <a:r>
              <a:rPr lang="en-US" dirty="0" smtClean="0">
                <a:latin typeface="Arial" pitchFamily="34" charset="0"/>
                <a:cs typeface="Arial" pitchFamily="34" charset="0"/>
              </a:rPr>
              <a:t> </a:t>
            </a:r>
            <a:r>
              <a:rPr lang="en-US" dirty="0" err="1" smtClean="0">
                <a:latin typeface="Arial" pitchFamily="34" charset="0"/>
                <a:cs typeface="Arial" pitchFamily="34" charset="0"/>
              </a:rPr>
              <a:t>definisi</a:t>
            </a:r>
            <a:r>
              <a:rPr lang="en-US" dirty="0" smtClean="0">
                <a:latin typeface="Arial" pitchFamily="34" charset="0"/>
                <a:cs typeface="Arial" pitchFamily="34" charset="0"/>
              </a:rPr>
              <a:t> </a:t>
            </a:r>
            <a:r>
              <a:rPr lang="en-US" dirty="0" err="1" smtClean="0">
                <a:latin typeface="Arial" pitchFamily="34" charset="0"/>
                <a:cs typeface="Arial" pitchFamily="34" charset="0"/>
              </a:rPr>
              <a:t>terapi</a:t>
            </a:r>
            <a:r>
              <a:rPr lang="en-US" dirty="0" smtClean="0">
                <a:latin typeface="Arial" pitchFamily="34" charset="0"/>
                <a:cs typeface="Arial" pitchFamily="34" charset="0"/>
              </a:rPr>
              <a:t> </a:t>
            </a:r>
            <a:r>
              <a:rPr lang="en-US" dirty="0" err="1" smtClean="0">
                <a:latin typeface="Arial" pitchFamily="34" charset="0"/>
                <a:cs typeface="Arial" pitchFamily="34" charset="0"/>
              </a:rPr>
              <a:t>latihan</a:t>
            </a:r>
            <a:r>
              <a:rPr lang="en-US" dirty="0" smtClean="0">
                <a:latin typeface="Arial" pitchFamily="34" charset="0"/>
                <a:cs typeface="Arial" pitchFamily="34" charset="0"/>
              </a:rPr>
              <a:t> </a:t>
            </a:r>
            <a:r>
              <a:rPr lang="en-US" dirty="0" err="1" smtClean="0">
                <a:latin typeface="Arial" pitchFamily="34" charset="0"/>
                <a:cs typeface="Arial" pitchFamily="34" charset="0"/>
              </a:rPr>
              <a:t>fungsional</a:t>
            </a:r>
            <a:r>
              <a:rPr lang="en-US" dirty="0" smtClean="0">
                <a:latin typeface="Arial" pitchFamily="34" charset="0"/>
                <a:cs typeface="Arial" pitchFamily="34" charset="0"/>
              </a:rPr>
              <a:t> </a:t>
            </a:r>
            <a:r>
              <a:rPr lang="en-US" dirty="0" err="1" smtClean="0">
                <a:latin typeface="Arial" pitchFamily="34" charset="0"/>
                <a:cs typeface="Arial" pitchFamily="34" charset="0"/>
              </a:rPr>
              <a:t>dan</a:t>
            </a:r>
            <a:r>
              <a:rPr lang="en-US" dirty="0" smtClean="0">
                <a:latin typeface="Arial" pitchFamily="34" charset="0"/>
                <a:cs typeface="Arial" pitchFamily="34" charset="0"/>
              </a:rPr>
              <a:t> </a:t>
            </a:r>
            <a:r>
              <a:rPr lang="en-US" dirty="0" err="1" smtClean="0">
                <a:latin typeface="Arial" pitchFamily="34" charset="0"/>
                <a:cs typeface="Arial" pitchFamily="34" charset="0"/>
              </a:rPr>
              <a:t>unsur-unsur</a:t>
            </a:r>
            <a:r>
              <a:rPr lang="en-US" dirty="0" smtClean="0">
                <a:latin typeface="Arial" pitchFamily="34" charset="0"/>
                <a:cs typeface="Arial" pitchFamily="34" charset="0"/>
              </a:rPr>
              <a:t> </a:t>
            </a:r>
            <a:r>
              <a:rPr lang="en-US" dirty="0" err="1" smtClean="0">
                <a:latin typeface="Arial" pitchFamily="34" charset="0"/>
                <a:cs typeface="Arial" pitchFamily="34" charset="0"/>
              </a:rPr>
              <a:t>fungsinya</a:t>
            </a:r>
            <a:endParaRPr lang="en-US" dirty="0" smtClean="0">
              <a:latin typeface="Arial" pitchFamily="34" charset="0"/>
              <a:cs typeface="Arial" pitchFamily="34" charset="0"/>
            </a:endParaRPr>
          </a:p>
          <a:p>
            <a:pPr>
              <a:buFont typeface="Wingdings" pitchFamily="2" charset="2"/>
              <a:buChar char="v"/>
            </a:pPr>
            <a:r>
              <a:rPr lang="id-ID" b="1" dirty="0" smtClean="0">
                <a:latin typeface="Arial" pitchFamily="34" charset="0"/>
                <a:cs typeface="Arial" pitchFamily="34" charset="0"/>
              </a:rPr>
              <a:t>Komponen penilaian :</a:t>
            </a:r>
            <a:endParaRPr lang="en-US" dirty="0" smtClean="0">
              <a:latin typeface="Arial" pitchFamily="34" charset="0"/>
              <a:cs typeface="Arial" pitchFamily="34" charset="0"/>
            </a:endParaRPr>
          </a:p>
          <a:p>
            <a:pPr marL="514350" lvl="0" indent="-514350">
              <a:buFont typeface="+mj-lt"/>
              <a:buAutoNum type="arabicPeriod"/>
            </a:pPr>
            <a:r>
              <a:rPr lang="id-ID" dirty="0" smtClean="0">
                <a:latin typeface="Arial" pitchFamily="34" charset="0"/>
                <a:cs typeface="Arial" pitchFamily="34" charset="0"/>
              </a:rPr>
              <a:t>Kehadiran = 10 %</a:t>
            </a:r>
            <a:endParaRPr lang="en-US" dirty="0" smtClean="0">
              <a:latin typeface="Arial" pitchFamily="34" charset="0"/>
              <a:cs typeface="Arial" pitchFamily="34" charset="0"/>
            </a:endParaRPr>
          </a:p>
          <a:p>
            <a:pPr marL="514350" lvl="0" indent="-514350">
              <a:buFont typeface="+mj-lt"/>
              <a:buAutoNum type="arabicPeriod"/>
            </a:pPr>
            <a:r>
              <a:rPr lang="id-ID" dirty="0" smtClean="0">
                <a:latin typeface="Arial" pitchFamily="34" charset="0"/>
                <a:cs typeface="Arial" pitchFamily="34" charset="0"/>
              </a:rPr>
              <a:t>Tugas kelompok = 15 %</a:t>
            </a:r>
            <a:endParaRPr lang="en-US" dirty="0" smtClean="0">
              <a:latin typeface="Arial" pitchFamily="34" charset="0"/>
              <a:cs typeface="Arial" pitchFamily="34" charset="0"/>
            </a:endParaRPr>
          </a:p>
          <a:p>
            <a:pPr marL="514350" lvl="0" indent="-514350">
              <a:buFont typeface="+mj-lt"/>
              <a:buAutoNum type="arabicPeriod"/>
            </a:pPr>
            <a:r>
              <a:rPr lang="id-ID" dirty="0" smtClean="0">
                <a:latin typeface="Arial" pitchFamily="34" charset="0"/>
                <a:cs typeface="Arial" pitchFamily="34" charset="0"/>
              </a:rPr>
              <a:t>Tugas individu = 15 %</a:t>
            </a:r>
            <a:endParaRPr lang="en-US" dirty="0" smtClean="0">
              <a:latin typeface="Arial" pitchFamily="34" charset="0"/>
              <a:cs typeface="Arial" pitchFamily="34" charset="0"/>
            </a:endParaRPr>
          </a:p>
          <a:p>
            <a:pPr marL="514350" lvl="0" indent="-514350">
              <a:buFont typeface="+mj-lt"/>
              <a:buAutoNum type="arabicPeriod"/>
            </a:pPr>
            <a:r>
              <a:rPr lang="id-ID" dirty="0" smtClean="0">
                <a:latin typeface="Arial" pitchFamily="34" charset="0"/>
                <a:cs typeface="Arial" pitchFamily="34" charset="0"/>
              </a:rPr>
              <a:t>UTS = 25 %</a:t>
            </a:r>
            <a:endParaRPr lang="en-US" dirty="0" smtClean="0">
              <a:latin typeface="Arial" pitchFamily="34" charset="0"/>
              <a:cs typeface="Arial" pitchFamily="34" charset="0"/>
            </a:endParaRPr>
          </a:p>
          <a:p>
            <a:pPr marL="514350" lvl="0" indent="-514350">
              <a:buFont typeface="+mj-lt"/>
              <a:buAutoNum type="arabicPeriod"/>
            </a:pPr>
            <a:r>
              <a:rPr lang="id-ID" dirty="0" smtClean="0">
                <a:latin typeface="Arial" pitchFamily="34" charset="0"/>
                <a:cs typeface="Arial" pitchFamily="34" charset="0"/>
              </a:rPr>
              <a:t>UAS = 35 %</a:t>
            </a:r>
            <a:endParaRPr lang="en-US" dirty="0" smtClean="0">
              <a:latin typeface="Arial" pitchFamily="34" charset="0"/>
              <a:cs typeface="Arial" pitchFamily="34" charset="0"/>
            </a:endParaRPr>
          </a:p>
          <a:p>
            <a:pPr lvl="0"/>
            <a:endParaRPr lang="en-US" dirty="0" smtClean="0"/>
          </a:p>
          <a:p>
            <a:endParaRPr lang="en-US"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7171" name="Title 5"/>
          <p:cNvSpPr>
            <a:spLocks noGrp="1"/>
          </p:cNvSpPr>
          <p:nvPr>
            <p:ph type="title"/>
          </p:nvPr>
        </p:nvSpPr>
        <p:spPr/>
        <p:txBody>
          <a:bodyPr/>
          <a:lstStyle/>
          <a:p>
            <a:pPr>
              <a:spcBef>
                <a:spcPct val="50000"/>
              </a:spcBef>
            </a:pPr>
            <a:r>
              <a:rPr lang="id-ID" dirty="0" smtClean="0"/>
              <a:t>TERAPI LATIHAN </a:t>
            </a:r>
            <a:endParaRPr lang="en-US" dirty="0" smtClean="0">
              <a:latin typeface="Arial" charset="0"/>
              <a:cs typeface="Arial" charset="0"/>
            </a:endParaRPr>
          </a:p>
        </p:txBody>
      </p:sp>
      <p:sp>
        <p:nvSpPr>
          <p:cNvPr id="6" name="Content Placeholder 5"/>
          <p:cNvSpPr>
            <a:spLocks noGrp="1"/>
          </p:cNvSpPr>
          <p:nvPr>
            <p:ph idx="1"/>
          </p:nvPr>
        </p:nvSpPr>
        <p:spPr/>
        <p:txBody>
          <a:bodyPr/>
          <a:lstStyle/>
          <a:p>
            <a:pPr eaLnBrk="1" hangingPunct="1"/>
            <a:r>
              <a:rPr lang="en-US" i="1" dirty="0" smtClean="0"/>
              <a:t>Therapeutic exercise </a:t>
            </a:r>
            <a:r>
              <a:rPr lang="en-US" dirty="0" smtClean="0"/>
              <a:t>is the systematic, planned performance</a:t>
            </a:r>
            <a:r>
              <a:rPr lang="id-ID" dirty="0" smtClean="0"/>
              <a:t> </a:t>
            </a:r>
            <a:r>
              <a:rPr lang="en-US" dirty="0" smtClean="0"/>
              <a:t>of bodily movements, postures, or physical</a:t>
            </a:r>
            <a:r>
              <a:rPr lang="id-ID" dirty="0" smtClean="0"/>
              <a:t> </a:t>
            </a:r>
            <a:r>
              <a:rPr lang="en-US" dirty="0" smtClean="0"/>
              <a:t>activities intended to provide a patient/client</a:t>
            </a:r>
            <a:endParaRPr lang="id-ID" dirty="0" smtClean="0"/>
          </a:p>
          <a:p>
            <a:pPr eaLnBrk="1" hangingPunct="1"/>
            <a:r>
              <a:rPr lang="id-ID" dirty="0" smtClean="0"/>
              <a:t>Terapi latihan adalah rencana yg sistimatis untuk perencanaan penampilan dari gerak tubuh, postur dan aktifitas fisik dari pasien/ klien  </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6000" dirty="0" smtClean="0"/>
              <a:t>Tujuan</a:t>
            </a:r>
            <a:r>
              <a:rPr lang="en-US" sz="6000" dirty="0" smtClean="0"/>
              <a:t> </a:t>
            </a:r>
            <a:r>
              <a:rPr lang="en-US" sz="6000" dirty="0" err="1" smtClean="0"/>
              <a:t>Terapi</a:t>
            </a:r>
            <a:r>
              <a:rPr lang="en-US" sz="6000" dirty="0" smtClean="0"/>
              <a:t> </a:t>
            </a:r>
            <a:r>
              <a:rPr lang="en-US" sz="6000" dirty="0" err="1" smtClean="0"/>
              <a:t>Latihan</a:t>
            </a:r>
            <a:endParaRPr lang="en-US" sz="6000" dirty="0"/>
          </a:p>
        </p:txBody>
      </p:sp>
      <p:sp>
        <p:nvSpPr>
          <p:cNvPr id="3" name="Content Placeholder 2"/>
          <p:cNvSpPr>
            <a:spLocks noGrp="1"/>
          </p:cNvSpPr>
          <p:nvPr>
            <p:ph idx="1"/>
          </p:nvPr>
        </p:nvSpPr>
        <p:spPr/>
        <p:txBody>
          <a:bodyPr/>
          <a:lstStyle/>
          <a:p>
            <a:pPr eaLnBrk="1" hangingPunct="1"/>
            <a:r>
              <a:rPr lang="id-ID" dirty="0" smtClean="0"/>
              <a:t>Mencegah impairmen</a:t>
            </a:r>
          </a:p>
          <a:p>
            <a:pPr eaLnBrk="1" hangingPunct="1"/>
            <a:r>
              <a:rPr lang="id-ID" dirty="0" smtClean="0"/>
              <a:t>Memelihara, meningkatkan, mengembangkan fungsi fisik</a:t>
            </a:r>
          </a:p>
          <a:p>
            <a:pPr eaLnBrk="1" hangingPunct="1"/>
            <a:r>
              <a:rPr lang="id-ID" dirty="0" smtClean="0"/>
              <a:t>Mencegah atau mereduksi status kesehatan yang menimbulkan resiko</a:t>
            </a:r>
          </a:p>
          <a:p>
            <a:pPr eaLnBrk="1" hangingPunct="1"/>
            <a:r>
              <a:rPr lang="id-ID" dirty="0" smtClean="0"/>
              <a:t>Mengoptimalkan status kesehatan secara keseluruhan, kebugaran dan sense of well-being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srcRect/>
          <a:stretch>
            <a:fillRect/>
          </a:stretch>
        </p:blipFill>
        <p:spPr bwMode="auto">
          <a:xfrm>
            <a:off x="-28575" y="0"/>
            <a:ext cx="9172575" cy="6858000"/>
          </a:xfrm>
          <a:prstGeom prst="rect">
            <a:avLst/>
          </a:prstGeom>
          <a:noFill/>
          <a:ln w="9525">
            <a:noFill/>
            <a:miter lim="800000"/>
            <a:headEnd/>
            <a:tailEnd/>
          </a:ln>
        </p:spPr>
      </p:pic>
      <p:sp>
        <p:nvSpPr>
          <p:cNvPr id="8195" name="Title 5"/>
          <p:cNvSpPr>
            <a:spLocks noGrp="1"/>
          </p:cNvSpPr>
          <p:nvPr>
            <p:ph type="title"/>
          </p:nvPr>
        </p:nvSpPr>
        <p:spPr>
          <a:xfrm>
            <a:off x="533400" y="685800"/>
            <a:ext cx="8229600" cy="685800"/>
          </a:xfrm>
        </p:spPr>
        <p:txBody>
          <a:bodyPr/>
          <a:lstStyle/>
          <a:p>
            <a:pPr>
              <a:spcBef>
                <a:spcPct val="50000"/>
              </a:spcBef>
            </a:pPr>
            <a:r>
              <a:rPr lang="id-ID" sz="5400" dirty="0" smtClean="0"/>
              <a:t>Intervensi terapi latihan </a:t>
            </a:r>
            <a:endParaRPr lang="en-US" sz="5400" dirty="0" smtClean="0">
              <a:latin typeface="Arial" charset="0"/>
              <a:cs typeface="Arial" charset="0"/>
            </a:endParaRPr>
          </a:p>
        </p:txBody>
      </p:sp>
      <p:sp>
        <p:nvSpPr>
          <p:cNvPr id="8196" name="Content Placeholder 5"/>
          <p:cNvSpPr>
            <a:spLocks noGrp="1"/>
          </p:cNvSpPr>
          <p:nvPr>
            <p:ph idx="1"/>
          </p:nvPr>
        </p:nvSpPr>
        <p:spPr>
          <a:xfrm>
            <a:off x="457200" y="1295400"/>
            <a:ext cx="8229600" cy="4830763"/>
          </a:xfrm>
        </p:spPr>
        <p:txBody>
          <a:bodyPr/>
          <a:lstStyle/>
          <a:p>
            <a:pPr marL="274320" indent="-274320" eaLnBrk="1" fontAlgn="auto" hangingPunct="1">
              <a:spcAft>
                <a:spcPts val="0"/>
              </a:spcAft>
              <a:buFont typeface="Arial" pitchFamily="34" charset="0"/>
              <a:buChar char="•"/>
              <a:defRPr/>
            </a:pPr>
            <a:r>
              <a:rPr lang="id-ID" sz="2400" dirty="0" smtClean="0"/>
              <a:t>Aerobic conditioning and reconditioning</a:t>
            </a:r>
          </a:p>
          <a:p>
            <a:pPr marL="274320" indent="-274320" eaLnBrk="1" fontAlgn="auto" hangingPunct="1">
              <a:spcAft>
                <a:spcPts val="0"/>
              </a:spcAft>
              <a:buFont typeface="Arial" pitchFamily="34" charset="0"/>
              <a:buChar char="•"/>
              <a:defRPr/>
            </a:pPr>
            <a:r>
              <a:rPr lang="en-US" sz="2400" dirty="0" smtClean="0"/>
              <a:t>Muscle performance exercises: strength, power, and</a:t>
            </a:r>
            <a:r>
              <a:rPr lang="id-ID" sz="2400" dirty="0" smtClean="0"/>
              <a:t> endurance training</a:t>
            </a:r>
          </a:p>
          <a:p>
            <a:pPr marL="274320" indent="-274320" eaLnBrk="1" fontAlgn="auto" hangingPunct="1">
              <a:spcAft>
                <a:spcPts val="0"/>
              </a:spcAft>
              <a:buFont typeface="Arial" pitchFamily="34" charset="0"/>
              <a:buChar char="•"/>
              <a:defRPr/>
            </a:pPr>
            <a:r>
              <a:rPr lang="id-ID" sz="2400" dirty="0" smtClean="0"/>
              <a:t>Stretching techniques including muscle-lengthening procedures and joint mobilization techniques</a:t>
            </a:r>
          </a:p>
          <a:p>
            <a:pPr marL="274320" indent="-274320" eaLnBrk="1" fontAlgn="auto" hangingPunct="1">
              <a:spcAft>
                <a:spcPts val="0"/>
              </a:spcAft>
              <a:buFont typeface="Arial" pitchFamily="34" charset="0"/>
              <a:buChar char="•"/>
              <a:defRPr/>
            </a:pPr>
            <a:r>
              <a:rPr lang="en-US" sz="2400" dirty="0" smtClean="0"/>
              <a:t>Neuromuscular control, inhibition, and facilitation</a:t>
            </a:r>
            <a:r>
              <a:rPr lang="id-ID" sz="2400" dirty="0" smtClean="0"/>
              <a:t> </a:t>
            </a:r>
            <a:r>
              <a:rPr lang="en-US" sz="2400" dirty="0" smtClean="0"/>
              <a:t>techniques and posture awareness training</a:t>
            </a:r>
          </a:p>
          <a:p>
            <a:pPr marL="274320" indent="-274320" eaLnBrk="1" fontAlgn="auto" hangingPunct="1">
              <a:spcAft>
                <a:spcPts val="0"/>
              </a:spcAft>
              <a:buFont typeface="Arial" pitchFamily="34" charset="0"/>
              <a:buChar char="•"/>
              <a:defRPr/>
            </a:pPr>
            <a:r>
              <a:rPr lang="en-US" sz="2400" dirty="0" smtClean="0"/>
              <a:t>Postural control, body mechanics, and stabilization</a:t>
            </a:r>
            <a:r>
              <a:rPr lang="id-ID" sz="2400" dirty="0" smtClean="0"/>
              <a:t> exercises</a:t>
            </a:r>
          </a:p>
          <a:p>
            <a:pPr marL="274320" indent="-274320" eaLnBrk="1" fontAlgn="auto" hangingPunct="1">
              <a:spcAft>
                <a:spcPts val="0"/>
              </a:spcAft>
              <a:buFont typeface="Arial" pitchFamily="34" charset="0"/>
              <a:buChar char="•"/>
              <a:defRPr/>
            </a:pPr>
            <a:r>
              <a:rPr lang="en-US" sz="2400" dirty="0" smtClean="0"/>
              <a:t>Balance exercises and agility training</a:t>
            </a:r>
          </a:p>
          <a:p>
            <a:pPr marL="274320" indent="-274320" eaLnBrk="1" fontAlgn="auto" hangingPunct="1">
              <a:spcAft>
                <a:spcPts val="0"/>
              </a:spcAft>
              <a:buFont typeface="Arial" pitchFamily="34" charset="0"/>
              <a:buChar char="•"/>
              <a:defRPr/>
            </a:pPr>
            <a:r>
              <a:rPr lang="id-ID" sz="2400" dirty="0" smtClean="0"/>
              <a:t>Relaxation exercises</a:t>
            </a:r>
          </a:p>
          <a:p>
            <a:pPr marL="274320" indent="-274320" eaLnBrk="1" fontAlgn="auto" hangingPunct="1">
              <a:spcAft>
                <a:spcPts val="0"/>
              </a:spcAft>
              <a:buFont typeface="Arial" pitchFamily="34" charset="0"/>
              <a:buChar char="•"/>
              <a:defRPr/>
            </a:pPr>
            <a:r>
              <a:rPr lang="en-US" sz="2400" dirty="0" smtClean="0"/>
              <a:t>Breathing exercises and </a:t>
            </a:r>
            <a:r>
              <a:rPr lang="en-US" sz="2400" dirty="0" err="1" smtClean="0"/>
              <a:t>ventilatory</a:t>
            </a:r>
            <a:r>
              <a:rPr lang="en-US" sz="2400" dirty="0" smtClean="0"/>
              <a:t> muscle training</a:t>
            </a:r>
          </a:p>
          <a:p>
            <a:pPr marL="274320" indent="-274320" eaLnBrk="1" fontAlgn="auto" hangingPunct="1">
              <a:spcAft>
                <a:spcPts val="0"/>
              </a:spcAft>
              <a:buFont typeface="Arial" pitchFamily="34" charset="0"/>
              <a:buChar char="•"/>
              <a:defRPr/>
            </a:pPr>
            <a:r>
              <a:rPr lang="id-ID" sz="2400" dirty="0" smtClean="0"/>
              <a:t>Task-specific functional training</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srcRect/>
          <a:stretch>
            <a:fillRect/>
          </a:stretch>
        </p:blipFill>
        <p:spPr bwMode="auto">
          <a:xfrm>
            <a:off x="0" y="0"/>
            <a:ext cx="9172575" cy="6858000"/>
          </a:xfrm>
          <a:prstGeom prst="rect">
            <a:avLst/>
          </a:prstGeom>
          <a:noFill/>
          <a:ln w="9525">
            <a:noFill/>
            <a:miter lim="800000"/>
            <a:headEnd/>
            <a:tailEnd/>
          </a:ln>
        </p:spPr>
      </p:pic>
      <p:sp>
        <p:nvSpPr>
          <p:cNvPr id="17411" name="Title 5"/>
          <p:cNvSpPr>
            <a:spLocks noGrp="1"/>
          </p:cNvSpPr>
          <p:nvPr>
            <p:ph type="title"/>
          </p:nvPr>
        </p:nvSpPr>
        <p:spPr/>
        <p:txBody>
          <a:bodyPr/>
          <a:lstStyle/>
          <a:p>
            <a:pPr>
              <a:spcBef>
                <a:spcPct val="50000"/>
              </a:spcBef>
            </a:pPr>
            <a:r>
              <a:rPr lang="id-ID" sz="5400" dirty="0" smtClean="0"/>
              <a:t>Latihan Fungsional</a:t>
            </a:r>
            <a:endParaRPr lang="en-US" sz="5400" dirty="0" smtClean="0">
              <a:latin typeface="Arial" charset="0"/>
              <a:cs typeface="Arial" charset="0"/>
            </a:endParaRPr>
          </a:p>
        </p:txBody>
      </p:sp>
      <p:sp>
        <p:nvSpPr>
          <p:cNvPr id="17412" name="Content Placeholder 5"/>
          <p:cNvSpPr>
            <a:spLocks noGrp="1"/>
          </p:cNvSpPr>
          <p:nvPr>
            <p:ph idx="1"/>
          </p:nvPr>
        </p:nvSpPr>
        <p:spPr/>
        <p:txBody>
          <a:bodyPr/>
          <a:lstStyle/>
          <a:p>
            <a:pPr eaLnBrk="1" hangingPunct="1">
              <a:buFont typeface="Wingdings" pitchFamily="2" charset="2"/>
              <a:buChar char="v"/>
            </a:pPr>
            <a:r>
              <a:rPr lang="id-ID" sz="2800" dirty="0" smtClean="0"/>
              <a:t>Latihan penguatan fungsional dapat diartikan sebagai latihan yang dilakukan oleh tubuh kita guna menghasilkan suatu performance yang lebih baik dari tipe gerakan yang kita gunakan dalam kehidupan sehari-hari</a:t>
            </a:r>
          </a:p>
          <a:p>
            <a:pPr eaLnBrk="1" hangingPunct="1">
              <a:buFont typeface="Wingdings" pitchFamily="2" charset="2"/>
              <a:buChar char="v"/>
            </a:pPr>
            <a:r>
              <a:rPr lang="id-ID" sz="2800" dirty="0" smtClean="0"/>
              <a:t>Gerakan penguatan yang sering dilakukan dalam kegiatan sehari-hari dan merupakan basic atau dasar dapat dikategorikan dalam beberapa kelompok, seperti: </a:t>
            </a:r>
            <a:r>
              <a:rPr lang="id-ID" sz="2800" i="1" dirty="0" smtClean="0"/>
              <a:t>lifting, reaching, power, balance, </a:t>
            </a:r>
            <a:r>
              <a:rPr lang="id-ID" sz="2800" dirty="0" smtClean="0"/>
              <a:t>dan kombinasi dari yang tersebut diatas.</a:t>
            </a:r>
          </a:p>
          <a:p>
            <a:pPr algn="ctr">
              <a:buNone/>
            </a:pPr>
            <a:endParaRPr lang="id-ID" sz="4400"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2671</TotalTime>
  <Words>481</Words>
  <Application>Microsoft Office PowerPoint</Application>
  <PresentationFormat>On-screen Show (4:3)</PresentationFormat>
  <Paragraphs>78</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KEMAMPUAN AKHIR YANG DIHARAPKAN</vt:lpstr>
      <vt:lpstr>TERAPI LATIHAN </vt:lpstr>
      <vt:lpstr>Tujuan Terapi Latihan</vt:lpstr>
      <vt:lpstr>Intervensi terapi latihan </vt:lpstr>
      <vt:lpstr>Latihan Fungsional</vt:lpstr>
      <vt:lpstr>Latihan Penguatan Fungsional</vt:lpstr>
      <vt:lpstr>UNSUR-UNSUR FUNGSIONAL</vt:lpstr>
      <vt:lpstr>REFERENSI</vt:lpstr>
      <vt:lpstr>TERIMA KASIH &amp;</vt:lpstr>
    </vt:vector>
  </TitlesOfParts>
  <Company>signDesign Communications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X450C</cp:lastModifiedBy>
  <cp:revision>301</cp:revision>
  <dcterms:created xsi:type="dcterms:W3CDTF">2010-08-24T06:47:44Z</dcterms:created>
  <dcterms:modified xsi:type="dcterms:W3CDTF">2018-02-02T07:59:06Z</dcterms:modified>
</cp:coreProperties>
</file>