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7" r:id="rId11"/>
    <p:sldId id="378" r:id="rId12"/>
    <p:sldId id="373" r:id="rId13"/>
    <p:sldId id="3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02/02/2018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43848E-D768-4213-8B2C-D1E9F8F8E5E8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FAA7D-EE41-42B8-B641-17865A6CB67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ED19-2581-4F0C-9E87-3A69FF58EFA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ACBC2-BDF9-4669-ADD5-50AA50FF6B3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CLINICAL DECISION MAKING : STROKE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10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JERRY 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0" y="914400"/>
            <a:ext cx="28194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Stroke Ischemic Right </a:t>
            </a:r>
            <a:r>
              <a:rPr lang="en-US" b="1" dirty="0" err="1"/>
              <a:t>Hemiparesis</a:t>
            </a:r>
            <a:r>
              <a:rPr lang="en-US" b="1" dirty="0"/>
              <a:t> ( ICD )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67994" y="1904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19812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524794" y="2132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2286000"/>
            <a:ext cx="2819400" cy="25237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Body Structure and Body Function: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Paralysis </a:t>
            </a:r>
            <a:r>
              <a:rPr lang="en-US" sz="1400" dirty="0" err="1" smtClean="0"/>
              <a:t>ekstremitas</a:t>
            </a:r>
            <a:r>
              <a:rPr lang="en-US" sz="1400" dirty="0" smtClean="0"/>
              <a:t> </a:t>
            </a:r>
            <a:r>
              <a:rPr lang="en-US" sz="1400" dirty="0" err="1" smtClean="0"/>
              <a:t>kanan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 smtClean="0"/>
              <a:t>Fascial</a:t>
            </a:r>
            <a:r>
              <a:rPr lang="en-US" sz="1400" dirty="0" smtClean="0"/>
              <a:t> </a:t>
            </a:r>
            <a:r>
              <a:rPr lang="en-US" sz="1400" dirty="0" err="1"/>
              <a:t>Asymetri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Communication problem</a:t>
            </a:r>
          </a:p>
          <a:p>
            <a:pPr marL="119063" indent="-119063">
              <a:buFont typeface="Arial" pitchFamily="34" charset="0"/>
              <a:buChar char="•"/>
              <a:tabLst>
                <a:tab pos="119063" algn="l"/>
              </a:tabLst>
            </a:pPr>
            <a:r>
              <a:rPr lang="en-US" sz="1400" dirty="0" smtClean="0"/>
              <a:t>Swelling </a:t>
            </a:r>
            <a:r>
              <a:rPr lang="en-US" sz="1400" dirty="0" err="1"/>
              <a:t>dan</a:t>
            </a:r>
            <a:r>
              <a:rPr lang="en-US" sz="1400" dirty="0"/>
              <a:t> displacement </a:t>
            </a:r>
            <a:r>
              <a:rPr lang="en-US" sz="1400" dirty="0" smtClean="0"/>
              <a:t>  </a:t>
            </a:r>
            <a:r>
              <a:rPr lang="en-US" sz="1400" dirty="0" err="1" smtClean="0"/>
              <a:t>struktur</a:t>
            </a:r>
            <a:r>
              <a:rPr lang="en-US" sz="1400" dirty="0" smtClean="0"/>
              <a:t> </a:t>
            </a:r>
            <a:r>
              <a:rPr lang="en-US" sz="1400" dirty="0" err="1"/>
              <a:t>otak</a:t>
            </a:r>
            <a:endParaRPr lang="en-US" sz="1400" dirty="0"/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Occlusion </a:t>
            </a:r>
            <a:r>
              <a:rPr lang="en-US" sz="1400" dirty="0" err="1"/>
              <a:t>pada</a:t>
            </a:r>
            <a:r>
              <a:rPr lang="en-US" sz="1400" dirty="0"/>
              <a:t> left middle cerebral </a:t>
            </a:r>
            <a:r>
              <a:rPr lang="en-US" sz="1400" dirty="0" smtClean="0"/>
              <a:t>artery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err="1" smtClean="0"/>
              <a:t>Gangguan</a:t>
            </a:r>
            <a:r>
              <a:rPr lang="en-US" sz="1400" dirty="0" smtClean="0"/>
              <a:t> </a:t>
            </a:r>
            <a:r>
              <a:rPr lang="en-US" sz="1400" dirty="0" err="1" smtClean="0"/>
              <a:t>Keseimbangan</a:t>
            </a:r>
            <a:endParaRPr lang="en-US" sz="1400" dirty="0"/>
          </a:p>
          <a:p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306094" y="2094706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2286000"/>
            <a:ext cx="1905000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Activity Limitation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Berjalan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Berkerja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Menulis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Berpakaian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7087394" y="2132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00800" y="2286000"/>
            <a:ext cx="1752600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Participation Restriction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Rekreasi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Beribadah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Komunikasi</a:t>
            </a:r>
            <a:r>
              <a:rPr lang="en-US" sz="1400" dirty="0"/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7049294" y="4838700"/>
            <a:ext cx="532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51054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344194" y="5257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52600" y="5410200"/>
            <a:ext cx="533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639094" y="5523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" y="5638800"/>
            <a:ext cx="32004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Environmental Factors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Keluarga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err="1"/>
              <a:t>Fasiltas</a:t>
            </a:r>
            <a:r>
              <a:rPr lang="en-US" sz="1400" dirty="0"/>
              <a:t> </a:t>
            </a:r>
            <a:r>
              <a:rPr lang="en-US" sz="1400" dirty="0" err="1"/>
              <a:t>lingkungan</a:t>
            </a:r>
            <a:r>
              <a:rPr lang="en-US" sz="1400" dirty="0"/>
              <a:t> yang </a:t>
            </a:r>
            <a:r>
              <a:rPr lang="en-US" sz="1400" dirty="0" err="1"/>
              <a:t>mendukung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6972300" y="5524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2200" y="5638800"/>
            <a:ext cx="17526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Personal Factors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 smtClean="0"/>
              <a:t>Jenis</a:t>
            </a:r>
            <a:r>
              <a:rPr lang="en-US" sz="1400" dirty="0" smtClean="0"/>
              <a:t> </a:t>
            </a:r>
            <a:r>
              <a:rPr lang="en-US" sz="1400" smtClean="0"/>
              <a:t>Kelamin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err="1"/>
              <a:t>Usia</a:t>
            </a:r>
            <a:endParaRPr lang="en-US" sz="1400" dirty="0"/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6934200" y="4114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1638300" y="4991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Diagnosis </a:t>
            </a:r>
            <a:r>
              <a:rPr lang="en-US" dirty="0" err="1" smtClean="0"/>
              <a:t>Medis</a:t>
            </a:r>
            <a:r>
              <a:rPr lang="en-US" dirty="0" smtClean="0"/>
              <a:t> :  </a:t>
            </a:r>
            <a:r>
              <a:rPr lang="en-US" dirty="0" err="1" smtClean="0"/>
              <a:t>Myocardiac</a:t>
            </a:r>
            <a:r>
              <a:rPr lang="en-US" dirty="0" smtClean="0"/>
              <a:t> Infarct </a:t>
            </a:r>
            <a:r>
              <a:rPr lang="en-US" dirty="0" err="1" smtClean="0"/>
              <a:t>dan</a:t>
            </a:r>
            <a:r>
              <a:rPr lang="en-US" dirty="0" smtClean="0"/>
              <a:t> Stroke </a:t>
            </a:r>
            <a:r>
              <a:rPr lang="en-US" dirty="0" err="1" smtClean="0"/>
              <a:t>iskemik</a:t>
            </a:r>
            <a:r>
              <a:rPr lang="en-US" dirty="0" smtClean="0"/>
              <a:t> </a:t>
            </a:r>
            <a:r>
              <a:rPr lang="en-US" dirty="0" err="1" smtClean="0"/>
              <a:t>hemiparesis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Diagnosis </a:t>
            </a:r>
            <a:r>
              <a:rPr lang="en-US" dirty="0" err="1" smtClean="0"/>
              <a:t>Fisioterapis</a:t>
            </a:r>
            <a:r>
              <a:rPr lang="en-US" dirty="0" smtClean="0"/>
              <a:t> :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paralisis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ekstremitas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Paralisis</a:t>
            </a:r>
            <a:r>
              <a:rPr lang="en-US" dirty="0" smtClean="0"/>
              <a:t> </a:t>
            </a:r>
            <a:r>
              <a:rPr lang="en-US" dirty="0" err="1" smtClean="0"/>
              <a:t>ekstremitas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Irfan</a:t>
            </a:r>
            <a:r>
              <a:rPr lang="en-US" sz="2200" dirty="0" smtClean="0">
                <a:latin typeface="Arial" charset="0"/>
                <a:cs typeface="Arial" charset="0"/>
              </a:rPr>
              <a:t>, M. 2010. </a:t>
            </a:r>
            <a:r>
              <a:rPr lang="en-US" sz="2200" dirty="0" err="1" smtClean="0">
                <a:latin typeface="Arial" charset="0"/>
                <a:cs typeface="Arial" charset="0"/>
              </a:rPr>
              <a:t>Fisioterapi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insan</a:t>
            </a:r>
            <a:r>
              <a:rPr lang="en-US" sz="2200" dirty="0" smtClean="0">
                <a:latin typeface="Arial" charset="0"/>
                <a:cs typeface="Arial" charset="0"/>
              </a:rPr>
              <a:t> Stroke. </a:t>
            </a:r>
            <a:r>
              <a:rPr lang="en-US" sz="2200" dirty="0" err="1" smtClean="0">
                <a:latin typeface="Arial" charset="0"/>
                <a:cs typeface="Arial" charset="0"/>
              </a:rPr>
              <a:t>Edisi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Pertama</a:t>
            </a:r>
            <a:r>
              <a:rPr lang="en-US" sz="2200" dirty="0" smtClean="0">
                <a:latin typeface="Arial" charset="0"/>
                <a:cs typeface="Arial" charset="0"/>
              </a:rPr>
              <a:t>. 	Jogjakarta ; </a:t>
            </a:r>
            <a:r>
              <a:rPr lang="en-US" sz="2200" dirty="0" err="1" smtClean="0">
                <a:latin typeface="Arial" charset="0"/>
                <a:cs typeface="Arial" charset="0"/>
              </a:rPr>
              <a:t>Graha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Ilmu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lvl="0" algn="just">
              <a:tabLst>
                <a:tab pos="804863" algn="l"/>
              </a:tabLst>
            </a:pPr>
            <a:r>
              <a:rPr lang="en-US" sz="2400" dirty="0" smtClean="0"/>
              <a:t>O’Sullivan SB, Schmitz TJ (2014). Improving Functional 	Outcomes in Physical Rehabilitation 	Philadelphia: F.A.  	Davis 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TERIMA KASIH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&amp;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SELAMAT BELAJAR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cs typeface="Arial" pitchFamily="34" charset="0"/>
              </a:rPr>
              <a:t>Mahasiswa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mampu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memahami</a:t>
            </a:r>
            <a:r>
              <a:rPr lang="en-US" dirty="0" smtClean="0">
                <a:cs typeface="Arial" charset="0"/>
              </a:rPr>
              <a:t> &amp; </a:t>
            </a:r>
            <a:r>
              <a:rPr lang="en-US" dirty="0" err="1" smtClean="0">
                <a:cs typeface="Arial" charset="0"/>
              </a:rPr>
              <a:t>menjelaskan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definisi</a:t>
            </a:r>
            <a:r>
              <a:rPr lang="en-US" dirty="0" smtClean="0">
                <a:cs typeface="Arial" charset="0"/>
              </a:rPr>
              <a:t> stroke &amp; </a:t>
            </a:r>
            <a:r>
              <a:rPr lang="en-US" dirty="0" err="1" smtClean="0">
                <a:cs typeface="Arial" charset="0"/>
              </a:rPr>
              <a:t>permasalahannya</a:t>
            </a:r>
            <a:endParaRPr lang="en-US" dirty="0" smtClean="0">
              <a:cs typeface="Arial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penentuan</a:t>
            </a:r>
            <a:r>
              <a:rPr lang="en-US" dirty="0" smtClean="0"/>
              <a:t> &amp; </a:t>
            </a:r>
            <a:r>
              <a:rPr lang="en-US" dirty="0" err="1" smtClean="0"/>
              <a:t>identifikasi</a:t>
            </a:r>
            <a:r>
              <a:rPr lang="en-US" dirty="0" smtClean="0"/>
              <a:t> impairments, functional limitations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latihan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dirty="0" err="1" smtClean="0"/>
              <a:t>Definisi</a:t>
            </a:r>
            <a:r>
              <a:rPr lang="en-US" sz="3600" dirty="0" smtClean="0"/>
              <a:t> Stroke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Stroke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global </a:t>
            </a:r>
            <a:r>
              <a:rPr lang="en-US" sz="2400" dirty="0" err="1" smtClean="0"/>
              <a:t>akut</a:t>
            </a:r>
            <a:r>
              <a:rPr lang="en-US" sz="2400" dirty="0" smtClean="0"/>
              <a:t>,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24 jam,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peredaran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sepintas</a:t>
            </a:r>
            <a:r>
              <a:rPr lang="en-US" sz="2400" dirty="0" smtClean="0"/>
              <a:t>, tumor </a:t>
            </a:r>
            <a:r>
              <a:rPr lang="en-US" sz="2400" dirty="0" err="1" smtClean="0"/>
              <a:t>otak</a:t>
            </a:r>
            <a:r>
              <a:rPr lang="en-US" sz="2400" dirty="0" smtClean="0"/>
              <a:t>, stroke </a:t>
            </a:r>
            <a:r>
              <a:rPr lang="en-US" sz="2400" dirty="0" err="1" smtClean="0"/>
              <a:t>sekunder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trauma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(</a:t>
            </a:r>
            <a:r>
              <a:rPr lang="en-US" sz="2400" dirty="0" err="1" smtClean="0"/>
              <a:t>Setyopranoto</a:t>
            </a:r>
            <a:r>
              <a:rPr lang="en-US" sz="2400" dirty="0" smtClean="0"/>
              <a:t>, 2011)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Stroke/</a:t>
            </a:r>
            <a:r>
              <a:rPr lang="en-US" sz="2400" b="1" dirty="0" err="1" smtClean="0"/>
              <a:t>Cerebro</a:t>
            </a:r>
            <a:r>
              <a:rPr lang="en-US" sz="2400" b="1" dirty="0" smtClean="0"/>
              <a:t> Vascular Accident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Ischemic (</a:t>
            </a:r>
            <a:r>
              <a:rPr lang="en-US" sz="2400" dirty="0" err="1" smtClean="0"/>
              <a:t>berkurangnya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) </a:t>
            </a:r>
            <a:r>
              <a:rPr lang="en-US" sz="2400" dirty="0" err="1" smtClean="0"/>
              <a:t>dikarenakan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penyumbatan</a:t>
            </a:r>
            <a:r>
              <a:rPr lang="en-US" sz="2400" dirty="0" smtClean="0"/>
              <a:t> (thrombosis, arterial embolism)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Hemorrhagic (</a:t>
            </a:r>
            <a:r>
              <a:rPr lang="en-US" sz="2400" dirty="0" err="1" smtClean="0"/>
              <a:t>pendarahan</a:t>
            </a:r>
            <a:r>
              <a:rPr lang="en-US" sz="2400" dirty="0" smtClean="0"/>
              <a:t>)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Klasifikasi</a:t>
            </a:r>
            <a:r>
              <a:rPr lang="en-US" sz="3200" dirty="0" smtClean="0">
                <a:latin typeface="Arial" charset="0"/>
                <a:cs typeface="Arial" charset="0"/>
              </a:rPr>
              <a:t> Stroke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 descr="What-is-a-strok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48600" cy="35379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Klasifikasi</a:t>
            </a:r>
            <a:r>
              <a:rPr lang="en-US" sz="3200" dirty="0" smtClean="0">
                <a:latin typeface="Arial" charset="0"/>
                <a:cs typeface="Arial" charset="0"/>
              </a:rPr>
              <a:t> Stroke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800" b="1" dirty="0" smtClean="0"/>
              <a:t>Stroke Non Hemor</a:t>
            </a:r>
            <a:r>
              <a:rPr lang="en-US" sz="2800" b="1" dirty="0" err="1" smtClean="0"/>
              <a:t>rh</a:t>
            </a:r>
            <a:r>
              <a:rPr lang="id-ID" sz="2800" b="1" dirty="0" smtClean="0"/>
              <a:t>agi</a:t>
            </a:r>
            <a:r>
              <a:rPr lang="en-US" sz="2800" b="1" dirty="0" smtClean="0"/>
              <a:t>c</a:t>
            </a:r>
            <a:r>
              <a:rPr lang="en-US" sz="2800" dirty="0" smtClean="0"/>
              <a:t>	</a:t>
            </a:r>
          </a:p>
          <a:p>
            <a:pPr marL="457200" lvl="0" indent="-457200">
              <a:buFont typeface="+mj-lt"/>
              <a:buAutoNum type="alphaUcPeriod"/>
            </a:pPr>
            <a:r>
              <a:rPr lang="id-ID" sz="2800" b="1" dirty="0" smtClean="0"/>
              <a:t>Transient Ishemic Attack (TIA)</a:t>
            </a:r>
            <a:endParaRPr lang="en-US" sz="2800" b="1" dirty="0" smtClean="0"/>
          </a:p>
          <a:p>
            <a:pPr marL="457200" lvl="0" indent="-457200">
              <a:buFont typeface="+mj-lt"/>
              <a:buAutoNum type="alphaUcPeriod"/>
            </a:pPr>
            <a:r>
              <a:rPr lang="id-ID" sz="2800" b="1" dirty="0" smtClean="0"/>
              <a:t>Reversible Ischemic Neurologic Defisit (RIND)</a:t>
            </a:r>
            <a:endParaRPr lang="en-US" sz="28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id-ID" sz="2800" b="1" dirty="0" smtClean="0"/>
              <a:t>Stroke In Evolution (SIE)</a:t>
            </a:r>
            <a:endParaRPr lang="en-US" sz="28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id-ID" sz="2800" b="1" dirty="0" smtClean="0"/>
              <a:t>Complete Stroke</a:t>
            </a:r>
            <a:endParaRPr lang="en-US" sz="2800" b="1" dirty="0" smtClean="0"/>
          </a:p>
          <a:p>
            <a:pPr>
              <a:buNone/>
            </a:pPr>
            <a:r>
              <a:rPr lang="id-ID" sz="2800" b="1" dirty="0" smtClean="0"/>
              <a:t>Stroke Hemor</a:t>
            </a:r>
            <a:r>
              <a:rPr lang="en-US" sz="2800" b="1" dirty="0" err="1" smtClean="0"/>
              <a:t>rh</a:t>
            </a:r>
            <a:r>
              <a:rPr lang="id-ID" sz="2800" b="1" dirty="0" smtClean="0"/>
              <a:t>agi</a:t>
            </a:r>
            <a:r>
              <a:rPr lang="en-US" sz="2800" b="1" dirty="0" smtClean="0"/>
              <a:t>c</a:t>
            </a:r>
            <a:endParaRPr lang="en-US" sz="28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id-ID" sz="2800" b="1" dirty="0" smtClean="0"/>
              <a:t>Perdarahan Intraserebral</a:t>
            </a:r>
            <a:endParaRPr lang="en-US" sz="28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id-ID" sz="2800" b="1" dirty="0" smtClean="0"/>
              <a:t>Perdaraha Subaraknoid 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ICF </a:t>
            </a:r>
            <a:r>
              <a:rPr lang="en-US" sz="3200" dirty="0" err="1" smtClean="0">
                <a:latin typeface="Arial" charset="0"/>
                <a:cs typeface="Arial" charset="0"/>
              </a:rPr>
              <a:t>Studi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Kasus</a:t>
            </a:r>
            <a:r>
              <a:rPr lang="en-US" sz="3200" dirty="0" smtClean="0">
                <a:latin typeface="Arial" charset="0"/>
                <a:cs typeface="Arial" charset="0"/>
              </a:rPr>
              <a:t> STROKE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8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371600" y="1447800"/>
            <a:ext cx="629699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err="1" smtClean="0"/>
              <a:t>Studi</a:t>
            </a:r>
            <a:r>
              <a:rPr lang="en-US" sz="4000" dirty="0" smtClean="0"/>
              <a:t> </a:t>
            </a:r>
            <a:r>
              <a:rPr lang="en-US" sz="4000" dirty="0" err="1" smtClean="0"/>
              <a:t>Kasus</a:t>
            </a:r>
            <a:r>
              <a:rPr lang="en-US" sz="4000" dirty="0" smtClean="0"/>
              <a:t> STROKE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Laki</a:t>
            </a:r>
            <a:r>
              <a:rPr lang="en-US" dirty="0" smtClean="0"/>
              <a:t> – </a:t>
            </a:r>
            <a:r>
              <a:rPr lang="en-US" dirty="0" err="1" smtClean="0"/>
              <a:t>laki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62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Kejadian</a:t>
            </a:r>
            <a:r>
              <a:rPr lang="en-US" dirty="0" smtClean="0"/>
              <a:t> : </a:t>
            </a:r>
            <a:r>
              <a:rPr lang="en-US" dirty="0" err="1" smtClean="0"/>
              <a:t>Tiba</a:t>
            </a:r>
            <a:r>
              <a:rPr lang="en-US" dirty="0" smtClean="0"/>
              <a:t> –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pingsan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Kondisi</a:t>
            </a:r>
            <a:r>
              <a:rPr lang="en-US" dirty="0" smtClean="0"/>
              <a:t> : 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 </a:t>
            </a:r>
            <a:r>
              <a:rPr lang="en-US" dirty="0" err="1" smtClean="0"/>
              <a:t>minggu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Vital sign :</a:t>
            </a:r>
          </a:p>
          <a:p>
            <a:pPr>
              <a:buNone/>
            </a:pPr>
            <a:r>
              <a:rPr lang="en-US" dirty="0" smtClean="0"/>
              <a:t>	BP : 110/70 mmHg</a:t>
            </a:r>
          </a:p>
          <a:p>
            <a:pPr>
              <a:buNone/>
            </a:pPr>
            <a:r>
              <a:rPr lang="en-US" dirty="0" smtClean="0"/>
              <a:t>	RR : 12 kali/</a:t>
            </a:r>
            <a:r>
              <a:rPr lang="en-US" dirty="0" err="1" smtClean="0"/>
              <a:t>menit</a:t>
            </a:r>
            <a:endParaRPr lang="en-US" dirty="0" smtClean="0"/>
          </a:p>
          <a:p>
            <a:pPr>
              <a:buNone/>
            </a:pPr>
            <a:endParaRPr lang="en-US" sz="3600" dirty="0" smtClean="0"/>
          </a:p>
          <a:p>
            <a:endParaRPr lang="en-US" sz="36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 startAt="5"/>
            </a:pPr>
            <a:r>
              <a:rPr lang="en-US" dirty="0" smtClean="0"/>
              <a:t>Medical History :</a:t>
            </a:r>
          </a:p>
          <a:p>
            <a:pPr>
              <a:buNone/>
            </a:pPr>
            <a:r>
              <a:rPr lang="en-US" dirty="0" smtClean="0"/>
              <a:t>	1)  Sporadic Bouts Angina </a:t>
            </a:r>
          </a:p>
          <a:p>
            <a:pPr>
              <a:buNone/>
            </a:pPr>
            <a:r>
              <a:rPr lang="en-US" dirty="0" smtClean="0"/>
              <a:t>	2) </a:t>
            </a:r>
            <a:r>
              <a:rPr lang="en-US" dirty="0" err="1" smtClean="0"/>
              <a:t>Hypertensi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3)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Ayah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( 59 </a:t>
            </a:r>
            <a:r>
              <a:rPr lang="en-US" dirty="0" err="1" smtClean="0"/>
              <a:t>tahun</a:t>
            </a:r>
            <a:r>
              <a:rPr lang="en-US" dirty="0" smtClean="0"/>
              <a:t> )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stroke (72 </a:t>
            </a:r>
            <a:r>
              <a:rPr lang="en-US" dirty="0" err="1" smtClean="0"/>
              <a:t>tahun</a:t>
            </a:r>
            <a:r>
              <a:rPr lang="en-US" dirty="0" smtClean="0"/>
              <a:t> 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err="1" smtClean="0">
                <a:latin typeface="Arial" charset="0"/>
                <a:cs typeface="Arial" charset="0"/>
              </a:rPr>
              <a:t>Pemeriksaan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Penunjang</a:t>
            </a:r>
            <a:r>
              <a:rPr lang="en-US" sz="4000" dirty="0" smtClean="0">
                <a:latin typeface="Arial" charset="0"/>
                <a:cs typeface="Arial" charset="0"/>
              </a:rPr>
              <a:t> Diagnosis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Test Data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CT scan : </a:t>
            </a:r>
            <a:r>
              <a:rPr lang="en-US" sz="2800" dirty="0" err="1" smtClean="0"/>
              <a:t>Konsistensi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left middle cerebral artery ischemic infarction,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swelling </a:t>
            </a:r>
            <a:r>
              <a:rPr lang="en-US" sz="2800" dirty="0" err="1" smtClean="0"/>
              <a:t>dan</a:t>
            </a:r>
            <a:r>
              <a:rPr lang="en-US" sz="2800" dirty="0" smtClean="0"/>
              <a:t> displacement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otak</a:t>
            </a:r>
            <a:r>
              <a:rPr lang="en-US" sz="2800" dirty="0" smtClean="0"/>
              <a:t> : localization </a:t>
            </a:r>
            <a:r>
              <a:rPr lang="en-US" sz="2800" dirty="0" err="1" smtClean="0"/>
              <a:t>lession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Carotid angiography : complete occlusion </a:t>
            </a:r>
            <a:r>
              <a:rPr lang="en-US" sz="2800" dirty="0" err="1" smtClean="0"/>
              <a:t>pada</a:t>
            </a:r>
            <a:r>
              <a:rPr lang="en-US" sz="2800" dirty="0" smtClean="0"/>
              <a:t> left middle cerebral artery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ECG : </a:t>
            </a:r>
            <a:r>
              <a:rPr lang="en-US" sz="2800" dirty="0" err="1" smtClean="0"/>
              <a:t>Terkadang</a:t>
            </a:r>
            <a:r>
              <a:rPr lang="en-US" sz="2800" dirty="0" smtClean="0"/>
              <a:t> </a:t>
            </a:r>
            <a:r>
              <a:rPr lang="en-US" sz="2800" dirty="0" err="1" smtClean="0"/>
              <a:t>arritmia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blood </a:t>
            </a:r>
            <a:r>
              <a:rPr lang="en-US" sz="2800" dirty="0" err="1" smtClean="0"/>
              <a:t>cemistry</a:t>
            </a:r>
            <a:r>
              <a:rPr lang="en-US" sz="2800" dirty="0" smtClean="0"/>
              <a:t> profile :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creatinine</a:t>
            </a:r>
            <a:r>
              <a:rPr lang="en-US" sz="2800" dirty="0" smtClean="0"/>
              <a:t> </a:t>
            </a:r>
            <a:r>
              <a:rPr lang="en-US" sz="2800" dirty="0" err="1" smtClean="0"/>
              <a:t>phosphokinase</a:t>
            </a:r>
            <a:r>
              <a:rPr lang="en-US" sz="2800" dirty="0" smtClean="0"/>
              <a:t> </a:t>
            </a:r>
            <a:r>
              <a:rPr lang="en-US" sz="2800" dirty="0" err="1" smtClean="0"/>
              <a:t>isozyme</a:t>
            </a:r>
            <a:r>
              <a:rPr lang="en-US" sz="2800" dirty="0" smtClean="0"/>
              <a:t> (CPK-MB)</a:t>
            </a:r>
          </a:p>
          <a:p>
            <a:pPr>
              <a:buFont typeface="Wingdings" pitchFamily="2" charset="2"/>
              <a:buChar char="v"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38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Fascial</a:t>
            </a:r>
            <a:r>
              <a:rPr lang="en-US" sz="2400" dirty="0" smtClean="0"/>
              <a:t> </a:t>
            </a:r>
            <a:r>
              <a:rPr lang="en-US" sz="2400" dirty="0" err="1" smtClean="0"/>
              <a:t>asymetri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berbicara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Blur /</a:t>
            </a:r>
            <a:r>
              <a:rPr lang="en-US" sz="2400" dirty="0" err="1" smtClean="0"/>
              <a:t>samar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Deficit </a:t>
            </a:r>
            <a:r>
              <a:rPr lang="en-US" sz="2400" dirty="0" err="1" smtClean="0"/>
              <a:t>persepsi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Skin : </a:t>
            </a:r>
            <a:r>
              <a:rPr lang="en-US" sz="2400" dirty="0" err="1" smtClean="0"/>
              <a:t>hangat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kering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Sweeling</a:t>
            </a:r>
            <a:r>
              <a:rPr lang="en-US" sz="2400" dirty="0" smtClean="0"/>
              <a:t> 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Jari</a:t>
            </a:r>
            <a:r>
              <a:rPr lang="en-US" sz="2400" dirty="0" smtClean="0"/>
              <a:t> – </a:t>
            </a:r>
            <a:r>
              <a:rPr lang="en-US" sz="2400" dirty="0" err="1" smtClean="0"/>
              <a:t>jari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ROM </a:t>
            </a:r>
            <a:r>
              <a:rPr lang="en-US" sz="2400" dirty="0" err="1" smtClean="0"/>
              <a:t>terbatas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Keterlibatan</a:t>
            </a:r>
            <a:r>
              <a:rPr lang="en-US" sz="2400" dirty="0" smtClean="0"/>
              <a:t> sensory, status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motor control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 </a:t>
            </a:r>
            <a:r>
              <a:rPr lang="en-US" sz="2400" dirty="0" err="1" smtClean="0"/>
              <a:t>fisioterapi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en-US" sz="2400" dirty="0" smtClean="0"/>
              <a:t>Medication : Aspirin </a:t>
            </a:r>
            <a:r>
              <a:rPr lang="en-US" sz="2400" dirty="0" err="1" smtClean="0"/>
              <a:t>dan</a:t>
            </a:r>
            <a:r>
              <a:rPr lang="en-US" sz="2400" dirty="0" smtClean="0"/>
              <a:t> anticoagulation therapy ( heparin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warfarin</a:t>
            </a:r>
            <a:r>
              <a:rPr lang="en-US" sz="2400" dirty="0" smtClean="0"/>
              <a:t> )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sz="2400" dirty="0" err="1" smtClean="0"/>
              <a:t>Sosial</a:t>
            </a:r>
            <a:r>
              <a:rPr lang="en-US" sz="2400" dirty="0" smtClean="0"/>
              <a:t> history : 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Riwayat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SMA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Punya</a:t>
            </a:r>
            <a:r>
              <a:rPr lang="en-US" sz="2400" dirty="0" smtClean="0"/>
              <a:t> 3 </a:t>
            </a:r>
            <a:r>
              <a:rPr lang="en-US" sz="2400" dirty="0" err="1" smtClean="0"/>
              <a:t>anak</a:t>
            </a:r>
            <a:r>
              <a:rPr lang="en-US" sz="2400" dirty="0" smtClean="0"/>
              <a:t> &amp; 6 </a:t>
            </a:r>
            <a:r>
              <a:rPr lang="en-US" sz="2400" dirty="0" err="1" smtClean="0"/>
              <a:t>cucu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pabrik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-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: golf, </a:t>
            </a:r>
            <a:r>
              <a:rPr lang="en-US" sz="2400" dirty="0" err="1" smtClean="0"/>
              <a:t>bermain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,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gereja</a:t>
            </a:r>
            <a:r>
              <a:rPr lang="en-US" sz="2400" dirty="0" smtClean="0"/>
              <a:t>, horseback riding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402</Words>
  <Application>Microsoft Office PowerPoint</Application>
  <PresentationFormat>On-screen Show (4:3)</PresentationFormat>
  <Paragraphs>106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KEMAMPUAN AKHIR YANG DIHARAPKAN</vt:lpstr>
      <vt:lpstr>Definisi Stroke</vt:lpstr>
      <vt:lpstr>Klasifikasi Stroke</vt:lpstr>
      <vt:lpstr>Klasifikasi Stroke</vt:lpstr>
      <vt:lpstr>ICF Studi Kasus STROKE</vt:lpstr>
      <vt:lpstr>Studi Kasus STROKE</vt:lpstr>
      <vt:lpstr>Pemeriksaan Penunjang Diagnosis</vt:lpstr>
      <vt:lpstr>Pemeriksaan Fisik</vt:lpstr>
      <vt:lpstr>Slide 10</vt:lpstr>
      <vt:lpstr>Identifikasi Masalah</vt:lpstr>
      <vt:lpstr>REFERENSI</vt:lpstr>
      <vt:lpstr>TERIMA KASIH &amp;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X450C</cp:lastModifiedBy>
  <cp:revision>214</cp:revision>
  <dcterms:created xsi:type="dcterms:W3CDTF">2010-08-24T06:47:44Z</dcterms:created>
  <dcterms:modified xsi:type="dcterms:W3CDTF">2018-02-02T09:29:25Z</dcterms:modified>
</cp:coreProperties>
</file>