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7" r:id="rId11"/>
    <p:sldId id="378" r:id="rId12"/>
    <p:sldId id="373" r:id="rId13"/>
    <p:sldId id="3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CLINICAL DECISION MAKING : PARKINSON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11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971800" y="1371600"/>
            <a:ext cx="281940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Parkinson (ICD)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67994" y="1904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19812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5247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" y="2286000"/>
            <a:ext cx="2057400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 smtClean="0"/>
              <a:t>Anatomic</a:t>
            </a:r>
          </a:p>
          <a:p>
            <a:pPr algn="ctr"/>
            <a:r>
              <a:rPr lang="id-ID" sz="1400" dirty="0" smtClean="0"/>
              <a:t>-ROM</a:t>
            </a:r>
          </a:p>
          <a:p>
            <a:pPr algn="ctr"/>
            <a:r>
              <a:rPr lang="id-ID" sz="1400" dirty="0" smtClean="0"/>
              <a:t>-Stiffnes joint</a:t>
            </a:r>
          </a:p>
          <a:p>
            <a:pPr algn="ctr"/>
            <a:r>
              <a:rPr lang="id-ID" sz="1400" dirty="0" smtClean="0"/>
              <a:t>-Bed Posture</a:t>
            </a:r>
          </a:p>
          <a:p>
            <a:pPr algn="ctr"/>
            <a:r>
              <a:rPr lang="id-ID" sz="1400" b="1" dirty="0" smtClean="0"/>
              <a:t>Functional</a:t>
            </a:r>
          </a:p>
          <a:p>
            <a:pPr algn="ctr">
              <a:buFontTx/>
              <a:buChar char="-"/>
            </a:pPr>
            <a:r>
              <a:rPr lang="id-ID" sz="1400" dirty="0" smtClean="0"/>
              <a:t>Cepat lelah</a:t>
            </a:r>
          </a:p>
          <a:p>
            <a:pPr algn="ctr">
              <a:buFontTx/>
              <a:buChar char="-"/>
            </a:pPr>
            <a:r>
              <a:rPr lang="id-ID" sz="1400" dirty="0" smtClean="0"/>
              <a:t> </a:t>
            </a:r>
            <a:r>
              <a:rPr lang="id-ID" sz="1400" dirty="0" smtClean="0"/>
              <a:t>Abnormal gait</a:t>
            </a:r>
          </a:p>
          <a:p>
            <a:pPr algn="ctr">
              <a:buFontTx/>
              <a:buChar char="-"/>
            </a:pPr>
            <a:r>
              <a:rPr lang="id-ID" sz="1400" dirty="0" smtClean="0"/>
              <a:t>Loss </a:t>
            </a:r>
            <a:r>
              <a:rPr lang="id-ID" sz="1400" dirty="0" smtClean="0"/>
              <a:t>sensation</a:t>
            </a:r>
          </a:p>
          <a:p>
            <a:endParaRPr lang="en-US" sz="1400" dirty="0"/>
          </a:p>
          <a:p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306094" y="20947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2286000"/>
            <a:ext cx="2971800" cy="224676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d-ID" sz="1400" b="1" dirty="0" smtClean="0"/>
              <a:t>Activity</a:t>
            </a:r>
          </a:p>
          <a:p>
            <a:pPr marL="342900" indent="-342900" algn="ctr">
              <a:buAutoNum type="arabicPeriod"/>
            </a:pPr>
            <a:r>
              <a:rPr lang="id-ID" sz="1400" dirty="0" smtClean="0"/>
              <a:t>Sulit bangun dari bed saat bangun pagi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id-ID" sz="1400" dirty="0" smtClean="0"/>
              <a:t>Sulit merubah posisi sewaktu duduk</a:t>
            </a:r>
          </a:p>
          <a:p>
            <a:pPr marL="342900" indent="-342900" algn="ctr">
              <a:buAutoNum type="arabicPeriod"/>
            </a:pPr>
            <a:r>
              <a:rPr lang="id-ID" sz="1400" dirty="0" smtClean="0"/>
              <a:t>Sulit bangun dari kursi</a:t>
            </a:r>
          </a:p>
          <a:p>
            <a:pPr marL="342900" indent="-342900" algn="ctr">
              <a:buAutoNum type="arabicPeriod"/>
            </a:pPr>
            <a:r>
              <a:rPr lang="id-ID" sz="1400" dirty="0" smtClean="0"/>
              <a:t>Langkah jalan pendek-pendek</a:t>
            </a:r>
          </a:p>
          <a:p>
            <a:pPr marL="342900" indent="-342900" algn="ctr">
              <a:buAutoNum type="arabicPeriod"/>
            </a:pPr>
            <a:r>
              <a:rPr lang="id-ID" sz="1400" dirty="0" smtClean="0"/>
              <a:t>Sulit menganggkat kaki ketika menaiki tangga</a:t>
            </a:r>
          </a:p>
          <a:p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7087394" y="2132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2286000"/>
            <a:ext cx="175260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Participation Restriction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Rekreasi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err="1" smtClean="0"/>
              <a:t>Beribadah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Komunikasi</a:t>
            </a:r>
            <a:r>
              <a:rPr lang="en-US" sz="1400" dirty="0"/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049294" y="4838700"/>
            <a:ext cx="532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5105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344194" y="5257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52600" y="54102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639094" y="5523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800" y="5638800"/>
            <a:ext cx="32004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Environmental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/>
              <a:t>Keluarga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Fasiltas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r>
              <a:rPr lang="en-US" sz="1400" dirty="0"/>
              <a:t> yang </a:t>
            </a:r>
            <a:r>
              <a:rPr lang="en-US" sz="1400" dirty="0" err="1"/>
              <a:t>mendukung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6972300" y="5524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2200" y="5638800"/>
            <a:ext cx="1752600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Personal Factors 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Kelamin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400" dirty="0" err="1"/>
              <a:t>Usia</a:t>
            </a:r>
            <a:endParaRPr lang="en-US" sz="1400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6858794" y="4191000"/>
            <a:ext cx="913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1638300" y="4991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Rehabilitasi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agar </a:t>
            </a: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membungkuk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fleksi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siku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latihan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otot-otot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sepanjang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tulang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belakang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luang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gerak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sendi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tulang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belakang</a:t>
            </a:r>
            <a:r>
              <a:rPr lang="en-US" sz="2800" dirty="0" smtClean="0">
                <a:sym typeface="Wingdings" pitchFamily="2" charset="2"/>
              </a:rPr>
              <a:t> agar </a:t>
            </a:r>
            <a:r>
              <a:rPr lang="en-US" sz="2800" dirty="0" err="1" smtClean="0">
                <a:sym typeface="Wingdings" pitchFamily="2" charset="2"/>
              </a:rPr>
              <a:t>tetap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lentur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/>
              <a:t>Cara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gerak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melenggang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berkuranglatihan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dicermin</a:t>
            </a:r>
            <a:r>
              <a:rPr lang="en-US" sz="2800" dirty="0" smtClean="0">
                <a:sym typeface="Wingdings" pitchFamily="2" charset="2"/>
              </a:rPr>
              <a:t> agar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mengoreksi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gerakan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/>
              <a:t>Mempertahankan</a:t>
            </a:r>
            <a:r>
              <a:rPr lang="en-US" sz="2800" dirty="0" smtClean="0"/>
              <a:t> /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Sendi</a:t>
            </a:r>
            <a:endParaRPr lang="en-US" sz="2800" dirty="0" smtClean="0"/>
          </a:p>
          <a:p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endParaRPr lang="en-US" sz="2800" dirty="0" smtClean="0"/>
          </a:p>
          <a:p>
            <a:r>
              <a:rPr lang="en-US" sz="2800" dirty="0" err="1" smtClean="0"/>
              <a:t>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wicara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pitchFamily="34" charset="0"/>
              </a:rPr>
              <a:t>Mahasiswa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mampu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memahami</a:t>
            </a:r>
            <a:r>
              <a:rPr lang="en-US" dirty="0" smtClean="0">
                <a:cs typeface="Arial" charset="0"/>
              </a:rPr>
              <a:t> &amp; </a:t>
            </a:r>
            <a:r>
              <a:rPr lang="en-US" dirty="0" err="1" smtClean="0">
                <a:cs typeface="Arial" charset="0"/>
              </a:rPr>
              <a:t>menjelaskan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definisi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parkinson</a:t>
            </a:r>
            <a:r>
              <a:rPr lang="en-US" dirty="0" smtClean="0">
                <a:cs typeface="Arial" charset="0"/>
              </a:rPr>
              <a:t> &amp; </a:t>
            </a:r>
            <a:r>
              <a:rPr lang="en-US" dirty="0" err="1" smtClean="0">
                <a:cs typeface="Arial" charset="0"/>
              </a:rPr>
              <a:t>permasalahannya</a:t>
            </a:r>
            <a:endParaRPr lang="en-US" dirty="0" smtClean="0">
              <a:cs typeface="Arial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 &amp; </a:t>
            </a:r>
            <a:r>
              <a:rPr lang="en-US" dirty="0" err="1" smtClean="0"/>
              <a:t>identifikasi</a:t>
            </a:r>
            <a:r>
              <a:rPr lang="en-US" dirty="0" smtClean="0"/>
              <a:t> impairments, functional limitations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latihan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dirty="0" err="1" smtClean="0"/>
              <a:t>Definisi</a:t>
            </a:r>
            <a:r>
              <a:rPr lang="en-US" sz="5400" dirty="0" smtClean="0"/>
              <a:t> Parkinson</a:t>
            </a:r>
            <a:endParaRPr lang="en-US" sz="54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eaLnBrk="1" hangingPunct="1"/>
            <a:r>
              <a:rPr lang="en-US" dirty="0" err="1" smtClean="0"/>
              <a:t>Penyakit</a:t>
            </a:r>
            <a:r>
              <a:rPr lang="en-US" dirty="0" smtClean="0"/>
              <a:t> Parkinson (</a:t>
            </a:r>
            <a:r>
              <a:rPr lang="en-US" dirty="0" err="1" smtClean="0"/>
              <a:t>paralistis</a:t>
            </a:r>
            <a:r>
              <a:rPr lang="en-US" dirty="0" smtClean="0"/>
              <a:t> </a:t>
            </a:r>
            <a:r>
              <a:rPr lang="en-US" dirty="0" err="1" smtClean="0"/>
              <a:t>agitans</a:t>
            </a:r>
            <a:r>
              <a:rPr lang="en-US" dirty="0" smtClean="0"/>
              <a:t>):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/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ganglia </a:t>
            </a:r>
            <a:r>
              <a:rPr lang="en-US" dirty="0" err="1" smtClean="0"/>
              <a:t>basalis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/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dopamin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substansia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globus</a:t>
            </a:r>
            <a:r>
              <a:rPr lang="en-US" dirty="0" smtClean="0"/>
              <a:t> </a:t>
            </a:r>
            <a:r>
              <a:rPr lang="en-US" dirty="0" err="1" smtClean="0"/>
              <a:t>palidus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yang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tremor, </a:t>
            </a:r>
            <a:r>
              <a:rPr lang="en-US" dirty="0" err="1" smtClean="0"/>
              <a:t>bradikinesia</a:t>
            </a:r>
            <a:r>
              <a:rPr lang="en-US" dirty="0" smtClean="0"/>
              <a:t>, </a:t>
            </a:r>
            <a:r>
              <a:rPr lang="en-US" dirty="0" err="1" smtClean="0"/>
              <a:t>rigiditas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ketidakstabilan</a:t>
            </a:r>
            <a:r>
              <a:rPr lang="en-US" dirty="0" smtClean="0"/>
              <a:t> postural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dirty="0" err="1" smtClean="0"/>
              <a:t>Epidemiologi</a:t>
            </a:r>
            <a:r>
              <a:rPr lang="en-US" sz="5400" dirty="0" smtClean="0"/>
              <a:t> Parkinson</a:t>
            </a:r>
            <a:endParaRPr lang="en-US" sz="5400" dirty="0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40-70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</a:t>
            </a:r>
            <a:r>
              <a:rPr lang="en-US" dirty="0" smtClean="0"/>
              <a:t>ke-6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wanita</a:t>
            </a:r>
            <a:r>
              <a:rPr lang="en-US" dirty="0" smtClean="0"/>
              <a:t> 3:2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70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prevalensi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120 </a:t>
            </a:r>
            <a:r>
              <a:rPr lang="en-US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55 </a:t>
            </a:r>
            <a:r>
              <a:rPr lang="en-US" dirty="0" err="1" smtClean="0"/>
              <a:t>kasus</a:t>
            </a:r>
            <a:r>
              <a:rPr lang="en-US" dirty="0" smtClean="0"/>
              <a:t> per 100.000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Arial" charset="0"/>
                <a:cs typeface="Arial" charset="0"/>
              </a:rPr>
              <a:t>Klasifikasi</a:t>
            </a:r>
            <a:r>
              <a:rPr lang="en-US" dirty="0" smtClean="0">
                <a:latin typeface="Arial" charset="0"/>
                <a:cs typeface="Arial" charset="0"/>
              </a:rPr>
              <a:t> Parkinson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Parkinsonismus</a:t>
            </a:r>
            <a:r>
              <a:rPr lang="en-US" sz="2800" dirty="0" smtClean="0"/>
              <a:t> </a:t>
            </a:r>
            <a:r>
              <a:rPr lang="en-US" sz="2800" dirty="0" smtClean="0"/>
              <a:t>primer/</a:t>
            </a:r>
            <a:r>
              <a:rPr lang="en-US" sz="2800" dirty="0" err="1" smtClean="0"/>
              <a:t>idiopatik</a:t>
            </a:r>
            <a:r>
              <a:rPr lang="en-US" sz="2800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kausanya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MPTP (1 </a:t>
            </a:r>
            <a:r>
              <a:rPr lang="en-US" i="1" dirty="0" smtClean="0"/>
              <a:t>methyl</a:t>
            </a:r>
            <a:r>
              <a:rPr lang="en-US" dirty="0" smtClean="0"/>
              <a:t>, 4</a:t>
            </a:r>
            <a:r>
              <a:rPr lang="en-US" i="1" dirty="0" smtClean="0"/>
              <a:t> phenyl</a:t>
            </a:r>
            <a:r>
              <a:rPr lang="en-US" dirty="0" smtClean="0"/>
              <a:t>, 12, 3, 6 </a:t>
            </a:r>
            <a:r>
              <a:rPr lang="en-US" i="1" dirty="0" err="1" smtClean="0"/>
              <a:t>tetrahydropyridine</a:t>
            </a:r>
            <a:r>
              <a:rPr lang="en-US" i="1" dirty="0" smtClean="0"/>
              <a:t>)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Parkinson (</a:t>
            </a:r>
            <a:r>
              <a:rPr lang="en-US" dirty="0" err="1" smtClean="0"/>
              <a:t>Parkinsonismus</a:t>
            </a:r>
            <a:r>
              <a:rPr lang="en-US" dirty="0" smtClean="0"/>
              <a:t> </a:t>
            </a:r>
            <a:r>
              <a:rPr lang="en-US" dirty="0" smtClean="0"/>
              <a:t>MPTP)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selegiline</a:t>
            </a:r>
            <a:r>
              <a:rPr lang="en-US" dirty="0" smtClean="0"/>
              <a:t>/(-) </a:t>
            </a:r>
            <a:r>
              <a:rPr lang="en-US" dirty="0" err="1" smtClean="0"/>
              <a:t>deprenyl</a:t>
            </a:r>
            <a:r>
              <a:rPr lang="en-US" dirty="0" smtClean="0"/>
              <a:t>, </a:t>
            </a:r>
            <a:r>
              <a:rPr lang="en-US" dirty="0" err="1" smtClean="0"/>
              <a:t>lysuride</a:t>
            </a:r>
            <a:r>
              <a:rPr lang="en-US" dirty="0" smtClean="0"/>
              <a:t>, </a:t>
            </a:r>
            <a:r>
              <a:rPr lang="en-US" dirty="0" err="1" smtClean="0"/>
              <a:t>pergolide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dirty="0" err="1" smtClean="0">
                <a:latin typeface="Arial" charset="0"/>
                <a:cs typeface="Arial" charset="0"/>
              </a:rPr>
              <a:t>Klasifikasi</a:t>
            </a:r>
            <a:r>
              <a:rPr lang="en-US" sz="4800" dirty="0" smtClean="0">
                <a:latin typeface="Arial" charset="0"/>
                <a:cs typeface="Arial" charset="0"/>
              </a:rPr>
              <a:t> Parkinson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021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2800" dirty="0" err="1" smtClean="0"/>
              <a:t>Parkinsonismus</a:t>
            </a:r>
            <a:r>
              <a:rPr lang="en-US" sz="2800" dirty="0" smtClean="0"/>
              <a:t>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simtomatik</a:t>
            </a:r>
            <a:endParaRPr lang="en-US" sz="2800" dirty="0" smtClean="0"/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err="1" smtClean="0"/>
              <a:t>Pasca-ensefalitis</a:t>
            </a:r>
            <a:r>
              <a:rPr lang="en-US" sz="2400" dirty="0" smtClean="0"/>
              <a:t> virus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err="1" smtClean="0"/>
              <a:t>Pasca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lain (</a:t>
            </a:r>
            <a:r>
              <a:rPr lang="en-US" sz="2400" dirty="0" err="1" smtClean="0"/>
              <a:t>sifilis</a:t>
            </a:r>
            <a:r>
              <a:rPr lang="en-US" sz="2400" dirty="0" smtClean="0"/>
              <a:t> </a:t>
            </a:r>
            <a:r>
              <a:rPr lang="en-US" sz="2400" dirty="0" err="1" smtClean="0"/>
              <a:t>meningovaskular</a:t>
            </a:r>
            <a:r>
              <a:rPr lang="en-US" sz="2400" dirty="0" smtClean="0"/>
              <a:t>, </a:t>
            </a:r>
            <a:r>
              <a:rPr lang="en-US" sz="2400" dirty="0" err="1" smtClean="0"/>
              <a:t>tuberkulosis</a:t>
            </a:r>
            <a:r>
              <a:rPr lang="en-US" sz="2400" dirty="0" smtClean="0"/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400" dirty="0" err="1" smtClean="0"/>
              <a:t>Iatrogenik</a:t>
            </a:r>
            <a:r>
              <a:rPr lang="en-US" sz="2400" dirty="0" smtClean="0"/>
              <a:t> / </a:t>
            </a:r>
            <a:r>
              <a:rPr lang="en-US" sz="2400" dirty="0" err="1" smtClean="0"/>
              <a:t>terinduksi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(drug induced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obat-obat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fenotiazin</a:t>
            </a:r>
            <a:r>
              <a:rPr lang="en-US" sz="2400" dirty="0" smtClean="0"/>
              <a:t>, </a:t>
            </a:r>
            <a:r>
              <a:rPr lang="en-US" sz="2400" dirty="0" err="1" smtClean="0"/>
              <a:t>reserpin</a:t>
            </a:r>
            <a:r>
              <a:rPr lang="en-US" sz="2400" dirty="0" smtClean="0"/>
              <a:t>, </a:t>
            </a:r>
            <a:r>
              <a:rPr lang="en-US" sz="2400" dirty="0" err="1" smtClean="0"/>
              <a:t>tetrabenazin</a:t>
            </a:r>
            <a:r>
              <a:rPr lang="en-US" sz="2400" dirty="0" smtClean="0"/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fi-FI" sz="2400" dirty="0" smtClean="0"/>
              <a:t>Toksik (intoksikasi karbon monoksida, karbon disulfida)</a:t>
            </a:r>
            <a:endParaRPr lang="en-US" sz="2400" dirty="0" smtClean="0"/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fi-FI" sz="2400" dirty="0" smtClean="0"/>
              <a:t>Lain-lain, misal: karena perdarahan serebral petekial pasca trauma yang berulang-ulang pada petinju, infark lakunar, tumor serebri, hipoparatiroid, kalsifikasi</a:t>
            </a:r>
            <a:endParaRPr lang="en-US" sz="24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n-US" sz="28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800" dirty="0" err="1" smtClean="0"/>
              <a:t>Gejala</a:t>
            </a:r>
            <a:r>
              <a:rPr lang="en-US" sz="4800" dirty="0" smtClean="0"/>
              <a:t> </a:t>
            </a:r>
            <a:r>
              <a:rPr lang="en-US" sz="4800" dirty="0" err="1" smtClean="0"/>
              <a:t>klinis</a:t>
            </a:r>
            <a:r>
              <a:rPr lang="en-US" sz="4800" dirty="0" smtClean="0"/>
              <a:t> Parkinson</a:t>
            </a:r>
            <a:endParaRPr lang="en-US" sz="48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indent="-1089025" eaLnBrk="1" hangingPunct="1">
              <a:lnSpc>
                <a:spcPct val="80000"/>
              </a:lnSpc>
              <a:buFontTx/>
              <a:buNone/>
            </a:pPr>
            <a:r>
              <a:rPr lang="en-US" sz="2500" dirty="0" smtClean="0"/>
              <a:t>Tremor: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/>
              <a:t>Resting/alternating tremor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/>
              <a:t>Tremor </a:t>
            </a:r>
            <a:r>
              <a:rPr lang="en-US" sz="2500" dirty="0" err="1" smtClean="0"/>
              <a:t>bersifat</a:t>
            </a:r>
            <a:r>
              <a:rPr lang="en-US" sz="2500" dirty="0" smtClean="0"/>
              <a:t> </a:t>
            </a:r>
            <a:r>
              <a:rPr lang="en-US" sz="2500" dirty="0" err="1" smtClean="0"/>
              <a:t>kasar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pelan</a:t>
            </a:r>
            <a:endParaRPr lang="en-US" sz="2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/>
              <a:t>Pil</a:t>
            </a:r>
            <a:r>
              <a:rPr lang="en-US" sz="2500" dirty="0" smtClean="0"/>
              <a:t> rolling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smtClean="0"/>
              <a:t>Tremor </a:t>
            </a:r>
            <a:r>
              <a:rPr lang="en-US" sz="2500" dirty="0" err="1" smtClean="0"/>
              <a:t>mulai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tangan</a:t>
            </a:r>
            <a:r>
              <a:rPr lang="en-US" sz="2500" dirty="0" smtClean="0"/>
              <a:t> </a:t>
            </a:r>
          </a:p>
          <a:p>
            <a:pPr marL="625475" indent="-625475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500" dirty="0" err="1" smtClean="0"/>
              <a:t>Rigiditas</a:t>
            </a:r>
            <a:endParaRPr lang="en-US" sz="2500" dirty="0" smtClean="0"/>
          </a:p>
          <a:p>
            <a:pPr marL="625475" indent="-625475"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2500" dirty="0" err="1" smtClean="0"/>
              <a:t>Akinesia</a:t>
            </a:r>
            <a:r>
              <a:rPr lang="en-US" sz="2500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/>
              <a:t>Gerakan</a:t>
            </a:r>
            <a:r>
              <a:rPr lang="en-US" sz="2500" dirty="0" smtClean="0"/>
              <a:t> </a:t>
            </a:r>
            <a:r>
              <a:rPr lang="en-US" sz="2500" dirty="0" err="1" smtClean="0"/>
              <a:t>voluntar</a:t>
            </a:r>
            <a:r>
              <a:rPr lang="en-US" sz="2500" dirty="0" smtClean="0"/>
              <a:t> yang </a:t>
            </a:r>
            <a:r>
              <a:rPr lang="en-US" sz="2500" dirty="0" err="1" smtClean="0"/>
              <a:t>lamban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sulit</a:t>
            </a:r>
            <a:r>
              <a:rPr lang="en-US" sz="2500" dirty="0" smtClean="0"/>
              <a:t> </a:t>
            </a:r>
            <a:r>
              <a:rPr lang="en-US" sz="2500" dirty="0" err="1" smtClean="0"/>
              <a:t>terutama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gerakan</a:t>
            </a:r>
            <a:r>
              <a:rPr lang="en-US" sz="2500" dirty="0" smtClean="0"/>
              <a:t> </a:t>
            </a:r>
            <a:r>
              <a:rPr lang="en-US" sz="2500" dirty="0" err="1" smtClean="0"/>
              <a:t>halus</a:t>
            </a:r>
            <a:r>
              <a:rPr lang="en-US" sz="2500" dirty="0" smtClean="0"/>
              <a:t>, </a:t>
            </a:r>
            <a:r>
              <a:rPr lang="en-US" sz="2500" dirty="0" err="1" smtClean="0"/>
              <a:t>misalnya</a:t>
            </a:r>
            <a:r>
              <a:rPr lang="en-US" sz="2500" dirty="0" smtClean="0"/>
              <a:t> </a:t>
            </a:r>
            <a:r>
              <a:rPr lang="en-US" sz="2500" dirty="0" err="1" smtClean="0"/>
              <a:t>berbicara</a:t>
            </a:r>
            <a:r>
              <a:rPr lang="en-US" sz="2500" dirty="0" smtClean="0"/>
              <a:t>, </a:t>
            </a:r>
            <a:r>
              <a:rPr lang="en-US" sz="2500" dirty="0" err="1" smtClean="0"/>
              <a:t>menulis</a:t>
            </a:r>
            <a:r>
              <a:rPr lang="en-US" sz="2500" dirty="0" smtClean="0"/>
              <a:t>, </a:t>
            </a:r>
            <a:r>
              <a:rPr lang="en-US" sz="2500" dirty="0" err="1" smtClean="0"/>
              <a:t>mengancingkan</a:t>
            </a:r>
            <a:r>
              <a:rPr lang="en-US" sz="2500" dirty="0" smtClean="0"/>
              <a:t> </a:t>
            </a:r>
            <a:r>
              <a:rPr lang="en-US" sz="2500" dirty="0" err="1" smtClean="0"/>
              <a:t>baju</a:t>
            </a:r>
            <a:r>
              <a:rPr lang="en-US" sz="2500" dirty="0" smtClean="0"/>
              <a:t>, </a:t>
            </a:r>
            <a:r>
              <a:rPr lang="en-US" sz="2500" dirty="0" err="1" smtClean="0"/>
              <a:t>mengikat</a:t>
            </a:r>
            <a:r>
              <a:rPr lang="en-US" sz="2500" dirty="0" smtClean="0"/>
              <a:t> </a:t>
            </a:r>
            <a:r>
              <a:rPr lang="en-US" sz="2500" dirty="0" err="1" smtClean="0"/>
              <a:t>tali</a:t>
            </a:r>
            <a:r>
              <a:rPr lang="en-US" sz="2500" dirty="0" smtClean="0"/>
              <a:t> </a:t>
            </a:r>
            <a:r>
              <a:rPr lang="en-US" sz="2500" dirty="0" err="1" smtClean="0"/>
              <a:t>sepatu</a:t>
            </a:r>
            <a:r>
              <a:rPr lang="en-US" sz="2500" dirty="0" smtClean="0"/>
              <a:t> </a:t>
            </a:r>
            <a:r>
              <a:rPr lang="en-US" sz="2500" dirty="0" err="1" smtClean="0"/>
              <a:t>dll</a:t>
            </a:r>
            <a:r>
              <a:rPr lang="en-US" sz="25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/>
              <a:t>Gerakan</a:t>
            </a:r>
            <a:r>
              <a:rPr lang="en-US" sz="2500" dirty="0" smtClean="0"/>
              <a:t> </a:t>
            </a:r>
            <a:r>
              <a:rPr lang="en-US" sz="2500" dirty="0" err="1" smtClean="0"/>
              <a:t>asosiatif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berkurang</a:t>
            </a:r>
            <a:endParaRPr lang="en-US" sz="2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500" dirty="0" err="1" smtClean="0"/>
              <a:t>Gerakan</a:t>
            </a:r>
            <a:r>
              <a:rPr lang="en-US" sz="2500" dirty="0" smtClean="0"/>
              <a:t> </a:t>
            </a:r>
            <a:r>
              <a:rPr lang="en-US" sz="2500" dirty="0" err="1" smtClean="0"/>
              <a:t>spontan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berkurang</a:t>
            </a:r>
            <a:endParaRPr lang="en-US" sz="2500" dirty="0" smtClean="0"/>
          </a:p>
          <a:p>
            <a:pPr marL="625475" indent="-625475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/>
              <a:t> </a:t>
            </a:r>
            <a:endParaRPr lang="en-US" sz="36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Parkinson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lain: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berjalan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menggeser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(</a:t>
            </a:r>
            <a:r>
              <a:rPr lang="en-US" sz="2400" dirty="0" err="1" smtClean="0"/>
              <a:t>marche</a:t>
            </a:r>
            <a:r>
              <a:rPr lang="en-US" sz="2400" dirty="0" smtClean="0"/>
              <a:t> a petit pas),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</a:t>
            </a:r>
            <a:r>
              <a:rPr lang="en-US" sz="2400" dirty="0" err="1" smtClean="0"/>
              <a:t>doyong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sukar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5.  Lain-lain: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err="1" smtClean="0"/>
              <a:t>Tanda</a:t>
            </a:r>
            <a:r>
              <a:rPr lang="en-US" sz="2400" dirty="0" smtClean="0"/>
              <a:t> Myerson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berkedip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gencar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pengetukan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pangkal</a:t>
            </a:r>
            <a:r>
              <a:rPr lang="en-US" sz="2400" dirty="0" smtClean="0"/>
              <a:t> </a:t>
            </a:r>
            <a:r>
              <a:rPr lang="en-US" sz="2400" dirty="0" err="1" smtClean="0"/>
              <a:t>hidungnya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err="1" smtClean="0"/>
              <a:t>Kesukaran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pengosongan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kencing</a:t>
            </a:r>
            <a:r>
              <a:rPr lang="en-US" sz="2400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sz="2400" dirty="0" smtClean="0"/>
              <a:t>Rasa nyeri pada otot, terutama otot betis pada malam hari </a:t>
            </a: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sz="2400" dirty="0" smtClean="0"/>
              <a:t>Terdapat kesukaran bila hendak berdiri dari kursi atau tempat tidur yang rendah 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Parkinson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keselamatan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transfer, </a:t>
            </a:r>
            <a:r>
              <a:rPr lang="en-US" sz="2800" dirty="0" err="1" smtClean="0"/>
              <a:t>postur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 </a:t>
            </a:r>
            <a:r>
              <a:rPr lang="en-US" sz="2800" dirty="0" err="1" smtClean="0"/>
              <a:t>meraih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menggenggam</a:t>
            </a:r>
            <a:r>
              <a:rPr lang="en-US" sz="2800" dirty="0" smtClean="0"/>
              <a:t>,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;</a:t>
            </a:r>
          </a:p>
          <a:p>
            <a:pPr marL="288925" indent="-288925" eaLnBrk="1" hangingPunct="1">
              <a:buFontTx/>
              <a:buNone/>
              <a:defRPr/>
            </a:pPr>
            <a:r>
              <a:rPr lang="en-US" sz="2800" dirty="0" smtClean="0"/>
              <a:t>•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jatuh</a:t>
            </a:r>
            <a:r>
              <a:rPr lang="en-US" sz="2800" dirty="0" smtClean="0"/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/>
              <a:t>• </a:t>
            </a:r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tekanan</a:t>
            </a:r>
            <a:r>
              <a:rPr lang="en-US" sz="2800" dirty="0" smtClean="0"/>
              <a:t>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/>
              <a:t>• </a:t>
            </a:r>
            <a:r>
              <a:rPr lang="en-US" sz="2800" dirty="0" err="1" smtClean="0"/>
              <a:t>merangsang</a:t>
            </a:r>
            <a:r>
              <a:rPr lang="en-US" sz="2800" dirty="0" smtClean="0"/>
              <a:t> </a:t>
            </a:r>
            <a:r>
              <a:rPr lang="en-US" sz="2800" dirty="0" err="1" smtClean="0"/>
              <a:t>wawasan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endParaRPr lang="en-US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/>
              <a:t>Dan </a:t>
            </a:r>
            <a:r>
              <a:rPr lang="en-US" sz="2800" dirty="0" err="1" smtClean="0"/>
              <a:t>keterbatasan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postur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520</Words>
  <Application>Microsoft Office PowerPoint</Application>
  <PresentationFormat>On-screen Show (4:3)</PresentationFormat>
  <Paragraphs>101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KEMAMPUAN AKHIR YANG DIHARAPKAN</vt:lpstr>
      <vt:lpstr>Definisi Parkinson</vt:lpstr>
      <vt:lpstr>Epidemiologi Parkinson</vt:lpstr>
      <vt:lpstr>Klasifikasi Parkinson</vt:lpstr>
      <vt:lpstr>Klasifikasi Parkinson</vt:lpstr>
      <vt:lpstr>Gejala klinis Parkinson</vt:lpstr>
      <vt:lpstr>Gejala klinis Parkinson</vt:lpstr>
      <vt:lpstr>Tujuan Terapi Parkinson</vt:lpstr>
      <vt:lpstr>Slide 10</vt:lpstr>
      <vt:lpstr>Program Rehabilitasi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218</cp:revision>
  <dcterms:created xsi:type="dcterms:W3CDTF">2010-08-24T06:47:44Z</dcterms:created>
  <dcterms:modified xsi:type="dcterms:W3CDTF">2018-02-02T09:38:10Z</dcterms:modified>
</cp:coreProperties>
</file>