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7" r:id="rId11"/>
    <p:sldId id="378" r:id="rId12"/>
    <p:sldId id="373" r:id="rId13"/>
    <p:sldId id="37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2294" autoAdjust="0"/>
  </p:normalViewPr>
  <p:slideViewPr>
    <p:cSldViewPr>
      <p:cViewPr>
        <p:scale>
          <a:sx n="87" d="100"/>
          <a:sy n="87" d="100"/>
        </p:scale>
        <p:origin x="-816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0B587C-CFD3-45FF-9C9A-1BD69C457824}" type="datetimeFigureOut">
              <a:rPr lang="id-ID"/>
              <a:pPr>
                <a:defRPr/>
              </a:pPr>
              <a:t>02/02/2018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E0476F-DA9D-4FBC-8B03-E0C9FB78627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C326AA-AF00-47C6-8901-A17B20EC38B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BD984-00D0-44C7-8608-21909894D70B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43848E-D768-4213-8B2C-D1E9F8F8E5E8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FFAA7D-EE41-42B8-B641-17865A6CB67C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4D074B-A2AF-4F79-B711-98CD1F65779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5B26F-F175-47E6-A642-12C578E7FA81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9165F-9BC0-40D2-9B92-3FDD9E71F5F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8ED19-2581-4F0C-9E87-3A69FF58EFA1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481275-CC9A-4BAA-8CE9-ACE23927AFE3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7ACBC2-BDF9-4669-ADD5-50AA50FF6B33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BD984-00D0-44C7-8608-21909894D70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BD984-00D0-44C7-8608-21909894D70B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D7E3B-6D2C-4209-B680-0779886E44D2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962F5-4FB2-4A9B-85D3-2FA1866B4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376CB-9694-4A6C-B4B7-7AFE625D726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752DB-88D1-4C5A-A02C-25D55532E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EE5B-886B-4C17-9436-DD5BA167BBD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A3C7-E086-4488-8AFD-28B162032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60B4-A63C-4708-982A-9F2F50414CE6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52675-4147-436A-BE1B-7D911AD21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5602-EAF5-4E87-B7F1-CC2A6CF11E7E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BDB22-8CD2-4E0E-95F4-75CDBB61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EF62-DD1A-4A2C-802B-B06083C65A49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87A0D-77DD-4A29-889E-F64D8C802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0966-B46D-4FD9-B7D9-E01ED66EA735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8CC86-7425-403D-A1FE-F613601B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0D17-C220-4E7D-9065-A00BB639AF46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AC39-AEC0-4A98-9BC7-EE0EC20F9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89C1-74F9-4254-AE3D-CD0B0AF39832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EDDC-1B23-46C5-8D4E-DF68EC9DD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3DCED-CEF7-4F9A-9753-094861FCF2E9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98496-33FE-495B-9B8B-EF54F2CFB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972FB-F992-48EC-B284-22327102B614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145F6-F701-471D-9554-5573649B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9DD38F-90F2-42B8-8302-38BD40A3193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57A5E66-F14D-477A-8207-4B43CF765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CASE STUDY : MULTIPLE SCLEROSIS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smtClean="0">
                <a:solidFill>
                  <a:schemeClr val="bg1"/>
                </a:solidFill>
              </a:rPr>
              <a:t>PERTEMUAN 12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JERRY MARATIS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FAKULTAS FISIOTERAPI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3048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048000" y="1295400"/>
            <a:ext cx="2819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Multiple Sclerosis (ICD)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67994" y="19042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76400" y="1981200"/>
            <a:ext cx="556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524794" y="2132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" y="2286000"/>
            <a:ext cx="2819400" cy="230832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Body structure </a:t>
            </a:r>
            <a:r>
              <a:rPr lang="en-US" sz="1400" dirty="0" smtClean="0">
                <a:solidFill>
                  <a:schemeClr val="bg1"/>
                </a:solidFill>
              </a:rPr>
              <a:t>: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1400" dirty="0" smtClean="0"/>
              <a:t>Spasticity, </a:t>
            </a:r>
            <a:r>
              <a:rPr lang="en-US" sz="1400" dirty="0" err="1" smtClean="0"/>
              <a:t>Penurunan</a:t>
            </a:r>
            <a:r>
              <a:rPr lang="en-US" sz="1400" dirty="0" smtClean="0"/>
              <a:t> </a:t>
            </a:r>
            <a:r>
              <a:rPr lang="en-US" sz="1400" dirty="0" err="1" smtClean="0"/>
              <a:t>kekuatan</a:t>
            </a:r>
            <a:r>
              <a:rPr lang="en-US" sz="1400" dirty="0" smtClean="0"/>
              <a:t> </a:t>
            </a:r>
            <a:r>
              <a:rPr lang="en-US" sz="1400" dirty="0" err="1" smtClean="0"/>
              <a:t>otot</a:t>
            </a:r>
            <a:r>
              <a:rPr lang="en-US" sz="1400" dirty="0" smtClean="0"/>
              <a:t>  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Body function </a:t>
            </a:r>
            <a:r>
              <a:rPr lang="en-US" sz="1400" dirty="0" smtClean="0"/>
              <a:t>:</a:t>
            </a:r>
          </a:p>
          <a:p>
            <a:pPr algn="ctr">
              <a:buFont typeface="Arial" pitchFamily="34" charset="0"/>
              <a:buChar char="•"/>
            </a:pPr>
            <a:r>
              <a:rPr lang="en-US" sz="1400" dirty="0" smtClean="0"/>
              <a:t> Blurred </a:t>
            </a:r>
            <a:r>
              <a:rPr lang="en-US" sz="1400" dirty="0" err="1" smtClean="0"/>
              <a:t>vission</a:t>
            </a:r>
            <a:r>
              <a:rPr lang="en-US" sz="1400" dirty="0" smtClean="0"/>
              <a:t>, </a:t>
            </a:r>
            <a:r>
              <a:rPr lang="en-US" sz="1400" dirty="0" err="1" smtClean="0"/>
              <a:t>Incoordination</a:t>
            </a:r>
            <a:r>
              <a:rPr lang="en-US" sz="1400" dirty="0" smtClean="0"/>
              <a:t>, Deficit speech, Fatigue, </a:t>
            </a:r>
            <a:r>
              <a:rPr lang="en-US" sz="1400" dirty="0" err="1" smtClean="0"/>
              <a:t>Ataksia</a:t>
            </a:r>
            <a:r>
              <a:rPr lang="en-US" sz="1400" dirty="0" smtClean="0"/>
              <a:t>, </a:t>
            </a:r>
            <a:r>
              <a:rPr lang="en-US" sz="1400" dirty="0" err="1" smtClean="0"/>
              <a:t>Sesak</a:t>
            </a:r>
            <a:r>
              <a:rPr lang="en-US" sz="1400" dirty="0" smtClean="0"/>
              <a:t> </a:t>
            </a:r>
          </a:p>
          <a:p>
            <a:endParaRPr lang="en-US" sz="1400" dirty="0"/>
          </a:p>
          <a:p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306094" y="2094706"/>
            <a:ext cx="2278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00400" y="2286000"/>
            <a:ext cx="2438400" cy="16004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en-US" sz="1400" b="1" dirty="0" smtClean="0"/>
              <a:t>Activity Limitation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1400" dirty="0" err="1" smtClean="0"/>
              <a:t>Berjalan</a:t>
            </a:r>
            <a:endParaRPr lang="en-US" sz="1400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1400" dirty="0" err="1" smtClean="0"/>
              <a:t>Berbicara</a:t>
            </a:r>
            <a:endParaRPr lang="en-US" sz="1400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1400" dirty="0" err="1" smtClean="0"/>
              <a:t>Menulis</a:t>
            </a:r>
            <a:endParaRPr lang="en-US" sz="1400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1400" dirty="0" err="1" smtClean="0"/>
              <a:t>Makan</a:t>
            </a:r>
            <a:endParaRPr lang="en-US" sz="1400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1400" dirty="0" err="1" smtClean="0"/>
              <a:t>Mandi</a:t>
            </a:r>
            <a:r>
              <a:rPr lang="en-US" sz="1400" dirty="0" smtClean="0"/>
              <a:t>/toileting</a:t>
            </a:r>
          </a:p>
          <a:p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7087394" y="2132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00800" y="2286000"/>
            <a:ext cx="1752600" cy="11695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Participation Restriction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err="1"/>
              <a:t>Rekreasi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 err="1" smtClean="0"/>
              <a:t>Beribadah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err="1"/>
              <a:t>Komunikasi</a:t>
            </a:r>
            <a:r>
              <a:rPr lang="en-US" sz="1400" dirty="0"/>
              <a:t> 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7049294" y="4838700"/>
            <a:ext cx="532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52600" y="5105400"/>
            <a:ext cx="556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344194" y="52570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52600" y="5410200"/>
            <a:ext cx="533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639094" y="5523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800" y="5638800"/>
            <a:ext cx="32004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Environmental Factors 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err="1"/>
              <a:t>Keluarga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err="1"/>
              <a:t>Fasiltas</a:t>
            </a:r>
            <a:r>
              <a:rPr lang="en-US" sz="1400" dirty="0"/>
              <a:t> </a:t>
            </a:r>
            <a:r>
              <a:rPr lang="en-US" sz="1400" dirty="0" err="1"/>
              <a:t>lingkungan</a:t>
            </a:r>
            <a:r>
              <a:rPr lang="en-US" sz="1400" dirty="0"/>
              <a:t> yang </a:t>
            </a:r>
            <a:r>
              <a:rPr lang="en-US" sz="1400" dirty="0" err="1"/>
              <a:t>mendukung</a:t>
            </a:r>
            <a:endParaRPr lang="en-US" sz="1400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6972300" y="55245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72200" y="5638800"/>
            <a:ext cx="17526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Personal Factors 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err="1"/>
              <a:t>Laki</a:t>
            </a:r>
            <a:r>
              <a:rPr lang="en-US" sz="1400" dirty="0"/>
              <a:t> – </a:t>
            </a:r>
            <a:r>
              <a:rPr lang="en-US" sz="1400" dirty="0" err="1"/>
              <a:t>laki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err="1"/>
              <a:t>Usia</a:t>
            </a:r>
            <a:endParaRPr lang="en-US" sz="1400" dirty="0"/>
          </a:p>
        </p:txBody>
      </p:sp>
      <p:cxnSp>
        <p:nvCxnSpPr>
          <p:cNvPr id="46" name="Straight Arrow Connector 45"/>
          <p:cNvCxnSpPr/>
          <p:nvPr/>
        </p:nvCxnSpPr>
        <p:spPr>
          <a:xfrm rot="5400000" flipH="1" flipV="1">
            <a:off x="6858794" y="4191000"/>
            <a:ext cx="913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1638300" y="49911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Fisioterapi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 smtClean="0"/>
          </a:p>
          <a:p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↑</a:t>
            </a:r>
          </a:p>
          <a:p>
            <a:r>
              <a:rPr lang="en-US" dirty="0" smtClean="0"/>
              <a:t>Full ROM ↑</a:t>
            </a:r>
          </a:p>
          <a:p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↑</a:t>
            </a:r>
          </a:p>
          <a:p>
            <a:r>
              <a:rPr lang="en-US" dirty="0" err="1" smtClean="0"/>
              <a:t>Propioceptive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endParaRPr lang="en-US" dirty="0" smtClean="0"/>
          </a:p>
          <a:p>
            <a:r>
              <a:rPr lang="en-US" dirty="0" err="1" smtClean="0"/>
              <a:t>Berjalan</a:t>
            </a:r>
            <a:endParaRPr lang="en-US" dirty="0" smtClean="0"/>
          </a:p>
          <a:p>
            <a:r>
              <a:rPr lang="en-US" smtClean="0"/>
              <a:t>Melompat</a:t>
            </a: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krek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roda</a:t>
            </a:r>
            <a:endParaRPr lang="en-US" dirty="0" smtClean="0"/>
          </a:p>
          <a:p>
            <a:r>
              <a:rPr lang="en-US" dirty="0" err="1" smtClean="0"/>
              <a:t>Rekreasi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REFERENSI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  <a:tabLst>
                <a:tab pos="804863" algn="l"/>
              </a:tabLst>
            </a:pPr>
            <a:r>
              <a:rPr lang="en-US" sz="2400" dirty="0" smtClean="0"/>
              <a:t>O’Sullivan SB, Schmitz TJ (2014). Improving Functional 	Outcomes in Physical Rehabilitation 	Philadelphia: F.A.  	Davis Company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TERIMA KASIH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&amp;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SELAMAT BELAJAR</a:t>
            </a:r>
            <a:endParaRPr lang="en-US" sz="4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cs typeface="Arial" pitchFamily="34" charset="0"/>
              </a:rPr>
              <a:t>Mahasiswa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mampu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memahami</a:t>
            </a:r>
            <a:r>
              <a:rPr lang="en-US" dirty="0" smtClean="0">
                <a:cs typeface="Arial" charset="0"/>
              </a:rPr>
              <a:t> &amp; </a:t>
            </a:r>
            <a:r>
              <a:rPr lang="en-US" dirty="0" err="1" smtClean="0">
                <a:cs typeface="Arial" charset="0"/>
              </a:rPr>
              <a:t>menjelaskan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definisi</a:t>
            </a:r>
            <a:r>
              <a:rPr lang="en-US" dirty="0" smtClean="0">
                <a:cs typeface="Arial" charset="0"/>
              </a:rPr>
              <a:t> multiple sclerosis &amp; </a:t>
            </a:r>
            <a:r>
              <a:rPr lang="en-US" dirty="0" err="1" smtClean="0">
                <a:cs typeface="Arial" charset="0"/>
              </a:rPr>
              <a:t>permasalahannya</a:t>
            </a:r>
            <a:endParaRPr lang="en-US" dirty="0" smtClean="0">
              <a:cs typeface="Arial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penentuan</a:t>
            </a:r>
            <a:r>
              <a:rPr lang="en-US" dirty="0" smtClean="0"/>
              <a:t> &amp; </a:t>
            </a:r>
            <a:r>
              <a:rPr lang="en-US" dirty="0" err="1" smtClean="0"/>
              <a:t>identifikasi</a:t>
            </a:r>
            <a:r>
              <a:rPr lang="en-US" dirty="0" smtClean="0"/>
              <a:t> impairments, functional limitations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disabilitas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 </a:t>
            </a:r>
            <a:r>
              <a:rPr lang="en-US" dirty="0" err="1" smtClean="0"/>
              <a:t>latihan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dirty="0" err="1" smtClean="0"/>
              <a:t>Definisi</a:t>
            </a:r>
            <a:r>
              <a:rPr lang="en-US" sz="5400" dirty="0" smtClean="0"/>
              <a:t> Multiple Sclerosis</a:t>
            </a:r>
            <a:endParaRPr lang="en-US" sz="54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Multiple Sclerosis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penyakit</a:t>
            </a:r>
            <a:r>
              <a:rPr lang="en-US" sz="4000" dirty="0" smtClean="0"/>
              <a:t> </a:t>
            </a:r>
            <a:r>
              <a:rPr lang="en-US" sz="4000" dirty="0" err="1" smtClean="0"/>
              <a:t>autoimun</a:t>
            </a:r>
            <a:r>
              <a:rPr lang="en-US" sz="4000" dirty="0" smtClean="0"/>
              <a:t> </a:t>
            </a:r>
            <a:r>
              <a:rPr lang="en-US" sz="4000" dirty="0" err="1" smtClean="0"/>
              <a:t>kronik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menyerang</a:t>
            </a:r>
            <a:r>
              <a:rPr lang="en-US" sz="4000" dirty="0" smtClean="0"/>
              <a:t> myelin </a:t>
            </a:r>
            <a:r>
              <a:rPr lang="en-US" sz="4000" dirty="0" err="1" smtClean="0"/>
              <a:t>otak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medula</a:t>
            </a:r>
            <a:r>
              <a:rPr lang="en-US" sz="4000" dirty="0" smtClean="0"/>
              <a:t> </a:t>
            </a:r>
            <a:r>
              <a:rPr lang="en-US" sz="4000" dirty="0" err="1" smtClean="0"/>
              <a:t>spinalis</a:t>
            </a:r>
            <a:r>
              <a:rPr lang="en-US" sz="4000" dirty="0" smtClean="0"/>
              <a:t>. </a:t>
            </a:r>
            <a:r>
              <a:rPr lang="en-US" sz="4000" dirty="0" err="1" smtClean="0"/>
              <a:t>Penyakit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 smtClean="0"/>
              <a:t>menyebabkan</a:t>
            </a:r>
            <a:r>
              <a:rPr lang="en-US" sz="4000" dirty="0" smtClean="0"/>
              <a:t> </a:t>
            </a:r>
            <a:r>
              <a:rPr lang="en-US" sz="4000" dirty="0" err="1" smtClean="0"/>
              <a:t>kerusakan</a:t>
            </a:r>
            <a:r>
              <a:rPr lang="en-US" sz="4000" dirty="0" smtClean="0"/>
              <a:t> </a:t>
            </a:r>
            <a:r>
              <a:rPr lang="en-US" sz="4000" dirty="0" err="1" smtClean="0"/>
              <a:t>mielin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juga</a:t>
            </a:r>
            <a:r>
              <a:rPr lang="en-US" sz="4000" dirty="0" smtClean="0"/>
              <a:t> </a:t>
            </a:r>
            <a:r>
              <a:rPr lang="en-US" sz="4000" dirty="0" err="1" smtClean="0"/>
              <a:t>akson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mengakibatkan</a:t>
            </a:r>
            <a:r>
              <a:rPr lang="en-US" sz="4000" dirty="0" smtClean="0"/>
              <a:t> </a:t>
            </a:r>
            <a:r>
              <a:rPr lang="en-US" sz="4000" dirty="0" err="1" smtClean="0"/>
              <a:t>gangguan</a:t>
            </a:r>
            <a:r>
              <a:rPr lang="en-US" sz="4000" dirty="0" smtClean="0"/>
              <a:t> </a:t>
            </a:r>
            <a:r>
              <a:rPr lang="en-US" sz="4000" dirty="0" err="1" smtClean="0"/>
              <a:t>transmisi</a:t>
            </a:r>
            <a:r>
              <a:rPr lang="en-US" sz="4000" dirty="0" smtClean="0"/>
              <a:t> </a:t>
            </a:r>
            <a:r>
              <a:rPr lang="en-US" sz="4000" dirty="0" err="1" smtClean="0"/>
              <a:t>konduksi</a:t>
            </a:r>
            <a:r>
              <a:rPr lang="en-US" sz="4000" dirty="0" smtClean="0"/>
              <a:t> </a:t>
            </a:r>
            <a:r>
              <a:rPr lang="en-US" sz="4000" dirty="0" err="1" smtClean="0"/>
              <a:t>saraf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Multiple Sclerosis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err="1" smtClean="0"/>
              <a:t>Nyeri</a:t>
            </a:r>
            <a:r>
              <a:rPr lang="en-US" dirty="0" smtClean="0"/>
              <a:t>: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,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neuropatik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,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tungkai</a:t>
            </a:r>
            <a:r>
              <a:rPr lang="en-US" dirty="0" smtClean="0"/>
              <a:t> </a:t>
            </a:r>
            <a:r>
              <a:rPr lang="en-US" dirty="0" err="1" smtClean="0"/>
              <a:t>paroksismal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: </a:t>
            </a:r>
            <a:r>
              <a:rPr lang="en-US" dirty="0" err="1" smtClean="0"/>
              <a:t>Defisit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berkurangnya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, </a:t>
            </a:r>
            <a:r>
              <a:rPr lang="en-US" dirty="0" err="1" smtClean="0"/>
              <a:t>berkurangnya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/ </a:t>
            </a:r>
            <a:r>
              <a:rPr lang="en-US" dirty="0" err="1" smtClean="0"/>
              <a:t>konsentrasi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Afektif</a:t>
            </a:r>
            <a:r>
              <a:rPr lang="en-US" dirty="0" smtClean="0"/>
              <a:t>: </a:t>
            </a:r>
            <a:r>
              <a:rPr lang="en-US" dirty="0" err="1" smtClean="0"/>
              <a:t>Depresi</a:t>
            </a:r>
            <a:r>
              <a:rPr lang="en-US" dirty="0" smtClean="0"/>
              <a:t>,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r>
              <a:rPr lang="en-US" dirty="0" smtClean="0"/>
              <a:t>: </a:t>
            </a:r>
            <a:r>
              <a:rPr lang="en-US" dirty="0" err="1" smtClean="0"/>
              <a:t>spastisitas</a:t>
            </a:r>
            <a:r>
              <a:rPr lang="en-US" dirty="0" smtClean="0"/>
              <a:t>, </a:t>
            </a:r>
            <a:r>
              <a:rPr lang="en-US" dirty="0" err="1" smtClean="0"/>
              <a:t>sesak</a:t>
            </a:r>
            <a:r>
              <a:rPr lang="en-US" dirty="0" smtClean="0"/>
              <a:t>, </a:t>
            </a:r>
            <a:r>
              <a:rPr lang="en-US" dirty="0" err="1" smtClean="0"/>
              <a:t>ataksia</a:t>
            </a:r>
            <a:r>
              <a:rPr lang="en-US" dirty="0" smtClean="0"/>
              <a:t>,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&amp;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Speech &amp; swallowing: </a:t>
            </a:r>
            <a:r>
              <a:rPr lang="en-US" dirty="0" err="1" smtClean="0"/>
              <a:t>dysarthria</a:t>
            </a:r>
            <a:r>
              <a:rPr lang="en-US" dirty="0" smtClean="0"/>
              <a:t>, </a:t>
            </a:r>
            <a:r>
              <a:rPr lang="en-US" dirty="0" err="1" smtClean="0"/>
              <a:t>dysphonia</a:t>
            </a:r>
            <a:r>
              <a:rPr lang="en-US" dirty="0" smtClean="0"/>
              <a:t>, </a:t>
            </a:r>
            <a:r>
              <a:rPr lang="en-US" dirty="0" err="1" smtClean="0"/>
              <a:t>dysphagia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Multiple Sclerosis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penglihatan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rasa </a:t>
            </a:r>
            <a:r>
              <a:rPr lang="en-US" dirty="0" err="1" smtClean="0"/>
              <a:t>nyeri</a:t>
            </a:r>
            <a:r>
              <a:rPr lang="en-US" dirty="0" smtClean="0"/>
              <a:t> (neuritis </a:t>
            </a:r>
            <a:r>
              <a:rPr lang="en-US" dirty="0" err="1" smtClean="0"/>
              <a:t>optika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mendadak</a:t>
            </a:r>
            <a:r>
              <a:rPr lang="en-US" dirty="0" smtClean="0"/>
              <a:t>/</a:t>
            </a:r>
            <a:r>
              <a:rPr lang="en-US" dirty="0" err="1" smtClean="0"/>
              <a:t>berangsur-angsur</a:t>
            </a:r>
            <a:r>
              <a:rPr lang="en-US" dirty="0" smtClean="0"/>
              <a:t> </a:t>
            </a:r>
            <a:r>
              <a:rPr lang="en-US" dirty="0" err="1" smtClean="0"/>
              <a:t>kabur</a:t>
            </a:r>
            <a:endParaRPr lang="en-US" dirty="0" smtClean="0"/>
          </a:p>
          <a:p>
            <a:r>
              <a:rPr lang="en-US" dirty="0" err="1" smtClean="0"/>
              <a:t>Kesemutan</a:t>
            </a:r>
            <a:endParaRPr lang="en-US" dirty="0" smtClean="0"/>
          </a:p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buang</a:t>
            </a:r>
            <a:r>
              <a:rPr lang="en-US" dirty="0" smtClean="0"/>
              <a:t> air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smtClean="0"/>
              <a:t>&amp;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dirty="0" err="1" smtClean="0">
                <a:latin typeface="Arial" charset="0"/>
                <a:cs typeface="Arial" charset="0"/>
              </a:rPr>
              <a:t>Patofisiologi</a:t>
            </a:r>
            <a:r>
              <a:rPr lang="en-US" sz="4000" dirty="0" smtClean="0">
                <a:latin typeface="Arial" charset="0"/>
                <a:cs typeface="Arial" charset="0"/>
              </a:rPr>
              <a:t> Multiple Sclerosis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None/>
            </a:pPr>
            <a:endParaRPr lang="en-US" sz="28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1676400"/>
            <a:ext cx="2209800" cy="883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autoimun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virus </a:t>
            </a:r>
            <a:r>
              <a:rPr lang="en-US" dirty="0" err="1" smtClean="0"/>
              <a:t>sebelumnya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52400" y="3124200"/>
            <a:ext cx="2362200" cy="1083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Peradangan</a:t>
            </a:r>
            <a:r>
              <a:rPr lang="en-US" dirty="0" smtClean="0"/>
              <a:t> </a:t>
            </a:r>
            <a:r>
              <a:rPr lang="en-US" dirty="0" err="1" smtClean="0"/>
              <a:t>menghancurkan</a:t>
            </a:r>
            <a:r>
              <a:rPr lang="en-US" dirty="0" smtClean="0"/>
              <a:t> </a:t>
            </a:r>
            <a:r>
              <a:rPr lang="en-US" dirty="0" err="1" smtClean="0"/>
              <a:t>mielin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disfungsi</a:t>
            </a:r>
            <a:r>
              <a:rPr lang="en-US" dirty="0" smtClean="0"/>
              <a:t> </a:t>
            </a:r>
            <a:r>
              <a:rPr lang="en-US" dirty="0" err="1" smtClean="0"/>
              <a:t>akson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0" y="4952999"/>
            <a:ext cx="2680048" cy="11953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Selubung</a:t>
            </a:r>
            <a:r>
              <a:rPr lang="en-US" dirty="0" smtClean="0"/>
              <a:t> </a:t>
            </a:r>
            <a:r>
              <a:rPr lang="en-US" dirty="0" err="1" smtClean="0"/>
              <a:t>mielin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white matter spinal cord, </a:t>
            </a:r>
            <a:r>
              <a:rPr lang="en-US" dirty="0" err="1" smtClean="0"/>
              <a:t>otak</a:t>
            </a:r>
            <a:r>
              <a:rPr lang="en-US" dirty="0" smtClean="0"/>
              <a:t>,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r>
              <a:rPr lang="en-US" dirty="0" smtClean="0"/>
              <a:t> </a:t>
            </a:r>
            <a:r>
              <a:rPr lang="en-US" dirty="0" err="1" smtClean="0"/>
              <a:t>hancur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plak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657600" y="4800600"/>
            <a:ext cx="2514600" cy="15397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memperlambat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mendistorsi</a:t>
            </a:r>
            <a:r>
              <a:rPr lang="en-US" dirty="0" smtClean="0"/>
              <a:t> </a:t>
            </a:r>
            <a:r>
              <a:rPr lang="en-US" dirty="0" err="1" smtClean="0"/>
              <a:t>konduksi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impuls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712496" y="3429000"/>
            <a:ext cx="2431504" cy="14689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Neuron di </a:t>
            </a:r>
            <a:r>
              <a:rPr lang="en-US" dirty="0" err="1" smtClean="0"/>
              <a:t>sumsum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, cerebrum, cerebellum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r>
              <a:rPr lang="en-US" dirty="0" smtClean="0"/>
              <a:t> </a:t>
            </a:r>
            <a:r>
              <a:rPr lang="en-US" dirty="0" err="1" smtClean="0"/>
              <a:t>terpengaruh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685118" y="1447800"/>
            <a:ext cx="2458882" cy="1363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plak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parut</a:t>
            </a:r>
            <a:r>
              <a:rPr lang="en-US" dirty="0" smtClean="0"/>
              <a:t> glia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degenerasi</a:t>
            </a:r>
            <a:r>
              <a:rPr lang="en-US" dirty="0" smtClean="0"/>
              <a:t> </a:t>
            </a:r>
            <a:r>
              <a:rPr lang="en-US" dirty="0" err="1" smtClean="0"/>
              <a:t>akson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16" idx="2"/>
            <a:endCxn id="17" idx="0"/>
          </p:cNvCxnSpPr>
          <p:nvPr/>
        </p:nvCxnSpPr>
        <p:spPr>
          <a:xfrm rot="5400000">
            <a:off x="1051266" y="2841966"/>
            <a:ext cx="56446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2"/>
            <a:endCxn id="18" idx="0"/>
          </p:cNvCxnSpPr>
          <p:nvPr/>
        </p:nvCxnSpPr>
        <p:spPr>
          <a:xfrm rot="16200000" flipH="1">
            <a:off x="964029" y="4577003"/>
            <a:ext cx="745467" cy="65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3"/>
            <a:endCxn id="19" idx="1"/>
          </p:cNvCxnSpPr>
          <p:nvPr/>
        </p:nvCxnSpPr>
        <p:spPr>
          <a:xfrm>
            <a:off x="2680048" y="5550680"/>
            <a:ext cx="977552" cy="198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9" idx="3"/>
            <a:endCxn id="20" idx="2"/>
          </p:cNvCxnSpPr>
          <p:nvPr/>
        </p:nvCxnSpPr>
        <p:spPr>
          <a:xfrm flipV="1">
            <a:off x="6172200" y="4897949"/>
            <a:ext cx="1756048" cy="6725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0"/>
            <a:endCxn id="21" idx="2"/>
          </p:cNvCxnSpPr>
          <p:nvPr/>
        </p:nvCxnSpPr>
        <p:spPr>
          <a:xfrm rot="16200000" flipV="1">
            <a:off x="7612784" y="3113535"/>
            <a:ext cx="617240" cy="136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4800" dirty="0" smtClean="0"/>
              <a:t>Objective findings MS</a:t>
            </a:r>
            <a:endParaRPr lang="en-US" sz="48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pagi</a:t>
            </a:r>
            <a:r>
              <a:rPr lang="en-US" dirty="0" smtClean="0"/>
              <a:t> (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),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handuk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rak</a:t>
            </a:r>
            <a:r>
              <a:rPr lang="en-US" dirty="0" smtClean="0"/>
              <a:t> 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bangun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err="1" smtClean="0"/>
              <a:t>Peningkatan</a:t>
            </a:r>
            <a:r>
              <a:rPr lang="en-US" dirty="0" smtClean="0"/>
              <a:t> tonus </a:t>
            </a:r>
            <a:r>
              <a:rPr lang="en-US" i="1" dirty="0" smtClean="0"/>
              <a:t>lower extremity spastic </a:t>
            </a:r>
            <a:r>
              <a:rPr lang="en-US" i="1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memperlambat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&amp;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</a:t>
            </a:r>
          </a:p>
          <a:p>
            <a:pPr lvl="2" indent="-1089025" eaLnBrk="1" hangingPunct="1">
              <a:lnSpc>
                <a:spcPct val="80000"/>
              </a:lnSpc>
              <a:buFontTx/>
              <a:buNone/>
            </a:pPr>
            <a:endParaRPr lang="en-US" sz="36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/>
              <a:t>Assesment</a:t>
            </a:r>
            <a:r>
              <a:rPr lang="en-US" dirty="0" smtClean="0"/>
              <a:t> FT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163"/>
          </a:xfrm>
        </p:spPr>
        <p:txBody>
          <a:bodyPr/>
          <a:lstStyle/>
          <a:p>
            <a:r>
              <a:rPr lang="en-US" sz="2800" dirty="0" smtClean="0"/>
              <a:t>Vision : double vision</a:t>
            </a:r>
          </a:p>
          <a:p>
            <a:r>
              <a:rPr lang="en-US" sz="2800" dirty="0" smtClean="0"/>
              <a:t>Endurance : </a:t>
            </a:r>
            <a:r>
              <a:rPr lang="en-US" sz="2800" dirty="0" err="1" smtClean="0"/>
              <a:t>toleransi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sekitar</a:t>
            </a:r>
            <a:r>
              <a:rPr lang="en-US" sz="2800" dirty="0" smtClean="0"/>
              <a:t> 30 </a:t>
            </a:r>
            <a:r>
              <a:rPr lang="en-US" sz="2800" dirty="0" err="1" smtClean="0"/>
              <a:t>menit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Communication : </a:t>
            </a:r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bicara</a:t>
            </a:r>
            <a:endParaRPr lang="en-US" sz="2800" dirty="0" smtClean="0"/>
          </a:p>
          <a:p>
            <a:r>
              <a:rPr lang="en-US" sz="2800" dirty="0" smtClean="0"/>
              <a:t>Lower </a:t>
            </a:r>
            <a:r>
              <a:rPr lang="en-US" sz="2800" dirty="0" err="1" smtClean="0"/>
              <a:t>ekstremity</a:t>
            </a:r>
            <a:r>
              <a:rPr lang="en-US" sz="2800" dirty="0" smtClean="0"/>
              <a:t> : </a:t>
            </a:r>
            <a:r>
              <a:rPr lang="en-US" sz="2800" dirty="0" err="1" smtClean="0"/>
              <a:t>hipertonisitas</a:t>
            </a:r>
            <a:r>
              <a:rPr lang="en-US" sz="2800" dirty="0" smtClean="0"/>
              <a:t> </a:t>
            </a:r>
            <a:r>
              <a:rPr lang="en-US" sz="2800" dirty="0" err="1" smtClean="0"/>
              <a:t>ekstensor</a:t>
            </a:r>
            <a:r>
              <a:rPr lang="en-US" sz="2800" dirty="0" smtClean="0"/>
              <a:t> quadriceps, adductors &amp; plantar flexor</a:t>
            </a:r>
          </a:p>
          <a:p>
            <a:r>
              <a:rPr lang="en-US" sz="2800" dirty="0" smtClean="0"/>
              <a:t>Motor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assessment : </a:t>
            </a:r>
            <a:r>
              <a:rPr lang="en-US" sz="2800" dirty="0" err="1" smtClean="0"/>
              <a:t>penurunan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trunk &amp; hip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eksentrik</a:t>
            </a:r>
            <a:r>
              <a:rPr lang="en-US" sz="2800" dirty="0" smtClean="0"/>
              <a:t> </a:t>
            </a:r>
            <a:r>
              <a:rPr lang="en-US" sz="2800" dirty="0" err="1" smtClean="0"/>
              <a:t>buruk</a:t>
            </a:r>
            <a:r>
              <a:rPr lang="en-US" sz="2800" dirty="0" smtClean="0"/>
              <a:t>, </a:t>
            </a:r>
            <a:r>
              <a:rPr lang="en-US" sz="2800" dirty="0" err="1" smtClean="0"/>
              <a:t>kelemahan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incoordination</a:t>
            </a:r>
            <a:r>
              <a:rPr lang="en-US" sz="2800" dirty="0" smtClean="0"/>
              <a:t> postural extensor, </a:t>
            </a:r>
            <a:r>
              <a:rPr lang="en-US" sz="2800" dirty="0" err="1" smtClean="0"/>
              <a:t>penurunan</a:t>
            </a:r>
            <a:r>
              <a:rPr lang="en-US" sz="2800" dirty="0" smtClean="0"/>
              <a:t> </a:t>
            </a:r>
            <a:r>
              <a:rPr lang="en-US" sz="2800" dirty="0" err="1" smtClean="0"/>
              <a:t>pergeseran</a:t>
            </a:r>
            <a:r>
              <a:rPr lang="en-US" sz="2800" dirty="0" smtClean="0"/>
              <a:t> </a:t>
            </a:r>
            <a:r>
              <a:rPr lang="en-US" sz="2800" dirty="0" err="1" smtClean="0"/>
              <a:t>berat</a:t>
            </a:r>
            <a:r>
              <a:rPr lang="en-US" sz="2800" dirty="0" smtClean="0"/>
              <a:t> </a:t>
            </a:r>
            <a:r>
              <a:rPr lang="en-US" sz="2800" dirty="0" err="1" smtClean="0"/>
              <a:t>badan</a:t>
            </a:r>
            <a:endParaRPr lang="en-US" sz="28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/>
              <a:t>Intervensi</a:t>
            </a:r>
            <a:r>
              <a:rPr lang="en-US" dirty="0" smtClean="0"/>
              <a:t> MS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Passive movement</a:t>
            </a:r>
          </a:p>
          <a:p>
            <a:pPr marL="457200" indent="-457200">
              <a:buAutoNum type="arabicPeriod"/>
            </a:pPr>
            <a:r>
              <a:rPr lang="en-US" dirty="0" smtClean="0"/>
              <a:t>Sensory testing light touch and deep touch</a:t>
            </a:r>
          </a:p>
          <a:p>
            <a:pPr marL="511175" indent="-511175">
              <a:lnSpc>
                <a:spcPct val="120000"/>
              </a:lnSpc>
              <a:buNone/>
            </a:pPr>
            <a:r>
              <a:rPr lang="en-US" dirty="0" smtClean="0"/>
              <a:t>3. 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: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swiss</a:t>
            </a:r>
            <a:r>
              <a:rPr lang="en-US" dirty="0" smtClean="0"/>
              <a:t> ball,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/</a:t>
            </a:r>
            <a:r>
              <a:rPr lang="en-US" dirty="0" err="1" smtClean="0"/>
              <a:t>terbuka</a:t>
            </a:r>
            <a:r>
              <a:rPr lang="en-US" dirty="0" smtClean="0"/>
              <a:t>, </a:t>
            </a:r>
            <a:r>
              <a:rPr lang="en-US" dirty="0" err="1" smtClean="0"/>
              <a:t>berdiri</a:t>
            </a:r>
            <a:r>
              <a:rPr lang="en-US" dirty="0" smtClean="0"/>
              <a:t> tandem</a:t>
            </a:r>
          </a:p>
          <a:p>
            <a:pPr marL="457200" indent="-457200">
              <a:buAutoNum type="arabicPeriod" startAt="4"/>
            </a:pPr>
            <a:r>
              <a:rPr lang="en-US" dirty="0" smtClean="0"/>
              <a:t>Strengthening  Exercise </a:t>
            </a:r>
          </a:p>
          <a:p>
            <a:pPr marL="457200" indent="-457200">
              <a:buAutoNum type="arabicPeriod" startAt="4"/>
            </a:pPr>
            <a:r>
              <a:rPr lang="en-US" dirty="0" smtClean="0"/>
              <a:t>Aerobic Exercise</a:t>
            </a:r>
          </a:p>
          <a:p>
            <a:pPr marL="0" indent="0">
              <a:buNone/>
            </a:pPr>
            <a:r>
              <a:rPr lang="en-US" dirty="0" smtClean="0"/>
              <a:t>6.  Aquatic Exercise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</TotalTime>
  <Words>497</Words>
  <Application>Microsoft Office PowerPoint</Application>
  <PresentationFormat>On-screen Show (4:3)</PresentationFormat>
  <Paragraphs>98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KEMAMPUAN AKHIR YANG DIHARAPKAN</vt:lpstr>
      <vt:lpstr>Definisi Multiple Sclerosis</vt:lpstr>
      <vt:lpstr>Tanda dan Gejala Multiple Sclerosis</vt:lpstr>
      <vt:lpstr>Tanda dan Gejala Multiple Sclerosis</vt:lpstr>
      <vt:lpstr>Patofisiologi Multiple Sclerosis</vt:lpstr>
      <vt:lpstr>Objective findings MS</vt:lpstr>
      <vt:lpstr>Assesment FT</vt:lpstr>
      <vt:lpstr>Intervensi MS</vt:lpstr>
      <vt:lpstr>Slide 10</vt:lpstr>
      <vt:lpstr>Tujuan Fisioterapi pada MS</vt:lpstr>
      <vt:lpstr>REFERENSI</vt:lpstr>
      <vt:lpstr>TERIMA KASIH &amp;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X450C</cp:lastModifiedBy>
  <cp:revision>221</cp:revision>
  <dcterms:created xsi:type="dcterms:W3CDTF">2010-08-24T06:47:44Z</dcterms:created>
  <dcterms:modified xsi:type="dcterms:W3CDTF">2018-02-02T09:42:42Z</dcterms:modified>
</cp:coreProperties>
</file>