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6" r:id="rId2"/>
    <p:sldId id="335" r:id="rId3"/>
    <p:sldId id="365" r:id="rId4"/>
    <p:sldId id="366" r:id="rId5"/>
    <p:sldId id="367" r:id="rId6"/>
    <p:sldId id="368" r:id="rId7"/>
    <p:sldId id="369" r:id="rId8"/>
    <p:sldId id="37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0B587C-CFD3-45FF-9C9A-1BD69C457824}" type="datetimeFigureOut">
              <a:rPr lang="id-ID"/>
              <a:pPr>
                <a:defRPr/>
              </a:pPr>
              <a:t>02/02/2018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E0476F-DA9D-4FBC-8B03-E0C9FB78627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C326AA-AF00-47C6-8901-A17B20EC38B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4D074B-A2AF-4F79-B711-98CD1F65779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5B26F-F175-47E6-A642-12C578E7FA81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19165F-9BC0-40D2-9B92-3FDD9E71F5F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08ED19-2581-4F0C-9E87-3A69FF58EFA1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481275-CC9A-4BAA-8CE9-ACE23927AFE3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7ACBC2-BDF9-4669-ADD5-50AA50FF6B33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D7E3B-6D2C-4209-B680-0779886E44D2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962F5-4FB2-4A9B-85D3-2FA1866B4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376CB-9694-4A6C-B4B7-7AFE625D726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752DB-88D1-4C5A-A02C-25D55532E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DEE5B-886B-4C17-9436-DD5BA167BBD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BA3C7-E086-4488-8AFD-28B162032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A60B4-A63C-4708-982A-9F2F50414CE6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52675-4147-436A-BE1B-7D911AD21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5602-EAF5-4E87-B7F1-CC2A6CF11E7E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BDB22-8CD2-4E0E-95F4-75CDBB61E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9EF62-DD1A-4A2C-802B-B06083C65A49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87A0D-77DD-4A29-889E-F64D8C802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0966-B46D-4FD9-B7D9-E01ED66EA735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8CC86-7425-403D-A1FE-F613601B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0D17-C220-4E7D-9065-A00BB639AF46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4AC39-AEC0-4A98-9BC7-EE0EC20F9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789C1-74F9-4254-AE3D-CD0B0AF39832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EEDDC-1B23-46C5-8D4E-DF68EC9DD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3DCED-CEF7-4F9A-9753-094861FCF2E9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98496-33FE-495B-9B8B-EF54F2CFB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972FB-F992-48EC-B284-22327102B614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145F6-F701-471D-9554-5573649B1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9DD38F-90F2-42B8-8302-38BD40A3193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57A5E66-F14D-477A-8207-4B43CF765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UNSUR-UNSUR FUNGSIONAL &amp; TAHAPNYA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KE 2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SYAHMIRZA INDRA LESMANA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JERRY MARATIS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FAKULTAS FISIOTERAPI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Mahasiswa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menguraikan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unsur-unsur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terapi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fungsional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Mahasiswa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menjelaskan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tahapan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kontrol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motor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dirty="0" smtClean="0">
                <a:latin typeface="Arial" charset="0"/>
                <a:cs typeface="Arial" charset="0"/>
              </a:rPr>
              <a:t>UNSUR-UNSUR FUNGSIONAL</a:t>
            </a:r>
          </a:p>
        </p:txBody>
      </p:sp>
      <p:sp>
        <p:nvSpPr>
          <p:cNvPr id="19" name="Oval 18"/>
          <p:cNvSpPr/>
          <p:nvPr/>
        </p:nvSpPr>
        <p:spPr>
          <a:xfrm>
            <a:off x="3500438" y="3071813"/>
            <a:ext cx="2000250" cy="22145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/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3733800" y="3857625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400" b="1" dirty="0"/>
              <a:t>FUNGSI</a:t>
            </a:r>
          </a:p>
        </p:txBody>
      </p:sp>
      <p:sp>
        <p:nvSpPr>
          <p:cNvPr id="21" name="Oval 20"/>
          <p:cNvSpPr/>
          <p:nvPr/>
        </p:nvSpPr>
        <p:spPr>
          <a:xfrm>
            <a:off x="4143375" y="2071688"/>
            <a:ext cx="1571625" cy="15716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2" name="Oval 21"/>
          <p:cNvSpPr/>
          <p:nvPr/>
        </p:nvSpPr>
        <p:spPr>
          <a:xfrm>
            <a:off x="4286250" y="4214813"/>
            <a:ext cx="1571625" cy="15716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3" name="Oval 22"/>
          <p:cNvSpPr/>
          <p:nvPr/>
        </p:nvSpPr>
        <p:spPr>
          <a:xfrm>
            <a:off x="3214688" y="4286250"/>
            <a:ext cx="1571625" cy="15716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4" name="Oval 23"/>
          <p:cNvSpPr/>
          <p:nvPr/>
        </p:nvSpPr>
        <p:spPr>
          <a:xfrm>
            <a:off x="2428875" y="3214688"/>
            <a:ext cx="1571625" cy="15716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5" name="Oval 24"/>
          <p:cNvSpPr/>
          <p:nvPr/>
        </p:nvSpPr>
        <p:spPr>
          <a:xfrm>
            <a:off x="2928938" y="2214563"/>
            <a:ext cx="1571625" cy="15716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6" name="Oval 25"/>
          <p:cNvSpPr/>
          <p:nvPr/>
        </p:nvSpPr>
        <p:spPr>
          <a:xfrm>
            <a:off x="4714875" y="3429000"/>
            <a:ext cx="1571625" cy="15716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7" name="TextBox 13"/>
          <p:cNvSpPr txBox="1">
            <a:spLocks noChangeArrowheads="1"/>
          </p:cNvSpPr>
          <p:nvPr/>
        </p:nvSpPr>
        <p:spPr bwMode="auto">
          <a:xfrm>
            <a:off x="4500563" y="2428875"/>
            <a:ext cx="1285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dirty="0"/>
              <a:t>Performa otot</a:t>
            </a:r>
          </a:p>
        </p:txBody>
      </p:sp>
      <p:sp>
        <p:nvSpPr>
          <p:cNvPr id="28" name="TextBox 14"/>
          <p:cNvSpPr txBox="1">
            <a:spLocks noChangeArrowheads="1"/>
          </p:cNvSpPr>
          <p:nvPr/>
        </p:nvSpPr>
        <p:spPr bwMode="auto">
          <a:xfrm>
            <a:off x="5000625" y="3786188"/>
            <a:ext cx="1357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dirty="0"/>
              <a:t>Daya tahan kardiopulmonal</a:t>
            </a:r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4500563" y="4714875"/>
            <a:ext cx="1357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Mobiliti fleksibiliti</a:t>
            </a:r>
          </a:p>
        </p:txBody>
      </p:sp>
      <p:sp>
        <p:nvSpPr>
          <p:cNvPr id="30" name="TextBox 16"/>
          <p:cNvSpPr txBox="1">
            <a:spLocks noChangeArrowheads="1"/>
          </p:cNvSpPr>
          <p:nvPr/>
        </p:nvSpPr>
        <p:spPr bwMode="auto">
          <a:xfrm>
            <a:off x="3286125" y="4929188"/>
            <a:ext cx="1500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Kordinasi NM Kontrol </a:t>
            </a:r>
          </a:p>
        </p:txBody>
      </p:sp>
      <p:sp>
        <p:nvSpPr>
          <p:cNvPr id="31" name="TextBox 17"/>
          <p:cNvSpPr txBox="1">
            <a:spLocks noChangeArrowheads="1"/>
          </p:cNvSpPr>
          <p:nvPr/>
        </p:nvSpPr>
        <p:spPr bwMode="auto">
          <a:xfrm>
            <a:off x="2571750" y="3857625"/>
            <a:ext cx="1120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/>
              <a:t>Stabilitas</a:t>
            </a:r>
          </a:p>
        </p:txBody>
      </p:sp>
      <p:sp>
        <p:nvSpPr>
          <p:cNvPr id="32" name="TextBox 18"/>
          <p:cNvSpPr txBox="1">
            <a:spLocks noChangeArrowheads="1"/>
          </p:cNvSpPr>
          <p:nvPr/>
        </p:nvSpPr>
        <p:spPr bwMode="auto">
          <a:xfrm>
            <a:off x="3143250" y="2714625"/>
            <a:ext cx="1017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/>
              <a:t>Balance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d-ID" sz="2800" dirty="0" smtClean="0"/>
              <a:t>Balance </a:t>
            </a:r>
            <a:r>
              <a:rPr lang="id-ID" sz="2800" dirty="0" smtClean="0">
                <a:sym typeface="Wingdings" pitchFamily="2" charset="2"/>
              </a:rPr>
              <a:t> kemampuan tubuh dalam menjaga keseimbangan statis dan dinamis melawan gravitasi</a:t>
            </a:r>
            <a:endParaRPr lang="en-US" sz="2800" dirty="0" smtClean="0">
              <a:sym typeface="Wingdings" pitchFamily="2" charset="2"/>
            </a:endParaRPr>
          </a:p>
          <a:p>
            <a:pPr>
              <a:buNone/>
            </a:pPr>
            <a:endParaRPr lang="id-ID" sz="28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v"/>
            </a:pPr>
            <a:r>
              <a:rPr lang="id-ID" sz="2800" dirty="0" smtClean="0">
                <a:sym typeface="Wingdings" pitchFamily="2" charset="2"/>
              </a:rPr>
              <a:t>Performa otot adalah kapasitas kemampuan otot dalam menghasilkan suatu power / upaya melakukan gerakan terdiri dari kekuatan, daya tahan dan power</a:t>
            </a:r>
            <a:endParaRPr lang="en-US" sz="2800" dirty="0" smtClean="0">
              <a:sym typeface="Wingdings" pitchFamily="2" charset="2"/>
            </a:endParaRPr>
          </a:p>
          <a:p>
            <a:endParaRPr lang="id-ID" sz="28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v"/>
            </a:pPr>
            <a:r>
              <a:rPr lang="id-ID" sz="2800" dirty="0" smtClean="0">
                <a:sym typeface="Wingdings" pitchFamily="2" charset="2"/>
              </a:rPr>
              <a:t>Kordinasi  adalah kemampuan untuk ketepatan timing dan urutan dalam menghasilkan gerakan dalam intensitas yang sesuai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dirty="0" smtClean="0">
                <a:latin typeface="Arial" charset="0"/>
                <a:cs typeface="Arial" charset="0"/>
              </a:rPr>
              <a:t>UNSUR-UNSUR FUNGSIONAL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 smtClean="0"/>
              <a:t>Fleksibilitas </a:t>
            </a:r>
            <a:r>
              <a:rPr lang="id-ID" sz="2400" dirty="0" smtClean="0">
                <a:sym typeface="Wingdings" pitchFamily="2" charset="2"/>
              </a:rPr>
              <a:t> kemampuan melakukan gerakan yang bebas tanpa hambatan </a:t>
            </a:r>
          </a:p>
          <a:p>
            <a:r>
              <a:rPr lang="id-ID" sz="2400" dirty="0" smtClean="0">
                <a:sym typeface="Wingdings" pitchFamily="2" charset="2"/>
              </a:rPr>
              <a:t>Mobilitas  kemampuan dari struktur atau segmen tubuh melakukan gerakan dalam ROM yang penuh atau fungsional ROM baik menyangkut jaringan kontraktil maupun jaringan non kontrkatil</a:t>
            </a:r>
          </a:p>
          <a:p>
            <a:r>
              <a:rPr lang="id-ID" sz="2400" dirty="0" smtClean="0">
                <a:sym typeface="Wingdings" pitchFamily="2" charset="2"/>
              </a:rPr>
              <a:t>Kontrol </a:t>
            </a:r>
            <a:r>
              <a:rPr lang="en-US" sz="2400" dirty="0" smtClean="0">
                <a:sym typeface="Wingdings" pitchFamily="2" charset="2"/>
              </a:rPr>
              <a:t>N</a:t>
            </a:r>
            <a:r>
              <a:rPr lang="id-ID" sz="2400" dirty="0" smtClean="0">
                <a:sym typeface="Wingdings" pitchFamily="2" charset="2"/>
              </a:rPr>
              <a:t>euromuskuler  interaksi antara sensoris dan motoris sistim yang memungkinkan kerja yang sinergis dari agonis dan antagonis dan menghasilkan gerak dengan propeoceptic dan kinestetic yang benar </a:t>
            </a:r>
            <a:endParaRPr lang="id-ID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KONTROL MOVEMENT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err="1" smtClean="0"/>
              <a:t>Tahap</a:t>
            </a:r>
            <a:r>
              <a:rPr lang="en-US" b="1" dirty="0" smtClean="0"/>
              <a:t> </a:t>
            </a:r>
            <a:r>
              <a:rPr lang="en-US" b="1" dirty="0" err="1" smtClean="0"/>
              <a:t>Kontrol</a:t>
            </a:r>
            <a:r>
              <a:rPr lang="en-US" b="1" dirty="0" smtClean="0"/>
              <a:t> </a:t>
            </a:r>
            <a:r>
              <a:rPr lang="en-US" b="1" dirty="0" err="1" smtClean="0"/>
              <a:t>Motorik</a:t>
            </a:r>
            <a:r>
              <a:rPr lang="en-US" b="1" dirty="0" smtClean="0"/>
              <a:t> (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sederhana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kompleks</a:t>
            </a:r>
            <a:r>
              <a:rPr lang="en-US" sz="2400" b="1" dirty="0" smtClean="0"/>
              <a:t>)</a:t>
            </a:r>
            <a:endParaRPr lang="en-US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Mobility</a:t>
            </a:r>
            <a:r>
              <a:rPr lang="en-US" dirty="0" smtClean="0">
                <a:sym typeface="Wingdings" pitchFamily="2" charset="2"/>
              </a:rPr>
              <a:t> PROM, AROM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Stability</a:t>
            </a:r>
            <a:r>
              <a:rPr lang="en-US" dirty="0" err="1" smtClean="0">
                <a:sym typeface="Wingdings" pitchFamily="2" charset="2"/>
              </a:rPr>
              <a:t>muscle</a:t>
            </a:r>
            <a:r>
              <a:rPr lang="en-US" dirty="0" smtClean="0">
                <a:sym typeface="Wingdings" pitchFamily="2" charset="2"/>
              </a:rPr>
              <a:t> stability, postural stability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Controlled mobility</a:t>
            </a:r>
            <a:r>
              <a:rPr lang="en-US" dirty="0" smtClean="0">
                <a:sym typeface="Wingdings" pitchFamily="2" charset="2"/>
              </a:rPr>
              <a:t> weight shifting, transitional movement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Skill</a:t>
            </a:r>
            <a:r>
              <a:rPr lang="en-US" dirty="0" smtClean="0">
                <a:sym typeface="Wingdings" pitchFamily="2" charset="2"/>
              </a:rPr>
              <a:t> locomotion, manipulation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REFERENSI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>
                <a:latin typeface="Arial" charset="0"/>
                <a:cs typeface="Arial" charset="0"/>
              </a:rPr>
              <a:t>Kisner</a:t>
            </a:r>
            <a:r>
              <a:rPr lang="en-US" sz="2400" dirty="0" smtClean="0">
                <a:latin typeface="Arial" charset="0"/>
                <a:cs typeface="Arial" charset="0"/>
              </a:rPr>
              <a:t>, C. Colby, L.A. </a:t>
            </a:r>
            <a:r>
              <a:rPr lang="en-US" sz="2400" dirty="0" err="1" smtClean="0">
                <a:latin typeface="Arial" charset="0"/>
                <a:cs typeface="Arial" charset="0"/>
              </a:rPr>
              <a:t>Terapi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Latihan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Dasar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dan</a:t>
            </a:r>
            <a:r>
              <a:rPr lang="en-US" sz="2400" dirty="0" smtClean="0">
                <a:latin typeface="Arial" charset="0"/>
                <a:cs typeface="Arial" charset="0"/>
              </a:rPr>
              <a:t>                                                	    </a:t>
            </a:r>
            <a:r>
              <a:rPr lang="en-US" sz="2400" dirty="0" err="1" smtClean="0">
                <a:latin typeface="Arial" charset="0"/>
                <a:cs typeface="Arial" charset="0"/>
              </a:rPr>
              <a:t>Teknik</a:t>
            </a:r>
            <a:r>
              <a:rPr lang="en-US" sz="2400" dirty="0" smtClean="0">
                <a:latin typeface="Arial" charset="0"/>
                <a:cs typeface="Arial" charset="0"/>
              </a:rPr>
              <a:t>. Jakarta : EGC. 2016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TERIMA KASIH</a:t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</a:b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&amp;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SELAMAT BELAJAR</a:t>
            </a:r>
            <a:endParaRPr lang="en-US" sz="44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224</Words>
  <Application>Microsoft Office PowerPoint</Application>
  <PresentationFormat>On-screen Show (4:3)</PresentationFormat>
  <Paragraphs>42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KEMAMPUAN AKHIR YANG DIHARAPKAN</vt:lpstr>
      <vt:lpstr>UNSUR-UNSUR FUNGSIONAL</vt:lpstr>
      <vt:lpstr>Slide 4</vt:lpstr>
      <vt:lpstr>UNSUR-UNSUR FUNGSIONAL</vt:lpstr>
      <vt:lpstr>KONTROL MOVEMENT</vt:lpstr>
      <vt:lpstr>REFERENSI</vt:lpstr>
      <vt:lpstr>TERIMA KASIH &amp;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X450C</cp:lastModifiedBy>
  <cp:revision>210</cp:revision>
  <dcterms:created xsi:type="dcterms:W3CDTF">2010-08-24T06:47:44Z</dcterms:created>
  <dcterms:modified xsi:type="dcterms:W3CDTF">2018-02-02T10:06:18Z</dcterms:modified>
</cp:coreProperties>
</file>