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CF959-3B03-4BA3-82F8-BCA3F5AA98F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GAIT ACTIVITIES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8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Resisted Progression</a:t>
            </a:r>
            <a:endParaRPr lang="en-US" dirty="0"/>
          </a:p>
        </p:txBody>
      </p:sp>
      <p:pic>
        <p:nvPicPr>
          <p:cNvPr id="8" name="Picture 2" descr="C:\Users\TOSHIBA\Pictures\tfl1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3200400" cy="4068221"/>
          </a:xfrm>
          <a:prstGeom prst="rect">
            <a:avLst/>
          </a:prstGeom>
          <a:noFill/>
        </p:spPr>
      </p:pic>
      <p:pic>
        <p:nvPicPr>
          <p:cNvPr id="9" name="Picture 2" descr="C:\Users\TOSHIBA\Pictures\tfl1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62392" y="1600201"/>
            <a:ext cx="3019607" cy="4038599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838200" y="5791200"/>
            <a:ext cx="32004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Side Stepping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410200" y="5791200"/>
            <a:ext cx="29718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Crossed Stepping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Irfan</a:t>
            </a:r>
            <a:r>
              <a:rPr lang="en-US" sz="2200" dirty="0" smtClean="0">
                <a:latin typeface="Arial" charset="0"/>
                <a:cs typeface="Arial" charset="0"/>
              </a:rPr>
              <a:t>, M. 2010. </a:t>
            </a:r>
            <a:r>
              <a:rPr lang="en-US" sz="2200" dirty="0" err="1" smtClean="0">
                <a:latin typeface="Arial" charset="0"/>
                <a:cs typeface="Arial" charset="0"/>
              </a:rPr>
              <a:t>Fisioterapi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insan</a:t>
            </a:r>
            <a:r>
              <a:rPr lang="en-US" sz="2200" dirty="0" smtClean="0">
                <a:latin typeface="Arial" charset="0"/>
                <a:cs typeface="Arial" charset="0"/>
              </a:rPr>
              <a:t> Stroke. </a:t>
            </a:r>
            <a:r>
              <a:rPr lang="en-US" sz="2200" dirty="0" err="1" smtClean="0">
                <a:latin typeface="Arial" charset="0"/>
                <a:cs typeface="Arial" charset="0"/>
              </a:rPr>
              <a:t>Edisi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Pertama</a:t>
            </a:r>
            <a:r>
              <a:rPr lang="en-US" sz="2200" dirty="0" smtClean="0">
                <a:latin typeface="Arial" charset="0"/>
                <a:cs typeface="Arial" charset="0"/>
              </a:rPr>
              <a:t>. 	Jogjakarta ; </a:t>
            </a:r>
            <a:r>
              <a:rPr lang="en-US" sz="2200" dirty="0" err="1" smtClean="0">
                <a:latin typeface="Arial" charset="0"/>
                <a:cs typeface="Arial" charset="0"/>
              </a:rPr>
              <a:t>Graha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Ilmu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0" algn="just"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3600" dirty="0" err="1" smtClean="0">
                <a:cs typeface="Arial" pitchFamily="34" charset="0"/>
              </a:rPr>
              <a:t>Mahasiswa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err="1" smtClean="0">
                <a:cs typeface="Arial" pitchFamily="34" charset="0"/>
              </a:rPr>
              <a:t>mampu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 err="1" smtClean="0">
                <a:cs typeface="Arial" pitchFamily="34" charset="0"/>
              </a:rPr>
              <a:t>memahami</a:t>
            </a:r>
            <a:r>
              <a:rPr lang="en-US" sz="3600" dirty="0" smtClean="0">
                <a:cs typeface="Arial" charset="0"/>
              </a:rPr>
              <a:t> &amp; </a:t>
            </a:r>
            <a:r>
              <a:rPr lang="en-US" sz="3600" dirty="0" err="1" smtClean="0">
                <a:cs typeface="Arial" charset="0"/>
              </a:rPr>
              <a:t>menjelaskan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err="1" smtClean="0">
                <a:cs typeface="Arial" charset="0"/>
              </a:rPr>
              <a:t>aktivitas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err="1" smtClean="0">
                <a:cs typeface="Arial" charset="0"/>
              </a:rPr>
              <a:t>berjalan</a:t>
            </a:r>
            <a:r>
              <a:rPr lang="en-US" sz="3600" dirty="0" smtClean="0">
                <a:cs typeface="Arial" charset="0"/>
              </a:rPr>
              <a:t> </a:t>
            </a:r>
            <a:r>
              <a:rPr lang="en-US" sz="3600" dirty="0" err="1" smtClean="0">
                <a:cs typeface="Arial" charset="0"/>
              </a:rPr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terapi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</a:t>
            </a:r>
            <a:endParaRPr lang="en-US" sz="3600" dirty="0" smtClean="0">
              <a:cs typeface="Arial" charset="0"/>
            </a:endParaRPr>
          </a:p>
          <a:p>
            <a:pPr lvl="0"/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memahami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sistematis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pemikiran</a:t>
            </a:r>
            <a:r>
              <a:rPr lang="en-US" sz="3600" dirty="0" smtClean="0"/>
              <a:t> </a:t>
            </a:r>
            <a:r>
              <a:rPr lang="en-US" sz="3600" dirty="0" err="1" smtClean="0"/>
              <a:t>kritis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berjalan</a:t>
            </a: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Arial" charset="0"/>
                <a:cs typeface="Arial" charset="0"/>
              </a:rPr>
              <a:t>Gait Activities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Aktivitas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terdapat</a:t>
            </a:r>
            <a:r>
              <a:rPr lang="en-US" sz="2200" dirty="0" smtClean="0">
                <a:latin typeface="Arial" charset="0"/>
                <a:cs typeface="Arial" charset="0"/>
              </a:rPr>
              <a:t> 2 Phase : Stance Phase &amp; Swing Phase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Menurut</a:t>
            </a:r>
            <a:r>
              <a:rPr lang="en-US" sz="2200" dirty="0" smtClean="0">
                <a:latin typeface="Arial" charset="0"/>
                <a:cs typeface="Arial" charset="0"/>
              </a:rPr>
              <a:t> Rancho Los Amigos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dikutip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Irfan</a:t>
            </a:r>
            <a:r>
              <a:rPr lang="en-US" sz="2200" dirty="0" smtClean="0">
                <a:latin typeface="Arial" charset="0"/>
                <a:cs typeface="Arial" charset="0"/>
              </a:rPr>
              <a:t> (2010)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dikenal</a:t>
            </a:r>
            <a:r>
              <a:rPr lang="en-US" sz="2200" dirty="0" smtClean="0">
                <a:latin typeface="Arial" charset="0"/>
                <a:cs typeface="Arial" charset="0"/>
              </a:rPr>
              <a:t> 2 </a:t>
            </a:r>
            <a:r>
              <a:rPr lang="en-US" sz="2200" dirty="0" err="1" smtClean="0">
                <a:latin typeface="Arial" charset="0"/>
                <a:cs typeface="Arial" charset="0"/>
              </a:rPr>
              <a:t>Fase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Fase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Menapak</a:t>
            </a:r>
            <a:r>
              <a:rPr lang="en-US" sz="2200" dirty="0" smtClean="0">
                <a:latin typeface="Arial" charset="0"/>
                <a:cs typeface="Arial" charset="0"/>
              </a:rPr>
              <a:t> (Stance Phase)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Initial Contact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Loading Response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Midstance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Terminal Stance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Preswing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err="1" smtClean="0">
                <a:latin typeface="Arial" charset="0"/>
                <a:cs typeface="Arial" charset="0"/>
              </a:rPr>
              <a:t>Fase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Mengayun</a:t>
            </a:r>
            <a:r>
              <a:rPr lang="en-US" sz="2200" dirty="0" smtClean="0">
                <a:latin typeface="Arial" charset="0"/>
                <a:cs typeface="Arial" charset="0"/>
              </a:rPr>
              <a:t> (Swing Phase)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Initial Swing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Mid Swing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Terminal Swing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Kerja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Otot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saat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Berjalan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http://epomedicine.com/wp-content/uploads/2014/05/gait-cycle-1-1-1-1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8229600" cy="37046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Parameter Gait Cycle Measurement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Step length :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jejak</a:t>
            </a:r>
            <a:r>
              <a:rPr lang="en-US" sz="2000" dirty="0" smtClean="0"/>
              <a:t> kaki 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 </a:t>
            </a:r>
            <a:r>
              <a:rPr lang="en-US" sz="2000" dirty="0" err="1" smtClean="0"/>
              <a:t>Jarak</a:t>
            </a:r>
            <a:r>
              <a:rPr lang="en-US" sz="2000" dirty="0" smtClean="0"/>
              <a:t> rata - </a:t>
            </a:r>
            <a:r>
              <a:rPr lang="en-US" sz="2000" dirty="0" err="1" smtClean="0"/>
              <a:t>ratanya</a:t>
            </a:r>
            <a:r>
              <a:rPr lang="en-US" sz="2000" dirty="0" smtClean="0"/>
              <a:t> : 68 – 78cm.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Stride Length :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heel strike </a:t>
            </a:r>
            <a:r>
              <a:rPr lang="en-US" sz="2000" dirty="0" err="1" smtClean="0"/>
              <a:t>ipsilateral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. </a:t>
            </a:r>
            <a:r>
              <a:rPr lang="en-US" sz="2000" dirty="0" err="1" smtClean="0"/>
              <a:t>Jarak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r>
              <a:rPr lang="en-US" sz="2000" dirty="0" smtClean="0"/>
              <a:t> : 150 cm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Step time :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heel strike kaki yang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heel strike kaki yang lain.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Step width : </a:t>
            </a:r>
            <a:r>
              <a:rPr lang="id-ID" sz="2000" dirty="0" smtClean="0"/>
              <a:t>jarak antara kaki (base of support), diukur dari satu tumit ke titik yang sama pada tumit yang </a:t>
            </a:r>
            <a:r>
              <a:rPr lang="id-ID" sz="2000" dirty="0" smtClean="0"/>
              <a:t>berlawanan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Cadence 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1 </a:t>
            </a:r>
            <a:r>
              <a:rPr lang="en-US" sz="2000" dirty="0" err="1" smtClean="0"/>
              <a:t>menit</a:t>
            </a:r>
            <a:r>
              <a:rPr lang="en-US" sz="2000" dirty="0" smtClean="0"/>
              <a:t> (110-125langkah)</a:t>
            </a:r>
            <a:r>
              <a:rPr lang="id-ID" sz="2000" dirty="0" smtClean="0"/>
              <a:t> </a:t>
            </a:r>
            <a:endParaRPr lang="en-US" sz="20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Parameter Gait Cycle Measurement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4"/>
          <a:srcRect l="12129" r="11994" b="14063"/>
          <a:stretch>
            <a:fillRect/>
          </a:stretch>
        </p:blipFill>
        <p:spPr bwMode="auto">
          <a:xfrm>
            <a:off x="990600" y="1295401"/>
            <a:ext cx="7239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914400" y="5791200"/>
            <a:ext cx="4953000" cy="3048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Sumber: Bouda</a:t>
            </a:r>
            <a:r>
              <a:rPr lang="en-US" dirty="0" err="1" smtClean="0"/>
              <a:t>rham</a:t>
            </a:r>
            <a:r>
              <a:rPr lang="en-US" dirty="0" smtClean="0"/>
              <a:t>  </a:t>
            </a:r>
            <a:r>
              <a:rPr lang="en-US" i="1" dirty="0" smtClean="0"/>
              <a:t>et al</a:t>
            </a:r>
            <a:r>
              <a:rPr lang="en-US" dirty="0" smtClean="0"/>
              <a:t>.</a:t>
            </a:r>
            <a:r>
              <a:rPr lang="id-ID" dirty="0" smtClean="0"/>
              <a:t>,2013. </a:t>
            </a:r>
            <a:r>
              <a:rPr lang="id-ID" i="1" dirty="0" smtClean="0"/>
              <a:t>PloS ONE</a:t>
            </a:r>
            <a:r>
              <a:rPr lang="id-ID" dirty="0" smtClean="0"/>
              <a:t> 8(6); 1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/>
              <a:t>Kesalahan</a:t>
            </a:r>
            <a:r>
              <a:rPr lang="en-US" sz="4000" dirty="0" smtClean="0"/>
              <a:t> </a:t>
            </a:r>
            <a:r>
              <a:rPr lang="en-US" sz="4000" dirty="0" err="1" smtClean="0"/>
              <a:t>tubuh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menapak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r>
              <a:rPr lang="en-US" sz="2800" dirty="0" smtClean="0"/>
              <a:t>Lateral trunk bending</a:t>
            </a:r>
          </a:p>
          <a:p>
            <a:r>
              <a:rPr lang="en-US" sz="2800" dirty="0" err="1" smtClean="0"/>
              <a:t>Trendeleburg</a:t>
            </a:r>
            <a:r>
              <a:rPr lang="en-US" sz="2800" dirty="0" smtClean="0"/>
              <a:t> gait </a:t>
            </a:r>
          </a:p>
          <a:p>
            <a:r>
              <a:rPr lang="en-US" sz="2800" dirty="0" smtClean="0"/>
              <a:t>Excessive hip flexion</a:t>
            </a:r>
          </a:p>
          <a:p>
            <a:r>
              <a:rPr lang="en-US" sz="2800" dirty="0" err="1" smtClean="0"/>
              <a:t>Terbatas</a:t>
            </a:r>
            <a:r>
              <a:rPr lang="en-US" sz="2800" dirty="0" smtClean="0"/>
              <a:t> hip </a:t>
            </a:r>
            <a:r>
              <a:rPr lang="en-US" sz="2800" dirty="0" err="1" smtClean="0"/>
              <a:t>ekstensi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fleksi</a:t>
            </a:r>
            <a:endParaRPr lang="en-US" sz="2800" dirty="0" smtClean="0"/>
          </a:p>
          <a:p>
            <a:r>
              <a:rPr lang="en-US" sz="2800" dirty="0" err="1" smtClean="0"/>
              <a:t>Antalgic</a:t>
            </a:r>
            <a:r>
              <a:rPr lang="en-US" sz="2800" dirty="0" smtClean="0"/>
              <a:t> gait</a:t>
            </a:r>
          </a:p>
          <a:p>
            <a:r>
              <a:rPr lang="en-US" sz="2800" dirty="0" smtClean="0"/>
              <a:t>Insufficient forward pelvic rotation (pelvic retraction)</a:t>
            </a:r>
          </a:p>
          <a:p>
            <a:r>
              <a:rPr lang="en-US" sz="2800" dirty="0" smtClean="0"/>
              <a:t>Hip hiking</a:t>
            </a:r>
          </a:p>
          <a:p>
            <a:r>
              <a:rPr lang="en-US" sz="2800" dirty="0" smtClean="0"/>
              <a:t>Insufficient knee flexion</a:t>
            </a:r>
          </a:p>
          <a:p>
            <a:r>
              <a:rPr lang="en-US" sz="2800" dirty="0" err="1" smtClean="0"/>
              <a:t>Fleksi</a:t>
            </a:r>
            <a:r>
              <a:rPr lang="en-US" sz="2800" dirty="0" smtClean="0"/>
              <a:t> knee yang </a:t>
            </a:r>
            <a:r>
              <a:rPr lang="en-US" sz="2800" dirty="0" err="1" smtClean="0"/>
              <a:t>berlebihan</a:t>
            </a:r>
            <a:endParaRPr lang="en-US" sz="2800" dirty="0" smtClean="0"/>
          </a:p>
          <a:p>
            <a:r>
              <a:rPr lang="en-US" sz="2800" dirty="0" smtClean="0"/>
              <a:t>foot – drop ( </a:t>
            </a:r>
            <a:r>
              <a:rPr lang="en-US" sz="2800" dirty="0" err="1" smtClean="0"/>
              <a:t>equinus</a:t>
            </a:r>
            <a:r>
              <a:rPr lang="en-US" sz="2800" dirty="0" smtClean="0"/>
              <a:t> ) </a:t>
            </a:r>
          </a:p>
          <a:p>
            <a:r>
              <a:rPr lang="en-US" sz="2800" dirty="0" err="1" smtClean="0"/>
              <a:t>varus</a:t>
            </a:r>
            <a:r>
              <a:rPr lang="en-US" sz="2800" dirty="0" smtClean="0"/>
              <a:t> or inverted foot </a:t>
            </a:r>
          </a:p>
          <a:p>
            <a:endParaRPr lang="en-US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/>
              <a:t>Aktivitas</a:t>
            </a:r>
            <a:r>
              <a:rPr lang="en-US" sz="4000" dirty="0" smtClean="0"/>
              <a:t> </a:t>
            </a:r>
            <a:r>
              <a:rPr lang="en-US" sz="4000" dirty="0" err="1" smtClean="0"/>
              <a:t>Terapi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Teknik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charset="0"/>
                <a:cs typeface="Arial" charset="0"/>
              </a:rPr>
              <a:t>Walking Forward and Backward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</a:t>
            </a:r>
            <a:r>
              <a:rPr lang="id-ID" sz="2800" dirty="0" smtClean="0"/>
              <a:t>isioterapis menganalisis gaya berjalan pasien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</a:t>
            </a:r>
            <a:r>
              <a:rPr lang="en-US" sz="2800" dirty="0" err="1" smtClean="0"/>
              <a:t>adakah</a:t>
            </a:r>
            <a:r>
              <a:rPr lang="en-US" sz="2800" dirty="0" smtClean="0"/>
              <a:t> </a:t>
            </a:r>
            <a:r>
              <a:rPr lang="id-ID" sz="2800" dirty="0" smtClean="0"/>
              <a:t>penyimpangan berjalan</a:t>
            </a:r>
            <a:r>
              <a:rPr lang="en-US" sz="2800" dirty="0" smtClean="0"/>
              <a:t>???</a:t>
            </a:r>
            <a:r>
              <a:rPr lang="id-ID" sz="2800" dirty="0" smtClean="0"/>
              <a:t>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/>
              <a:t>Pastikan</a:t>
            </a:r>
            <a:r>
              <a:rPr lang="id-ID" sz="2800" dirty="0" smtClean="0"/>
              <a:t> ketika ekstensi knee (tidak hiperekstensi) terjadi dengan fleksi hip selama progres ketika maju </a:t>
            </a:r>
            <a:r>
              <a:rPr lang="en-US" sz="2800" dirty="0" smtClean="0"/>
              <a:t>&amp;</a:t>
            </a:r>
            <a:r>
              <a:rPr lang="id-ID" sz="2800" dirty="0" smtClean="0"/>
              <a:t> mundur. Gerakan diulang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rangkaian gerakan terus menerus.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sz="2800" dirty="0" smtClean="0"/>
              <a:t>Kontak manual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memandu gerakan </a:t>
            </a:r>
            <a:r>
              <a:rPr lang="en-US" sz="2800" dirty="0" smtClean="0"/>
              <a:t>&amp;</a:t>
            </a:r>
            <a:r>
              <a:rPr lang="id-ID" sz="2800" dirty="0" smtClean="0"/>
              <a:t> memfasilitasi unsur-unsur yang hilang </a:t>
            </a:r>
            <a:r>
              <a:rPr lang="en-US" sz="2800" dirty="0" smtClean="0"/>
              <a:t>(m</a:t>
            </a:r>
            <a:r>
              <a:rPr lang="id-ID" sz="2800" dirty="0" smtClean="0"/>
              <a:t>is</a:t>
            </a:r>
            <a:r>
              <a:rPr lang="en-US" sz="2800" dirty="0" smtClean="0"/>
              <a:t>al :</a:t>
            </a:r>
            <a:r>
              <a:rPr lang="id-ID" sz="2800" dirty="0" smtClean="0"/>
              <a:t>fisioterapis membantu rotasi hip ke depan saat mengayun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meletakkan tangan di </a:t>
            </a:r>
            <a:r>
              <a:rPr lang="en-US" sz="2800" i="1" dirty="0" smtClean="0"/>
              <a:t>pelvic</a:t>
            </a:r>
            <a:r>
              <a:rPr lang="id-ID" sz="2800" dirty="0" smtClean="0"/>
              <a:t> pasien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Teknik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Aktivitas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Berjalan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Gait Activities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800" b="1" dirty="0" err="1" smtClean="0"/>
              <a:t>Teknik</a:t>
            </a:r>
            <a:r>
              <a:rPr lang="en-US" sz="2400" b="1" dirty="0" smtClean="0"/>
              <a:t>  </a:t>
            </a:r>
          </a:p>
          <a:p>
            <a:pPr>
              <a:buNone/>
            </a:pPr>
            <a:endParaRPr lang="en-US" sz="2400" dirty="0" smtClean="0"/>
          </a:p>
          <a:p>
            <a:pPr marL="344488" indent="-344488" algn="just">
              <a:spcBef>
                <a:spcPct val="0"/>
              </a:spcBef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Motorik</a:t>
            </a:r>
            <a:r>
              <a:rPr lang="en-US" sz="2400" dirty="0" smtClean="0"/>
              <a:t> :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Skill</a:t>
            </a:r>
          </a:p>
          <a:p>
            <a:pPr marL="0" indent="0" algn="just">
              <a:spcBef>
                <a:spcPct val="0"/>
              </a:spcBef>
            </a:pPr>
            <a:r>
              <a:rPr lang="en-US" sz="2400" dirty="0" smtClean="0"/>
              <a:t>    </a:t>
            </a:r>
            <a:r>
              <a:rPr lang="en-US" sz="2400" dirty="0" err="1" smtClean="0"/>
              <a:t>Indikasi</a:t>
            </a:r>
            <a:r>
              <a:rPr lang="en-US" sz="2400" dirty="0" smtClean="0"/>
              <a:t> :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Kelemahan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otot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hip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abduktor</a:t>
            </a: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marL="344488" indent="-344488" algn="just">
              <a:spcBef>
                <a:spcPct val="0"/>
              </a:spcBef>
            </a:pP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Hasil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fungsional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pasien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mampu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mandiri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ambulasi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berpindah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tempat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dirty="0" err="1" smtClean="0">
                <a:ea typeface="Calibri" pitchFamily="34" charset="0"/>
                <a:cs typeface="Times New Roman" pitchFamily="18" charset="0"/>
              </a:rPr>
              <a:t>berjalan</a:t>
            </a:r>
            <a:endParaRPr lang="en-US" sz="3600" dirty="0" smtClean="0">
              <a:cs typeface="Arial" pitchFamily="34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81200" y="2209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90800" y="2133600"/>
            <a:ext cx="38100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Resisted Progression</a:t>
            </a:r>
            <a:endParaRPr lang="en-US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401</Words>
  <Application>Microsoft Office PowerPoint</Application>
  <PresentationFormat>On-screen Show (4:3)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KEMAMPUAN AKHIR YANG DIHARAPKAN</vt:lpstr>
      <vt:lpstr>Gait Activities</vt:lpstr>
      <vt:lpstr>Kerja Otot saat Berjalan</vt:lpstr>
      <vt:lpstr>Parameter Gait Cycle Measurement</vt:lpstr>
      <vt:lpstr>Parameter Gait Cycle Measurement</vt:lpstr>
      <vt:lpstr>Kesalahan tubuh pada fase menapak</vt:lpstr>
      <vt:lpstr>Aktivitas Terapi dan Teknik</vt:lpstr>
      <vt:lpstr>Teknik Aktivitas Berjalan</vt:lpstr>
      <vt:lpstr>Resisted Progression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215</cp:revision>
  <dcterms:created xsi:type="dcterms:W3CDTF">2010-08-24T06:47:44Z</dcterms:created>
  <dcterms:modified xsi:type="dcterms:W3CDTF">2018-02-02T09:10:13Z</dcterms:modified>
</cp:coreProperties>
</file>