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6" r:id="rId9"/>
    <p:sldId id="377" r:id="rId10"/>
    <p:sldId id="375" r:id="rId11"/>
    <p:sldId id="371" r:id="rId12"/>
    <p:sldId id="3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0" d="100"/>
          <a:sy n="80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0B587C-CFD3-45FF-9C9A-1BD69C457824}" type="datetimeFigureOut">
              <a:rPr lang="id-ID"/>
              <a:pPr>
                <a:defRPr/>
              </a:pPr>
              <a:t>02/02/2018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E0476F-DA9D-4FBC-8B03-E0C9FB7862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C326AA-AF00-47C6-8901-A17B20EC38B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8CF959-3B03-4BA3-82F8-BCA3F5AA98F7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D074B-A2AF-4F79-B711-98CD1F65779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5B26F-F175-47E6-A642-12C578E7FA8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9165F-9BC0-40D2-9B92-3FDD9E71F5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8ED19-2581-4F0C-9E87-3A69FF58EFA1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81275-CC9A-4BAA-8CE9-ACE23927AFE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81275-CC9A-4BAA-8CE9-ACE23927AFE3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81275-CC9A-4BAA-8CE9-ACE23927AFE3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81275-CC9A-4BAA-8CE9-ACE23927AFE3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7E3B-6D2C-4209-B680-0779886E44D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62F5-4FB2-4A9B-85D3-2FA1866B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76CB-9694-4A6C-B4B7-7AFE625D726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52DB-88D1-4C5A-A02C-25D55532E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EE5B-886B-4C17-9436-DD5BA167BBD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A3C7-E086-4488-8AFD-28B16203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60B4-A63C-4708-982A-9F2F50414CE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2675-4147-436A-BE1B-7D911AD2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5602-EAF5-4E87-B7F1-CC2A6CF11E7E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BDB22-8CD2-4E0E-95F4-75CDBB61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EF62-DD1A-4A2C-802B-B06083C65A4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7A0D-77DD-4A29-889E-F64D8C802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0966-B46D-4FD9-B7D9-E01ED66EA735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CC86-7425-403D-A1FE-F613601B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0D17-C220-4E7D-9065-A00BB639AF46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AC39-AEC0-4A98-9BC7-EE0EC20F9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89C1-74F9-4254-AE3D-CD0B0AF39832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EDDC-1B23-46C5-8D4E-DF68EC9D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DCED-CEF7-4F9A-9753-094861FCF2E9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8496-33FE-495B-9B8B-EF54F2CFB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72FB-F992-48EC-B284-22327102B614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45F6-F701-471D-9554-5573649B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DD38F-90F2-42B8-8302-38BD40A3193B}" type="datetime1">
              <a:rPr lang="en-US"/>
              <a:pPr>
                <a:defRPr/>
              </a:pPr>
              <a:t>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57A5E66-F14D-477A-8207-4B43CF765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UPPER EXTREMITY ACTIVITIES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smtClean="0">
                <a:solidFill>
                  <a:schemeClr val="bg1"/>
                </a:solidFill>
              </a:rPr>
              <a:t>PERTEMUAN </a:t>
            </a:r>
            <a:r>
              <a:rPr lang="en-US" sz="2000" b="1" smtClean="0">
                <a:solidFill>
                  <a:schemeClr val="bg1"/>
                </a:solidFill>
              </a:rPr>
              <a:t>9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JERRY MARATIS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FAKULTAS FISIOTERAPI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smtClean="0"/>
              <a:t> Upper </a:t>
            </a:r>
            <a:r>
              <a:rPr lang="en-US" dirty="0" smtClean="0"/>
              <a:t>Extremity</a:t>
            </a:r>
            <a:endParaRPr lang="en-US" dirty="0"/>
          </a:p>
        </p:txBody>
      </p:sp>
      <p:pic>
        <p:nvPicPr>
          <p:cNvPr id="14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9623"/>
          <a:stretch>
            <a:fillRect/>
          </a:stretch>
        </p:blipFill>
        <p:spPr>
          <a:xfrm>
            <a:off x="1219199" y="1676400"/>
            <a:ext cx="2745117" cy="3409950"/>
          </a:xfrm>
        </p:spPr>
      </p:pic>
      <p:pic>
        <p:nvPicPr>
          <p:cNvPr id="15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4717"/>
          <a:stretch>
            <a:fillRect/>
          </a:stretch>
        </p:blipFill>
        <p:spPr>
          <a:xfrm>
            <a:off x="5715000" y="1676400"/>
            <a:ext cx="2667000" cy="3409950"/>
          </a:xfrm>
        </p:spPr>
      </p:pic>
      <p:sp>
        <p:nvSpPr>
          <p:cNvPr id="16" name="Rounded Rectangle 15"/>
          <p:cNvSpPr/>
          <p:nvPr/>
        </p:nvSpPr>
        <p:spPr>
          <a:xfrm>
            <a:off x="1295400" y="5486400"/>
            <a:ext cx="2667000" cy="3810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Rhytmhic</a:t>
            </a:r>
            <a:r>
              <a:rPr lang="en-US" dirty="0" smtClean="0"/>
              <a:t> Stabilization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5867400" y="5486400"/>
            <a:ext cx="2590800" cy="3810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Hold-Relax Active Motion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REFERENSI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algn="just">
              <a:tabLst>
                <a:tab pos="804863" algn="l"/>
              </a:tabLst>
            </a:pPr>
            <a:r>
              <a:rPr lang="en-US" sz="2400" dirty="0" smtClean="0"/>
              <a:t>O’Sullivan SB, Schmitz TJ (2014). Improving Functional 	Outcomes in Physical Rehabilitation 	Philadelphia: F.A.  	Davis Company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TERIMA KASIH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&amp;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SELAMAT BELAJAR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r>
              <a:rPr lang="en-US" sz="4000" dirty="0" err="1" smtClean="0">
                <a:cs typeface="Arial" pitchFamily="34" charset="0"/>
              </a:rPr>
              <a:t>Mahasiswa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mampu</a:t>
            </a:r>
            <a:r>
              <a:rPr lang="en-US" sz="4000" dirty="0" smtClean="0">
                <a:cs typeface="Arial" pitchFamily="34" charset="0"/>
              </a:rPr>
              <a:t> </a:t>
            </a:r>
            <a:r>
              <a:rPr lang="en-US" sz="4000" dirty="0" err="1" smtClean="0">
                <a:cs typeface="Arial" pitchFamily="34" charset="0"/>
              </a:rPr>
              <a:t>memahami</a:t>
            </a:r>
            <a:r>
              <a:rPr lang="en-US" sz="4000" dirty="0" smtClean="0">
                <a:cs typeface="Arial" charset="0"/>
              </a:rPr>
              <a:t> </a:t>
            </a:r>
            <a:r>
              <a:rPr lang="en-US" sz="4000" dirty="0" err="1" smtClean="0">
                <a:cs typeface="Arial" charset="0"/>
              </a:rPr>
              <a:t>dan</a:t>
            </a:r>
            <a:r>
              <a:rPr lang="en-US" sz="4000" dirty="0" smtClean="0">
                <a:cs typeface="Arial" charset="0"/>
              </a:rPr>
              <a:t> </a:t>
            </a:r>
            <a:r>
              <a:rPr lang="en-US" sz="4000" dirty="0" err="1" smtClean="0">
                <a:cs typeface="Arial" charset="0"/>
              </a:rPr>
              <a:t>menjelaskan</a:t>
            </a:r>
            <a:r>
              <a:rPr lang="en-US" sz="4000" dirty="0" smtClean="0">
                <a:cs typeface="Arial" charset="0"/>
              </a:rPr>
              <a:t> </a:t>
            </a:r>
            <a:r>
              <a:rPr lang="en-US" sz="4000" dirty="0" err="1" smtClean="0">
                <a:cs typeface="Arial" charset="0"/>
              </a:rPr>
              <a:t>karakteristik</a:t>
            </a:r>
            <a:r>
              <a:rPr lang="en-US" sz="4000" dirty="0" smtClean="0">
                <a:cs typeface="Arial" charset="0"/>
              </a:rPr>
              <a:t> </a:t>
            </a:r>
            <a:r>
              <a:rPr lang="en-US" sz="4000" dirty="0" err="1" smtClean="0">
                <a:cs typeface="Arial" charset="0"/>
              </a:rPr>
              <a:t>umum</a:t>
            </a:r>
            <a:r>
              <a:rPr lang="en-US" sz="4000" dirty="0" smtClean="0">
                <a:cs typeface="Arial" charset="0"/>
              </a:rPr>
              <a:t> </a:t>
            </a:r>
            <a:r>
              <a:rPr lang="en-US" sz="4000" i="1" dirty="0" smtClean="0">
                <a:cs typeface="Arial" charset="0"/>
              </a:rPr>
              <a:t>upper extremity </a:t>
            </a:r>
            <a:r>
              <a:rPr lang="en-US" sz="4000" i="1" dirty="0" err="1" smtClean="0">
                <a:cs typeface="Arial" charset="0"/>
              </a:rPr>
              <a:t>activites</a:t>
            </a:r>
            <a:r>
              <a:rPr lang="en-US" sz="4000" i="1" dirty="0" smtClean="0">
                <a:cs typeface="Arial" charset="0"/>
              </a:rPr>
              <a:t> </a:t>
            </a:r>
            <a:r>
              <a:rPr lang="en-US" sz="4000" dirty="0" err="1" smtClean="0">
                <a:cs typeface="Arial" charset="0"/>
              </a:rPr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terapi</a:t>
            </a:r>
            <a:r>
              <a:rPr lang="en-US" sz="4000" dirty="0" smtClean="0"/>
              <a:t> </a:t>
            </a:r>
            <a:r>
              <a:rPr lang="en-US" sz="4000" dirty="0" err="1" smtClean="0"/>
              <a:t>latihan</a:t>
            </a:r>
            <a:r>
              <a:rPr lang="en-US" sz="4000" dirty="0" smtClean="0"/>
              <a:t> </a:t>
            </a:r>
            <a:r>
              <a:rPr lang="en-US" sz="4000" dirty="0" err="1" smtClean="0"/>
              <a:t>fungsional</a:t>
            </a:r>
            <a:endParaRPr lang="en-US" sz="4000" dirty="0" smtClean="0">
              <a:cs typeface="Arial" charset="0"/>
            </a:endParaRPr>
          </a:p>
          <a:p>
            <a:pPr lvl="0"/>
            <a:r>
              <a:rPr lang="en-US" sz="4000" dirty="0" err="1" smtClean="0"/>
              <a:t>Mahasiswa</a:t>
            </a:r>
            <a:r>
              <a:rPr lang="en-US" sz="4000" dirty="0" smtClean="0"/>
              <a:t> </a:t>
            </a:r>
            <a:r>
              <a:rPr lang="en-US" sz="4000" dirty="0" err="1" smtClean="0"/>
              <a:t>mampu</a:t>
            </a:r>
            <a:r>
              <a:rPr lang="en-US" sz="4000" dirty="0" smtClean="0"/>
              <a:t> </a:t>
            </a:r>
            <a:r>
              <a:rPr lang="en-US" sz="4000" dirty="0" err="1" smtClean="0"/>
              <a:t>memahami</a:t>
            </a:r>
            <a:r>
              <a:rPr lang="en-US" sz="4000" dirty="0" smtClean="0"/>
              <a:t> </a:t>
            </a:r>
            <a:r>
              <a:rPr lang="en-US" sz="4000" dirty="0" err="1" smtClean="0"/>
              <a:t>secara</a:t>
            </a:r>
            <a:r>
              <a:rPr lang="en-US" sz="4000" dirty="0" smtClean="0"/>
              <a:t> </a:t>
            </a:r>
            <a:r>
              <a:rPr lang="en-US" sz="4000" dirty="0" err="1" smtClean="0"/>
              <a:t>sistematis</a:t>
            </a:r>
            <a:r>
              <a:rPr lang="en-US" sz="4000" dirty="0" smtClean="0"/>
              <a:t> </a:t>
            </a:r>
            <a:r>
              <a:rPr lang="en-US" sz="4000" dirty="0" err="1" smtClean="0"/>
              <a:t>berdasarkan</a:t>
            </a:r>
            <a:r>
              <a:rPr lang="en-US" sz="4000" dirty="0" smtClean="0"/>
              <a:t> </a:t>
            </a:r>
            <a:r>
              <a:rPr lang="en-US" sz="4000" dirty="0" err="1" smtClean="0"/>
              <a:t>pemikiran</a:t>
            </a:r>
            <a:r>
              <a:rPr lang="en-US" sz="4000" dirty="0" smtClean="0"/>
              <a:t> </a:t>
            </a:r>
            <a:r>
              <a:rPr lang="en-US" sz="4000" dirty="0" err="1" smtClean="0"/>
              <a:t>kritis</a:t>
            </a:r>
            <a:r>
              <a:rPr lang="en-US" sz="4000" dirty="0" smtClean="0"/>
              <a:t> </a:t>
            </a:r>
            <a:r>
              <a:rPr lang="en-US" sz="4000" dirty="0" err="1" smtClean="0"/>
              <a:t>terhadap</a:t>
            </a:r>
            <a:r>
              <a:rPr lang="en-US" sz="4000" dirty="0" smtClean="0"/>
              <a:t> </a:t>
            </a:r>
            <a:r>
              <a:rPr lang="en-US" sz="4000" dirty="0" err="1" smtClean="0"/>
              <a:t>aktivitas</a:t>
            </a:r>
            <a:r>
              <a:rPr lang="en-US" sz="4000" dirty="0" smtClean="0"/>
              <a:t> </a:t>
            </a:r>
            <a:r>
              <a:rPr lang="en-US" sz="4000" dirty="0" err="1" smtClean="0"/>
              <a:t>fungsional</a:t>
            </a:r>
            <a:r>
              <a:rPr lang="en-US" sz="4000" dirty="0" smtClean="0"/>
              <a:t> </a:t>
            </a:r>
            <a:r>
              <a:rPr lang="en-US" sz="4000" dirty="0" err="1" smtClean="0"/>
              <a:t>ekstremitas</a:t>
            </a:r>
            <a:r>
              <a:rPr lang="en-US" sz="4000" dirty="0" smtClean="0"/>
              <a:t> </a:t>
            </a:r>
            <a:r>
              <a:rPr lang="en-US" sz="4000" dirty="0" err="1" smtClean="0"/>
              <a:t>atas</a:t>
            </a:r>
            <a:endParaRPr lang="en-US" sz="4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UPPER EXTREMITY ACTIVIVITES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 smtClean="0">
                <a:cs typeface="Arial" charset="0"/>
              </a:rPr>
              <a:t>Karakteristik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Umum</a:t>
            </a:r>
            <a:endParaRPr lang="en-US" dirty="0" smtClean="0">
              <a:cs typeface="Arial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Functional Upper Extremity (UE)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dirty="0" smtClean="0"/>
              <a:t>Gross motor (</a:t>
            </a:r>
            <a:r>
              <a:rPr lang="en-US" dirty="0" err="1" smtClean="0"/>
              <a:t>meraih</a:t>
            </a:r>
            <a:r>
              <a:rPr lang="en-US" dirty="0" smtClean="0"/>
              <a:t>, </a:t>
            </a:r>
            <a:r>
              <a:rPr lang="en-US" dirty="0" err="1" smtClean="0"/>
              <a:t>mendorong</a:t>
            </a:r>
            <a:r>
              <a:rPr lang="en-US" dirty="0" smtClean="0"/>
              <a:t>,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merangkak</a:t>
            </a:r>
            <a:r>
              <a:rPr lang="en-US" dirty="0" smtClean="0"/>
              <a:t>,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ayunan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)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dirty="0" smtClean="0"/>
              <a:t>Fine motor (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  <a:r>
              <a:rPr lang="en-US" dirty="0" err="1" smtClean="0"/>
              <a:t>berpakaian</a:t>
            </a:r>
            <a:r>
              <a:rPr lang="en-US" dirty="0" smtClean="0"/>
              <a:t>, </a:t>
            </a:r>
            <a:r>
              <a:rPr lang="en-US" dirty="0" err="1" smtClean="0"/>
              <a:t>berdandan</a:t>
            </a:r>
            <a:r>
              <a:rPr lang="en-US" dirty="0" smtClean="0"/>
              <a:t>)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dirty="0" err="1" smtClean="0"/>
              <a:t>Stabilisasi</a:t>
            </a:r>
            <a:r>
              <a:rPr lang="en-US" dirty="0" smtClean="0"/>
              <a:t> Postural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fungsionalnya</a:t>
            </a:r>
            <a:r>
              <a:rPr lang="en-US" dirty="0" smtClean="0"/>
              <a:t>:</a:t>
            </a:r>
          </a:p>
          <a:p>
            <a:pPr marL="511175" indent="-511175" algn="just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selektif</a:t>
            </a:r>
            <a:r>
              <a:rPr lang="en-US" dirty="0" smtClean="0"/>
              <a:t> UE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stabilisasi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proksimal</a:t>
            </a:r>
            <a:r>
              <a:rPr lang="en-US" dirty="0" smtClean="0"/>
              <a:t>  shoulder girdle </a:t>
            </a:r>
          </a:p>
          <a:p>
            <a:pPr marL="0" indent="0" algn="just">
              <a:buNone/>
            </a:pPr>
            <a:r>
              <a:rPr lang="en-US" dirty="0" smtClean="0"/>
              <a:t>     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dirty="0" err="1" smtClean="0">
                <a:latin typeface="Arial" charset="0"/>
                <a:cs typeface="Arial" charset="0"/>
              </a:rPr>
              <a:t>Karakteristik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Ekstremitas</a:t>
            </a:r>
            <a:r>
              <a:rPr lang="en-US" sz="4000" dirty="0" smtClean="0">
                <a:latin typeface="Arial" charset="0"/>
                <a:cs typeface="Arial" charset="0"/>
              </a:rPr>
              <a:t> </a:t>
            </a:r>
            <a:r>
              <a:rPr lang="en-US" sz="4000" dirty="0" err="1" smtClean="0">
                <a:latin typeface="Arial" charset="0"/>
                <a:cs typeface="Arial" charset="0"/>
              </a:rPr>
              <a:t>Atas</a:t>
            </a:r>
            <a:endParaRPr 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Aktivitas</a:t>
            </a:r>
            <a:r>
              <a:rPr lang="en-US" dirty="0" smtClean="0"/>
              <a:t> UE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Postur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r>
              <a:rPr lang="en-US" dirty="0" smtClean="0"/>
              <a:t> (</a:t>
            </a:r>
            <a:r>
              <a:rPr lang="en-US" dirty="0" err="1" smtClean="0"/>
              <a:t>duduk</a:t>
            </a:r>
            <a:r>
              <a:rPr lang="en-US" dirty="0" smtClean="0"/>
              <a:t> &amp;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gerak</a:t>
            </a:r>
            <a:r>
              <a:rPr lang="en-US" dirty="0" smtClean="0"/>
              <a:t> trunk &amp; </a:t>
            </a:r>
            <a:r>
              <a:rPr lang="en-US" dirty="0" err="1" smtClean="0"/>
              <a:t>stabilisasi</a:t>
            </a:r>
            <a:r>
              <a:rPr lang="en-US" dirty="0" smtClean="0"/>
              <a:t> </a:t>
            </a:r>
            <a:r>
              <a:rPr lang="en-US" dirty="0" err="1" smtClean="0"/>
              <a:t>ekstremitas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)</a:t>
            </a:r>
          </a:p>
          <a:p>
            <a:pPr marL="0" indent="0" algn="just">
              <a:buNone/>
            </a:pPr>
            <a:r>
              <a:rPr lang="en-US" dirty="0" smtClean="0"/>
              <a:t>Support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prone on elbows, quadruped,   </a:t>
            </a:r>
            <a:r>
              <a:rPr lang="en-US" dirty="0" err="1" smtClean="0"/>
              <a:t>plantigrade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Ketrampilan</a:t>
            </a:r>
            <a:r>
              <a:rPr lang="en-US" dirty="0" smtClean="0"/>
              <a:t> (Skill) </a:t>
            </a:r>
            <a:r>
              <a:rPr lang="en-US" dirty="0" err="1" smtClean="0"/>
              <a:t>ekstremitas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komponen</a:t>
            </a:r>
            <a:r>
              <a:rPr lang="en-US" dirty="0" smtClean="0"/>
              <a:t>  :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dirty="0" err="1" smtClean="0"/>
              <a:t>Meraih</a:t>
            </a:r>
            <a:r>
              <a:rPr lang="en-US" dirty="0" smtClean="0"/>
              <a:t> (</a:t>
            </a:r>
            <a:r>
              <a:rPr lang="en-US" i="1" dirty="0" smtClean="0"/>
              <a:t>reaching)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dirty="0" err="1" smtClean="0"/>
              <a:t>Menggenggam</a:t>
            </a:r>
            <a:r>
              <a:rPr lang="en-US" i="1" dirty="0" smtClean="0"/>
              <a:t> (grasping)</a:t>
            </a:r>
            <a:endParaRPr lang="en-US" i="1" dirty="0" smtClean="0">
              <a:cs typeface="Arial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6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6"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dirty="0" smtClean="0">
                <a:cs typeface="Arial" charset="0"/>
              </a:rPr>
              <a:t>KOMPONEN </a:t>
            </a:r>
            <a:r>
              <a:rPr lang="en-US" sz="3600" i="1" dirty="0" smtClean="0">
                <a:cs typeface="Arial" charset="0"/>
              </a:rPr>
              <a:t>REACHING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0216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Meraih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otot</a:t>
            </a:r>
            <a:r>
              <a:rPr lang="en-US" sz="2400" dirty="0" smtClean="0"/>
              <a:t> </a:t>
            </a:r>
            <a:r>
              <a:rPr lang="en-US" sz="2400" dirty="0" err="1" smtClean="0"/>
              <a:t>bahu</a:t>
            </a:r>
            <a:r>
              <a:rPr lang="en-US" sz="2400" dirty="0" smtClean="0"/>
              <a:t>, </a:t>
            </a:r>
            <a:r>
              <a:rPr lang="en-US" sz="2400" dirty="0" err="1" smtClean="0"/>
              <a:t>siku</a:t>
            </a:r>
            <a:r>
              <a:rPr lang="en-US" sz="2400" dirty="0" smtClean="0"/>
              <a:t> &amp; </a:t>
            </a:r>
            <a:r>
              <a:rPr lang="en-US" sz="2400" dirty="0" err="1" smtClean="0"/>
              <a:t>lengan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terkoordinasi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sinergis</a:t>
            </a:r>
            <a:endParaRPr lang="en-US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Abduksi</a:t>
            </a:r>
            <a:r>
              <a:rPr lang="en-US" sz="2400" dirty="0" smtClean="0"/>
              <a:t> shoulder &amp;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 </a:t>
            </a:r>
            <a:r>
              <a:rPr lang="en-US" sz="2400" dirty="0" err="1" smtClean="0"/>
              <a:t>rotasi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 elbow </a:t>
            </a:r>
            <a:r>
              <a:rPr lang="en-US" sz="2400" dirty="0" err="1" smtClean="0"/>
              <a:t>fleksi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dekat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endParaRPr lang="en-US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smtClean="0"/>
              <a:t>Shoulder </a:t>
            </a:r>
            <a:r>
              <a:rPr lang="en-US" sz="2400" dirty="0" err="1" smtClean="0"/>
              <a:t>fleksi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elbow </a:t>
            </a:r>
            <a:r>
              <a:rPr lang="en-US" sz="2400" dirty="0" err="1" smtClean="0"/>
              <a:t>ekstensi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tubuh</a:t>
            </a:r>
            <a:endParaRPr lang="en-US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Pola</a:t>
            </a:r>
            <a:r>
              <a:rPr lang="en-US" sz="2400" dirty="0" smtClean="0"/>
              <a:t> normal UE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rotasi</a:t>
            </a:r>
            <a:r>
              <a:rPr lang="en-US" sz="2400" dirty="0" smtClean="0"/>
              <a:t> : (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 </a:t>
            </a:r>
            <a:r>
              <a:rPr lang="en-US" sz="2400" dirty="0" err="1" smtClean="0"/>
              <a:t>rotasi</a:t>
            </a:r>
            <a:r>
              <a:rPr lang="en-US" sz="2400" dirty="0" smtClean="0"/>
              <a:t>  </a:t>
            </a:r>
            <a:r>
              <a:rPr lang="en-US" sz="2400" dirty="0" err="1" smtClean="0"/>
              <a:t>supinasi</a:t>
            </a:r>
            <a:r>
              <a:rPr lang="en-US" sz="2400" dirty="0" smtClean="0"/>
              <a:t> &amp; internal </a:t>
            </a:r>
            <a:r>
              <a:rPr lang="en-US" sz="2400" dirty="0" err="1" smtClean="0"/>
              <a:t>rotasi</a:t>
            </a:r>
            <a:r>
              <a:rPr lang="en-US" sz="2400" dirty="0" smtClean="0"/>
              <a:t> - </a:t>
            </a:r>
            <a:r>
              <a:rPr lang="en-US" sz="2400" dirty="0" err="1" smtClean="0"/>
              <a:t>pronasi</a:t>
            </a:r>
            <a:r>
              <a:rPr lang="en-US" sz="240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Meraih</a:t>
            </a:r>
            <a:r>
              <a:rPr lang="en-US" sz="2400" dirty="0" smtClean="0"/>
              <a:t> </a:t>
            </a:r>
            <a:r>
              <a:rPr lang="en-US" sz="2400" dirty="0" err="1" smtClean="0"/>
              <a:t>menyilang</a:t>
            </a:r>
            <a:r>
              <a:rPr lang="en-US" sz="2400" dirty="0" smtClean="0"/>
              <a:t> midline </a:t>
            </a:r>
            <a:r>
              <a:rPr lang="en-US" sz="2400" dirty="0" err="1" smtClean="0"/>
              <a:t>tubuh</a:t>
            </a:r>
            <a:r>
              <a:rPr lang="en-US" sz="2400" dirty="0" smtClean="0"/>
              <a:t> + </a:t>
            </a:r>
            <a:r>
              <a:rPr lang="en-US" sz="2400" dirty="0" err="1" smtClean="0"/>
              <a:t>rotasi</a:t>
            </a:r>
            <a:r>
              <a:rPr lang="en-US" sz="2400" dirty="0" smtClean="0"/>
              <a:t> trunk </a:t>
            </a:r>
            <a:r>
              <a:rPr lang="en-US" sz="2400" dirty="0" err="1" smtClean="0"/>
              <a:t>ipsilateral</a:t>
            </a:r>
            <a:endParaRPr lang="en-US" sz="24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Meraih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kepala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 err="1" smtClean="0"/>
              <a:t>rotasi</a:t>
            </a:r>
            <a:r>
              <a:rPr lang="en-US" sz="2400" dirty="0" smtClean="0"/>
              <a:t> scapula </a:t>
            </a:r>
            <a:r>
              <a:rPr lang="en-US" sz="2400" dirty="0" err="1" smtClean="0"/>
              <a:t>pada</a:t>
            </a:r>
            <a:r>
              <a:rPr lang="en-US" sz="2400" dirty="0" smtClean="0"/>
              <a:t> thorax + </a:t>
            </a:r>
            <a:r>
              <a:rPr lang="en-US" sz="2400" dirty="0" err="1" smtClean="0"/>
              <a:t>elevasi</a:t>
            </a:r>
            <a:r>
              <a:rPr lang="en-US" sz="2400" dirty="0" smtClean="0"/>
              <a:t> </a:t>
            </a:r>
            <a:r>
              <a:rPr lang="en-US" sz="2400" dirty="0" err="1" smtClean="0"/>
              <a:t>humerus</a:t>
            </a:r>
            <a:r>
              <a:rPr lang="en-US" sz="2400" dirty="0" smtClean="0"/>
              <a:t> (Normal </a:t>
            </a:r>
            <a:r>
              <a:rPr lang="en-US" sz="2400" dirty="0" err="1" smtClean="0"/>
              <a:t>scapulohumeral</a:t>
            </a:r>
            <a:r>
              <a:rPr lang="en-US" sz="2400" dirty="0" smtClean="0"/>
              <a:t> rhythm 2:1)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fi-FI" sz="2400" dirty="0" smtClean="0"/>
              <a:t>Meraih </a:t>
            </a:r>
            <a:r>
              <a:rPr lang="fi-FI" sz="2400" dirty="0" smtClean="0">
                <a:sym typeface="Wingdings" pitchFamily="2" charset="2"/>
              </a:rPr>
              <a:t> </a:t>
            </a:r>
            <a:r>
              <a:rPr lang="fi-FI" sz="2400" dirty="0" smtClean="0"/>
              <a:t>koordinasi gerak mata &amp; kepala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KOMPONEN </a:t>
            </a:r>
            <a:r>
              <a:rPr lang="en-US" sz="3600" i="1" dirty="0" smtClean="0"/>
              <a:t>GRASPING</a:t>
            </a:r>
            <a:endParaRPr lang="en-US" sz="3600" i="1" dirty="0"/>
          </a:p>
        </p:txBody>
      </p:sp>
      <p:sp>
        <p:nvSpPr>
          <p:cNvPr id="15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Rotasi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(</a:t>
            </a:r>
            <a:r>
              <a:rPr lang="en-US" dirty="0" err="1" smtClean="0"/>
              <a:t>pronasi</a:t>
            </a:r>
            <a:r>
              <a:rPr lang="en-US" dirty="0" smtClean="0"/>
              <a:t> &amp; </a:t>
            </a:r>
            <a:r>
              <a:rPr lang="en-US" dirty="0" err="1" smtClean="0"/>
              <a:t>supinasi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menggenggam</a:t>
            </a:r>
            <a:r>
              <a:rPr lang="en-US" dirty="0" smtClean="0"/>
              <a:t>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Stabilisasi</a:t>
            </a:r>
            <a:r>
              <a:rPr lang="en-US" dirty="0" smtClean="0"/>
              <a:t> wrist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ekstensi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menggenggam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Jari-jari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menutup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&amp; </a:t>
            </a:r>
            <a:r>
              <a:rPr lang="en-US" dirty="0" err="1" smtClean="0"/>
              <a:t>bentuk</a:t>
            </a:r>
            <a:r>
              <a:rPr lang="en-US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visuomotor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integral  </a:t>
            </a:r>
            <a:r>
              <a:rPr lang="en-US" dirty="0" err="1" smtClean="0"/>
              <a:t>menggenggam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Input </a:t>
            </a:r>
            <a:r>
              <a:rPr lang="en-US" dirty="0" err="1" smtClean="0"/>
              <a:t>somatosensory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akurasi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&amp; </a:t>
            </a:r>
            <a:r>
              <a:rPr lang="en-US" dirty="0" err="1" smtClean="0"/>
              <a:t>menggenggam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>
                <a:cs typeface="Arial" charset="0"/>
              </a:rPr>
              <a:t>Strategi</a:t>
            </a:r>
            <a:r>
              <a:rPr lang="en-US" dirty="0" smtClean="0">
                <a:cs typeface="Arial" charset="0"/>
              </a:rPr>
              <a:t> Treatment 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sz="3600" dirty="0" smtClean="0"/>
              <a:t>Postural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stabil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</a:t>
            </a:r>
            <a:r>
              <a:rPr lang="en-US" sz="3600" dirty="0" smtClean="0"/>
              <a:t> </a:t>
            </a:r>
            <a:r>
              <a:rPr lang="en-US" sz="3600" dirty="0" err="1" smtClean="0"/>
              <a:t>membatasi</a:t>
            </a:r>
            <a:r>
              <a:rPr lang="en-US" sz="3600" dirty="0" smtClean="0"/>
              <a:t> </a:t>
            </a:r>
            <a:r>
              <a:rPr lang="en-US" sz="3600" dirty="0" err="1" smtClean="0"/>
              <a:t>gerak</a:t>
            </a:r>
            <a:r>
              <a:rPr lang="en-US" sz="3600" dirty="0" smtClean="0"/>
              <a:t> </a:t>
            </a:r>
            <a:r>
              <a:rPr lang="en-US" sz="3600" dirty="0" err="1" smtClean="0"/>
              <a:t>meraih</a:t>
            </a:r>
            <a:r>
              <a:rPr lang="en-US" sz="3600" dirty="0" smtClean="0"/>
              <a:t> UE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en-US" sz="2800" dirty="0" err="1" smtClean="0"/>
              <a:t>Fleksi</a:t>
            </a:r>
            <a:r>
              <a:rPr lang="en-US" sz="2800" dirty="0" smtClean="0"/>
              <a:t> trunk </a:t>
            </a:r>
            <a:r>
              <a:rPr lang="en-US" sz="2800" dirty="0" err="1" smtClean="0"/>
              <a:t>berlebih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</a:t>
            </a:r>
            <a:r>
              <a:rPr lang="en-US" sz="2800" dirty="0" smtClean="0"/>
              <a:t> </a:t>
            </a:r>
            <a:r>
              <a:rPr lang="en-US" sz="2800" dirty="0" err="1" smtClean="0"/>
              <a:t>abduksi</a:t>
            </a:r>
            <a:r>
              <a:rPr lang="en-US" sz="2800" dirty="0" smtClean="0"/>
              <a:t> scapula + shoulder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depan</a:t>
            </a:r>
            <a:r>
              <a:rPr lang="en-US" sz="2800" dirty="0" smtClean="0"/>
              <a:t>  + </a:t>
            </a:r>
            <a:r>
              <a:rPr lang="en-US" sz="2800" i="1" dirty="0" smtClean="0"/>
              <a:t>forward head position</a:t>
            </a:r>
          </a:p>
          <a:p>
            <a:pPr marL="514350" indent="-514350" algn="just">
              <a:buFont typeface="+mj-lt"/>
              <a:buAutoNum type="alphaUcPeriod" startAt="2"/>
            </a:pPr>
            <a:r>
              <a:rPr lang="en-US" sz="2800" dirty="0" err="1" smtClean="0"/>
              <a:t>Kiposis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elevasi</a:t>
            </a:r>
            <a:r>
              <a:rPr lang="en-US" sz="2800" dirty="0" smtClean="0"/>
              <a:t> </a:t>
            </a:r>
            <a:r>
              <a:rPr lang="en-US" sz="2800" dirty="0" err="1" smtClean="0"/>
              <a:t>lengan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ROM </a:t>
            </a:r>
            <a:r>
              <a:rPr lang="en-US" sz="2800" dirty="0" err="1" smtClean="0"/>
              <a:t>terbatas</a:t>
            </a:r>
            <a:endParaRPr lang="en-US" sz="2800" dirty="0" smtClean="0"/>
          </a:p>
          <a:p>
            <a:pPr marL="514350" indent="-514350" algn="just">
              <a:buFont typeface="+mj-lt"/>
              <a:buAutoNum type="alphaUcPeriod" startAt="3"/>
            </a:pPr>
            <a:r>
              <a:rPr lang="en-US" sz="2800" dirty="0" err="1" smtClean="0"/>
              <a:t>Ekstensi</a:t>
            </a:r>
            <a:r>
              <a:rPr lang="en-US" sz="2800" dirty="0" smtClean="0"/>
              <a:t> trunk </a:t>
            </a:r>
            <a:r>
              <a:rPr lang="en-US" sz="2800" dirty="0" err="1" smtClean="0"/>
              <a:t>berlebih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adduksi</a:t>
            </a:r>
            <a:r>
              <a:rPr lang="en-US" sz="2800" dirty="0" smtClean="0"/>
              <a:t> scapula &amp; </a:t>
            </a:r>
            <a:r>
              <a:rPr lang="en-US" sz="2800" dirty="0" err="1" smtClean="0"/>
              <a:t>retraksi</a:t>
            </a:r>
            <a:r>
              <a:rPr lang="en-US" sz="2800" dirty="0" smtClean="0"/>
              <a:t> shoulder</a:t>
            </a:r>
          </a:p>
          <a:p>
            <a:pPr marL="514350" indent="-514350" algn="just">
              <a:buFont typeface="+mj-lt"/>
              <a:buAutoNum type="alphaUcPeriod" startAt="4"/>
            </a:pPr>
            <a:r>
              <a:rPr lang="en-US" sz="2800" dirty="0" smtClean="0"/>
              <a:t>Lateral </a:t>
            </a:r>
            <a:r>
              <a:rPr lang="en-US" sz="2800" dirty="0" err="1" smtClean="0"/>
              <a:t>fleksi</a:t>
            </a:r>
            <a:r>
              <a:rPr lang="en-US" sz="2800" dirty="0" smtClean="0"/>
              <a:t> </a:t>
            </a:r>
            <a:r>
              <a:rPr lang="en-US" sz="2800" dirty="0" err="1" smtClean="0"/>
              <a:t>berlebih</a:t>
            </a:r>
            <a:r>
              <a:rPr lang="en-US" sz="2800" dirty="0" smtClean="0"/>
              <a:t> (trunk side flexion)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menurun</a:t>
            </a:r>
            <a:r>
              <a:rPr lang="en-US" sz="2800" dirty="0" smtClean="0"/>
              <a:t> </a:t>
            </a:r>
            <a:r>
              <a:rPr lang="en-US" sz="2800" dirty="0" err="1" smtClean="0"/>
              <a:t>rotasi</a:t>
            </a:r>
            <a:r>
              <a:rPr lang="en-US" sz="2800" dirty="0" smtClean="0"/>
              <a:t> scapula </a:t>
            </a:r>
            <a:r>
              <a:rPr lang="en-US" sz="2800" dirty="0" err="1" smtClean="0"/>
              <a:t>ipsilateral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subluxation</a:t>
            </a:r>
            <a:r>
              <a:rPr lang="en-US" sz="2800" dirty="0" smtClean="0"/>
              <a:t> shoulder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9038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>
                <a:cs typeface="Arial" charset="0"/>
              </a:rPr>
              <a:t>Strategi</a:t>
            </a:r>
            <a:r>
              <a:rPr lang="en-US" dirty="0" smtClean="0">
                <a:cs typeface="Arial" charset="0"/>
              </a:rPr>
              <a:t> Treatment 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 err="1" smtClean="0"/>
              <a:t>Kelemahan</a:t>
            </a:r>
            <a:r>
              <a:rPr lang="en-US" dirty="0" smtClean="0"/>
              <a:t>, </a:t>
            </a:r>
            <a:r>
              <a:rPr lang="en-US" dirty="0" err="1" smtClean="0"/>
              <a:t>spastik</a:t>
            </a:r>
            <a:r>
              <a:rPr lang="en-US" dirty="0" smtClean="0"/>
              <a:t>,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sinergis</a:t>
            </a:r>
            <a:r>
              <a:rPr lang="en-US" dirty="0" smtClean="0"/>
              <a:t> abnormal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membatasi</a:t>
            </a:r>
            <a:r>
              <a:rPr lang="en-US" dirty="0" smtClean="0"/>
              <a:t> </a:t>
            </a:r>
            <a:r>
              <a:rPr lang="en-US" dirty="0" err="1" smtClean="0"/>
              <a:t>stabilisasi</a:t>
            </a:r>
            <a:r>
              <a:rPr lang="en-US" dirty="0" smtClean="0"/>
              <a:t> normal </a:t>
            </a:r>
            <a:r>
              <a:rPr lang="en-US" dirty="0" err="1" smtClean="0"/>
              <a:t>glenohumeral</a:t>
            </a:r>
            <a:r>
              <a:rPr lang="en-US" dirty="0" smtClean="0"/>
              <a:t> &amp;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scapulohumeral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ROM </a:t>
            </a:r>
            <a:r>
              <a:rPr lang="en-US" dirty="0" err="1" smtClean="0">
                <a:sym typeface="Wingdings" pitchFamily="2" charset="2"/>
              </a:rPr>
              <a:t>terbatas</a:t>
            </a:r>
            <a:endParaRPr lang="en-US" dirty="0" smtClean="0">
              <a:sym typeface="Wingdings" pitchFamily="2" charset="2"/>
            </a:endParaRPr>
          </a:p>
          <a:p>
            <a:pPr marL="742950" indent="-742950">
              <a:buFont typeface="Wingdings" pitchFamily="2" charset="2"/>
              <a:buChar char="v"/>
            </a:pPr>
            <a:r>
              <a:rPr lang="sv-SE" dirty="0" smtClean="0"/>
              <a:t>Pada pasien pascastroke </a:t>
            </a:r>
            <a:r>
              <a:rPr lang="sv-SE" i="1" dirty="0" smtClean="0"/>
              <a:t>reaching</a:t>
            </a:r>
            <a:r>
              <a:rPr lang="sv-SE" dirty="0" smtClean="0"/>
              <a:t> </a:t>
            </a:r>
            <a:r>
              <a:rPr lang="sv-SE" dirty="0" smtClean="0">
                <a:sym typeface="Wingdings" pitchFamily="2" charset="2"/>
              </a:rPr>
              <a:t> </a:t>
            </a:r>
            <a:r>
              <a:rPr lang="sv-SE" dirty="0" smtClean="0"/>
              <a:t>spastis biceps + kelemahan triceps </a:t>
            </a:r>
          </a:p>
          <a:p>
            <a:pPr marL="742950" indent="-742950">
              <a:buFont typeface="Wingdings" pitchFamily="2" charset="2"/>
              <a:buChar char="v"/>
            </a:pPr>
            <a:r>
              <a:rPr lang="sv-SE" dirty="0" smtClean="0"/>
              <a:t>Pada pasien pascastroke grasping </a:t>
            </a:r>
            <a:r>
              <a:rPr lang="sv-SE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hipert</a:t>
            </a:r>
            <a:r>
              <a:rPr lang="en-US" dirty="0" err="1" smtClean="0"/>
              <a:t>onus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kontraktur</a:t>
            </a:r>
            <a:r>
              <a:rPr lang="en-US" dirty="0" smtClean="0"/>
              <a:t> finger flexor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menggenggam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adduksi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menggenggam</a:t>
            </a:r>
            <a:r>
              <a:rPr lang="en-US" dirty="0" smtClean="0"/>
              <a:t> &amp; </a:t>
            </a:r>
            <a:r>
              <a:rPr lang="en-US" dirty="0" err="1" smtClean="0"/>
              <a:t>melepaskan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endParaRPr lang="en-US" dirty="0" smtClean="0">
              <a:cs typeface="Arial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Upper Extremity Activities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>
                <a:sym typeface="Wingdings" pitchFamily="2" charset="2"/>
              </a:rPr>
              <a:t>mata</a:t>
            </a:r>
            <a:r>
              <a:rPr lang="en-US" sz="2800" dirty="0" smtClean="0">
                <a:sym typeface="Wingdings" pitchFamily="2" charset="2"/>
              </a:rPr>
              <a:t> &amp; </a:t>
            </a:r>
            <a:r>
              <a:rPr lang="en-US" sz="2800" dirty="0" err="1" smtClean="0">
                <a:sym typeface="Wingdings" pitchFamily="2" charset="2"/>
              </a:rPr>
              <a:t>kepala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dilatih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mengikuti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gerakan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Teknik</a:t>
            </a:r>
            <a:r>
              <a:rPr lang="en-US" sz="2800" b="1" dirty="0" smtClean="0"/>
              <a:t> </a:t>
            </a:r>
          </a:p>
          <a:p>
            <a:pPr>
              <a:buNone/>
            </a:pPr>
            <a:endParaRPr lang="en-US" sz="2800" dirty="0" smtClean="0"/>
          </a:p>
          <a:p>
            <a:pPr marL="344488" indent="-344488" algn="just">
              <a:spcBef>
                <a:spcPct val="0"/>
              </a:spcBef>
            </a:pP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Motorik</a:t>
            </a:r>
            <a:r>
              <a:rPr lang="en-US" sz="2800" dirty="0" smtClean="0"/>
              <a:t> :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Stabilitas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Kontrol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 Postural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Statik</a:t>
            </a:r>
            <a:endParaRPr lang="en-US" sz="2800" dirty="0" smtClean="0">
              <a:ea typeface="Calibri" pitchFamily="34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</a:pPr>
            <a:r>
              <a:rPr lang="en-US" sz="2800" dirty="0" smtClean="0"/>
              <a:t>  </a:t>
            </a:r>
            <a:r>
              <a:rPr lang="en-US" sz="2800" dirty="0" err="1" smtClean="0"/>
              <a:t>Indikasi</a:t>
            </a:r>
            <a:r>
              <a:rPr lang="en-US" sz="2800" dirty="0" smtClean="0"/>
              <a:t> :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Kelemahan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tidak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stabilnya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 shoulder</a:t>
            </a:r>
          </a:p>
          <a:p>
            <a:pPr marL="344488" indent="-344488" algn="just">
              <a:spcBef>
                <a:spcPct val="0"/>
              </a:spcBef>
            </a:pP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Hasil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fungsional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: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pasien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mampu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mandiri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  BADL (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makan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mandi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berpakaian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 &amp; </a:t>
            </a:r>
            <a:r>
              <a:rPr lang="en-US" sz="2800" dirty="0" err="1" smtClean="0">
                <a:ea typeface="Calibri" pitchFamily="34" charset="0"/>
                <a:cs typeface="Times New Roman" pitchFamily="18" charset="0"/>
              </a:rPr>
              <a:t>berdandan</a:t>
            </a:r>
            <a:r>
              <a:rPr lang="en-US" sz="2800" dirty="0" smtClean="0">
                <a:ea typeface="Calibri" pitchFamily="34" charset="0"/>
                <a:cs typeface="Times New Roman" pitchFamily="18" charset="0"/>
              </a:rPr>
              <a:t>)</a:t>
            </a:r>
            <a:endParaRPr lang="en-US" sz="4000" dirty="0" smtClean="0">
              <a:cs typeface="Arial" pitchFamily="34" charset="0"/>
            </a:endParaRPr>
          </a:p>
          <a:p>
            <a:pPr marL="514350" indent="-514350" algn="just">
              <a:buNone/>
            </a:pPr>
            <a:endParaRPr lang="en-US" sz="28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81200" y="25908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81200" y="25908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124200" y="2286000"/>
            <a:ext cx="3581400" cy="457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Rhythmyc</a:t>
            </a:r>
            <a:r>
              <a:rPr lang="en-US" sz="2400" dirty="0" smtClean="0"/>
              <a:t> Stabilization</a:t>
            </a:r>
            <a:endParaRPr lang="en-US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3124200" y="2819400"/>
            <a:ext cx="3581400" cy="457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Hold-Relax Active Motion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480</Words>
  <Application>Microsoft Office PowerPoint</Application>
  <PresentationFormat>On-screen Show (4:3)</PresentationFormat>
  <Paragraphs>72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KEMAMPUAN AKHIR YANG DIHARAPKAN</vt:lpstr>
      <vt:lpstr>UPPER EXTREMITY ACTIVIVITES</vt:lpstr>
      <vt:lpstr>Karakteristik Ekstremitas Atas</vt:lpstr>
      <vt:lpstr>KOMPONEN REACHING</vt:lpstr>
      <vt:lpstr>KOMPONEN GRASPING</vt:lpstr>
      <vt:lpstr>Strategi Treatment UE</vt:lpstr>
      <vt:lpstr>Strategi Treatment UE</vt:lpstr>
      <vt:lpstr>Aktivitas Terapi dan Teknik</vt:lpstr>
      <vt:lpstr>Teknik Terapi Upper Extremity</vt:lpstr>
      <vt:lpstr>REFERENSI</vt:lpstr>
      <vt:lpstr>TERIMA KASIH &amp;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X450C</cp:lastModifiedBy>
  <cp:revision>223</cp:revision>
  <dcterms:created xsi:type="dcterms:W3CDTF">2010-08-24T06:47:44Z</dcterms:created>
  <dcterms:modified xsi:type="dcterms:W3CDTF">2018-02-02T09:15:23Z</dcterms:modified>
</cp:coreProperties>
</file>